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sldIdLst>
    <p:sldId id="256" r:id="rId2"/>
    <p:sldId id="257" r:id="rId3"/>
    <p:sldId id="259" r:id="rId4"/>
    <p:sldId id="260" r:id="rId5"/>
    <p:sldId id="279" r:id="rId6"/>
    <p:sldId id="28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6" r:id="rId22"/>
    <p:sldId id="277"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 id="310" r:id="rId53"/>
    <p:sldId id="311" r:id="rId54"/>
    <p:sldId id="312" r:id="rId55"/>
    <p:sldId id="313" r:id="rId56"/>
    <p:sldId id="314" r:id="rId57"/>
    <p:sldId id="315" r:id="rId58"/>
    <p:sldId id="316" r:id="rId59"/>
    <p:sldId id="317" r:id="rId60"/>
    <p:sldId id="318" r:id="rId61"/>
    <p:sldId id="319" r:id="rId62"/>
    <p:sldId id="320" r:id="rId63"/>
    <p:sldId id="321" r:id="rId64"/>
    <p:sldId id="322" r:id="rId65"/>
    <p:sldId id="323" r:id="rId66"/>
    <p:sldId id="324" r:id="rId67"/>
    <p:sldId id="325" r:id="rId68"/>
    <p:sldId id="326" r:id="rId69"/>
    <p:sldId id="327" r:id="rId70"/>
    <p:sldId id="328" r:id="rId71"/>
    <p:sldId id="329" r:id="rId72"/>
    <p:sldId id="330" r:id="rId73"/>
    <p:sldId id="278" r:id="rId74"/>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74" d="100"/>
          <a:sy n="74" d="100"/>
        </p:scale>
        <p:origin x="-45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2905D451-4A50-4A8E-9B50-6BD91199D9F7}" type="datetimeFigureOut">
              <a:rPr lang="es-ES" smtClean="0"/>
              <a:t>06/03/2024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4760838-074C-49FD-AC31-C7B4039DB900}" type="slidenum">
              <a:rPr lang="es-ES" smtClean="0"/>
              <a:t>‹Nº›</a:t>
            </a:fld>
            <a:endParaRPr lang="es-ES"/>
          </a:p>
        </p:txBody>
      </p:sp>
    </p:spTree>
    <p:extLst>
      <p:ext uri="{BB962C8B-B14F-4D97-AF65-F5344CB8AC3E}">
        <p14:creationId xmlns:p14="http://schemas.microsoft.com/office/powerpoint/2010/main" val="1090564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2905D451-4A50-4A8E-9B50-6BD91199D9F7}" type="datetimeFigureOut">
              <a:rPr lang="es-ES" smtClean="0"/>
              <a:t>06/03/2024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4760838-074C-49FD-AC31-C7B4039DB900}" type="slidenum">
              <a:rPr lang="es-ES" smtClean="0"/>
              <a:t>‹Nº›</a:t>
            </a:fld>
            <a:endParaRPr lang="es-ES"/>
          </a:p>
        </p:txBody>
      </p:sp>
    </p:spTree>
    <p:extLst>
      <p:ext uri="{BB962C8B-B14F-4D97-AF65-F5344CB8AC3E}">
        <p14:creationId xmlns:p14="http://schemas.microsoft.com/office/powerpoint/2010/main" val="1043289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2905D451-4A50-4A8E-9B50-6BD91199D9F7}" type="datetimeFigureOut">
              <a:rPr lang="es-ES" smtClean="0"/>
              <a:t>06/03/2024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4760838-074C-49FD-AC31-C7B4039DB900}" type="slidenum">
              <a:rPr lang="es-ES" smtClean="0"/>
              <a:t>‹Nº›</a:t>
            </a:fld>
            <a:endParaRPr lang="es-ES"/>
          </a:p>
        </p:txBody>
      </p:sp>
    </p:spTree>
    <p:extLst>
      <p:ext uri="{BB962C8B-B14F-4D97-AF65-F5344CB8AC3E}">
        <p14:creationId xmlns:p14="http://schemas.microsoft.com/office/powerpoint/2010/main" val="4220623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2905D451-4A50-4A8E-9B50-6BD91199D9F7}" type="datetimeFigureOut">
              <a:rPr lang="es-ES" smtClean="0"/>
              <a:t>06/03/2024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4760838-074C-49FD-AC31-C7B4039DB900}" type="slidenum">
              <a:rPr lang="es-ES" smtClean="0"/>
              <a:t>‹Nº›</a:t>
            </a:fld>
            <a:endParaRPr lang="es-ES"/>
          </a:p>
        </p:txBody>
      </p:sp>
    </p:spTree>
    <p:extLst>
      <p:ext uri="{BB962C8B-B14F-4D97-AF65-F5344CB8AC3E}">
        <p14:creationId xmlns:p14="http://schemas.microsoft.com/office/powerpoint/2010/main" val="3855884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2905D451-4A50-4A8E-9B50-6BD91199D9F7}" type="datetimeFigureOut">
              <a:rPr lang="es-ES" smtClean="0"/>
              <a:t>06/03/2024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4760838-074C-49FD-AC31-C7B4039DB900}" type="slidenum">
              <a:rPr lang="es-ES" smtClean="0"/>
              <a:t>‹Nº›</a:t>
            </a:fld>
            <a:endParaRPr lang="es-ES"/>
          </a:p>
        </p:txBody>
      </p:sp>
    </p:spTree>
    <p:extLst>
      <p:ext uri="{BB962C8B-B14F-4D97-AF65-F5344CB8AC3E}">
        <p14:creationId xmlns:p14="http://schemas.microsoft.com/office/powerpoint/2010/main" val="1370011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2905D451-4A50-4A8E-9B50-6BD91199D9F7}" type="datetimeFigureOut">
              <a:rPr lang="es-ES" smtClean="0"/>
              <a:t>06/03/2024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4760838-074C-49FD-AC31-C7B4039DB900}" type="slidenum">
              <a:rPr lang="es-ES" smtClean="0"/>
              <a:t>‹Nº›</a:t>
            </a:fld>
            <a:endParaRPr lang="es-ES"/>
          </a:p>
        </p:txBody>
      </p:sp>
    </p:spTree>
    <p:extLst>
      <p:ext uri="{BB962C8B-B14F-4D97-AF65-F5344CB8AC3E}">
        <p14:creationId xmlns:p14="http://schemas.microsoft.com/office/powerpoint/2010/main" val="3760201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2905D451-4A50-4A8E-9B50-6BD91199D9F7}" type="datetimeFigureOut">
              <a:rPr lang="es-ES" smtClean="0"/>
              <a:t>06/03/2024</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24760838-074C-49FD-AC31-C7B4039DB900}" type="slidenum">
              <a:rPr lang="es-ES" smtClean="0"/>
              <a:t>‹Nº›</a:t>
            </a:fld>
            <a:endParaRPr lang="es-ES"/>
          </a:p>
        </p:txBody>
      </p:sp>
    </p:spTree>
    <p:extLst>
      <p:ext uri="{BB962C8B-B14F-4D97-AF65-F5344CB8AC3E}">
        <p14:creationId xmlns:p14="http://schemas.microsoft.com/office/powerpoint/2010/main" val="416653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2905D451-4A50-4A8E-9B50-6BD91199D9F7}" type="datetimeFigureOut">
              <a:rPr lang="es-ES" smtClean="0"/>
              <a:t>06/03/2024</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24760838-074C-49FD-AC31-C7B4039DB900}" type="slidenum">
              <a:rPr lang="es-ES" smtClean="0"/>
              <a:t>‹Nº›</a:t>
            </a:fld>
            <a:endParaRPr lang="es-ES"/>
          </a:p>
        </p:txBody>
      </p:sp>
    </p:spTree>
    <p:extLst>
      <p:ext uri="{BB962C8B-B14F-4D97-AF65-F5344CB8AC3E}">
        <p14:creationId xmlns:p14="http://schemas.microsoft.com/office/powerpoint/2010/main" val="1789910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2905D451-4A50-4A8E-9B50-6BD91199D9F7}" type="datetimeFigureOut">
              <a:rPr lang="es-ES" smtClean="0"/>
              <a:t>06/03/2024</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24760838-074C-49FD-AC31-C7B4039DB900}" type="slidenum">
              <a:rPr lang="es-ES" smtClean="0"/>
              <a:t>‹Nº›</a:t>
            </a:fld>
            <a:endParaRPr lang="es-ES"/>
          </a:p>
        </p:txBody>
      </p:sp>
    </p:spTree>
    <p:extLst>
      <p:ext uri="{BB962C8B-B14F-4D97-AF65-F5344CB8AC3E}">
        <p14:creationId xmlns:p14="http://schemas.microsoft.com/office/powerpoint/2010/main" val="2332403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2905D451-4A50-4A8E-9B50-6BD91199D9F7}" type="datetimeFigureOut">
              <a:rPr lang="es-ES" smtClean="0"/>
              <a:t>06/03/2024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4760838-074C-49FD-AC31-C7B4039DB900}" type="slidenum">
              <a:rPr lang="es-ES" smtClean="0"/>
              <a:t>‹Nº›</a:t>
            </a:fld>
            <a:endParaRPr lang="es-ES"/>
          </a:p>
        </p:txBody>
      </p:sp>
    </p:spTree>
    <p:extLst>
      <p:ext uri="{BB962C8B-B14F-4D97-AF65-F5344CB8AC3E}">
        <p14:creationId xmlns:p14="http://schemas.microsoft.com/office/powerpoint/2010/main" val="905376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2905D451-4A50-4A8E-9B50-6BD91199D9F7}" type="datetimeFigureOut">
              <a:rPr lang="es-ES" smtClean="0"/>
              <a:t>06/03/2024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4760838-074C-49FD-AC31-C7B4039DB900}" type="slidenum">
              <a:rPr lang="es-ES" smtClean="0"/>
              <a:t>‹Nº›</a:t>
            </a:fld>
            <a:endParaRPr lang="es-ES"/>
          </a:p>
        </p:txBody>
      </p:sp>
    </p:spTree>
    <p:extLst>
      <p:ext uri="{BB962C8B-B14F-4D97-AF65-F5344CB8AC3E}">
        <p14:creationId xmlns:p14="http://schemas.microsoft.com/office/powerpoint/2010/main" val="4160138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05D451-4A50-4A8E-9B50-6BD91199D9F7}" type="datetimeFigureOut">
              <a:rPr lang="es-ES" smtClean="0"/>
              <a:t>06/03/2024</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760838-074C-49FD-AC31-C7B4039DB900}" type="slidenum">
              <a:rPr lang="es-ES" smtClean="0"/>
              <a:t>‹Nº›</a:t>
            </a:fld>
            <a:endParaRPr lang="es-ES"/>
          </a:p>
        </p:txBody>
      </p:sp>
    </p:spTree>
    <p:extLst>
      <p:ext uri="{BB962C8B-B14F-4D97-AF65-F5344CB8AC3E}">
        <p14:creationId xmlns:p14="http://schemas.microsoft.com/office/powerpoint/2010/main" val="31312585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 y="0"/>
            <a:ext cx="12192000" cy="3509963"/>
          </a:xfrm>
        </p:spPr>
        <p:txBody>
          <a:bodyPr>
            <a:normAutofit/>
          </a:bodyPr>
          <a:lstStyle/>
          <a:p>
            <a:r>
              <a:rPr lang="es-ES" u="sng" dirty="0" smtClean="0"/>
              <a:t>RESOLUCIÓN </a:t>
            </a:r>
            <a:r>
              <a:rPr lang="es-ES" u="sng" dirty="0" smtClean="0"/>
              <a:t>MINISTERIAL 47 DEL 2022 (4)</a:t>
            </a:r>
            <a:br>
              <a:rPr lang="es-ES" u="sng" dirty="0" smtClean="0"/>
            </a:br>
            <a:r>
              <a:rPr lang="es-ES" u="sng" dirty="0" smtClean="0"/>
              <a:t>TRABAJO DOCENTE Y METODOLÓGICO</a:t>
            </a:r>
            <a:endParaRPr lang="es-ES" u="sng" dirty="0"/>
          </a:p>
        </p:txBody>
      </p:sp>
      <p:sp>
        <p:nvSpPr>
          <p:cNvPr id="3" name="Subtítulo 2"/>
          <p:cNvSpPr>
            <a:spLocks noGrp="1"/>
          </p:cNvSpPr>
          <p:nvPr>
            <p:ph type="subTitle" idx="1"/>
          </p:nvPr>
        </p:nvSpPr>
        <p:spPr>
          <a:xfrm>
            <a:off x="1524000" y="4967784"/>
            <a:ext cx="9144000" cy="1787857"/>
          </a:xfrm>
        </p:spPr>
        <p:txBody>
          <a:bodyPr>
            <a:normAutofit lnSpcReduction="10000"/>
          </a:bodyPr>
          <a:lstStyle/>
          <a:p>
            <a:r>
              <a:rPr lang="es-ES" dirty="0" smtClean="0"/>
              <a:t>Dr. José Manuel Cepero Barroso</a:t>
            </a:r>
          </a:p>
          <a:p>
            <a:r>
              <a:rPr lang="es-ES" dirty="0" smtClean="0"/>
              <a:t>Profesor asistente</a:t>
            </a:r>
          </a:p>
          <a:p>
            <a:r>
              <a:rPr lang="es-ES" dirty="0" smtClean="0"/>
              <a:t>Jefe departamento de cirugía</a:t>
            </a:r>
          </a:p>
          <a:p>
            <a:r>
              <a:rPr lang="es-ES" dirty="0" smtClean="0"/>
              <a:t>F. C. M. Julio Trigo López</a:t>
            </a:r>
            <a:endParaRPr lang="es-ES" dirty="0"/>
          </a:p>
        </p:txBody>
      </p:sp>
    </p:spTree>
    <p:extLst>
      <p:ext uri="{BB962C8B-B14F-4D97-AF65-F5344CB8AC3E}">
        <p14:creationId xmlns:p14="http://schemas.microsoft.com/office/powerpoint/2010/main" val="37249740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534" y="0"/>
            <a:ext cx="12096466" cy="1325563"/>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0" y="1825624"/>
            <a:ext cx="12192000" cy="5032375"/>
          </a:xfrm>
        </p:spPr>
        <p:txBody>
          <a:bodyPr>
            <a:normAutofit fontScale="92500" lnSpcReduction="10000"/>
          </a:bodyPr>
          <a:lstStyle/>
          <a:p>
            <a:pPr marL="0" lvl="0" indent="0">
              <a:buNone/>
            </a:pPr>
            <a:r>
              <a:rPr lang="es-ES" dirty="0" smtClean="0"/>
              <a:t>           d) </a:t>
            </a:r>
            <a:r>
              <a:rPr lang="es-ES" u="sng" dirty="0" smtClean="0"/>
              <a:t>realizar </a:t>
            </a:r>
            <a:r>
              <a:rPr lang="es-ES" u="sng" dirty="0"/>
              <a:t>la preparación de la asignatura y organizar su expediente</a:t>
            </a:r>
            <a:r>
              <a:rPr lang="es-ES" dirty="0"/>
              <a:t>, según Io establecido en los Artículos 150 y 152 del presente Reglamento, de modo que se garantice el cumplimiento de sus objetivos generales para todos los tipos de curso;</a:t>
            </a:r>
          </a:p>
          <a:p>
            <a:pPr marL="0" lvl="0" indent="0">
              <a:buNone/>
            </a:pPr>
            <a:r>
              <a:rPr lang="es-ES" dirty="0" smtClean="0"/>
              <a:t>            e) mantener </a:t>
            </a:r>
            <a:r>
              <a:rPr lang="es-ES" dirty="0"/>
              <a:t>la actualización permanente de los contenidos y su orientación político- ideológica y profesional</a:t>
            </a:r>
            <a:r>
              <a:rPr lang="es-ES" dirty="0" smtClean="0"/>
              <a:t>;</a:t>
            </a:r>
          </a:p>
          <a:p>
            <a:pPr marL="0" lvl="0" indent="0">
              <a:buNone/>
            </a:pPr>
            <a:r>
              <a:rPr lang="es-ES" b="1" dirty="0"/>
              <a:t/>
            </a:r>
            <a:br>
              <a:rPr lang="es-ES" b="1" dirty="0"/>
            </a:br>
            <a:r>
              <a:rPr lang="es-ES" dirty="0" smtClean="0"/>
              <a:t>             f) </a:t>
            </a:r>
            <a:r>
              <a:rPr lang="es-ES" dirty="0"/>
              <a:t>revisar y opinar sobre el </a:t>
            </a:r>
            <a:r>
              <a:rPr lang="es-ES" dirty="0" smtClean="0"/>
              <a:t>contenido de </a:t>
            </a:r>
            <a:r>
              <a:rPr lang="es-ES" dirty="0"/>
              <a:t>las evaluaciones parciales y finales de </a:t>
            </a:r>
            <a:r>
              <a:rPr lang="es-ES" dirty="0" smtClean="0"/>
              <a:t>la asignatura</a:t>
            </a:r>
            <a:r>
              <a:rPr lang="es-ES" dirty="0"/>
              <a:t>, en correspondencia con Io planificado en su programa analítico;</a:t>
            </a:r>
          </a:p>
          <a:p>
            <a:pPr marL="0" lvl="0" indent="0">
              <a:buNone/>
            </a:pPr>
            <a:r>
              <a:rPr lang="es-ES" dirty="0" smtClean="0"/>
              <a:t>  </a:t>
            </a:r>
            <a:r>
              <a:rPr lang="es-ES" dirty="0"/>
              <a:t/>
            </a:r>
            <a:br>
              <a:rPr lang="es-ES" dirty="0"/>
            </a:br>
            <a:r>
              <a:rPr lang="es-ES" dirty="0" smtClean="0"/>
              <a:t>             g) proponer </a:t>
            </a:r>
            <a:r>
              <a:rPr lang="es-ES" dirty="0"/>
              <a:t>la bibliografía complementaria </a:t>
            </a:r>
            <a:r>
              <a:rPr lang="es-ES" dirty="0" smtClean="0"/>
              <a:t>de la </a:t>
            </a:r>
            <a:r>
              <a:rPr lang="es-ES" dirty="0"/>
              <a:t>asignatura en cualquier tipo </a:t>
            </a:r>
            <a:r>
              <a:rPr lang="es-ES" dirty="0" smtClean="0"/>
              <a:t>de soporte</a:t>
            </a:r>
            <a:r>
              <a:rPr lang="es-ES" dirty="0"/>
              <a:t>, </a:t>
            </a:r>
            <a:r>
              <a:rPr lang="es-ES" u="sng" dirty="0"/>
              <a:t>con </a:t>
            </a:r>
            <a:r>
              <a:rPr lang="es-ES" u="sng" dirty="0" smtClean="0"/>
              <a:t>énfasis en </a:t>
            </a:r>
            <a:r>
              <a:rPr lang="es-ES" u="sng" dirty="0"/>
              <a:t>el uso de las tecnologías de la información y </a:t>
            </a:r>
            <a:r>
              <a:rPr lang="es-ES" u="sng" dirty="0" smtClean="0"/>
              <a:t>las comunicaciones</a:t>
            </a:r>
            <a:r>
              <a:rPr lang="es-ES" dirty="0" smtClean="0"/>
              <a:t>. Asegurar </a:t>
            </a:r>
            <a:r>
              <a:rPr lang="es-ES" dirty="0"/>
              <a:t>su calidad a partir de los indicadores siguientes</a:t>
            </a:r>
            <a:r>
              <a:rPr lang="es-ES" dirty="0" smtClean="0"/>
              <a:t>: </a:t>
            </a:r>
            <a:r>
              <a:rPr lang="es-ES" dirty="0"/>
              <a:t/>
            </a:r>
            <a:br>
              <a:rPr lang="es-ES" dirty="0"/>
            </a:br>
            <a:r>
              <a:rPr lang="es-ES" dirty="0"/>
              <a:t>correspondencia con los objetivos generales del programa analítico; estructura didáctica, nivel adecuado de actualización, motivación y otros;</a:t>
            </a:r>
          </a:p>
          <a:p>
            <a:pPr marL="0" indent="0">
              <a:buNone/>
            </a:pPr>
            <a:endParaRPr lang="es-ES" dirty="0"/>
          </a:p>
        </p:txBody>
      </p:sp>
    </p:spTree>
    <p:extLst>
      <p:ext uri="{BB962C8B-B14F-4D97-AF65-F5344CB8AC3E}">
        <p14:creationId xmlns:p14="http://schemas.microsoft.com/office/powerpoint/2010/main" val="14239853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 y="0"/>
            <a:ext cx="12078269"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50125" y="1825624"/>
            <a:ext cx="12041875" cy="5032375"/>
          </a:xfrm>
        </p:spPr>
        <p:txBody>
          <a:bodyPr/>
          <a:lstStyle/>
          <a:p>
            <a:pPr marL="0" lvl="0" indent="0">
              <a:buNone/>
            </a:pPr>
            <a:r>
              <a:rPr lang="es-ES" dirty="0" smtClean="0"/>
              <a:t>                h) realizar </a:t>
            </a:r>
            <a:r>
              <a:rPr lang="es-ES" dirty="0"/>
              <a:t>el análisis sistemático de los resultados docentes y de la conducta integral que manifiestan los estudiantes durante el periodo docente; evaluar los resultados finales de la impartición de la asignatura y proponer acciones para la eliminación de los problemas y las deficiencias detectadas en el cumplimiento de sus objetivos generales, con vistas al mejoramiento continuo de su </a:t>
            </a:r>
            <a:r>
              <a:rPr lang="es-ES" dirty="0" smtClean="0"/>
              <a:t>calidad;</a:t>
            </a:r>
          </a:p>
          <a:p>
            <a:pPr marL="0" lvl="0" indent="0">
              <a:buNone/>
            </a:pPr>
            <a:r>
              <a:rPr lang="es-ES" dirty="0" smtClean="0"/>
              <a:t>                 i) proponer y elaborar los recursos educativos que requiere la asignatura; y</a:t>
            </a:r>
          </a:p>
          <a:p>
            <a:pPr marL="0" lvl="0" indent="0">
              <a:buNone/>
            </a:pPr>
            <a:r>
              <a:rPr lang="es-ES" dirty="0" smtClean="0"/>
              <a:t>                 j) facilitar </a:t>
            </a:r>
            <a:r>
              <a:rPr lang="es-ES" dirty="0"/>
              <a:t>el trabajo que se realiza en el colectivo de la disciplina a que pertenece.</a:t>
            </a:r>
          </a:p>
          <a:p>
            <a:pPr marL="0" indent="0">
              <a:buNone/>
            </a:pPr>
            <a:endParaRPr lang="es-ES" dirty="0"/>
          </a:p>
        </p:txBody>
      </p:sp>
    </p:spTree>
    <p:extLst>
      <p:ext uri="{BB962C8B-B14F-4D97-AF65-F5344CB8AC3E}">
        <p14:creationId xmlns:p14="http://schemas.microsoft.com/office/powerpoint/2010/main" val="42946287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0" y="1825624"/>
            <a:ext cx="12192000" cy="5032375"/>
          </a:xfrm>
        </p:spPr>
        <p:txBody>
          <a:bodyPr>
            <a:normAutofit/>
          </a:bodyPr>
          <a:lstStyle/>
          <a:p>
            <a:pPr lvl="0"/>
            <a:r>
              <a:rPr lang="es-ES" b="1" dirty="0" smtClean="0"/>
              <a:t>ARTÍCULO </a:t>
            </a:r>
            <a:r>
              <a:rPr lang="es-ES" b="1" dirty="0"/>
              <a:t>149.1. </a:t>
            </a:r>
            <a:r>
              <a:rPr lang="es-ES" b="1" u="sng" dirty="0"/>
              <a:t>La conducción del colectivo de asignatura</a:t>
            </a:r>
            <a:r>
              <a:rPr lang="es-ES" b="1" dirty="0"/>
              <a:t>, </a:t>
            </a:r>
            <a:r>
              <a:rPr lang="es-ES" dirty="0"/>
              <a:t>tanto en la sede central como en los centros universitarios municipales y filiales,</a:t>
            </a:r>
            <a:r>
              <a:rPr lang="es-ES" b="1" dirty="0"/>
              <a:t> </a:t>
            </a:r>
            <a:r>
              <a:rPr lang="es-ES" b="1" u="sng" dirty="0"/>
              <a:t>está a cargo de un profesor principal</a:t>
            </a:r>
            <a:r>
              <a:rPr lang="es-ES" b="1" dirty="0"/>
              <a:t> </a:t>
            </a:r>
            <a:r>
              <a:rPr lang="es-ES" dirty="0"/>
              <a:t>que posea una buena preparación pedagógica y científica en la rama del saber en cuestión</a:t>
            </a:r>
            <a:r>
              <a:rPr lang="es-ES" b="1" dirty="0"/>
              <a:t>, </a:t>
            </a:r>
            <a:r>
              <a:rPr lang="es-ES" b="1" u="sng" dirty="0"/>
              <a:t>designado por el jefe del departamento al cual se subordina la asignatura.</a:t>
            </a:r>
            <a:endParaRPr lang="es-ES" dirty="0"/>
          </a:p>
          <a:p>
            <a:pPr marL="0" lvl="0" indent="0">
              <a:buNone/>
            </a:pPr>
            <a:r>
              <a:rPr lang="es-ES" b="1" dirty="0" smtClean="0"/>
              <a:t>2.Las </a:t>
            </a:r>
            <a:r>
              <a:rPr lang="es-ES" b="1" dirty="0"/>
              <a:t>principales obligaciones y atribuciones del profesor principal de la </a:t>
            </a:r>
            <a:r>
              <a:rPr lang="es-ES" b="1" dirty="0" smtClean="0"/>
              <a:t>asignatura son:</a:t>
            </a:r>
            <a:endParaRPr lang="es-ES" sz="2000" dirty="0"/>
          </a:p>
          <a:p>
            <a:pPr lvl="1"/>
            <a:r>
              <a:rPr lang="es-ES" dirty="0"/>
              <a:t>Convocar y presidir las reuniones del colectivo de asignatura;</a:t>
            </a:r>
            <a:endParaRPr lang="es-ES" sz="1800" dirty="0"/>
          </a:p>
          <a:p>
            <a:pPr lvl="1"/>
            <a:r>
              <a:rPr lang="es-ES" dirty="0"/>
              <a:t>garantizar espacios de discusión, en el colectivo, del programa analítico de la asignatura y del programa de la disciplina a que pertenece, así como del papel que desempeña para contribuir al cumplimiento de los objetivos generales de esta;</a:t>
            </a:r>
            <a:endParaRPr lang="es-ES" sz="1800" dirty="0"/>
          </a:p>
          <a:p>
            <a:endParaRPr lang="es-ES" dirty="0"/>
          </a:p>
        </p:txBody>
      </p:sp>
    </p:spTree>
    <p:extLst>
      <p:ext uri="{BB962C8B-B14F-4D97-AF65-F5344CB8AC3E}">
        <p14:creationId xmlns:p14="http://schemas.microsoft.com/office/powerpoint/2010/main" val="3983325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6478" y="1"/>
            <a:ext cx="11955438"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0" y="1825624"/>
            <a:ext cx="12091916" cy="5032375"/>
          </a:xfrm>
        </p:spPr>
        <p:txBody>
          <a:bodyPr>
            <a:normAutofit/>
          </a:bodyPr>
          <a:lstStyle/>
          <a:p>
            <a:r>
              <a:rPr lang="es-ES" dirty="0" smtClean="0"/>
              <a:t>proponer </a:t>
            </a:r>
            <a:r>
              <a:rPr lang="es-ES" dirty="0"/>
              <a:t>al profesor principal de la disciplina el sistema de evaluación de la asignatura, para su aprobación por el jefe del departamento</a:t>
            </a:r>
            <a:r>
              <a:rPr lang="es-ES" dirty="0" smtClean="0"/>
              <a:t>;</a:t>
            </a:r>
            <a:endParaRPr lang="es-ES" dirty="0"/>
          </a:p>
          <a:p>
            <a:r>
              <a:rPr lang="es-ES" dirty="0" smtClean="0"/>
              <a:t>participar </a:t>
            </a:r>
            <a:r>
              <a:rPr lang="es-ES" dirty="0"/>
              <a:t>activamente en las reuniones del colectivo de la disciplina;</a:t>
            </a:r>
          </a:p>
          <a:p>
            <a:r>
              <a:rPr lang="es-ES" dirty="0" smtClean="0"/>
              <a:t>organizar </a:t>
            </a:r>
            <a:r>
              <a:rPr lang="es-ES" dirty="0"/>
              <a:t>el trabajo metodológico del colectivo, para contribuir a la correcta implementación de su programa analítico, prestando atención a la formación humanista de los estudiantes;</a:t>
            </a:r>
          </a:p>
          <a:p>
            <a:r>
              <a:rPr lang="es-ES" u="sng" dirty="0" smtClean="0"/>
              <a:t>realizar </a:t>
            </a:r>
            <a:r>
              <a:rPr lang="es-ES" u="sng" dirty="0"/>
              <a:t>controles a las actividades docentes</a:t>
            </a:r>
            <a:r>
              <a:rPr lang="es-ES" dirty="0"/>
              <a:t>;</a:t>
            </a:r>
          </a:p>
          <a:p>
            <a:r>
              <a:rPr lang="es-ES" dirty="0" smtClean="0"/>
              <a:t>coordinar </a:t>
            </a:r>
            <a:r>
              <a:rPr lang="es-ES" dirty="0"/>
              <a:t>el trabajo metodológico de los miembros del colectivo en la sede central y asesorar este trabajo en los municipios</a:t>
            </a:r>
          </a:p>
          <a:p>
            <a:endParaRPr lang="es-ES" dirty="0"/>
          </a:p>
        </p:txBody>
      </p:sp>
    </p:spTree>
    <p:extLst>
      <p:ext uri="{BB962C8B-B14F-4D97-AF65-F5344CB8AC3E}">
        <p14:creationId xmlns:p14="http://schemas.microsoft.com/office/powerpoint/2010/main" val="10550237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0" y="1825624"/>
            <a:ext cx="12192000" cy="5032375"/>
          </a:xfrm>
        </p:spPr>
        <p:txBody>
          <a:bodyPr>
            <a:normAutofit/>
          </a:bodyPr>
          <a:lstStyle/>
          <a:p>
            <a:r>
              <a:rPr lang="es-ES" dirty="0" smtClean="0"/>
              <a:t>velar </a:t>
            </a:r>
            <a:r>
              <a:rPr lang="es-ES" dirty="0"/>
              <a:t>por la adecuada preparación de los profesores de la asignatura para lograr su provechosa integración al trabajo metodológico que se desarrolla en el colectivo de año académico, para el logro de un mayor impacto en la labor formativa de los estudiantes;</a:t>
            </a:r>
          </a:p>
          <a:p>
            <a:r>
              <a:rPr lang="es-ES" dirty="0" smtClean="0"/>
              <a:t>registrar </a:t>
            </a:r>
            <a:r>
              <a:rPr lang="es-ES" dirty="0"/>
              <a:t>fortalezas y debilidades en la ejecución del programa analítico de la asignatura, teniendo en cuenta los resultados docentes y de los controles a clases, así como la opinión de los estudiantes sobre la impartición de la asignatura y su contribución a la formación integral. Proponer a la autoridad académica a la cual se subordina las futuras acciones a desarrollar con vistas a su mejora continua, con el visto bueno del profesor principal de la disciplina;</a:t>
            </a:r>
          </a:p>
          <a:p>
            <a:endParaRPr lang="es-ES" dirty="0"/>
          </a:p>
        </p:txBody>
      </p:sp>
    </p:spTree>
    <p:extLst>
      <p:ext uri="{BB962C8B-B14F-4D97-AF65-F5344CB8AC3E}">
        <p14:creationId xmlns:p14="http://schemas.microsoft.com/office/powerpoint/2010/main" val="4323414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12091916" cy="1325563"/>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0" y="1825624"/>
            <a:ext cx="12192000" cy="4930017"/>
          </a:xfrm>
        </p:spPr>
        <p:txBody>
          <a:bodyPr/>
          <a:lstStyle/>
          <a:p>
            <a:pPr lvl="1"/>
            <a:r>
              <a:rPr lang="es-ES" sz="2800" dirty="0"/>
              <a:t>controlar el cumplimiento del plan de trabajo metodológico de la asignatura, garantizar que este se corresponda con las insuficiencias del periodo precedente y con las prioridades de la institución de educación superior, y que las acciones del trabajo metodológico en esta instancia tributes a la mejora continua</a:t>
            </a:r>
            <a:r>
              <a:rPr lang="es-ES" sz="2800" dirty="0" smtClean="0"/>
              <a:t>;</a:t>
            </a:r>
          </a:p>
          <a:p>
            <a:pPr marL="457200" lvl="1" indent="0">
              <a:buNone/>
            </a:pPr>
            <a:endParaRPr lang="es-ES" sz="2800" dirty="0"/>
          </a:p>
          <a:p>
            <a:pPr lvl="1"/>
            <a:r>
              <a:rPr lang="es-ES" sz="2800" dirty="0"/>
              <a:t>propiciar que se desarrolle un trabajo interdisciplinario en la asignatura que favorezca el cumplimiento de los objetivos del año académico; </a:t>
            </a:r>
            <a:r>
              <a:rPr lang="es-ES" sz="2800" dirty="0" smtClean="0"/>
              <a:t>y</a:t>
            </a:r>
          </a:p>
          <a:p>
            <a:pPr marL="457200" lvl="1" indent="0">
              <a:buNone/>
            </a:pPr>
            <a:endParaRPr lang="es-ES" sz="2800" dirty="0"/>
          </a:p>
          <a:p>
            <a:pPr lvl="1"/>
            <a:r>
              <a:rPr lang="es-ES" sz="2800" dirty="0"/>
              <a:t>mantener un vínculo de trabajo con el profesor principal de la disciplina y del año, que favorezca la labor metodológica del colectivo.</a:t>
            </a:r>
          </a:p>
          <a:p>
            <a:endParaRPr lang="es-ES" dirty="0"/>
          </a:p>
        </p:txBody>
      </p:sp>
    </p:spTree>
    <p:extLst>
      <p:ext uri="{BB962C8B-B14F-4D97-AF65-F5344CB8AC3E}">
        <p14:creationId xmlns:p14="http://schemas.microsoft.com/office/powerpoint/2010/main" val="25454157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 y="1"/>
            <a:ext cx="12078269"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0" y="1825624"/>
            <a:ext cx="12078268" cy="5032375"/>
          </a:xfrm>
        </p:spPr>
        <p:txBody>
          <a:bodyPr>
            <a:normAutofit/>
          </a:bodyPr>
          <a:lstStyle/>
          <a:p>
            <a:r>
              <a:rPr lang="es-ES" b="1" dirty="0" smtClean="0"/>
              <a:t>ARTÍCULO </a:t>
            </a:r>
            <a:r>
              <a:rPr lang="es-ES" b="1" dirty="0"/>
              <a:t>150.1. La preparación de la asignatura es el trabajo metodológico</a:t>
            </a:r>
            <a:r>
              <a:rPr lang="es-ES" dirty="0"/>
              <a:t> </a:t>
            </a:r>
            <a:r>
              <a:rPr lang="es-ES" dirty="0" smtClean="0"/>
              <a:t>que realizan </a:t>
            </a:r>
            <a:r>
              <a:rPr lang="es-ES" dirty="0"/>
              <a:t>los profesores que integran este colectivo con el propósito de garantizar, </a:t>
            </a:r>
            <a:r>
              <a:rPr lang="es-ES" dirty="0" smtClean="0"/>
              <a:t>previo al </a:t>
            </a:r>
            <a:r>
              <a:rPr lang="es-ES" dirty="0"/>
              <a:t>trabajo docente</a:t>
            </a:r>
            <a:r>
              <a:rPr lang="es-ES" dirty="0" smtClean="0"/>
              <a:t>, la </a:t>
            </a:r>
            <a:r>
              <a:rPr lang="es-ES" dirty="0"/>
              <a:t>planificación y organización de los elementos principales </a:t>
            </a:r>
            <a:r>
              <a:rPr lang="es-ES" dirty="0" smtClean="0"/>
              <a:t>que, sustentados </a:t>
            </a:r>
            <a:r>
              <a:rPr lang="es-ES" dirty="0"/>
              <a:t>en la didáctica, aseguran su desarrollo eficiente y eficaz. Su contenido se orienta hacia la construcción de la didáctica de la asignatura, apoyándose en las experiencias que se van acumulando como resultado de la sistemática </a:t>
            </a:r>
            <a:r>
              <a:rPr lang="es-ES" dirty="0" smtClean="0"/>
              <a:t>labor metodológica </a:t>
            </a:r>
            <a:r>
              <a:rPr lang="es-ES" dirty="0"/>
              <a:t>que se desarrolla y de los logros que se alcanzan en las investigaciones pedagógicas realizadas con este fin</a:t>
            </a:r>
            <a:r>
              <a:rPr lang="es-ES" dirty="0" smtClean="0"/>
              <a:t>.</a:t>
            </a:r>
          </a:p>
          <a:p>
            <a:pPr marL="0" indent="0">
              <a:buNone/>
            </a:pPr>
            <a:r>
              <a:rPr lang="es-ES" dirty="0" smtClean="0"/>
              <a:t>   Toma como fuente el programa de la disciplina a que pertenece y sus orientaciones metodológicas, el programa analítico de la asignatura, los objetivos del año académico en que se estudia y las condiciones objetivas existentes en el contexto en que se desarrolla</a:t>
            </a:r>
            <a:endParaRPr lang="es-ES" dirty="0"/>
          </a:p>
        </p:txBody>
      </p:sp>
    </p:spTree>
    <p:extLst>
      <p:ext uri="{BB962C8B-B14F-4D97-AF65-F5344CB8AC3E}">
        <p14:creationId xmlns:p14="http://schemas.microsoft.com/office/powerpoint/2010/main" val="18262464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534" y="1"/>
            <a:ext cx="12096466"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95534" y="1825624"/>
            <a:ext cx="11996382" cy="5032375"/>
          </a:xfrm>
        </p:spPr>
        <p:txBody>
          <a:bodyPr>
            <a:normAutofit fontScale="92500" lnSpcReduction="20000"/>
          </a:bodyPr>
          <a:lstStyle/>
          <a:p>
            <a:r>
              <a:rPr lang="es-ES" b="1" dirty="0" smtClean="0"/>
              <a:t>ARTÍCULO </a:t>
            </a:r>
            <a:r>
              <a:rPr lang="es-ES" b="1" dirty="0"/>
              <a:t>151.1. </a:t>
            </a:r>
            <a:r>
              <a:rPr lang="es-ES" b="1" u="sng" dirty="0"/>
              <a:t>Los documentos que avalan la preparación de la asignatura y que no pueden faltar son:</a:t>
            </a:r>
            <a:endParaRPr lang="es-ES" sz="2400" b="1" u="sng" dirty="0"/>
          </a:p>
          <a:p>
            <a:pPr lvl="1"/>
            <a:r>
              <a:rPr lang="es-ES" u="sng" dirty="0"/>
              <a:t>El expediente de la asignatura</a:t>
            </a:r>
            <a:r>
              <a:rPr lang="es-ES" dirty="0"/>
              <a:t>;</a:t>
            </a:r>
            <a:endParaRPr lang="es-ES" sz="1800" dirty="0"/>
          </a:p>
          <a:p>
            <a:pPr lvl="1"/>
            <a:r>
              <a:rPr lang="es-ES" dirty="0"/>
              <a:t>el plan de trabajo metodológico del colectivo y el informe de valoración de sus resultados en cada periodo del curso académico;</a:t>
            </a:r>
            <a:endParaRPr lang="es-ES" sz="1800" dirty="0"/>
          </a:p>
          <a:p>
            <a:pPr lvl="1"/>
            <a:r>
              <a:rPr lang="es-ES" dirty="0"/>
              <a:t>las actas de los controles a clases; y</a:t>
            </a:r>
            <a:endParaRPr lang="es-ES" sz="1800" dirty="0"/>
          </a:p>
          <a:p>
            <a:pPr lvl="1"/>
            <a:r>
              <a:rPr lang="es-ES" dirty="0"/>
              <a:t>las actas de las actividades metodológicas realizadas, en las que se recojan los nombres de los ausentes, los temas tratados, los criterios fundamentales emitidos y los acuerdos adoptados y su cumplimiento.</a:t>
            </a:r>
            <a:endParaRPr lang="es-ES" sz="1800" dirty="0"/>
          </a:p>
          <a:p>
            <a:r>
              <a:rPr lang="es-ES" b="1" dirty="0" smtClean="0"/>
              <a:t>ARTÍCULO </a:t>
            </a:r>
            <a:r>
              <a:rPr lang="es-ES" b="1" dirty="0"/>
              <a:t>152.1. </a:t>
            </a:r>
            <a:r>
              <a:rPr lang="es-ES" b="1" u="sng" dirty="0"/>
              <a:t>El expediente de la asignatura es el conjunto de documentos y materiales que avalan su preparación metodológica para cada tipo de curso</a:t>
            </a:r>
            <a:r>
              <a:rPr lang="es-ES" dirty="0"/>
              <a:t>. </a:t>
            </a:r>
            <a:r>
              <a:rPr lang="es-ES" u="sng" dirty="0"/>
              <a:t>Es patrimonio del departamento al cual pertenece la asignatura y, por tanto, este nivel </a:t>
            </a:r>
            <a:r>
              <a:rPr lang="es-ES" u="sng" dirty="0" smtClean="0"/>
              <a:t>de dirección </a:t>
            </a:r>
            <a:r>
              <a:rPr lang="es-ES" u="sng" dirty="0"/>
              <a:t>está obligado a proteger esa información y </a:t>
            </a:r>
            <a:r>
              <a:rPr lang="es-ES" u="sng" dirty="0" smtClean="0"/>
              <a:t>garantizar su actualización al menos </a:t>
            </a:r>
            <a:r>
              <a:rPr lang="es-ES" u="sng" dirty="0"/>
              <a:t>por el tiempo que dure al plan de estudio vigente.</a:t>
            </a:r>
          </a:p>
          <a:p>
            <a:pPr marL="0" indent="0">
              <a:buNone/>
            </a:pPr>
            <a:r>
              <a:rPr lang="es-ES" b="1" dirty="0"/>
              <a:t/>
            </a:r>
            <a:br>
              <a:rPr lang="es-ES" b="1" dirty="0"/>
            </a:br>
            <a:endParaRPr lang="es-ES" dirty="0"/>
          </a:p>
        </p:txBody>
      </p:sp>
    </p:spTree>
    <p:extLst>
      <p:ext uri="{BB962C8B-B14F-4D97-AF65-F5344CB8AC3E}">
        <p14:creationId xmlns:p14="http://schemas.microsoft.com/office/powerpoint/2010/main" val="14059831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95534" y="1825624"/>
            <a:ext cx="12096466" cy="5032375"/>
          </a:xfrm>
        </p:spPr>
        <p:txBody>
          <a:bodyPr>
            <a:normAutofit fontScale="92500" lnSpcReduction="10000"/>
          </a:bodyPr>
          <a:lstStyle/>
          <a:p>
            <a:r>
              <a:rPr lang="es-ES" b="1" dirty="0" smtClean="0"/>
              <a:t>ARTÍCULO </a:t>
            </a:r>
            <a:r>
              <a:rPr lang="es-ES" b="1" dirty="0" smtClean="0"/>
              <a:t>152.2. </a:t>
            </a:r>
            <a:r>
              <a:rPr lang="es-ES" dirty="0"/>
              <a:t>	En el </a:t>
            </a:r>
            <a:r>
              <a:rPr lang="es-ES" dirty="0" smtClean="0"/>
              <a:t>expediente de </a:t>
            </a:r>
            <a:r>
              <a:rPr lang="es-ES" dirty="0"/>
              <a:t>la asignatura no pueden faltar los documentos que se listan </a:t>
            </a:r>
            <a:r>
              <a:rPr lang="es-ES" dirty="0" smtClean="0"/>
              <a:t>a continuación</a:t>
            </a:r>
            <a:r>
              <a:rPr lang="es-ES" dirty="0"/>
              <a:t>:</a:t>
            </a:r>
          </a:p>
          <a:p>
            <a:pPr marL="0" indent="0">
              <a:buNone/>
            </a:pPr>
            <a:r>
              <a:rPr lang="es-ES" dirty="0" smtClean="0"/>
              <a:t>        a</a:t>
            </a:r>
            <a:r>
              <a:rPr lang="es-ES" dirty="0"/>
              <a:t>)	El programa de la disciplina a la que pertenece;</a:t>
            </a:r>
          </a:p>
          <a:p>
            <a:pPr marL="0" indent="0">
              <a:buNone/>
            </a:pPr>
            <a:r>
              <a:rPr lang="es-ES" dirty="0" smtClean="0"/>
              <a:t>        b</a:t>
            </a:r>
            <a:r>
              <a:rPr lang="es-ES" dirty="0"/>
              <a:t>)	el programa analítico de la asignatura;</a:t>
            </a:r>
          </a:p>
          <a:p>
            <a:pPr marL="0" indent="0">
              <a:buNone/>
            </a:pPr>
            <a:r>
              <a:rPr lang="es-ES" dirty="0" smtClean="0"/>
              <a:t>        c</a:t>
            </a:r>
            <a:r>
              <a:rPr lang="es-ES" dirty="0"/>
              <a:t>)	el plan calendario;</a:t>
            </a:r>
          </a:p>
          <a:p>
            <a:pPr marL="0" indent="0">
              <a:buNone/>
            </a:pPr>
            <a:r>
              <a:rPr lang="es-ES" dirty="0" smtClean="0"/>
              <a:t>        d</a:t>
            </a:r>
            <a:r>
              <a:rPr lang="es-ES" dirty="0"/>
              <a:t>)	orientaciones para la elaboración de los planes de clase;</a:t>
            </a:r>
          </a:p>
          <a:p>
            <a:pPr marL="0" indent="0">
              <a:buNone/>
            </a:pPr>
            <a:r>
              <a:rPr lang="es-ES" dirty="0" smtClean="0"/>
              <a:t>        e</a:t>
            </a:r>
            <a:r>
              <a:rPr lang="es-ES" dirty="0"/>
              <a:t>)	los modelos de los instrumentos evaluativos parciales y finales de la asignatura; y</a:t>
            </a:r>
          </a:p>
          <a:p>
            <a:pPr marL="0" indent="0">
              <a:buNone/>
            </a:pPr>
            <a:r>
              <a:rPr lang="es-ES" dirty="0" smtClean="0"/>
              <a:t>         f</a:t>
            </a:r>
            <a:r>
              <a:rPr lang="es-ES" dirty="0"/>
              <a:t>)	la relación de los recursos educativos disponibles, en cualquier soporte</a:t>
            </a:r>
          </a:p>
          <a:p>
            <a:pPr marL="0" lvl="0" indent="0">
              <a:buNone/>
            </a:pPr>
            <a:r>
              <a:rPr lang="es-ES" b="1" u="sng" dirty="0" smtClean="0"/>
              <a:t>152.4. </a:t>
            </a:r>
            <a:r>
              <a:rPr lang="es-ES" u="sng" dirty="0" smtClean="0"/>
              <a:t>Es </a:t>
            </a:r>
            <a:r>
              <a:rPr lang="es-ES" u="sng" dirty="0"/>
              <a:t>responsabilidad del jefe del departamento que tiene a su cargo la asignatura, la revisión periódica del expediente, a fin de comprobar si cumple </a:t>
            </a:r>
            <a:r>
              <a:rPr lang="es-ES" u="sng" dirty="0" smtClean="0"/>
              <a:t>lo </a:t>
            </a:r>
            <a:r>
              <a:rPr lang="es-ES" u="sng" dirty="0"/>
              <a:t>establecido en este artículo</a:t>
            </a:r>
            <a:r>
              <a:rPr lang="es-ES" dirty="0"/>
              <a:t>.</a:t>
            </a:r>
          </a:p>
          <a:p>
            <a:pPr marL="0" indent="0">
              <a:buNone/>
            </a:pPr>
            <a:r>
              <a:rPr lang="es-ES" dirty="0" smtClean="0"/>
              <a:t> </a:t>
            </a:r>
            <a:endParaRPr lang="es-ES" dirty="0"/>
          </a:p>
        </p:txBody>
      </p:sp>
    </p:spTree>
    <p:extLst>
      <p:ext uri="{BB962C8B-B14F-4D97-AF65-F5344CB8AC3E}">
        <p14:creationId xmlns:p14="http://schemas.microsoft.com/office/powerpoint/2010/main" val="276008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0" y="1825624"/>
            <a:ext cx="12192000" cy="5032375"/>
          </a:xfrm>
        </p:spPr>
        <p:txBody>
          <a:bodyPr/>
          <a:lstStyle/>
          <a:p>
            <a:r>
              <a:rPr lang="es-ES" b="1" dirty="0" smtClean="0"/>
              <a:t>ARTÍCULO </a:t>
            </a:r>
            <a:r>
              <a:rPr lang="es-ES" b="1" dirty="0" smtClean="0"/>
              <a:t>153.1. </a:t>
            </a:r>
            <a:r>
              <a:rPr lang="es-ES" b="1" u="sng" dirty="0" smtClean="0"/>
              <a:t>El colectivo de año académico </a:t>
            </a:r>
            <a:r>
              <a:rPr lang="es-ES" dirty="0" smtClean="0"/>
              <a:t>es el encargado de Ilevar a cabo el trabajo metodológico en este nivel organizativo. Constituye un nivel de dirección atípico en la estructura de las instituciones de educación superior, conducido por el profesor principal del año académico. Agrupa a los profesores que desarrollan las asignaturas del año académico, a los profesores guías de cada grupo, a los tutores y a los representantes de las organizaciones estudiantiles.</a:t>
            </a:r>
          </a:p>
          <a:p>
            <a:r>
              <a:rPr lang="es-ES" b="1" dirty="0" smtClean="0"/>
              <a:t>ARTÍCULO </a:t>
            </a:r>
            <a:r>
              <a:rPr lang="es-ES" b="1" dirty="0" smtClean="0"/>
              <a:t>156.2. </a:t>
            </a:r>
            <a:r>
              <a:rPr lang="es-ES" dirty="0" smtClean="0"/>
              <a:t>Su trabajo es esencial para el cumplimiento de los objetivos de formación del año. Su labor de dirección metodológica está basada en la coordinación, la asesoría y el control de los profesores </a:t>
            </a:r>
            <a:r>
              <a:rPr lang="es-ES" dirty="0" smtClean="0"/>
              <a:t>guías, </a:t>
            </a:r>
            <a:r>
              <a:rPr lang="es-ES" dirty="0" smtClean="0"/>
              <a:t>los tutores y el colectivo de profesores del año.</a:t>
            </a:r>
            <a:endParaRPr lang="es-ES" sz="1800" dirty="0" smtClean="0"/>
          </a:p>
          <a:p>
            <a:pPr marL="0" indent="0">
              <a:buNone/>
            </a:pPr>
            <a:r>
              <a:rPr lang="es-ES" b="1" dirty="0" smtClean="0"/>
              <a:t/>
            </a:r>
            <a:br>
              <a:rPr lang="es-ES" b="1" dirty="0" smtClean="0"/>
            </a:br>
            <a:endParaRPr lang="es-ES" dirty="0"/>
          </a:p>
        </p:txBody>
      </p:sp>
    </p:spTree>
    <p:extLst>
      <p:ext uri="{BB962C8B-B14F-4D97-AF65-F5344CB8AC3E}">
        <p14:creationId xmlns:p14="http://schemas.microsoft.com/office/powerpoint/2010/main" val="815139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182" y="1"/>
            <a:ext cx="12082818" cy="1528548"/>
          </a:xfrm>
        </p:spPr>
        <p:txBody>
          <a:bodyPr/>
          <a:lstStyle/>
          <a:p>
            <a:pPr algn="ctr"/>
            <a:r>
              <a:rPr lang="es-ES" u="sng" dirty="0" smtClean="0"/>
              <a:t>TÍTULO </a:t>
            </a:r>
            <a:r>
              <a:rPr lang="es-ES" u="sng" dirty="0" smtClean="0"/>
              <a:t>IV: TRABAJO DOCENTE Y METODOLÓGICO</a:t>
            </a:r>
            <a:br>
              <a:rPr lang="es-ES" u="sng" dirty="0" smtClean="0"/>
            </a:br>
            <a:r>
              <a:rPr lang="es-ES" u="sng" dirty="0" smtClean="0"/>
              <a:t>ESTRUCTURA</a:t>
            </a:r>
            <a:endParaRPr lang="es-ES" u="sng" dirty="0"/>
          </a:p>
        </p:txBody>
      </p:sp>
      <p:sp>
        <p:nvSpPr>
          <p:cNvPr id="3" name="Marcador de contenido 2"/>
          <p:cNvSpPr>
            <a:spLocks noGrp="1"/>
          </p:cNvSpPr>
          <p:nvPr>
            <p:ph idx="1"/>
          </p:nvPr>
        </p:nvSpPr>
        <p:spPr>
          <a:xfrm>
            <a:off x="0" y="1825624"/>
            <a:ext cx="12192000" cy="5032376"/>
          </a:xfrm>
        </p:spPr>
        <p:txBody>
          <a:bodyPr/>
          <a:lstStyle/>
          <a:p>
            <a:pPr marL="0" indent="0">
              <a:buNone/>
            </a:pPr>
            <a:r>
              <a:rPr lang="es-ES" b="1" dirty="0" smtClean="0"/>
              <a:t>Capítulo IX</a:t>
            </a:r>
            <a:r>
              <a:rPr lang="es-ES" dirty="0" smtClean="0"/>
              <a:t>: Trabajo metodológico</a:t>
            </a:r>
          </a:p>
          <a:p>
            <a:pPr marL="0" indent="0">
              <a:buNone/>
            </a:pPr>
            <a:r>
              <a:rPr lang="es-ES" dirty="0"/>
              <a:t> </a:t>
            </a:r>
            <a:r>
              <a:rPr lang="es-ES" dirty="0" smtClean="0"/>
              <a:t>        Sección primera: De la realización del trabajo metodológico</a:t>
            </a:r>
          </a:p>
          <a:p>
            <a:pPr marL="0" indent="0">
              <a:buNone/>
            </a:pPr>
            <a:r>
              <a:rPr lang="es-ES" dirty="0"/>
              <a:t> </a:t>
            </a:r>
            <a:r>
              <a:rPr lang="es-ES" dirty="0" smtClean="0"/>
              <a:t>        Sección segunda: De las formas y tipos del trabajo metodológico</a:t>
            </a:r>
          </a:p>
          <a:p>
            <a:pPr marL="0" indent="0">
              <a:buNone/>
            </a:pPr>
            <a:r>
              <a:rPr lang="es-ES" dirty="0"/>
              <a:t> </a:t>
            </a:r>
            <a:r>
              <a:rPr lang="es-ES" dirty="0" smtClean="0"/>
              <a:t>        Sección tercera: De la planificación, organización y regulación del proceso docente metodológico</a:t>
            </a:r>
          </a:p>
          <a:p>
            <a:pPr marL="0" indent="0">
              <a:buNone/>
            </a:pPr>
            <a:r>
              <a:rPr lang="es-ES" dirty="0"/>
              <a:t> </a:t>
            </a:r>
            <a:r>
              <a:rPr lang="es-ES" dirty="0" smtClean="0"/>
              <a:t>        Sección cuarta: Del control al proceso docente educativo</a:t>
            </a:r>
          </a:p>
          <a:p>
            <a:pPr marL="0" indent="0">
              <a:buNone/>
            </a:pPr>
            <a:r>
              <a:rPr lang="es-ES" dirty="0"/>
              <a:t> </a:t>
            </a:r>
            <a:r>
              <a:rPr lang="es-ES" dirty="0" smtClean="0"/>
              <a:t>        Sección quinta: De los documentos que avalan el trabajo metodológico</a:t>
            </a:r>
          </a:p>
          <a:p>
            <a:pPr marL="0" indent="0">
              <a:buNone/>
            </a:pPr>
            <a:r>
              <a:rPr lang="es-ES" b="1" dirty="0" smtClean="0"/>
              <a:t>Capítulo X: </a:t>
            </a:r>
            <a:r>
              <a:rPr lang="es-ES" dirty="0" smtClean="0"/>
              <a:t>De los planes de estudio</a:t>
            </a:r>
          </a:p>
          <a:p>
            <a:pPr marL="0" indent="0">
              <a:buNone/>
            </a:pPr>
            <a:r>
              <a:rPr lang="es-ES" b="1" dirty="0"/>
              <a:t> </a:t>
            </a:r>
            <a:r>
              <a:rPr lang="es-ES" b="1" dirty="0" smtClean="0"/>
              <a:t>         </a:t>
            </a:r>
            <a:r>
              <a:rPr lang="es-ES" dirty="0" smtClean="0"/>
              <a:t>Sección primera: Del centro rector y la comisión nacional de carrera</a:t>
            </a:r>
          </a:p>
          <a:p>
            <a:pPr marL="0" indent="0">
              <a:buNone/>
            </a:pPr>
            <a:r>
              <a:rPr lang="es-ES" b="1" dirty="0"/>
              <a:t> </a:t>
            </a:r>
            <a:r>
              <a:rPr lang="es-ES" b="1" dirty="0" smtClean="0"/>
              <a:t>         </a:t>
            </a:r>
            <a:r>
              <a:rPr lang="es-ES" dirty="0" smtClean="0"/>
              <a:t>Sección segunda: De la elaboración y aprobación de los planes de estudio</a:t>
            </a:r>
            <a:endParaRPr lang="es-ES" b="1" dirty="0" smtClean="0"/>
          </a:p>
        </p:txBody>
      </p:sp>
    </p:spTree>
    <p:extLst>
      <p:ext uri="{BB962C8B-B14F-4D97-AF65-F5344CB8AC3E}">
        <p14:creationId xmlns:p14="http://schemas.microsoft.com/office/powerpoint/2010/main" val="14528284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0" y="1514902"/>
            <a:ext cx="12091916" cy="5343098"/>
          </a:xfrm>
        </p:spPr>
        <p:txBody>
          <a:bodyPr>
            <a:normAutofit fontScale="92500" lnSpcReduction="20000"/>
          </a:bodyPr>
          <a:lstStyle/>
          <a:p>
            <a:pPr marL="0" indent="0">
              <a:buNone/>
            </a:pPr>
            <a:r>
              <a:rPr lang="es-ES" b="1" dirty="0" smtClean="0"/>
              <a:t>ARTÍCULO </a:t>
            </a:r>
            <a:r>
              <a:rPr lang="es-ES" b="1" dirty="0"/>
              <a:t>157</a:t>
            </a:r>
            <a:r>
              <a:rPr lang="es-ES" dirty="0"/>
              <a:t>. </a:t>
            </a:r>
            <a:r>
              <a:rPr lang="es-ES" b="1" u="sng" dirty="0"/>
              <a:t>El profesor </a:t>
            </a:r>
            <a:r>
              <a:rPr lang="es-ES" dirty="0"/>
              <a:t>es el responsable de la impartición de su asignatura con la calidad requerida, desarrollando una correcta labor educativa desde la instrucción de modo que, como parte del colectivo del año académico en que ejerce la docencia, contribuya con rigor a la formación integral de sus estudiantes y al logro de niveles de eficiencia adecuados en este proceso. Para ello debe</a:t>
            </a:r>
            <a:r>
              <a:rPr lang="es-ES" dirty="0" smtClean="0"/>
              <a:t>:</a:t>
            </a:r>
          </a:p>
          <a:p>
            <a:pPr marL="0" indent="0">
              <a:buNone/>
            </a:pPr>
            <a:endParaRPr lang="es-ES" dirty="0"/>
          </a:p>
          <a:p>
            <a:pPr marL="514350" indent="-514350">
              <a:buAutoNum type="alphaLcParenR"/>
            </a:pPr>
            <a:r>
              <a:rPr lang="es-ES" dirty="0" smtClean="0"/>
              <a:t>Dominar </a:t>
            </a:r>
            <a:r>
              <a:rPr lang="es-ES" dirty="0"/>
              <a:t>los contenidos de la asignatura para ejercer la docencia en cualquier tipo de curso</a:t>
            </a:r>
            <a:r>
              <a:rPr lang="es-ES" dirty="0" smtClean="0"/>
              <a:t>;</a:t>
            </a:r>
          </a:p>
          <a:p>
            <a:pPr marL="0" indent="0">
              <a:buNone/>
            </a:pPr>
            <a:endParaRPr lang="es-ES" dirty="0"/>
          </a:p>
          <a:p>
            <a:pPr marL="0" indent="0">
              <a:buNone/>
            </a:pPr>
            <a:r>
              <a:rPr lang="es-ES" dirty="0" smtClean="0"/>
              <a:t>b)    orientar</a:t>
            </a:r>
            <a:r>
              <a:rPr lang="es-ES" dirty="0"/>
              <a:t>, controlar y evaluar a los estudiantes, apoyándolos e incentivándolos continuamente para que alcancen el dominio de dichos contenidos, estableciendo una secuencia flexible y contextualizada de estos que posibilite su aprendizaje efectivo; siempre en correspondencia con los objetivos generales de la asignatura y los formulados para el año académico en que se desarrolla;</a:t>
            </a:r>
          </a:p>
          <a:p>
            <a:pPr marL="0" indent="0">
              <a:buNone/>
            </a:pPr>
            <a:endParaRPr lang="es-ES" dirty="0" smtClean="0"/>
          </a:p>
          <a:p>
            <a:pPr marL="0" indent="0">
              <a:buNone/>
            </a:pPr>
            <a:r>
              <a:rPr lang="es-ES" dirty="0" smtClean="0"/>
              <a:t> </a:t>
            </a:r>
          </a:p>
          <a:p>
            <a:endParaRPr lang="es-ES" dirty="0"/>
          </a:p>
        </p:txBody>
      </p:sp>
    </p:spTree>
    <p:extLst>
      <p:ext uri="{BB962C8B-B14F-4D97-AF65-F5344CB8AC3E}">
        <p14:creationId xmlns:p14="http://schemas.microsoft.com/office/powerpoint/2010/main" val="28043482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091916"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0" y="1825624"/>
            <a:ext cx="12192000" cy="5032375"/>
          </a:xfrm>
        </p:spPr>
        <p:txBody>
          <a:bodyPr>
            <a:normAutofit/>
          </a:bodyPr>
          <a:lstStyle/>
          <a:p>
            <a:pPr marL="0" lvl="0" indent="0">
              <a:buNone/>
            </a:pPr>
            <a:r>
              <a:rPr lang="es-ES" dirty="0" smtClean="0"/>
              <a:t>c) poseer </a:t>
            </a:r>
            <a:r>
              <a:rPr lang="es-ES" dirty="0"/>
              <a:t>una adecuada preparación política, ideológica, pedagógica, metodológica, profesional y cultural para el mejor cumplimiento de sus funciones; estableciendo apropiadas relaciones e interacciones con los sujetos participantes en el proceso formativo;</a:t>
            </a:r>
          </a:p>
          <a:p>
            <a:pPr marL="0" lvl="0" indent="0">
              <a:buNone/>
            </a:pPr>
            <a:r>
              <a:rPr lang="es-ES" dirty="0" smtClean="0"/>
              <a:t>d) poseer </a:t>
            </a:r>
            <a:r>
              <a:rPr lang="es-ES" dirty="0"/>
              <a:t>un espíritu de superación constante, en correspondencia con el desarrollo de la rama del saber que imparte y con las tendencias que pautan el proceso de enseñanza —aprendizaje en la educación superior; y</a:t>
            </a:r>
          </a:p>
          <a:p>
            <a:pPr marL="0" lvl="0" indent="0">
              <a:buNone/>
            </a:pPr>
            <a:r>
              <a:rPr lang="es-ES" dirty="0" smtClean="0"/>
              <a:t>e) ser </a:t>
            </a:r>
            <a:r>
              <a:rPr lang="es-ES" dirty="0"/>
              <a:t>modelo lingüístico para sus estudiantes y su actuación debe estar sustentada sobre valores patrióticos y éticos, en correspondencia con la tradición pedagógica cubana y la cultura universal.</a:t>
            </a:r>
          </a:p>
          <a:p>
            <a:endParaRPr lang="es-ES" dirty="0"/>
          </a:p>
        </p:txBody>
      </p:sp>
    </p:spTree>
    <p:extLst>
      <p:ext uri="{BB962C8B-B14F-4D97-AF65-F5344CB8AC3E}">
        <p14:creationId xmlns:p14="http://schemas.microsoft.com/office/powerpoint/2010/main" val="756700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825624"/>
            <a:ext cx="12088969" cy="4922905"/>
          </a:xfrm>
        </p:spPr>
        <p:txBody>
          <a:bodyPr>
            <a:normAutofit/>
          </a:bodyPr>
          <a:lstStyle/>
          <a:p>
            <a:r>
              <a:rPr lang="es-ES" b="1" dirty="0" smtClean="0"/>
              <a:t>ARTÍCULO </a:t>
            </a:r>
            <a:r>
              <a:rPr lang="es-ES" b="1" dirty="0"/>
              <a:t>158.1. El tutor es miembro del colectivo de año académico</a:t>
            </a:r>
            <a:r>
              <a:rPr lang="es-ES" dirty="0"/>
              <a:t>. Es un educador que tiene la responsabilidad de integrar el sistema de influencias educativas presentes en los distintos ámbitos del desarrollo personal del estudiante, brindándole asesoría académica e investigativa, así como el apoyo necesario para la toma de decisiones, por Io que su papel es esencial en la formación armónica del estudiante.</a:t>
            </a:r>
          </a:p>
          <a:p>
            <a:r>
              <a:rPr lang="es-ES" b="1" dirty="0" smtClean="0"/>
              <a:t>ARTÍCULO </a:t>
            </a:r>
            <a:r>
              <a:rPr lang="es-ES" b="1" dirty="0"/>
              <a:t>159.1. El profesor guía es miembro del colectivo de año académico</a:t>
            </a:r>
            <a:r>
              <a:rPr lang="es-ES" dirty="0"/>
              <a:t>. </a:t>
            </a:r>
            <a:r>
              <a:rPr lang="es-ES" u="sng" dirty="0"/>
              <a:t>Es </a:t>
            </a:r>
            <a:r>
              <a:rPr lang="es-ES" u="sng" dirty="0" smtClean="0"/>
              <a:t>un educador </a:t>
            </a:r>
            <a:r>
              <a:rPr lang="es-ES" u="sng" dirty="0"/>
              <a:t>por excelencia que atiende integralmente </a:t>
            </a:r>
            <a:r>
              <a:rPr lang="es-ES" u="sng" dirty="0" smtClean="0"/>
              <a:t>las necesidades </a:t>
            </a:r>
            <a:r>
              <a:rPr lang="es-ES" u="sng" dirty="0"/>
              <a:t>educativas </a:t>
            </a:r>
            <a:r>
              <a:rPr lang="es-ES" u="sng" dirty="0" smtClean="0"/>
              <a:t>del grupo </a:t>
            </a:r>
            <a:r>
              <a:rPr lang="es-ES" u="sng" dirty="0"/>
              <a:t>de estudiantes que se Ie ha asignado, así como las de cada uno en particular. </a:t>
            </a:r>
            <a:r>
              <a:rPr lang="es-ES" dirty="0"/>
              <a:t>Su accionar debe favorecer la formación y desarrollo de una cultura general integral en los estudiantes durante la carrera.</a:t>
            </a:r>
          </a:p>
          <a:p>
            <a:endParaRPr lang="es-ES" dirty="0"/>
          </a:p>
        </p:txBody>
      </p:sp>
    </p:spTree>
    <p:extLst>
      <p:ext uri="{BB962C8B-B14F-4D97-AF65-F5344CB8AC3E}">
        <p14:creationId xmlns:p14="http://schemas.microsoft.com/office/powerpoint/2010/main" val="11164032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825624"/>
            <a:ext cx="12088969" cy="4922905"/>
          </a:xfrm>
        </p:spPr>
        <p:txBody>
          <a:bodyPr>
            <a:normAutofit fontScale="92500" lnSpcReduction="20000"/>
          </a:bodyPr>
          <a:lstStyle/>
          <a:p>
            <a:r>
              <a:rPr lang="es-ES" b="1" dirty="0" smtClean="0"/>
              <a:t>ARTÍCULO </a:t>
            </a:r>
            <a:r>
              <a:rPr lang="es-ES" b="1" dirty="0"/>
              <a:t>162. Los documentos que avalan el trabajo del año y que el profesor principal de este colectivo debe conservar como muestra de ello son</a:t>
            </a:r>
            <a:r>
              <a:rPr lang="es-ES" dirty="0"/>
              <a:t>:</a:t>
            </a:r>
            <a:endParaRPr lang="es-ES" sz="2400" dirty="0"/>
          </a:p>
          <a:p>
            <a:pPr marL="457200" lvl="1" indent="0">
              <a:buNone/>
            </a:pPr>
            <a:r>
              <a:rPr lang="es-ES" dirty="0" smtClean="0"/>
              <a:t>a) La </a:t>
            </a:r>
            <a:r>
              <a:rPr lang="es-ES" dirty="0"/>
              <a:t>composición del colectivo del año académico;</a:t>
            </a:r>
            <a:endParaRPr lang="es-ES" sz="1800" dirty="0"/>
          </a:p>
          <a:p>
            <a:pPr marL="457200" lvl="1" indent="0">
              <a:buNone/>
            </a:pPr>
            <a:r>
              <a:rPr lang="es-ES" dirty="0" smtClean="0"/>
              <a:t>b) los </a:t>
            </a:r>
            <a:r>
              <a:rPr lang="es-ES" dirty="0"/>
              <a:t>resultados del diagnóstico realizado al grupo de estudiantes</a:t>
            </a:r>
            <a:r>
              <a:rPr lang="es-ES" dirty="0" smtClean="0"/>
              <a:t>;</a:t>
            </a:r>
            <a:r>
              <a:rPr lang="es-ES" dirty="0"/>
              <a:t/>
            </a:r>
            <a:br>
              <a:rPr lang="es-ES" dirty="0"/>
            </a:br>
            <a:r>
              <a:rPr lang="es-ES" dirty="0" smtClean="0"/>
              <a:t>c) la </a:t>
            </a:r>
            <a:r>
              <a:rPr lang="es-ES" dirty="0"/>
              <a:t>estrategia educativa del año; y</a:t>
            </a:r>
          </a:p>
          <a:p>
            <a:pPr marL="457200" lvl="1" indent="0">
              <a:buNone/>
            </a:pPr>
            <a:r>
              <a:rPr lang="es-ES" dirty="0" smtClean="0"/>
              <a:t>d) actas </a:t>
            </a:r>
            <a:r>
              <a:rPr lang="es-ES" dirty="0"/>
              <a:t>de las actividades </a:t>
            </a:r>
            <a:r>
              <a:rPr lang="es-ES" dirty="0" smtClean="0"/>
              <a:t>metodológicas realizadas</a:t>
            </a:r>
            <a:r>
              <a:rPr lang="es-ES" dirty="0"/>
              <a:t>, que incluyen las </a:t>
            </a:r>
            <a:r>
              <a:rPr lang="es-ES" dirty="0" smtClean="0"/>
              <a:t>reuniones metodológicas </a:t>
            </a:r>
            <a:r>
              <a:rPr lang="es-ES" dirty="0"/>
              <a:t>para </a:t>
            </a:r>
            <a:r>
              <a:rPr lang="es-ES" dirty="0" smtClean="0"/>
              <a:t>valorar los </a:t>
            </a:r>
            <a:r>
              <a:rPr lang="es-ES" dirty="0"/>
              <a:t>resultados de cada corte evaluativo</a:t>
            </a:r>
            <a:r>
              <a:rPr lang="es-ES" dirty="0" smtClean="0"/>
              <a:t>, según se establece </a:t>
            </a:r>
            <a:r>
              <a:rPr lang="es-ES" dirty="0"/>
              <a:t>en el Artículo 208 del presente Reglamento. En cada acta incluir los nombres de los ausentes, los temas tratados, los </a:t>
            </a:r>
            <a:r>
              <a:rPr lang="es-ES" dirty="0" smtClean="0"/>
              <a:t>criterios fundamentales </a:t>
            </a:r>
            <a:r>
              <a:rPr lang="es-ES" dirty="0"/>
              <a:t>emitidos y los acuerdos adoptados y su cumplimiento.</a:t>
            </a:r>
            <a:endParaRPr lang="es-ES" sz="2400" dirty="0"/>
          </a:p>
          <a:p>
            <a:r>
              <a:rPr lang="es-ES" b="1" dirty="0" smtClean="0"/>
              <a:t>ARTÍCULO </a:t>
            </a:r>
            <a:r>
              <a:rPr lang="es-ES" b="1" dirty="0"/>
              <a:t>163.1. </a:t>
            </a:r>
            <a:r>
              <a:rPr lang="es-ES" dirty="0" smtClean="0"/>
              <a:t>El trabajo metodológico se realiza también en los diferentes niveles de dirección:</a:t>
            </a:r>
          </a:p>
          <a:p>
            <a:pPr marL="0" lvl="0" indent="0">
              <a:buNone/>
            </a:pPr>
            <a:r>
              <a:rPr lang="es-ES" dirty="0" smtClean="0"/>
              <a:t>      a) Institución de educación superior;</a:t>
            </a:r>
          </a:p>
          <a:p>
            <a:pPr marL="0" lvl="0" indent="0">
              <a:buNone/>
            </a:pPr>
            <a:r>
              <a:rPr lang="es-ES" dirty="0" smtClean="0"/>
              <a:t>      b) facultad, instituto, colegio y centro universitario municipal;</a:t>
            </a:r>
          </a:p>
          <a:p>
            <a:pPr marL="0" lvl="0" indent="0">
              <a:buNone/>
            </a:pPr>
            <a:r>
              <a:rPr lang="es-ES" dirty="0" smtClean="0"/>
              <a:t>      c) filial o unidad docente; y</a:t>
            </a:r>
          </a:p>
          <a:p>
            <a:pPr marL="0" lvl="0" indent="0">
              <a:buNone/>
            </a:pPr>
            <a:r>
              <a:rPr lang="es-ES" dirty="0" smtClean="0"/>
              <a:t>      d) </a:t>
            </a:r>
            <a:r>
              <a:rPr lang="es-ES" b="1" dirty="0" smtClean="0"/>
              <a:t>departamento.</a:t>
            </a:r>
          </a:p>
          <a:p>
            <a:endParaRPr lang="es-ES" dirty="0"/>
          </a:p>
        </p:txBody>
      </p:sp>
    </p:spTree>
    <p:extLst>
      <p:ext uri="{BB962C8B-B14F-4D97-AF65-F5344CB8AC3E}">
        <p14:creationId xmlns:p14="http://schemas.microsoft.com/office/powerpoint/2010/main" val="3949177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825624"/>
            <a:ext cx="12088969" cy="4922905"/>
          </a:xfrm>
        </p:spPr>
        <p:txBody>
          <a:bodyPr>
            <a:normAutofit/>
          </a:bodyPr>
          <a:lstStyle/>
          <a:p>
            <a:r>
              <a:rPr lang="es-ES" b="1" dirty="0"/>
              <a:t>ARTICULO 164.1. </a:t>
            </a:r>
            <a:r>
              <a:rPr lang="es-ES" b="1" u="heavy" dirty="0"/>
              <a:t>El departamento es el nivel básico de dirección de la facultad</a:t>
            </a:r>
            <a:r>
              <a:rPr lang="es-ES" u="heavy" dirty="0"/>
              <a:t>, del instituto, del colegio o del centro universitario municipal </a:t>
            </a:r>
            <a:r>
              <a:rPr lang="es-ES" b="1" u="heavy" dirty="0"/>
              <a:t>al frente del cual se encuentra su jefe como autoridad máxima.</a:t>
            </a:r>
            <a:endParaRPr lang="es-ES" b="1" dirty="0"/>
          </a:p>
          <a:p>
            <a:pPr marL="0" indent="0">
              <a:buNone/>
            </a:pPr>
            <a:r>
              <a:rPr lang="es-ES" dirty="0" smtClean="0"/>
              <a:t>    2</a:t>
            </a:r>
            <a:r>
              <a:rPr lang="es-ES" dirty="0"/>
              <a:t>. </a:t>
            </a:r>
            <a:r>
              <a:rPr lang="es-ES" b="1" dirty="0"/>
              <a:t>El jefe del departamento tiene entre sus funciones garantizar la superación integral del personal docente que tiene a su cargo</a:t>
            </a:r>
            <a:r>
              <a:rPr lang="es-ES" dirty="0"/>
              <a:t>, para lograr un mejor desempeño de estos en la formación integral de los estudiantes a través de la instrucción. Para ello establece como vía esencial, un sistema de trabajo metodológico que tribute a la formación continúa del colectivo en lo pedagógico, profesional, científico, </a:t>
            </a:r>
            <a:r>
              <a:rPr lang="es-ES" dirty="0" smtClean="0"/>
              <a:t>político-ideológico</a:t>
            </a:r>
            <a:r>
              <a:rPr lang="es-ES" dirty="0"/>
              <a:t>, económico, social y, en general, a la cultura integral del profesor.</a:t>
            </a:r>
          </a:p>
          <a:p>
            <a:endParaRPr lang="es-ES" dirty="0"/>
          </a:p>
        </p:txBody>
      </p:sp>
    </p:spTree>
    <p:extLst>
      <p:ext uri="{BB962C8B-B14F-4D97-AF65-F5344CB8AC3E}">
        <p14:creationId xmlns:p14="http://schemas.microsoft.com/office/powerpoint/2010/main" val="13992227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825624"/>
            <a:ext cx="12088969" cy="4922905"/>
          </a:xfrm>
        </p:spPr>
        <p:txBody>
          <a:bodyPr>
            <a:normAutofit fontScale="92500" lnSpcReduction="10000"/>
          </a:bodyPr>
          <a:lstStyle/>
          <a:p>
            <a:r>
              <a:rPr lang="es-ES" b="1" dirty="0" smtClean="0"/>
              <a:t>ARTÍCULO </a:t>
            </a:r>
            <a:r>
              <a:rPr lang="es-ES" b="1" dirty="0"/>
              <a:t>167. </a:t>
            </a:r>
            <a:r>
              <a:rPr lang="es-ES" dirty="0"/>
              <a:t>Las formas fundamentales del trabajo </a:t>
            </a:r>
            <a:r>
              <a:rPr lang="es-ES" dirty="0" smtClean="0"/>
              <a:t>metodológico </a:t>
            </a:r>
            <a:r>
              <a:rPr lang="es-ES" dirty="0"/>
              <a:t>son:</a:t>
            </a:r>
            <a:endParaRPr lang="es-ES" sz="2000" dirty="0"/>
          </a:p>
          <a:p>
            <a:pPr lvl="2"/>
            <a:r>
              <a:rPr lang="es-ES" dirty="0"/>
              <a:t>Docente-metodológico; y</a:t>
            </a:r>
            <a:endParaRPr lang="es-ES" sz="1600" dirty="0"/>
          </a:p>
          <a:p>
            <a:pPr lvl="2"/>
            <a:r>
              <a:rPr lang="es-ES" dirty="0"/>
              <a:t>C</a:t>
            </a:r>
            <a:r>
              <a:rPr lang="es-ES" dirty="0" smtClean="0"/>
              <a:t>ientífico-metodológico</a:t>
            </a:r>
            <a:r>
              <a:rPr lang="es-ES" dirty="0"/>
              <a:t>.</a:t>
            </a:r>
            <a:endParaRPr lang="es-ES" sz="1600" dirty="0"/>
          </a:p>
          <a:p>
            <a:r>
              <a:rPr lang="es-ES" b="1" dirty="0" smtClean="0"/>
              <a:t>ARTÍCULO </a:t>
            </a:r>
            <a:r>
              <a:rPr lang="es-ES" b="1" dirty="0"/>
              <a:t>168. </a:t>
            </a:r>
            <a:r>
              <a:rPr lang="es-ES" dirty="0"/>
              <a:t>El trabajo docente-metodológico es la actividad que se realiza con el fin de mejorar de forma continua el proceso docente educativo; basándose fundamentalmente en la preparación didáctica que poseen los profesores, así como en la experiencia acumulada. Atiende en general, las principales prioridades y necesidades de dicho proceso.</a:t>
            </a:r>
          </a:p>
          <a:p>
            <a:r>
              <a:rPr lang="es-ES" b="1" dirty="0" smtClean="0"/>
              <a:t>ARTÍCULO </a:t>
            </a:r>
            <a:r>
              <a:rPr lang="es-ES" b="1" dirty="0"/>
              <a:t>169. </a:t>
            </a:r>
            <a:r>
              <a:rPr lang="es-ES" dirty="0"/>
              <a:t>El trabajo científico-metodológico es la actividad que realizan los profesores en el campo de la didáctica, con el fin de perfeccionar el proceso docente educativo, desarrollando investigaciones o utilizando los resultados de investigaciones realizadas, que tributen a la formación integral de los futuros profesionales. Los resultados del trabajo científico-metodológico constituyen una de las fuentes principales que </a:t>
            </a:r>
            <a:r>
              <a:rPr lang="es-ES" dirty="0" smtClean="0"/>
              <a:t>Ie </a:t>
            </a:r>
            <a:r>
              <a:rPr lang="es-ES" dirty="0"/>
              <a:t>permite al profesor el mejor desarrollo de su trabajo docente.</a:t>
            </a:r>
          </a:p>
          <a:p>
            <a:pPr marL="0" indent="0">
              <a:buNone/>
            </a:pPr>
            <a:endParaRPr lang="es-ES" dirty="0"/>
          </a:p>
        </p:txBody>
      </p:sp>
    </p:spTree>
    <p:extLst>
      <p:ext uri="{BB962C8B-B14F-4D97-AF65-F5344CB8AC3E}">
        <p14:creationId xmlns:p14="http://schemas.microsoft.com/office/powerpoint/2010/main" val="8442531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825624"/>
            <a:ext cx="12088969" cy="4922905"/>
          </a:xfrm>
        </p:spPr>
        <p:txBody>
          <a:bodyPr>
            <a:normAutofit fontScale="85000" lnSpcReduction="20000"/>
          </a:bodyPr>
          <a:lstStyle/>
          <a:p>
            <a:r>
              <a:rPr lang="es-ES" b="1" dirty="0" smtClean="0"/>
              <a:t>ARTÍCULO </a:t>
            </a:r>
            <a:r>
              <a:rPr lang="es-ES" b="1" dirty="0"/>
              <a:t>170.1. </a:t>
            </a:r>
            <a:r>
              <a:rPr lang="es-ES" dirty="0"/>
              <a:t>Los tipos fundamentales del trabajo docente-metodológico son:</a:t>
            </a:r>
          </a:p>
          <a:p>
            <a:pPr lvl="0"/>
            <a:r>
              <a:rPr lang="es-ES" dirty="0"/>
              <a:t>Reunión docente metodológica;</a:t>
            </a:r>
          </a:p>
          <a:p>
            <a:pPr lvl="0"/>
            <a:r>
              <a:rPr lang="es-ES" dirty="0"/>
              <a:t>clase metodológica;</a:t>
            </a:r>
          </a:p>
          <a:p>
            <a:pPr lvl="0"/>
            <a:r>
              <a:rPr lang="es-ES" dirty="0"/>
              <a:t>clase abierta;</a:t>
            </a:r>
          </a:p>
          <a:p>
            <a:pPr lvl="0"/>
            <a:r>
              <a:rPr lang="es-ES" dirty="0"/>
              <a:t>clase de comprobación; y</a:t>
            </a:r>
          </a:p>
          <a:p>
            <a:pPr lvl="0"/>
            <a:r>
              <a:rPr lang="es-ES" dirty="0"/>
              <a:t>taller docente metodológico.</a:t>
            </a:r>
          </a:p>
          <a:p>
            <a:pPr marL="0" indent="0">
              <a:buNone/>
            </a:pPr>
            <a:r>
              <a:rPr lang="es-ES" dirty="0"/>
              <a:t>La planificación de estas actividades se refleja en el plan de trabajo metodológico elaborado al inicio de cada curso académico, en cada uno de los </a:t>
            </a:r>
            <a:r>
              <a:rPr lang="es-ES" dirty="0" smtClean="0"/>
              <a:t>niveles </a:t>
            </a:r>
            <a:r>
              <a:rPr lang="es-ES" dirty="0"/>
              <a:t>correspondientes. De ser necesario pueden realizarse ajustes al principio de </a:t>
            </a:r>
            <a:r>
              <a:rPr lang="es-ES" dirty="0" smtClean="0"/>
              <a:t>los periodos </a:t>
            </a:r>
            <a:r>
              <a:rPr lang="es-ES" dirty="0"/>
              <a:t>lectivos.</a:t>
            </a:r>
          </a:p>
          <a:p>
            <a:pPr marL="0" indent="0">
              <a:buNone/>
            </a:pPr>
            <a:r>
              <a:rPr lang="es-ES" dirty="0"/>
              <a:t/>
            </a:r>
            <a:br>
              <a:rPr lang="es-ES" dirty="0"/>
            </a:br>
            <a:r>
              <a:rPr lang="es-ES" b="1" dirty="0"/>
              <a:t>ARTICULO 171.1. </a:t>
            </a:r>
            <a:r>
              <a:rPr lang="es-ES" b="1" u="heavy" dirty="0"/>
              <a:t>La reunión docente-metodológica</a:t>
            </a:r>
            <a:r>
              <a:rPr lang="es-ES" dirty="0"/>
              <a:t> viabiliza el análisis, debate y </a:t>
            </a:r>
            <a:r>
              <a:rPr lang="es-ES" dirty="0" smtClean="0"/>
              <a:t>toma de </a:t>
            </a:r>
            <a:r>
              <a:rPr lang="es-ES" dirty="0"/>
              <a:t>decisiones acerca de temas vinculados al proceso docente </a:t>
            </a:r>
            <a:r>
              <a:rPr lang="es-ES" dirty="0" smtClean="0"/>
              <a:t>educativo </a:t>
            </a:r>
            <a:r>
              <a:rPr lang="es-ES" dirty="0"/>
              <a:t>para su </a:t>
            </a:r>
            <a:r>
              <a:rPr lang="es-ES" dirty="0" smtClean="0"/>
              <a:t>mejor desarrollo</a:t>
            </a:r>
            <a:r>
              <a:rPr lang="es-ES" dirty="0"/>
              <a:t>.</a:t>
            </a:r>
          </a:p>
          <a:p>
            <a:pPr marL="0" indent="0">
              <a:buNone/>
            </a:pPr>
            <a:r>
              <a:rPr lang="es-ES" dirty="0"/>
              <a:t/>
            </a:r>
            <a:br>
              <a:rPr lang="es-ES" dirty="0"/>
            </a:br>
            <a:endParaRPr lang="es-ES" dirty="0"/>
          </a:p>
        </p:txBody>
      </p:sp>
    </p:spTree>
    <p:extLst>
      <p:ext uri="{BB962C8B-B14F-4D97-AF65-F5344CB8AC3E}">
        <p14:creationId xmlns:p14="http://schemas.microsoft.com/office/powerpoint/2010/main" val="167208702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825624"/>
            <a:ext cx="12088969" cy="4922905"/>
          </a:xfrm>
        </p:spPr>
        <p:txBody>
          <a:bodyPr>
            <a:normAutofit lnSpcReduction="10000"/>
          </a:bodyPr>
          <a:lstStyle/>
          <a:p>
            <a:r>
              <a:rPr lang="es-ES" b="1" dirty="0" smtClean="0"/>
              <a:t>ARTÍCULO </a:t>
            </a:r>
            <a:r>
              <a:rPr lang="es-ES" b="1" dirty="0"/>
              <a:t>172.1</a:t>
            </a:r>
            <a:r>
              <a:rPr lang="es-ES" dirty="0"/>
              <a:t>. </a:t>
            </a:r>
            <a:r>
              <a:rPr lang="es-ES" b="1" dirty="0"/>
              <a:t>La clase metodológica </a:t>
            </a:r>
            <a:r>
              <a:rPr lang="es-ES" dirty="0"/>
              <a:t>orienta a los profesores, mediante la demostración, la argumentación y el análisis, aspectos de carácter metodológico que contribuyen a su preparación para la ejecución del proceso docente educativo. La clase puede tener carácter demostrativo o instructivo, y responde a los objetivos metodológicos formulados.</a:t>
            </a:r>
          </a:p>
          <a:p>
            <a:r>
              <a:rPr lang="es-ES" dirty="0"/>
              <a:t>2.	En la </a:t>
            </a:r>
            <a:r>
              <a:rPr lang="es-ES" b="1" dirty="0"/>
              <a:t>clase metodológica demostrativa </a:t>
            </a:r>
            <a:r>
              <a:rPr lang="es-ES" dirty="0"/>
              <a:t>la orientación se realiza mediante el desarrollo de una actividad docente modelo en la que, preferiblemente, están presentes los estudiantes.</a:t>
            </a:r>
          </a:p>
          <a:p>
            <a:r>
              <a:rPr lang="es-ES" dirty="0"/>
              <a:t>3.	En la </a:t>
            </a:r>
            <a:r>
              <a:rPr lang="es-ES" b="1" dirty="0"/>
              <a:t>clase metodológica instructiva </a:t>
            </a:r>
            <a:r>
              <a:rPr lang="es-ES" dirty="0"/>
              <a:t>la orientación se realiza mediante la argumentación y el análisis de los aspectos propios del contenido objeto de la actividad.</a:t>
            </a:r>
          </a:p>
          <a:p>
            <a:r>
              <a:rPr lang="es-ES" b="1" dirty="0"/>
              <a:t>ARTICULO 173. </a:t>
            </a:r>
            <a:r>
              <a:rPr lang="es-ES" dirty="0"/>
              <a:t>Las clases metodológicas se realizan, fundamentalmente, en los colectivos de asignatura y de disciplina</a:t>
            </a:r>
            <a:r>
              <a:rPr lang="es-ES" dirty="0" smtClean="0"/>
              <a:t>, ……. </a:t>
            </a:r>
            <a:endParaRPr lang="es-ES" dirty="0"/>
          </a:p>
        </p:txBody>
      </p:sp>
    </p:spTree>
    <p:extLst>
      <p:ext uri="{BB962C8B-B14F-4D97-AF65-F5344CB8AC3E}">
        <p14:creationId xmlns:p14="http://schemas.microsoft.com/office/powerpoint/2010/main" val="56757135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825624"/>
            <a:ext cx="12088969" cy="4922905"/>
          </a:xfrm>
        </p:spPr>
        <p:txBody>
          <a:bodyPr>
            <a:normAutofit/>
          </a:bodyPr>
          <a:lstStyle/>
          <a:p>
            <a:r>
              <a:rPr lang="es-ES" b="1" dirty="0" smtClean="0"/>
              <a:t>ARTÍCULO </a:t>
            </a:r>
            <a:r>
              <a:rPr lang="es-ES" b="1" dirty="0"/>
              <a:t>174.1. </a:t>
            </a:r>
            <a:r>
              <a:rPr lang="es-ES" b="1" dirty="0" smtClean="0"/>
              <a:t>La clase abierta </a:t>
            </a:r>
            <a:r>
              <a:rPr lang="es-ES" dirty="0" smtClean="0"/>
              <a:t>permite, mediante el análisis de una actividad docente prevista para los estudiantes, la orientación a los profesores de un departamento o de un colectivo metodológico de determinados aspectos que contribuyen a su preparación para la ejecución del proceso docente educativo. La clase abierta responde a los objetivos metodológicos formulados.</a:t>
            </a:r>
          </a:p>
          <a:p>
            <a:pPr lvl="0"/>
            <a:r>
              <a:rPr lang="es-ES" b="1" dirty="0"/>
              <a:t>Se realizan, fundamentalmente, en los colectivos de asignatura </a:t>
            </a:r>
            <a:r>
              <a:rPr lang="es-ES" dirty="0" smtClean="0"/>
              <a:t>…... </a:t>
            </a:r>
            <a:r>
              <a:rPr lang="es-ES" dirty="0"/>
              <a:t>Están dirigidas por los jefes de cada nivel de dirección o colectivo metodológico.</a:t>
            </a:r>
          </a:p>
          <a:p>
            <a:pPr lvl="0"/>
            <a:r>
              <a:rPr lang="es-ES" dirty="0"/>
              <a:t>Una vez concluida la clase abierta, se discute por todos los participantes, sin la presencia de los estudiantes. El dirigente de la actividad resume la discusión, señalando los principales logros y deficiencias observados en la clase y emite las recomendaciones que correspondan.</a:t>
            </a:r>
          </a:p>
          <a:p>
            <a:endParaRPr lang="es-ES" dirty="0"/>
          </a:p>
        </p:txBody>
      </p:sp>
    </p:spTree>
    <p:extLst>
      <p:ext uri="{BB962C8B-B14F-4D97-AF65-F5344CB8AC3E}">
        <p14:creationId xmlns:p14="http://schemas.microsoft.com/office/powerpoint/2010/main" val="936217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825624"/>
            <a:ext cx="12088969" cy="4922905"/>
          </a:xfrm>
        </p:spPr>
        <p:txBody>
          <a:bodyPr>
            <a:normAutofit fontScale="92500" lnSpcReduction="10000"/>
          </a:bodyPr>
          <a:lstStyle/>
          <a:p>
            <a:r>
              <a:rPr lang="es-ES" b="1" dirty="0" smtClean="0"/>
              <a:t>ARTÍCULO </a:t>
            </a:r>
            <a:r>
              <a:rPr lang="es-ES" b="1" dirty="0"/>
              <a:t>175.1. La clase de comprobación </a:t>
            </a:r>
            <a:r>
              <a:rPr lang="es-ES" dirty="0"/>
              <a:t>tiene como objetivo comprobar la preparación del profesor mediante la observación de una clase desarrollada por él ante otros miembros del departamento.</a:t>
            </a:r>
          </a:p>
          <a:p>
            <a:pPr marL="0" indent="0">
              <a:buNone/>
            </a:pPr>
            <a:r>
              <a:rPr lang="es-ES" dirty="0" smtClean="0"/>
              <a:t>2.Una </a:t>
            </a:r>
            <a:r>
              <a:rPr lang="es-ES" dirty="0"/>
              <a:t>vez concluida la clase, los participantes emiten sus criterios. El dirigente de </a:t>
            </a:r>
            <a:r>
              <a:rPr lang="es-ES" dirty="0" smtClean="0"/>
              <a:t>la actividad resume la</a:t>
            </a:r>
            <a:r>
              <a:rPr lang="es-ES" dirty="0"/>
              <a:t>	</a:t>
            </a:r>
            <a:r>
              <a:rPr lang="es-ES" dirty="0" smtClean="0"/>
              <a:t>discusión, señalando los principales logros y  deficiencias observados </a:t>
            </a:r>
            <a:r>
              <a:rPr lang="es-ES" dirty="0"/>
              <a:t>en la clase y emite las recomendaciones que correspondan para mejorar </a:t>
            </a:r>
            <a:r>
              <a:rPr lang="es-ES" dirty="0" smtClean="0"/>
              <a:t>la preparación </a:t>
            </a:r>
            <a:r>
              <a:rPr lang="es-ES" dirty="0"/>
              <a:t>del profesor en su trabajo docente</a:t>
            </a:r>
            <a:r>
              <a:rPr lang="es-ES" dirty="0" smtClean="0"/>
              <a:t>. </a:t>
            </a:r>
            <a:r>
              <a:rPr lang="es-ES" u="sng" dirty="0" smtClean="0"/>
              <a:t>Las </a:t>
            </a:r>
            <a:r>
              <a:rPr lang="es-ES" u="sng" dirty="0"/>
              <a:t>clases de comprobación </a:t>
            </a:r>
            <a:r>
              <a:rPr lang="es-ES" u="sng" dirty="0" smtClean="0"/>
              <a:t>están dirigidas </a:t>
            </a:r>
            <a:r>
              <a:rPr lang="es-ES" u="sng" dirty="0"/>
              <a:t>por el jefe del departamento o por un profesor de vasta experiencia y elevada maestría pedagógica.</a:t>
            </a:r>
          </a:p>
          <a:p>
            <a:pPr marL="0" indent="0">
              <a:buNone/>
            </a:pPr>
            <a:r>
              <a:rPr lang="es-ES" u="sng" dirty="0" smtClean="0"/>
              <a:t>3.Todos </a:t>
            </a:r>
            <a:r>
              <a:rPr lang="es-ES" u="sng" dirty="0"/>
              <a:t>los profesores que imparten actividades docentes por primera vez en la institución de educación superior deben impartir clases de comprobación con el objetivo de verificar su adecuada preparación.</a:t>
            </a:r>
            <a:r>
              <a:rPr lang="es-ES" dirty="0"/>
              <a:t> En esta labor debe priorizarse a los </a:t>
            </a:r>
            <a:r>
              <a:rPr lang="es-ES" dirty="0" smtClean="0"/>
              <a:t>profesores </a:t>
            </a:r>
            <a:endParaRPr lang="es-ES" dirty="0"/>
          </a:p>
          <a:p>
            <a:pPr marL="0" indent="0">
              <a:buNone/>
            </a:pPr>
            <a:r>
              <a:rPr lang="es-ES" dirty="0"/>
              <a:t>que inician su actividad como docentes en los centros </a:t>
            </a:r>
            <a:r>
              <a:rPr lang="es-ES" dirty="0" smtClean="0"/>
              <a:t>universitarios filiales</a:t>
            </a:r>
            <a:endParaRPr lang="es-ES" dirty="0"/>
          </a:p>
          <a:p>
            <a:endParaRPr lang="es-ES" dirty="0"/>
          </a:p>
        </p:txBody>
      </p:sp>
    </p:spTree>
    <p:extLst>
      <p:ext uri="{BB962C8B-B14F-4D97-AF65-F5344CB8AC3E}">
        <p14:creationId xmlns:p14="http://schemas.microsoft.com/office/powerpoint/2010/main" val="33551398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ESTRUCTURA</a:t>
            </a:r>
            <a:endParaRPr lang="es-ES" dirty="0"/>
          </a:p>
        </p:txBody>
      </p:sp>
      <p:sp>
        <p:nvSpPr>
          <p:cNvPr id="3" name="Marcador de contenido 2"/>
          <p:cNvSpPr>
            <a:spLocks noGrp="1"/>
          </p:cNvSpPr>
          <p:nvPr>
            <p:ph idx="1"/>
          </p:nvPr>
        </p:nvSpPr>
        <p:spPr>
          <a:xfrm>
            <a:off x="0" y="1825624"/>
            <a:ext cx="12192000" cy="5032375"/>
          </a:xfrm>
        </p:spPr>
        <p:txBody>
          <a:bodyPr>
            <a:normAutofit/>
          </a:bodyPr>
          <a:lstStyle/>
          <a:p>
            <a:pPr marL="0" indent="0">
              <a:buNone/>
            </a:pPr>
            <a:r>
              <a:rPr lang="es-ES" b="1" dirty="0"/>
              <a:t>Capítulo X: </a:t>
            </a:r>
            <a:r>
              <a:rPr lang="es-ES" dirty="0"/>
              <a:t>De los planes de estudio</a:t>
            </a:r>
          </a:p>
          <a:p>
            <a:pPr marL="0" indent="0">
              <a:buNone/>
            </a:pPr>
            <a:r>
              <a:rPr lang="es-ES" dirty="0" smtClean="0"/>
              <a:t>           Sección tercera: De la modificación en los planes de estudio</a:t>
            </a:r>
          </a:p>
          <a:p>
            <a:pPr marL="0" indent="0">
              <a:buNone/>
            </a:pPr>
            <a:r>
              <a:rPr lang="es-ES" dirty="0"/>
              <a:t> </a:t>
            </a:r>
            <a:r>
              <a:rPr lang="es-ES" dirty="0" smtClean="0"/>
              <a:t>          Sección cuarta: De la modificación al plan de estudio de los estudiantes en situación de discapacidad</a:t>
            </a:r>
          </a:p>
          <a:p>
            <a:pPr marL="0" indent="0">
              <a:buNone/>
            </a:pPr>
            <a:r>
              <a:rPr lang="es-ES" dirty="0"/>
              <a:t> </a:t>
            </a:r>
            <a:r>
              <a:rPr lang="es-ES" dirty="0" smtClean="0"/>
              <a:t>          Sección quinta: De la modificación al plan de estudio de los estudiantes atletas de alto rendimiento</a:t>
            </a:r>
          </a:p>
          <a:p>
            <a:pPr marL="0" indent="0">
              <a:buNone/>
            </a:pPr>
            <a:r>
              <a:rPr lang="es-ES" dirty="0"/>
              <a:t> </a:t>
            </a:r>
            <a:r>
              <a:rPr lang="es-ES" dirty="0" smtClean="0"/>
              <a:t>          Sección sexta: De la creación y extinción de una carrera</a:t>
            </a:r>
          </a:p>
          <a:p>
            <a:pPr marL="0" indent="0">
              <a:buNone/>
            </a:pPr>
            <a:r>
              <a:rPr lang="es-ES" dirty="0"/>
              <a:t> </a:t>
            </a:r>
            <a:r>
              <a:rPr lang="es-ES" dirty="0" smtClean="0"/>
              <a:t>          Sección séptima: De la apertura de una carrera en una institución de la educación superior</a:t>
            </a:r>
          </a:p>
          <a:p>
            <a:pPr marL="0" indent="0">
              <a:buNone/>
            </a:pPr>
            <a:r>
              <a:rPr lang="es-ES" b="1" dirty="0" smtClean="0"/>
              <a:t>Capitulo XI: </a:t>
            </a:r>
            <a:r>
              <a:rPr lang="es-ES" dirty="0" smtClean="0"/>
              <a:t>Trabajo docente</a:t>
            </a:r>
            <a:endParaRPr lang="es-ES" dirty="0"/>
          </a:p>
        </p:txBody>
      </p:sp>
    </p:spTree>
    <p:extLst>
      <p:ext uri="{BB962C8B-B14F-4D97-AF65-F5344CB8AC3E}">
        <p14:creationId xmlns:p14="http://schemas.microsoft.com/office/powerpoint/2010/main" val="308334407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825624"/>
            <a:ext cx="12088969" cy="4922905"/>
          </a:xfrm>
        </p:spPr>
        <p:txBody>
          <a:bodyPr>
            <a:normAutofit fontScale="92500" lnSpcReduction="20000"/>
          </a:bodyPr>
          <a:lstStyle/>
          <a:p>
            <a:r>
              <a:rPr lang="es-ES" b="1" dirty="0" smtClean="0"/>
              <a:t>ARTÍCULO </a:t>
            </a:r>
            <a:r>
              <a:rPr lang="es-ES" b="1" dirty="0"/>
              <a:t>176.1. </a:t>
            </a:r>
            <a:r>
              <a:rPr lang="es-ES" dirty="0"/>
              <a:t>El taller docente metodológico tiene como objetivo debatir acerca de una problemática relacionada con el proceso de formación y en el cual los profesores presentan experiencias relacionadas con el tema tratado.</a:t>
            </a:r>
          </a:p>
          <a:p>
            <a:r>
              <a:rPr lang="es-ES" dirty="0"/>
              <a:t>2.	Se proyectan alternativas de solución a dicho problema a partir del conocimiento y la experiencia de los participantes.</a:t>
            </a:r>
          </a:p>
          <a:p>
            <a:r>
              <a:rPr lang="es-ES" b="1" dirty="0"/>
              <a:t>ARTICULO 177.1. </a:t>
            </a:r>
            <a:r>
              <a:rPr lang="es-ES" dirty="0"/>
              <a:t>Los tipos fundamentales del trabajo científico-metodológico son:</a:t>
            </a:r>
            <a:endParaRPr lang="es-ES" sz="2400" dirty="0"/>
          </a:p>
          <a:p>
            <a:pPr lvl="1"/>
            <a:r>
              <a:rPr lang="es-ES" dirty="0"/>
              <a:t>Trabajo científico-metodológico del profesor y de los colectivos metodológicos;</a:t>
            </a:r>
            <a:endParaRPr lang="es-ES" sz="1800" dirty="0"/>
          </a:p>
          <a:p>
            <a:pPr lvl="1"/>
            <a:r>
              <a:rPr lang="es-ES" dirty="0"/>
              <a:t>reunión  científico-metodológica</a:t>
            </a:r>
            <a:endParaRPr lang="es-ES" sz="1800" dirty="0"/>
          </a:p>
          <a:p>
            <a:pPr lvl="1"/>
            <a:r>
              <a:rPr lang="es-ES" dirty="0"/>
              <a:t>taller  científico-metodológico</a:t>
            </a:r>
            <a:endParaRPr lang="es-ES" sz="1800" dirty="0"/>
          </a:p>
          <a:p>
            <a:pPr lvl="1"/>
            <a:r>
              <a:rPr lang="es-ES" dirty="0"/>
              <a:t>seminario científico-metodológico y</a:t>
            </a:r>
            <a:endParaRPr lang="es-ES" sz="1800" dirty="0"/>
          </a:p>
          <a:p>
            <a:pPr lvl="1"/>
            <a:r>
              <a:rPr lang="es-ES" dirty="0"/>
              <a:t>conferencia científico-metodológica</a:t>
            </a:r>
            <a:endParaRPr lang="es-ES" sz="1800" dirty="0"/>
          </a:p>
          <a:p>
            <a:r>
              <a:rPr lang="es-ES" dirty="0"/>
              <a:t>2. La planificación de estas actividades se refleja en el plan de trabajo metodológico elaborado al principio de cada curso académico, en cada uno de los niveles correspondientes. De ser necesario, pueden realizarse ajustes al principio </a:t>
            </a:r>
            <a:r>
              <a:rPr lang="es-ES" dirty="0" smtClean="0"/>
              <a:t>de los periodos lectivos.</a:t>
            </a:r>
            <a:endParaRPr lang="es-ES" sz="2400" dirty="0"/>
          </a:p>
          <a:p>
            <a:endParaRPr lang="es-ES" dirty="0"/>
          </a:p>
        </p:txBody>
      </p:sp>
    </p:spTree>
    <p:extLst>
      <p:ext uri="{BB962C8B-B14F-4D97-AF65-F5344CB8AC3E}">
        <p14:creationId xmlns:p14="http://schemas.microsoft.com/office/powerpoint/2010/main" val="302453859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825624"/>
            <a:ext cx="12088969" cy="4922905"/>
          </a:xfrm>
        </p:spPr>
        <p:txBody>
          <a:bodyPr>
            <a:normAutofit lnSpcReduction="10000"/>
          </a:bodyPr>
          <a:lstStyle/>
          <a:p>
            <a:r>
              <a:rPr lang="es-ES" b="1" dirty="0" smtClean="0"/>
              <a:t>ARTÍCULO </a:t>
            </a:r>
            <a:r>
              <a:rPr lang="es-ES" b="1" dirty="0"/>
              <a:t>178.1. El trabajo  científico-metodológico del profesor </a:t>
            </a:r>
            <a:r>
              <a:rPr lang="es-ES" dirty="0"/>
              <a:t>permite innovar y perfeccionar la practica educativa, con el fin de integrar la teoría y la </a:t>
            </a:r>
            <a:r>
              <a:rPr lang="es-ES" dirty="0" smtClean="0"/>
              <a:t>práctica </a:t>
            </a:r>
            <a:r>
              <a:rPr lang="es-ES" dirty="0"/>
              <a:t>logrando el aprendizaje de los estudiantes y la mejora del proceso docente educativo.</a:t>
            </a:r>
          </a:p>
          <a:p>
            <a:r>
              <a:rPr lang="es-ES" dirty="0"/>
              <a:t>2. El trabajo  científico-metodológico de un colectivo de profesores se desarrolla de forma cooperada con el propósito de introducir cambios en la práctica educativa. Los problemas detectados durante el proceso docente educativo se toman como punto de partida para establecer los objetivos a alcanzar. </a:t>
            </a:r>
            <a:r>
              <a:rPr lang="es-ES" u="sng" dirty="0"/>
              <a:t>Las investigaciones a realizar se inscriben en el registro correspondiente del departamento docente para su seguimiento y control.</a:t>
            </a:r>
          </a:p>
          <a:p>
            <a:r>
              <a:rPr lang="es-ES" b="1" dirty="0" smtClean="0"/>
              <a:t>ARTÍCULO </a:t>
            </a:r>
            <a:r>
              <a:rPr lang="es-ES" b="1" dirty="0"/>
              <a:t>179.1. </a:t>
            </a:r>
            <a:r>
              <a:rPr lang="es-ES" dirty="0"/>
              <a:t>La reunión científico-metodológico viabiliza el análisis y toma de decisiones en el departamento, </a:t>
            </a:r>
            <a:r>
              <a:rPr lang="es-ES" u="sng" dirty="0"/>
              <a:t>vinculadas con las investigaciones pedagógicas en curso.</a:t>
            </a:r>
          </a:p>
          <a:p>
            <a:endParaRPr lang="es-ES" dirty="0"/>
          </a:p>
        </p:txBody>
      </p:sp>
    </p:spTree>
    <p:extLst>
      <p:ext uri="{BB962C8B-B14F-4D97-AF65-F5344CB8AC3E}">
        <p14:creationId xmlns:p14="http://schemas.microsoft.com/office/powerpoint/2010/main" val="131419121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825624"/>
            <a:ext cx="12088969" cy="4922905"/>
          </a:xfrm>
        </p:spPr>
        <p:txBody>
          <a:bodyPr>
            <a:normAutofit lnSpcReduction="10000"/>
          </a:bodyPr>
          <a:lstStyle/>
          <a:p>
            <a:r>
              <a:rPr lang="es-ES" b="1" dirty="0" smtClean="0"/>
              <a:t>ARTÍCULO </a:t>
            </a:r>
            <a:r>
              <a:rPr lang="es-ES" b="1" dirty="0"/>
              <a:t>180.1. El taller científico-metodológico </a:t>
            </a:r>
            <a:r>
              <a:rPr lang="es-ES" dirty="0"/>
              <a:t>tiene como objetivo debatir acerca de una problemática relacionada con una investigación pedagógica en curso y sobre la cual los profesores presentan experiencias relacionadas con esta</a:t>
            </a:r>
            <a:r>
              <a:rPr lang="es-ES" dirty="0" smtClean="0"/>
              <a:t>.</a:t>
            </a:r>
            <a:r>
              <a:rPr lang="es-ES" dirty="0"/>
              <a:t/>
            </a:r>
            <a:br>
              <a:rPr lang="es-ES" dirty="0"/>
            </a:br>
            <a:r>
              <a:rPr lang="es-ES" b="1" dirty="0" smtClean="0"/>
              <a:t>ARTÍCULO </a:t>
            </a:r>
            <a:r>
              <a:rPr lang="es-ES" b="1" dirty="0"/>
              <a:t>181.1. El seminario  científico-metodológico</a:t>
            </a:r>
            <a:r>
              <a:rPr lang="es-ES" dirty="0"/>
              <a:t> es una sesión de trabajo científico que se desarrolla en la facultad, centro universitario municipal y filial, unidad docente o departamento, cuyo contenido responde, en lo fundamental, a las líneas y temas de investigación pedagógica que se desarrollan en estas instancias.</a:t>
            </a:r>
          </a:p>
          <a:p>
            <a:r>
              <a:rPr lang="es-ES" b="1" dirty="0" smtClean="0"/>
              <a:t>ARTÍCULO </a:t>
            </a:r>
            <a:r>
              <a:rPr lang="es-ES" b="1" dirty="0"/>
              <a:t>182. La conferencia científico-metodológica</a:t>
            </a:r>
            <a:r>
              <a:rPr lang="es-ES" dirty="0"/>
              <a:t> es un evento científico que se desarrolla a nivel de institución de educación superior y cuyo contenido responde, en Io fundamental, a las líneas y temas de investigación pedagógica de mayor trascendencia en el proceso de formación de profesionales</a:t>
            </a:r>
          </a:p>
        </p:txBody>
      </p:sp>
    </p:spTree>
    <p:extLst>
      <p:ext uri="{BB962C8B-B14F-4D97-AF65-F5344CB8AC3E}">
        <p14:creationId xmlns:p14="http://schemas.microsoft.com/office/powerpoint/2010/main" val="67179426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825624"/>
            <a:ext cx="12088969" cy="4922905"/>
          </a:xfrm>
        </p:spPr>
        <p:txBody>
          <a:bodyPr>
            <a:normAutofit/>
          </a:bodyPr>
          <a:lstStyle/>
          <a:p>
            <a:r>
              <a:rPr lang="es-ES" b="1" dirty="0" smtClean="0"/>
              <a:t>ARTÍCULO </a:t>
            </a:r>
            <a:r>
              <a:rPr lang="es-ES" b="1" dirty="0"/>
              <a:t>184. Los planes de trabajo </a:t>
            </a:r>
            <a:r>
              <a:rPr lang="es-ES" b="1" dirty="0" smtClean="0"/>
              <a:t>metodológicos </a:t>
            </a:r>
            <a:r>
              <a:rPr lang="es-ES" dirty="0"/>
              <a:t>de cada uno de los colectivos y niveles de dirección deben estar elaborados al inicio del curso académico y pueden adecuarse en cada periodo lectivo, en correspondencia con </a:t>
            </a:r>
            <a:r>
              <a:rPr lang="es-ES" dirty="0" smtClean="0"/>
              <a:t>el </a:t>
            </a:r>
            <a:r>
              <a:rPr lang="es-ES" dirty="0"/>
              <a:t>diagnóstico y los resultados que se vayan </a:t>
            </a:r>
            <a:r>
              <a:rPr lang="es-ES" dirty="0" smtClean="0"/>
              <a:t>alcanzando</a:t>
            </a:r>
          </a:p>
          <a:p>
            <a:r>
              <a:rPr lang="es-ES" b="1" dirty="0" smtClean="0"/>
              <a:t>ARTÍCULO </a:t>
            </a:r>
            <a:r>
              <a:rPr lang="es-ES" b="1" dirty="0"/>
              <a:t>188. </a:t>
            </a:r>
            <a:r>
              <a:rPr lang="es-ES" dirty="0"/>
              <a:t>En la educación superior, </a:t>
            </a:r>
            <a:r>
              <a:rPr lang="es-ES" b="1" dirty="0"/>
              <a:t>la planificación y organización del proceso docente educativo constituyen funciones principales del trabajo metodológico.</a:t>
            </a:r>
            <a:r>
              <a:rPr lang="es-ES" dirty="0"/>
              <a:t> </a:t>
            </a:r>
            <a:r>
              <a:rPr lang="es-ES" u="sng" dirty="0"/>
              <a:t>Se realizan antes del inicio del curso académico y de cada periodo docente en las instituciones de educación superior</a:t>
            </a:r>
            <a:r>
              <a:rPr lang="es-ES" dirty="0"/>
              <a:t>. </a:t>
            </a:r>
            <a:r>
              <a:rPr lang="es-ES" b="1" dirty="0" smtClean="0"/>
              <a:t>Los planes de estudio </a:t>
            </a:r>
            <a:r>
              <a:rPr lang="es-ES" dirty="0" smtClean="0"/>
              <a:t>de las </a:t>
            </a:r>
            <a:r>
              <a:rPr lang="es-ES" dirty="0"/>
              <a:t>carreras constituyen la base para la planificación y la organización del </a:t>
            </a:r>
            <a:r>
              <a:rPr lang="es-ES" dirty="0" smtClean="0"/>
              <a:t>proceso </a:t>
            </a:r>
            <a:r>
              <a:rPr lang="es-ES" dirty="0"/>
              <a:t>docente educativo</a:t>
            </a:r>
          </a:p>
        </p:txBody>
      </p:sp>
    </p:spTree>
    <p:extLst>
      <p:ext uri="{BB962C8B-B14F-4D97-AF65-F5344CB8AC3E}">
        <p14:creationId xmlns:p14="http://schemas.microsoft.com/office/powerpoint/2010/main" val="217164880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825624"/>
            <a:ext cx="12088969" cy="4922905"/>
          </a:xfrm>
        </p:spPr>
        <p:txBody>
          <a:bodyPr>
            <a:normAutofit lnSpcReduction="10000"/>
          </a:bodyPr>
          <a:lstStyle/>
          <a:p>
            <a:r>
              <a:rPr lang="es-ES" b="1" dirty="0" smtClean="0"/>
              <a:t>ARTÍCULO </a:t>
            </a:r>
            <a:r>
              <a:rPr lang="es-ES" b="1" dirty="0"/>
              <a:t>190.1</a:t>
            </a:r>
            <a:r>
              <a:rPr lang="es-ES" dirty="0"/>
              <a:t>. </a:t>
            </a:r>
            <a:r>
              <a:rPr lang="es-ES" b="1" dirty="0"/>
              <a:t>Las fechas de inicio y de culminación del curso académico se establecen por el Ministerio de Educación Superior previa consulta con la dirección del pais</a:t>
            </a:r>
            <a:r>
              <a:rPr lang="es-ES" dirty="0"/>
              <a:t>, comunicándolo a cada organismo de la Administración Central del Estado con instituciones de educación superior adscritas.</a:t>
            </a:r>
          </a:p>
          <a:p>
            <a:r>
              <a:rPr lang="es-ES" dirty="0"/>
              <a:t>2.	</a:t>
            </a:r>
            <a:r>
              <a:rPr lang="es-ES" b="1" dirty="0"/>
              <a:t>Cada organismo formador dicta las indicaciones específicas </a:t>
            </a:r>
            <a:r>
              <a:rPr lang="es-ES" dirty="0"/>
              <a:t>que se requieran para la planificación y organización del curso y periodo académico.</a:t>
            </a:r>
          </a:p>
          <a:p>
            <a:r>
              <a:rPr lang="es-ES" dirty="0"/>
              <a:t>3.	</a:t>
            </a:r>
            <a:r>
              <a:rPr lang="es-ES" b="1" dirty="0"/>
              <a:t>A partir de esta información, los rectores de las instituciones de educación superior se responsabilizan con la planificación y organización de cada curso </a:t>
            </a:r>
            <a:r>
              <a:rPr lang="es-ES" dirty="0"/>
              <a:t>y periodo académico. Con este fin se precisan las tareas a desarrollar, los documentos a elaborar, los plazos para su cumplimiento y la fecha correspondiente a cada nivel, garantizando que todo el proceso organizativo y de planificación esté concluido antes de comenzar cada periodo docente.</a:t>
            </a:r>
          </a:p>
          <a:p>
            <a:endParaRPr lang="es-ES" dirty="0"/>
          </a:p>
        </p:txBody>
      </p:sp>
    </p:spTree>
    <p:extLst>
      <p:ext uri="{BB962C8B-B14F-4D97-AF65-F5344CB8AC3E}">
        <p14:creationId xmlns:p14="http://schemas.microsoft.com/office/powerpoint/2010/main" val="313869468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825624"/>
            <a:ext cx="12088969" cy="4922905"/>
          </a:xfrm>
        </p:spPr>
        <p:txBody>
          <a:bodyPr>
            <a:normAutofit fontScale="92500" lnSpcReduction="20000"/>
          </a:bodyPr>
          <a:lstStyle/>
          <a:p>
            <a:r>
              <a:rPr lang="es-ES" b="1" dirty="0" smtClean="0"/>
              <a:t>ARTÍCULO </a:t>
            </a:r>
            <a:r>
              <a:rPr lang="es-ES" b="1" dirty="0" smtClean="0"/>
              <a:t>194.2</a:t>
            </a:r>
            <a:r>
              <a:rPr lang="es-ES" dirty="0" smtClean="0"/>
              <a:t>. </a:t>
            </a:r>
            <a:r>
              <a:rPr lang="es-ES" b="1" dirty="0" smtClean="0"/>
              <a:t>El </a:t>
            </a:r>
            <a:r>
              <a:rPr lang="es-ES" b="1" dirty="0"/>
              <a:t>profesor</a:t>
            </a:r>
            <a:r>
              <a:rPr lang="es-ES" dirty="0"/>
              <a:t>, como </a:t>
            </a:r>
            <a:r>
              <a:rPr lang="es-ES" b="1" dirty="0"/>
              <a:t>principal dirigente del proceso docente </a:t>
            </a:r>
            <a:r>
              <a:rPr lang="es-ES" dirty="0"/>
              <a:t>educativo, es el encargado de educar e instruir a sus estudiantes, y para ello debe garantizar los medios y las condiciones apropiadas para que puedan desarrollen sus actividades docentes con satisfacción y armonicen sus objetivos en función de las necesidades individuales y sociales. </a:t>
            </a:r>
            <a:r>
              <a:rPr lang="es-ES" b="1" dirty="0"/>
              <a:t>Es indispensable que el profesor proyecte una buena imagen ante el colectivo de estudiantes, logre una adecuada disciplina en las actividades docentes, y </a:t>
            </a:r>
            <a:r>
              <a:rPr lang="es-ES" b="1" dirty="0" smtClean="0"/>
              <a:t>establezca buenas </a:t>
            </a:r>
            <a:r>
              <a:rPr lang="es-ES" b="1" dirty="0"/>
              <a:t>relaciones de trabajo y altos niveles de comunicación.</a:t>
            </a:r>
          </a:p>
          <a:p>
            <a:r>
              <a:rPr lang="es-ES" dirty="0"/>
              <a:t> </a:t>
            </a:r>
            <a:r>
              <a:rPr lang="es-ES" b="1" dirty="0" smtClean="0"/>
              <a:t>ARTÍCULO </a:t>
            </a:r>
            <a:r>
              <a:rPr lang="es-ES" b="1" dirty="0"/>
              <a:t>197. </a:t>
            </a:r>
            <a:r>
              <a:rPr lang="es-ES" dirty="0"/>
              <a:t>El control al proceso docente educativo es parte del contenido del trabajo metodológico y una de sus funciones. Es el medio fundamental para conocer la calidad de dicho proceso, evaluar sus resultados y dirigirlo hacia el cumplimiento de sus objetivos. Comprende, en lo fundamental:</a:t>
            </a:r>
            <a:endParaRPr lang="es-ES" sz="2400" dirty="0"/>
          </a:p>
          <a:p>
            <a:pPr lvl="1"/>
            <a:r>
              <a:rPr lang="es-ES" dirty="0"/>
              <a:t>El control a la planificación y organización del proceso docente educativo en sus distintos niveles organizativos;</a:t>
            </a:r>
            <a:endParaRPr lang="es-ES" sz="1800" dirty="0"/>
          </a:p>
          <a:p>
            <a:pPr lvl="1"/>
            <a:r>
              <a:rPr lang="es-ES" dirty="0"/>
              <a:t>el control a la calidad de la ejecución del proceso docente educativo; y</a:t>
            </a:r>
            <a:endParaRPr lang="es-ES" sz="1800" dirty="0"/>
          </a:p>
          <a:p>
            <a:pPr lvl="1"/>
            <a:r>
              <a:rPr lang="es-ES" dirty="0"/>
              <a:t>el control a la preparación adquirida por los egresados.</a:t>
            </a:r>
            <a:endParaRPr lang="es-ES" sz="1800" dirty="0"/>
          </a:p>
          <a:p>
            <a:pPr marL="0" indent="0">
              <a:buNone/>
            </a:pPr>
            <a:endParaRPr lang="es-ES" dirty="0"/>
          </a:p>
          <a:p>
            <a:endParaRPr lang="es-ES" dirty="0"/>
          </a:p>
        </p:txBody>
      </p:sp>
    </p:spTree>
    <p:extLst>
      <p:ext uri="{BB962C8B-B14F-4D97-AF65-F5344CB8AC3E}">
        <p14:creationId xmlns:p14="http://schemas.microsoft.com/office/powerpoint/2010/main" val="410883945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825624"/>
            <a:ext cx="12088969" cy="4922905"/>
          </a:xfrm>
        </p:spPr>
        <p:txBody>
          <a:bodyPr>
            <a:normAutofit fontScale="77500" lnSpcReduction="20000"/>
          </a:bodyPr>
          <a:lstStyle/>
          <a:p>
            <a:r>
              <a:rPr lang="es-ES" b="1" dirty="0" smtClean="0"/>
              <a:t>ARTÍCULO </a:t>
            </a:r>
            <a:r>
              <a:rPr lang="es-ES" b="1" dirty="0"/>
              <a:t>201. </a:t>
            </a:r>
            <a:r>
              <a:rPr lang="es-ES" dirty="0" smtClean="0"/>
              <a:t>El control de los resultados de la evaluación del aprendizaje de los estudiantes se desarrolla sistemáticamente. Dichos resultados se analizan integralmente en diferentes momentos del periodo lectivo. Se establecen al menos </a:t>
            </a:r>
            <a:r>
              <a:rPr lang="es-ES" b="1" dirty="0" smtClean="0"/>
              <a:t>tres cortes </a:t>
            </a:r>
            <a:r>
              <a:rPr lang="es-ES" b="1" dirty="0"/>
              <a:t>evaluativos</a:t>
            </a:r>
            <a:r>
              <a:rPr lang="es-ES" dirty="0"/>
              <a:t> en cada periodo para los cursos diurno y por encuentros</a:t>
            </a:r>
            <a:endParaRPr lang="es-ES" dirty="0" smtClean="0"/>
          </a:p>
          <a:p>
            <a:r>
              <a:rPr lang="es-ES" b="1" dirty="0" smtClean="0"/>
              <a:t>ARTÍCULO </a:t>
            </a:r>
            <a:r>
              <a:rPr lang="es-ES" b="1" dirty="0"/>
              <a:t>202.1. </a:t>
            </a:r>
            <a:r>
              <a:rPr lang="es-ES" b="1" u="sng" dirty="0"/>
              <a:t>El primer corte evaluativo se realiza a mitad de cada periodo lectivo</a:t>
            </a:r>
            <a:r>
              <a:rPr lang="es-ES" dirty="0"/>
              <a:t>, correspondiéndole al profesor informar a la secretaria docente de la facultad, la situación de cada estudiante mediante una valoración cualitativa en una escala de Bien, Regular, Mal o No Evaluado; así como la cantidad de horas de ausencias a las actividades docentes presenciales de la asignatura</a:t>
            </a:r>
            <a:r>
              <a:rPr lang="es-ES" dirty="0" smtClean="0"/>
              <a:t/>
            </a:r>
            <a:br>
              <a:rPr lang="es-ES" dirty="0" smtClean="0"/>
            </a:br>
            <a:r>
              <a:rPr lang="es-ES" b="1" dirty="0" smtClean="0"/>
              <a:t>ARTÍCULO </a:t>
            </a:r>
            <a:r>
              <a:rPr lang="es-ES" b="1" dirty="0"/>
              <a:t>203.1. </a:t>
            </a:r>
            <a:r>
              <a:rPr lang="es-ES" b="1" u="sng" dirty="0"/>
              <a:t>El segundo corte evaluativo se realiza al finalizar cada periodo lectivo</a:t>
            </a:r>
            <a:r>
              <a:rPr lang="es-ES" u="sng" dirty="0"/>
              <a:t>,</a:t>
            </a:r>
            <a:r>
              <a:rPr lang="es-ES" dirty="0"/>
              <a:t> correspondiéndole al profesor informar a la secretaria docente de la facultad la situación de cada estudiante, mediante una valoración cualitativa en una escala de Bien, Regular y Mal; así como, la cantidad de horas de ausencias a las actividades docentes presenciales de la asignatura.</a:t>
            </a:r>
          </a:p>
          <a:p>
            <a:r>
              <a:rPr lang="es-ES" b="1" dirty="0" smtClean="0"/>
              <a:t>ARTÍCULO </a:t>
            </a:r>
            <a:r>
              <a:rPr lang="es-ES" b="1" dirty="0"/>
              <a:t>205. </a:t>
            </a:r>
            <a:r>
              <a:rPr lang="es-ES" b="1" u="sng" dirty="0"/>
              <a:t>El tercer corte evaluativo correspondiente a cada periodo se realiza una vez concluidas las tres (3) convocatorias de exámenes planificadas para dicho periodo</a:t>
            </a:r>
            <a:r>
              <a:rPr lang="es-ES" b="1" dirty="0"/>
              <a:t>.</a:t>
            </a:r>
            <a:r>
              <a:rPr lang="es-ES" dirty="0"/>
              <a:t> El profesor informa en la secretaria docente de la facultad la calificación final de los estudiantes en la asignatura. El análisis de los resultados de este corte evaluativo debe Ilegar hasta el nivel de institución de educación superior.</a:t>
            </a:r>
          </a:p>
          <a:p>
            <a:endParaRPr lang="es-ES" dirty="0" smtClean="0"/>
          </a:p>
          <a:p>
            <a:endParaRPr lang="es-ES" dirty="0"/>
          </a:p>
        </p:txBody>
      </p:sp>
    </p:spTree>
    <p:extLst>
      <p:ext uri="{BB962C8B-B14F-4D97-AF65-F5344CB8AC3E}">
        <p14:creationId xmlns:p14="http://schemas.microsoft.com/office/powerpoint/2010/main" val="28451361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825624"/>
            <a:ext cx="12088969" cy="4922905"/>
          </a:xfrm>
        </p:spPr>
        <p:txBody>
          <a:bodyPr>
            <a:normAutofit fontScale="92500" lnSpcReduction="20000"/>
          </a:bodyPr>
          <a:lstStyle/>
          <a:p>
            <a:r>
              <a:rPr lang="es-ES" b="1" dirty="0" smtClean="0"/>
              <a:t>ARTÍCULO </a:t>
            </a:r>
            <a:r>
              <a:rPr lang="es-ES" b="1" dirty="0"/>
              <a:t>209</a:t>
            </a:r>
            <a:r>
              <a:rPr lang="es-ES" dirty="0"/>
              <a:t>. </a:t>
            </a:r>
            <a:r>
              <a:rPr lang="es-ES" u="sng" dirty="0"/>
              <a:t>En los departamentos se realizan reuniones metodológicas en cada corte evaluativo para valorar integralmente los resultados alcanzados por los estudiantes en las asignaturas que son de su competencia,</a:t>
            </a:r>
            <a:r>
              <a:rPr lang="es-ES" dirty="0"/>
              <a:t> para Io cual se analiza el cumplimiento de los objetivos generales de la asignatura precisando los logros y </a:t>
            </a:r>
            <a:r>
              <a:rPr lang="es-ES" dirty="0" smtClean="0"/>
              <a:t>las </a:t>
            </a:r>
            <a:r>
              <a:rPr lang="es-ES" dirty="0"/>
              <a:t>dificultades detectadas en la labor educativa desde la instrucción, con énfasis en el comportamiento de la dedicación al estudio lograda por los estudiantes. Se toma </a:t>
            </a:r>
            <a:r>
              <a:rPr lang="es-ES" dirty="0" smtClean="0"/>
              <a:t>en consideración</a:t>
            </a:r>
            <a:r>
              <a:rPr lang="es-ES" dirty="0"/>
              <a:t>, además, el resultado de los controles realizados a los profesores en las actividades docentes de las asignaturas.</a:t>
            </a:r>
          </a:p>
          <a:p>
            <a:r>
              <a:rPr lang="es-ES" b="1" dirty="0" smtClean="0"/>
              <a:t>ARTÍCULO </a:t>
            </a:r>
            <a:r>
              <a:rPr lang="es-ES" b="1" dirty="0"/>
              <a:t>213. </a:t>
            </a:r>
            <a:r>
              <a:rPr lang="es-ES" u="heavy" dirty="0"/>
              <a:t>El registro de asistencia y evaluación constituye el instrumento fundamental del profesor para controlar, asentar y analizar progresivamente la asistencia y los resultados de las evaluaciones realizadas a los estudiantes. El jefe del departamento</a:t>
            </a:r>
            <a:r>
              <a:rPr lang="es-ES" dirty="0"/>
              <a:t> es responsable de verificar el uso adecuado de este documento por parte de los profesores y de su conservación en el departamento </a:t>
            </a:r>
            <a:r>
              <a:rPr lang="es-ES" u="heavy" dirty="0"/>
              <a:t>por no menos de cinco (5) cursos académicos</a:t>
            </a:r>
            <a:r>
              <a:rPr lang="es-ES" dirty="0"/>
              <a:t>. Este registro es objeto de revisión en los controles a clases y sus resultados se incluyen en el informe del control.</a:t>
            </a:r>
          </a:p>
          <a:p>
            <a:endParaRPr lang="es-ES" dirty="0"/>
          </a:p>
        </p:txBody>
      </p:sp>
    </p:spTree>
    <p:extLst>
      <p:ext uri="{BB962C8B-B14F-4D97-AF65-F5344CB8AC3E}">
        <p14:creationId xmlns:p14="http://schemas.microsoft.com/office/powerpoint/2010/main" val="319280231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825624"/>
            <a:ext cx="12088969" cy="4922905"/>
          </a:xfrm>
        </p:spPr>
        <p:txBody>
          <a:bodyPr>
            <a:normAutofit lnSpcReduction="10000"/>
          </a:bodyPr>
          <a:lstStyle/>
          <a:p>
            <a:r>
              <a:rPr lang="es-ES" b="1" dirty="0" smtClean="0"/>
              <a:t>ARTÍCULO </a:t>
            </a:r>
            <a:r>
              <a:rPr lang="es-ES" b="1" dirty="0"/>
              <a:t>214.1. </a:t>
            </a:r>
            <a:r>
              <a:rPr lang="es-ES" dirty="0"/>
              <a:t>El control de la actividad docente es aquel que se realiza a una de las formas organizativas del trabajo docente, previsto en el horario de clases de los estudiantes, y </a:t>
            </a:r>
            <a:r>
              <a:rPr lang="es-ES" dirty="0" smtClean="0"/>
              <a:t>está </a:t>
            </a:r>
            <a:r>
              <a:rPr lang="es-ES" dirty="0"/>
              <a:t>dirigido a comprobar el logro de los objetivos propuestos para dicha actividad.</a:t>
            </a:r>
          </a:p>
          <a:p>
            <a:pPr lvl="0"/>
            <a:r>
              <a:rPr lang="es-ES" dirty="0"/>
              <a:t>AI finalizar el control, sin la presencia de los estudiantes, el responsable dirige el análisis, informa las conclusiones al controlado precisando los principales logros, las deficiencias y las recomendaciones.</a:t>
            </a:r>
          </a:p>
          <a:p>
            <a:pPr lvl="0"/>
            <a:r>
              <a:rPr lang="es-ES" dirty="0"/>
              <a:t>Los resultados del control se recogen en un documento que firma el docente controlado, como constancia de que es informado de sus resultados.</a:t>
            </a:r>
          </a:p>
          <a:p>
            <a:pPr lvl="0"/>
            <a:r>
              <a:rPr lang="es-ES" dirty="0"/>
              <a:t>El control de la actividad docente se califica utilizando las categorías de Excelente, Bien, Regular o Mal. Se exceptúan de una calificación, los casos que se determinen </a:t>
            </a:r>
            <a:r>
              <a:rPr lang="es-ES" dirty="0" smtClean="0"/>
              <a:t>por el </a:t>
            </a:r>
            <a:r>
              <a:rPr lang="es-ES" dirty="0"/>
              <a:t>responsable del control.</a:t>
            </a:r>
          </a:p>
          <a:p>
            <a:endParaRPr lang="es-ES" dirty="0"/>
          </a:p>
        </p:txBody>
      </p:sp>
    </p:spTree>
    <p:extLst>
      <p:ext uri="{BB962C8B-B14F-4D97-AF65-F5344CB8AC3E}">
        <p14:creationId xmlns:p14="http://schemas.microsoft.com/office/powerpoint/2010/main" val="206744048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825624"/>
            <a:ext cx="12088969" cy="4922905"/>
          </a:xfrm>
        </p:spPr>
        <p:txBody>
          <a:bodyPr>
            <a:normAutofit fontScale="85000" lnSpcReduction="10000"/>
          </a:bodyPr>
          <a:lstStyle/>
          <a:p>
            <a:r>
              <a:rPr lang="es-ES" b="1" dirty="0" smtClean="0"/>
              <a:t>ARTÍCULO </a:t>
            </a:r>
            <a:r>
              <a:rPr lang="es-ES" b="1" dirty="0"/>
              <a:t>215.1. </a:t>
            </a:r>
            <a:r>
              <a:rPr lang="es-ES" dirty="0" smtClean="0"/>
              <a:t>Pueden realizar controles a las actividades docentes los rectores, vicerrectores, decanos, vicedecanos, asesores técnicos docentes, jefes y segundos jefes de departamentos, directores y subdirectores de centros universitarios municipales y filiales, responsables de unidades docentes, así como los profesores principales y coordinadores de colectivos metodológicos. Conjuntamente con ellos pueden participar otros profesores, teniendo en cuenta que su categoría docente no sea menor que la del controlado.</a:t>
            </a:r>
          </a:p>
          <a:p>
            <a:r>
              <a:rPr lang="es-ES" dirty="0" smtClean="0"/>
              <a:t>2. Los controles a realizar a cada profesor dependen de su maestría pedagógica y del dominio que tenga del contenido de la asignatura que imparte</a:t>
            </a:r>
          </a:p>
          <a:p>
            <a:r>
              <a:rPr lang="es-ES" b="1" dirty="0" smtClean="0"/>
              <a:t>ARTÍCULO </a:t>
            </a:r>
            <a:r>
              <a:rPr lang="es-ES" b="1" dirty="0"/>
              <a:t>216.1</a:t>
            </a:r>
            <a:r>
              <a:rPr lang="es-ES" dirty="0"/>
              <a:t>. El plan de controles a las actividades docentes </a:t>
            </a:r>
            <a:r>
              <a:rPr lang="es-ES" b="1" dirty="0"/>
              <a:t>se elabora por cada jefe de departamento</a:t>
            </a:r>
            <a:r>
              <a:rPr lang="es-ES" dirty="0"/>
              <a:t>. Para las carreras que se estudian en centros universitarios municipales y filiales, el coordinador de la carrera en cuestión participa en la elaboración de este plan. </a:t>
            </a:r>
            <a:r>
              <a:rPr lang="es-ES" u="sng" dirty="0"/>
              <a:t>Los profesores no pueden conocer las actividades docentes en las que son controlados.</a:t>
            </a:r>
          </a:p>
          <a:p>
            <a:r>
              <a:rPr lang="es-ES" dirty="0"/>
              <a:t>2.	</a:t>
            </a:r>
            <a:r>
              <a:rPr lang="es-ES" u="sng" dirty="0"/>
              <a:t>Todos los profesores que impartan por primera vez una asignatura deben ser controlados al menos una (1) vez en el periodo docente, con el objetivo de verificar su adecuada preparación.</a:t>
            </a:r>
          </a:p>
          <a:p>
            <a:endParaRPr lang="es-ES" u="sng" dirty="0"/>
          </a:p>
        </p:txBody>
      </p:sp>
    </p:spTree>
    <p:extLst>
      <p:ext uri="{BB962C8B-B14F-4D97-AF65-F5344CB8AC3E}">
        <p14:creationId xmlns:p14="http://schemas.microsoft.com/office/powerpoint/2010/main" val="12462262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a:t>TITULO IV: TRABAJO DOCENTE Y METODOLÓGICO</a:t>
            </a:r>
            <a:br>
              <a:rPr lang="es-ES" u="sng" dirty="0"/>
            </a:br>
            <a:r>
              <a:rPr lang="es-ES" u="sng" dirty="0"/>
              <a:t>ESTRUCTURA</a:t>
            </a:r>
            <a:endParaRPr lang="es-ES" dirty="0"/>
          </a:p>
        </p:txBody>
      </p:sp>
      <p:sp>
        <p:nvSpPr>
          <p:cNvPr id="3" name="Marcador de contenido 2"/>
          <p:cNvSpPr>
            <a:spLocks noGrp="1"/>
          </p:cNvSpPr>
          <p:nvPr>
            <p:ph idx="1"/>
          </p:nvPr>
        </p:nvSpPr>
        <p:spPr>
          <a:xfrm>
            <a:off x="0" y="1825624"/>
            <a:ext cx="12192000" cy="5032375"/>
          </a:xfrm>
        </p:spPr>
        <p:txBody>
          <a:bodyPr>
            <a:normAutofit lnSpcReduction="10000"/>
          </a:bodyPr>
          <a:lstStyle/>
          <a:p>
            <a:pPr marL="0" indent="0">
              <a:buNone/>
            </a:pPr>
            <a:r>
              <a:rPr lang="es-ES" b="1" dirty="0" smtClean="0"/>
              <a:t>Capítulo XII: </a:t>
            </a:r>
            <a:r>
              <a:rPr lang="es-ES" dirty="0" smtClean="0"/>
              <a:t>Evaluación del aprendizaje</a:t>
            </a:r>
          </a:p>
          <a:p>
            <a:pPr marL="0" indent="0">
              <a:buNone/>
            </a:pPr>
            <a:r>
              <a:rPr lang="es-ES" dirty="0"/>
              <a:t> </a:t>
            </a:r>
            <a:r>
              <a:rPr lang="es-ES" dirty="0" smtClean="0"/>
              <a:t>            Sección primera: De las formas y tipos de evaluación</a:t>
            </a:r>
          </a:p>
          <a:p>
            <a:pPr marL="0" indent="0">
              <a:buNone/>
            </a:pPr>
            <a:r>
              <a:rPr lang="es-ES" dirty="0"/>
              <a:t> </a:t>
            </a:r>
            <a:r>
              <a:rPr lang="es-ES" dirty="0" smtClean="0"/>
              <a:t>            Sección segunda: De la calificación</a:t>
            </a:r>
          </a:p>
          <a:p>
            <a:pPr marL="0" indent="0">
              <a:buNone/>
            </a:pPr>
            <a:r>
              <a:rPr lang="es-ES" dirty="0"/>
              <a:t> </a:t>
            </a:r>
            <a:r>
              <a:rPr lang="es-ES" dirty="0" smtClean="0"/>
              <a:t>            Sección tercera: De la planificación, organización, elaboración y realización de las evaluaciones</a:t>
            </a:r>
          </a:p>
          <a:p>
            <a:pPr marL="0" indent="0">
              <a:buNone/>
            </a:pPr>
            <a:r>
              <a:rPr lang="es-ES" dirty="0"/>
              <a:t> </a:t>
            </a:r>
            <a:r>
              <a:rPr lang="es-ES" dirty="0" smtClean="0"/>
              <a:t>            Sección cuarta: De las asignaturas que no tienen previsto acto de evaluación final</a:t>
            </a:r>
          </a:p>
          <a:p>
            <a:pPr marL="0" indent="0">
              <a:buNone/>
            </a:pPr>
            <a:r>
              <a:rPr lang="es-ES" dirty="0"/>
              <a:t> </a:t>
            </a:r>
            <a:r>
              <a:rPr lang="es-ES" dirty="0" smtClean="0"/>
              <a:t>             Sección quinta: Del examen final</a:t>
            </a:r>
          </a:p>
          <a:p>
            <a:pPr marL="0" indent="0">
              <a:buNone/>
            </a:pPr>
            <a:r>
              <a:rPr lang="es-ES" dirty="0"/>
              <a:t> </a:t>
            </a:r>
            <a:r>
              <a:rPr lang="es-ES" dirty="0" smtClean="0"/>
              <a:t>             Sección sexta: De la defensa del trabajo de curso</a:t>
            </a:r>
          </a:p>
          <a:p>
            <a:pPr marL="0" indent="0">
              <a:buNone/>
            </a:pPr>
            <a:r>
              <a:rPr lang="es-ES" dirty="0"/>
              <a:t> </a:t>
            </a:r>
            <a:r>
              <a:rPr lang="es-ES" dirty="0" smtClean="0"/>
              <a:t>             Sección séptima: De la evaluación final de la práctica laboral</a:t>
            </a:r>
          </a:p>
          <a:p>
            <a:pPr marL="0" indent="0">
              <a:buNone/>
            </a:pPr>
            <a:r>
              <a:rPr lang="es-ES" dirty="0"/>
              <a:t> </a:t>
            </a:r>
            <a:r>
              <a:rPr lang="es-ES" dirty="0" smtClean="0"/>
              <a:t>             Sección octava: De la calificación final de la asignatura</a:t>
            </a:r>
            <a:endParaRPr lang="es-ES" dirty="0"/>
          </a:p>
        </p:txBody>
      </p:sp>
    </p:spTree>
    <p:extLst>
      <p:ext uri="{BB962C8B-B14F-4D97-AF65-F5344CB8AC3E}">
        <p14:creationId xmlns:p14="http://schemas.microsoft.com/office/powerpoint/2010/main" val="392955853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825624"/>
            <a:ext cx="12088969" cy="4922905"/>
          </a:xfrm>
        </p:spPr>
        <p:txBody>
          <a:bodyPr>
            <a:normAutofit fontScale="92500" lnSpcReduction="20000"/>
          </a:bodyPr>
          <a:lstStyle/>
          <a:p>
            <a:r>
              <a:rPr lang="es-ES" b="1" dirty="0" smtClean="0"/>
              <a:t>ARTÍCULO </a:t>
            </a:r>
            <a:r>
              <a:rPr lang="es-ES" b="1" dirty="0"/>
              <a:t>218.1. Los documentos que se conservan durante dos cursos académicos </a:t>
            </a:r>
            <a:r>
              <a:rPr lang="es-ES" dirty="0"/>
              <a:t>en cada uno de los niveles de dirección que tienen a su cargo la formación de profesionales universitarios, </a:t>
            </a:r>
            <a:r>
              <a:rPr lang="es-ES" b="1" dirty="0"/>
              <a:t>para avalar el trabajo metodológico son</a:t>
            </a:r>
            <a:r>
              <a:rPr lang="es-ES" b="1" dirty="0" smtClean="0"/>
              <a:t>: </a:t>
            </a:r>
            <a:endParaRPr lang="es-ES" b="1" dirty="0"/>
          </a:p>
          <a:p>
            <a:r>
              <a:rPr lang="es-ES" dirty="0"/>
              <a:t>a)	El sistema de planificación, organización y control del </a:t>
            </a:r>
            <a:r>
              <a:rPr lang="es-ES" dirty="0" smtClean="0"/>
              <a:t>proceso docente educativo</a:t>
            </a:r>
            <a:r>
              <a:rPr lang="es-ES" dirty="0"/>
              <a:t>, en correspondencia con las indicaciones </a:t>
            </a:r>
            <a:r>
              <a:rPr lang="es-ES" dirty="0" smtClean="0"/>
              <a:t>emitidas al respecto por el rector</a:t>
            </a:r>
            <a:endParaRPr lang="es-ES" dirty="0"/>
          </a:p>
          <a:p>
            <a:r>
              <a:rPr lang="es-ES" dirty="0"/>
              <a:t>b)	el plan de trabajo metodológico aprobado por el jefe inmediato superior y las actas de las actividades metodológicas desarrolladas, con los nombres de los ausentes; los criterios fundamentales emitidos y los acuerdos adoptados y su cumplimiento;</a:t>
            </a:r>
          </a:p>
          <a:p>
            <a:r>
              <a:rPr lang="es-ES" dirty="0" smtClean="0"/>
              <a:t>c) </a:t>
            </a:r>
            <a:r>
              <a:rPr lang="es-ES" dirty="0"/>
              <a:t>el análisis de los resultados del plan de trabajo metodológico (fortalezas y debilidades) y el plan de medidas para el próximo periodo;</a:t>
            </a:r>
          </a:p>
          <a:p>
            <a:r>
              <a:rPr lang="es-ES" dirty="0" smtClean="0"/>
              <a:t>d)los </a:t>
            </a:r>
            <a:r>
              <a:rPr lang="es-ES" dirty="0"/>
              <a:t>informes de los controles a las actividades docentes y metodológicas realizadas; y</a:t>
            </a:r>
          </a:p>
          <a:p>
            <a:r>
              <a:rPr lang="es-ES" dirty="0" smtClean="0"/>
              <a:t>e)el </a:t>
            </a:r>
            <a:r>
              <a:rPr lang="es-ES" dirty="0"/>
              <a:t>informe sobre el análisis integral de los resultados del proceso de formación </a:t>
            </a:r>
            <a:r>
              <a:rPr lang="es-ES" dirty="0" smtClean="0"/>
              <a:t> </a:t>
            </a:r>
            <a:r>
              <a:rPr lang="es-ES" dirty="0"/>
              <a:t>de cada periodo y de fin de curso, en los puntos de la guía que son de su competencia el que debe estar aprobado por el jefe del nivel correspondiente.</a:t>
            </a:r>
          </a:p>
          <a:p>
            <a:endParaRPr lang="es-ES" dirty="0"/>
          </a:p>
        </p:txBody>
      </p:sp>
    </p:spTree>
    <p:extLst>
      <p:ext uri="{BB962C8B-B14F-4D97-AF65-F5344CB8AC3E}">
        <p14:creationId xmlns:p14="http://schemas.microsoft.com/office/powerpoint/2010/main" val="199467816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825624"/>
            <a:ext cx="12088969" cy="4922905"/>
          </a:xfrm>
        </p:spPr>
        <p:txBody>
          <a:bodyPr>
            <a:normAutofit fontScale="92500" lnSpcReduction="20000"/>
          </a:bodyPr>
          <a:lstStyle/>
          <a:p>
            <a:r>
              <a:rPr lang="es-ES" b="1" dirty="0" smtClean="0"/>
              <a:t>ARTÍCULO </a:t>
            </a:r>
            <a:r>
              <a:rPr lang="es-ES" b="1" dirty="0"/>
              <a:t>219. </a:t>
            </a:r>
            <a:r>
              <a:rPr lang="es-ES" dirty="0"/>
              <a:t>Otros documentos que se conservan para avalar el trabajo metodológico son:</a:t>
            </a:r>
          </a:p>
          <a:p>
            <a:pPr marL="0" lvl="0" indent="0">
              <a:buNone/>
            </a:pPr>
            <a:r>
              <a:rPr lang="es-ES" dirty="0"/>
              <a:t>En los departamentos: Los expedientes de las asignaturas, según se establece en el Artículo 48 del presente Reglamento y los programas de las disciplinas;</a:t>
            </a:r>
          </a:p>
          <a:p>
            <a:r>
              <a:rPr lang="es-ES" b="1" dirty="0" smtClean="0"/>
              <a:t>ARTÍCULO </a:t>
            </a:r>
            <a:r>
              <a:rPr lang="es-ES" b="1" dirty="0"/>
              <a:t>220.1. </a:t>
            </a:r>
            <a:r>
              <a:rPr lang="es-ES" dirty="0" smtClean="0"/>
              <a:t>El plan de estudio es el documento fundamental de carácter estatal que establece la dirección general y el contenido principal de la preparación del profesional.</a:t>
            </a:r>
          </a:p>
          <a:p>
            <a:r>
              <a:rPr lang="es-ES" dirty="0" smtClean="0"/>
              <a:t>2. Se diseña para cada carrera, por una comisión nacional …….</a:t>
            </a:r>
          </a:p>
          <a:p>
            <a:r>
              <a:rPr lang="es-ES" b="1" dirty="0" smtClean="0"/>
              <a:t>ARTÍCULO </a:t>
            </a:r>
            <a:r>
              <a:rPr lang="es-ES" b="1" dirty="0"/>
              <a:t>221.1. </a:t>
            </a:r>
            <a:r>
              <a:rPr lang="es-ES" dirty="0"/>
              <a:t>El plan de estudio se estructura con un enfoque sistémico. </a:t>
            </a:r>
            <a:r>
              <a:rPr lang="es-ES" dirty="0" smtClean="0"/>
              <a:t>La </a:t>
            </a:r>
            <a:r>
              <a:rPr lang="es-ES" dirty="0"/>
              <a:t/>
            </a:r>
            <a:br>
              <a:rPr lang="es-ES" dirty="0"/>
            </a:br>
            <a:r>
              <a:rPr lang="es-ES" dirty="0"/>
              <a:t>carrera se organiza horizontalmente en años académicos y verticalmente en disciplinas y estas, a su vez, en asignaturas.</a:t>
            </a:r>
          </a:p>
          <a:p>
            <a:pPr lvl="0"/>
            <a:r>
              <a:rPr lang="es-ES" dirty="0"/>
              <a:t>En el curso diurno y en el curso por encuentros, los años académicos se organizan en periodos lectivos, en cada uno de los cuales se planifica un grupo de asignaturas, lo que permite así dosificar los contenidos.</a:t>
            </a:r>
          </a:p>
          <a:p>
            <a:endParaRPr lang="es-ES" dirty="0"/>
          </a:p>
        </p:txBody>
      </p:sp>
    </p:spTree>
    <p:extLst>
      <p:ext uri="{BB962C8B-B14F-4D97-AF65-F5344CB8AC3E}">
        <p14:creationId xmlns:p14="http://schemas.microsoft.com/office/powerpoint/2010/main" val="252266125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825624"/>
            <a:ext cx="12088969" cy="4922905"/>
          </a:xfrm>
        </p:spPr>
        <p:txBody>
          <a:bodyPr>
            <a:normAutofit fontScale="92500" lnSpcReduction="20000"/>
          </a:bodyPr>
          <a:lstStyle/>
          <a:p>
            <a:r>
              <a:rPr lang="es-ES" b="1" dirty="0" smtClean="0"/>
              <a:t>ARTÍCULO </a:t>
            </a:r>
            <a:r>
              <a:rPr lang="es-ES" b="1" dirty="0"/>
              <a:t>232. </a:t>
            </a:r>
            <a:r>
              <a:rPr lang="es-ES" dirty="0"/>
              <a:t>Para cada generación de planes de estudio se elabora con carácter oficial, un Documento Base que guía su diseño. En este documento se ofrecen argumentos sobre la necesidad de nuevos planes de estudio, las bases conceptuales que Io sustentan, los documentos rectores en que se concretan y las pautas a cumplir</a:t>
            </a:r>
          </a:p>
          <a:p>
            <a:r>
              <a:rPr lang="es-ES" dirty="0"/>
              <a:t>Para la estructura organizativa del plan de estudio en los diferentes tipos de </a:t>
            </a:r>
            <a:r>
              <a:rPr lang="es-ES" dirty="0" smtClean="0"/>
              <a:t>curso se Incluyen </a:t>
            </a:r>
            <a:r>
              <a:rPr lang="es-ES" dirty="0"/>
              <a:t>orientaciones relativas al diseño </a:t>
            </a:r>
            <a:r>
              <a:rPr lang="es-ES" dirty="0" smtClean="0"/>
              <a:t>de los programas de las disciplinas de formación general</a:t>
            </a:r>
            <a:endParaRPr lang="es-ES" dirty="0"/>
          </a:p>
          <a:p>
            <a:r>
              <a:rPr lang="es-ES" b="1" dirty="0" smtClean="0"/>
              <a:t>ARTÍCULO </a:t>
            </a:r>
            <a:r>
              <a:rPr lang="es-ES" b="1" dirty="0"/>
              <a:t>233. </a:t>
            </a:r>
            <a:r>
              <a:rPr lang="es-ES" dirty="0"/>
              <a:t>Los documentos de carácter estatal o rectores que integran el plan de estudio son los siguientes:</a:t>
            </a:r>
          </a:p>
          <a:p>
            <a:pPr marL="0" indent="0">
              <a:buNone/>
            </a:pPr>
            <a:r>
              <a:rPr lang="es-ES" dirty="0" smtClean="0"/>
              <a:t>a)El </a:t>
            </a:r>
            <a:r>
              <a:rPr lang="es-ES" dirty="0"/>
              <a:t>modelo del profesional;</a:t>
            </a:r>
          </a:p>
          <a:p>
            <a:pPr marL="0" indent="0">
              <a:buNone/>
            </a:pPr>
            <a:r>
              <a:rPr lang="es-ES" dirty="0" smtClean="0"/>
              <a:t>b)el </a:t>
            </a:r>
            <a:r>
              <a:rPr lang="es-ES" dirty="0"/>
              <a:t>plan del proceso docente;</a:t>
            </a:r>
          </a:p>
          <a:p>
            <a:pPr marL="0" indent="0">
              <a:buNone/>
            </a:pPr>
            <a:r>
              <a:rPr lang="es-ES" dirty="0" smtClean="0"/>
              <a:t>c)las </a:t>
            </a:r>
            <a:r>
              <a:rPr lang="es-ES" dirty="0"/>
              <a:t>indicaciones metodológicas y de organización de la carrera; y</a:t>
            </a:r>
          </a:p>
          <a:p>
            <a:pPr marL="0" indent="0">
              <a:buNone/>
            </a:pPr>
            <a:r>
              <a:rPr lang="es-ES" dirty="0" smtClean="0"/>
              <a:t>d)los </a:t>
            </a:r>
            <a:r>
              <a:rPr lang="es-ES" dirty="0"/>
              <a:t>programas de las disciplinas.</a:t>
            </a:r>
          </a:p>
          <a:p>
            <a:endParaRPr lang="es-ES" dirty="0"/>
          </a:p>
        </p:txBody>
      </p:sp>
    </p:spTree>
    <p:extLst>
      <p:ext uri="{BB962C8B-B14F-4D97-AF65-F5344CB8AC3E}">
        <p14:creationId xmlns:p14="http://schemas.microsoft.com/office/powerpoint/2010/main" val="360610289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825624"/>
            <a:ext cx="12088969" cy="4922905"/>
          </a:xfrm>
        </p:spPr>
        <p:txBody>
          <a:bodyPr>
            <a:normAutofit fontScale="92500"/>
          </a:bodyPr>
          <a:lstStyle/>
          <a:p>
            <a:r>
              <a:rPr lang="es-ES" b="1" dirty="0" smtClean="0"/>
              <a:t>ARTÍCULO </a:t>
            </a:r>
            <a:r>
              <a:rPr lang="es-ES" b="1" dirty="0"/>
              <a:t>237.1. </a:t>
            </a:r>
            <a:r>
              <a:rPr lang="es-ES" dirty="0"/>
              <a:t>Los contenidos que se estudian en la carrera se organizan en tres</a:t>
            </a:r>
          </a:p>
          <a:p>
            <a:r>
              <a:rPr lang="es-ES" dirty="0"/>
              <a:t>(3) tipos de currículo: base, propio y optativo/electivo.</a:t>
            </a:r>
          </a:p>
          <a:p>
            <a:pPr lvl="0"/>
            <a:r>
              <a:rPr lang="es-ES" u="sng" dirty="0"/>
              <a:t>Los contenidos del currículo base son de obligatorio cumplimiento para todas las instituciones de educación superior del pais que desarrollan la carrera.</a:t>
            </a:r>
          </a:p>
          <a:p>
            <a:pPr lvl="0"/>
            <a:r>
              <a:rPr lang="es-ES" dirty="0"/>
              <a:t>A partir del currículo base, de los objetivos generales formulados para la carrera, de los programas de las disciplinas y de las indicaciones metodológicas y de organización del plan de estudio, </a:t>
            </a:r>
            <a:r>
              <a:rPr lang="es-ES" b="1" dirty="0"/>
              <a:t>el colectivo de la carrera de cada institución de educación superior decide como completar su plan de estudio particular (currículo propio y optativo/electivo),</a:t>
            </a:r>
            <a:r>
              <a:rPr lang="es-ES" dirty="0"/>
              <a:t> en correspondencia con las demandas de desarrollo territorial, el criterio de las entidades empleadoras, el avance científico - tecnológico de las ramas del saber a cuyo objeto de estudio responde el contenido de la carrera, </a:t>
            </a:r>
            <a:r>
              <a:rPr lang="es-ES" dirty="0" smtClean="0"/>
              <a:t>así </a:t>
            </a:r>
            <a:r>
              <a:rPr lang="es-ES" dirty="0"/>
              <a:t>como las capacidades y posibilidades de la universidad.</a:t>
            </a:r>
          </a:p>
          <a:p>
            <a:endParaRPr lang="es-ES" dirty="0"/>
          </a:p>
        </p:txBody>
      </p:sp>
    </p:spTree>
    <p:extLst>
      <p:ext uri="{BB962C8B-B14F-4D97-AF65-F5344CB8AC3E}">
        <p14:creationId xmlns:p14="http://schemas.microsoft.com/office/powerpoint/2010/main" val="274167347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825624"/>
            <a:ext cx="12088969" cy="4922905"/>
          </a:xfrm>
        </p:spPr>
        <p:txBody>
          <a:bodyPr>
            <a:normAutofit fontScale="85000" lnSpcReduction="20000"/>
          </a:bodyPr>
          <a:lstStyle/>
          <a:p>
            <a:r>
              <a:rPr lang="es-ES" b="1" dirty="0" smtClean="0"/>
              <a:t>ARTÍCULO </a:t>
            </a:r>
            <a:r>
              <a:rPr lang="es-ES" b="1" dirty="0"/>
              <a:t>240.1. </a:t>
            </a:r>
            <a:r>
              <a:rPr lang="es-ES" b="1" u="heavy" dirty="0"/>
              <a:t>Las asignaturas optativas</a:t>
            </a:r>
            <a:r>
              <a:rPr lang="es-ES" b="1" dirty="0"/>
              <a:t> </a:t>
            </a:r>
            <a:r>
              <a:rPr lang="es-ES" dirty="0"/>
              <a:t>son aquellas que se incluyen en el plan de estudio y de entre las cuales selecciona para cursar de forma obligatoria. Los contenidos de estas tienen como propósito ampliar y actualizar a los estudiantes sobre temas relacionados con la profesión.</a:t>
            </a:r>
          </a:p>
          <a:p>
            <a:r>
              <a:rPr lang="es-ES" dirty="0"/>
              <a:t>2. La cantidad de asignaturas optativas a seleccionar por el estudiante se precisa en el plan del proceso docente aprobado por el rector de la institución de la educación superior.</a:t>
            </a:r>
          </a:p>
          <a:p>
            <a:r>
              <a:rPr lang="es-ES" b="1" dirty="0" smtClean="0"/>
              <a:t>ARTÍCULO </a:t>
            </a:r>
            <a:r>
              <a:rPr lang="es-ES" b="1" dirty="0"/>
              <a:t>241.1. </a:t>
            </a:r>
            <a:r>
              <a:rPr lang="es-ES" b="1" u="sng" dirty="0"/>
              <a:t>Las asignaturas electivas </a:t>
            </a:r>
            <a:r>
              <a:rPr lang="es-ES" dirty="0"/>
              <a:t>son aquellas que se incluyen en el plan de estudio y de entre las cuales el estudiante selecciona para cursar de forma obligatoria de acuerdo con sus gustos e intereses personales, a partir de un grupo de ofertas que </a:t>
            </a:r>
            <a:r>
              <a:rPr lang="es-ES" dirty="0" smtClean="0"/>
              <a:t>- </a:t>
            </a:r>
            <a:r>
              <a:rPr lang="es-ES" dirty="0"/>
              <a:t>se brindan y que pueden, inclusive, pertenecer a otras carreras. El propósito de </a:t>
            </a:r>
            <a:r>
              <a:rPr lang="es-ES" dirty="0" smtClean="0"/>
              <a:t>estas   asignaturas  </a:t>
            </a:r>
            <a:r>
              <a:rPr lang="es-ES" dirty="0"/>
              <a:t>es la elevación  del nivel cultural  de  los estudiantes  y así contribuir  a su	</a:t>
            </a:r>
            <a:r>
              <a:rPr lang="es-ES" dirty="0" smtClean="0"/>
              <a:t> </a:t>
            </a:r>
            <a:r>
              <a:rPr lang="es-ES" dirty="0"/>
              <a:t>formación integral</a:t>
            </a:r>
            <a:r>
              <a:rPr lang="es-ES" dirty="0" smtClean="0"/>
              <a:t>.</a:t>
            </a:r>
          </a:p>
          <a:p>
            <a:r>
              <a:rPr lang="es-ES" b="1" dirty="0" smtClean="0"/>
              <a:t>ARTÍCULO </a:t>
            </a:r>
            <a:r>
              <a:rPr lang="es-ES" b="1" dirty="0"/>
              <a:t>243.1</a:t>
            </a:r>
            <a:r>
              <a:rPr lang="es-ES" dirty="0"/>
              <a:t>. El estudiante está obligado a aprobar las asignaturas optativas y electivas una vez matriculadas, las que se tienen en cuenta para calcular el índice académico.</a:t>
            </a:r>
          </a:p>
          <a:p>
            <a:r>
              <a:rPr lang="es-ES" dirty="0"/>
              <a:t>2. En el plan de estudio se determina la cantidad de asignaturas optativas y electivas que cursa obligatoriamente el estudiante</a:t>
            </a:r>
          </a:p>
          <a:p>
            <a:pPr marL="0" indent="0">
              <a:buNone/>
            </a:pPr>
            <a:endParaRPr lang="es-ES" dirty="0"/>
          </a:p>
          <a:p>
            <a:endParaRPr lang="es-ES" dirty="0"/>
          </a:p>
        </p:txBody>
      </p:sp>
    </p:spTree>
    <p:extLst>
      <p:ext uri="{BB962C8B-B14F-4D97-AF65-F5344CB8AC3E}">
        <p14:creationId xmlns:p14="http://schemas.microsoft.com/office/powerpoint/2010/main" val="160512566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4"/>
            <a:ext cx="12088969" cy="5293216"/>
          </a:xfrm>
        </p:spPr>
        <p:txBody>
          <a:bodyPr>
            <a:normAutofit fontScale="32500" lnSpcReduction="20000"/>
          </a:bodyPr>
          <a:lstStyle/>
          <a:p>
            <a:r>
              <a:rPr lang="es-ES" sz="6200" b="1" dirty="0" smtClean="0"/>
              <a:t>ARTÍCULO </a:t>
            </a:r>
            <a:r>
              <a:rPr lang="es-ES" sz="6200" b="1" dirty="0"/>
              <a:t>244.1</a:t>
            </a:r>
            <a:r>
              <a:rPr lang="es-ES" sz="6200" dirty="0"/>
              <a:t>. </a:t>
            </a:r>
            <a:r>
              <a:rPr lang="es-ES" sz="6200" u="sng" dirty="0"/>
              <a:t>El colectivo de asignatura elabora el programa analítico </a:t>
            </a:r>
            <a:r>
              <a:rPr lang="es-ES" sz="6200" dirty="0"/>
              <a:t>de </a:t>
            </a:r>
            <a:r>
              <a:rPr lang="es-ES" sz="6200" dirty="0" smtClean="0"/>
              <a:t>ésta </a:t>
            </a:r>
            <a:r>
              <a:rPr lang="es-ES" sz="6200" dirty="0"/>
              <a:t>para todos los tipos de curso, en correspondencia con el plan del proceso docente aprobado para la carrera en cada institución de educación superior.</a:t>
            </a:r>
          </a:p>
          <a:p>
            <a:pPr marL="0" indent="0">
              <a:buNone/>
            </a:pPr>
            <a:r>
              <a:rPr lang="es-ES" sz="6200" dirty="0" smtClean="0"/>
              <a:t>2.Estos </a:t>
            </a:r>
            <a:r>
              <a:rPr lang="es-ES" sz="6200" dirty="0"/>
              <a:t>programas se someten a la consideración del colectivo de la disciplina correspondiente y del colectivo de la carrera.</a:t>
            </a:r>
          </a:p>
          <a:p>
            <a:pPr marL="0" indent="0">
              <a:buNone/>
            </a:pPr>
            <a:r>
              <a:rPr lang="es-ES" sz="6200" dirty="0" smtClean="0"/>
              <a:t>3.El </a:t>
            </a:r>
            <a:r>
              <a:rPr lang="es-ES" sz="6200" dirty="0"/>
              <a:t>jefe del departamento que corresponda aprueba el programa analítico de la asignatura, tomando en consideración la opinión del colectivo de la disciplina.</a:t>
            </a:r>
          </a:p>
          <a:p>
            <a:r>
              <a:rPr lang="es-ES" sz="6200" b="1" dirty="0" smtClean="0"/>
              <a:t>ARTÍCULO </a:t>
            </a:r>
            <a:r>
              <a:rPr lang="es-ES" sz="6200" b="1" dirty="0"/>
              <a:t>245. </a:t>
            </a:r>
            <a:r>
              <a:rPr lang="es-ES" sz="6200" b="1" u="sng" dirty="0"/>
              <a:t>Los programas analíticos de las asignaturas </a:t>
            </a:r>
            <a:r>
              <a:rPr lang="es-ES" sz="6200" dirty="0"/>
              <a:t>deben contener, </a:t>
            </a:r>
            <a:r>
              <a:rPr lang="es-ES" sz="6200" dirty="0" smtClean="0"/>
              <a:t>al menos</a:t>
            </a:r>
            <a:r>
              <a:rPr lang="es-ES" sz="6200" dirty="0"/>
              <a:t>, la información siguiente</a:t>
            </a:r>
            <a:r>
              <a:rPr lang="es-ES" sz="6200" dirty="0" smtClean="0"/>
              <a:t>:</a:t>
            </a:r>
            <a:endParaRPr lang="es-ES" sz="6200" dirty="0"/>
          </a:p>
          <a:p>
            <a:pPr marL="0" indent="0">
              <a:buNone/>
            </a:pPr>
            <a:r>
              <a:rPr lang="es-ES" sz="6200" dirty="0"/>
              <a:t>a)	Datos generales (nombre de la asignatura, de ubicación en el plan de estudio; el fondo organizativas; así como, la tipología de clases);</a:t>
            </a:r>
          </a:p>
          <a:p>
            <a:pPr marL="0" indent="0">
              <a:buNone/>
            </a:pPr>
            <a:r>
              <a:rPr lang="es-ES" sz="6200" dirty="0"/>
              <a:t>b)	objetivos generales de la asignatura</a:t>
            </a:r>
            <a:r>
              <a:rPr lang="es-ES" sz="6200" dirty="0" smtClean="0"/>
              <a:t>; de la disciplina </a:t>
            </a:r>
            <a:r>
              <a:rPr lang="es-ES" sz="6200" dirty="0"/>
              <a:t>y de la carrera; su de tiempo total y por formas</a:t>
            </a:r>
          </a:p>
          <a:p>
            <a:pPr marL="0" indent="0">
              <a:buNone/>
            </a:pPr>
            <a:r>
              <a:rPr lang="es-ES" sz="6200" dirty="0" smtClean="0"/>
              <a:t>c</a:t>
            </a:r>
            <a:r>
              <a:rPr lang="es-ES" sz="6200" dirty="0"/>
              <a:t>)	la relación de temas, definiéndose para cada uno: los objetivos, el contenido, </a:t>
            </a:r>
            <a:r>
              <a:rPr lang="es-ES" sz="6200" dirty="0" smtClean="0"/>
              <a:t>la cantidad </a:t>
            </a:r>
            <a:r>
              <a:rPr lang="es-ES" sz="6200" dirty="0"/>
              <a:t>de horas y su distribución por formas organizativas como la evaluación parcial cuando corresponda;</a:t>
            </a:r>
          </a:p>
          <a:p>
            <a:pPr marL="0" indent="0">
              <a:buNone/>
            </a:pPr>
            <a:r>
              <a:rPr lang="es-ES" sz="6200" dirty="0"/>
              <a:t>d)	indicaciones metodológicas y de organización;</a:t>
            </a:r>
          </a:p>
          <a:p>
            <a:pPr marL="0" indent="0">
              <a:buNone/>
            </a:pPr>
            <a:r>
              <a:rPr lang="es-ES" sz="6200" dirty="0"/>
              <a:t>e)	el sistema de evaluación del aprendizaje; y</a:t>
            </a:r>
          </a:p>
          <a:p>
            <a:pPr marL="0" indent="0">
              <a:buNone/>
            </a:pPr>
            <a:r>
              <a:rPr lang="es-ES" sz="6200" dirty="0"/>
              <a:t>f)	la bibliografía básica y complementaria</a:t>
            </a:r>
            <a:r>
              <a:rPr lang="es-ES" sz="6200" dirty="0" smtClean="0"/>
              <a:t>. </a:t>
            </a:r>
            <a:endParaRPr lang="es-ES" sz="6200" dirty="0"/>
          </a:p>
          <a:p>
            <a:pPr marL="0" indent="0">
              <a:buNone/>
            </a:pPr>
            <a:endParaRPr lang="es-ES" sz="6200" dirty="0"/>
          </a:p>
          <a:p>
            <a:pPr marL="0" indent="0">
              <a:buNone/>
            </a:pPr>
            <a:endParaRPr lang="es-ES" sz="6200" dirty="0"/>
          </a:p>
          <a:p>
            <a:pPr marL="0" indent="0">
              <a:buNone/>
            </a:pPr>
            <a:endParaRPr lang="es-ES" sz="6200" dirty="0"/>
          </a:p>
        </p:txBody>
      </p:sp>
    </p:spTree>
    <p:extLst>
      <p:ext uri="{BB962C8B-B14F-4D97-AF65-F5344CB8AC3E}">
        <p14:creationId xmlns:p14="http://schemas.microsoft.com/office/powerpoint/2010/main" val="365801331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808371"/>
          </a:xfrm>
        </p:spPr>
        <p:txBody>
          <a:bodyPr>
            <a:normAutofit fontScale="62500" lnSpcReduction="20000"/>
          </a:bodyPr>
          <a:lstStyle/>
          <a:p>
            <a:r>
              <a:rPr lang="es-ES" sz="4500" b="1" dirty="0" smtClean="0"/>
              <a:t>ARTÍCULO </a:t>
            </a:r>
            <a:r>
              <a:rPr lang="es-ES" sz="4500" b="1" dirty="0"/>
              <a:t>247.1. Las estrategias curriculares</a:t>
            </a:r>
            <a:r>
              <a:rPr lang="es-ES" sz="4500" dirty="0"/>
              <a:t> aseguran el logro de atributos presentes en  los  objetivos  </a:t>
            </a:r>
            <a:r>
              <a:rPr lang="es-ES" sz="4500" dirty="0" smtClean="0"/>
              <a:t>generales de  </a:t>
            </a:r>
            <a:r>
              <a:rPr lang="es-ES" sz="4500" dirty="0"/>
              <a:t>las  carreras </a:t>
            </a:r>
            <a:r>
              <a:rPr lang="es-ES" sz="4500" dirty="0" smtClean="0"/>
              <a:t>que</a:t>
            </a:r>
            <a:r>
              <a:rPr lang="es-ES" sz="4500" dirty="0"/>
              <a:t>,  por   su  alcance</a:t>
            </a:r>
            <a:r>
              <a:rPr lang="es-ES" sz="4500" dirty="0" smtClean="0"/>
              <a:t>, rebasan </a:t>
            </a:r>
            <a:r>
              <a:rPr lang="es-ES" sz="4500" dirty="0"/>
              <a:t>las posibilidades de su cumplimiento por una disciplina, y por tanto deben ser asumidas por todas o por un grupo de estas durante toda la carrera. Estos atributos son exigencias derivadas del desarrollo científico-técnico de </a:t>
            </a:r>
            <a:r>
              <a:rPr lang="es-ES" sz="4500" dirty="0" smtClean="0"/>
              <a:t>la </a:t>
            </a:r>
            <a:r>
              <a:rPr lang="es-ES" sz="4500" dirty="0"/>
              <a:t>é</a:t>
            </a:r>
            <a:r>
              <a:rPr lang="es-ES" sz="4500" dirty="0" smtClean="0"/>
              <a:t>poca </a:t>
            </a:r>
            <a:r>
              <a:rPr lang="es-ES" sz="4500" dirty="0"/>
              <a:t>actual que se recogen en </a:t>
            </a:r>
            <a:r>
              <a:rPr lang="es-ES" sz="4500" dirty="0" smtClean="0"/>
              <a:t>los </a:t>
            </a:r>
            <a:r>
              <a:rPr lang="es-ES" sz="4500" dirty="0"/>
              <a:t/>
            </a:r>
            <a:br>
              <a:rPr lang="es-ES" sz="4500" dirty="0"/>
            </a:br>
            <a:r>
              <a:rPr lang="es-ES" sz="4500" dirty="0"/>
              <a:t>Objetivos como valores agregados que responden a todo el proceso de formación y no a una disciplina en particular</a:t>
            </a:r>
            <a:r>
              <a:rPr lang="es-ES" sz="4500" dirty="0" smtClean="0"/>
              <a:t>.</a:t>
            </a:r>
          </a:p>
          <a:p>
            <a:pPr marL="0" indent="0">
              <a:buNone/>
            </a:pPr>
            <a:endParaRPr lang="es-ES" sz="4500" dirty="0"/>
          </a:p>
          <a:p>
            <a:pPr lvl="0"/>
            <a:r>
              <a:rPr lang="es-ES" sz="4500" dirty="0"/>
              <a:t>Las estrategias comunes en la actualidad son: </a:t>
            </a:r>
            <a:r>
              <a:rPr lang="es-ES" sz="4500" b="1" dirty="0"/>
              <a:t>la formación humanista del estudiante; la formación económica, jurídica, ambiental, cívica, patriótica y de historia de Cuba, el empleo generalizado de las tecnologías de la información y las comunicaciones; el correcto uso de la lengua materna, la comunicación en el idioma inglés; el uso de diversas fuentes bibliográficas en diferentes idiomas, entre otras.</a:t>
            </a:r>
          </a:p>
          <a:p>
            <a:pPr marL="0" indent="0">
              <a:buNone/>
            </a:pPr>
            <a:r>
              <a:rPr lang="es-ES" sz="4500" b="1" dirty="0"/>
              <a:t/>
            </a:r>
            <a:br>
              <a:rPr lang="es-ES" sz="4500" b="1" dirty="0"/>
            </a:br>
            <a:endParaRPr lang="es-ES" sz="4500" dirty="0"/>
          </a:p>
          <a:p>
            <a:pPr marL="0" indent="0">
              <a:buNone/>
            </a:pPr>
            <a:endParaRPr lang="es-ES" sz="6600" dirty="0"/>
          </a:p>
          <a:p>
            <a:pPr marL="0" indent="0">
              <a:buNone/>
            </a:pPr>
            <a:endParaRPr lang="es-ES" sz="6600" dirty="0"/>
          </a:p>
          <a:p>
            <a:pPr marL="0" indent="0">
              <a:buNone/>
            </a:pPr>
            <a:endParaRPr lang="es-ES" sz="6200" dirty="0"/>
          </a:p>
          <a:p>
            <a:pPr marL="0" indent="0">
              <a:buNone/>
            </a:pPr>
            <a:endParaRPr lang="es-ES" sz="6200" dirty="0"/>
          </a:p>
        </p:txBody>
      </p:sp>
    </p:spTree>
    <p:extLst>
      <p:ext uri="{BB962C8B-B14F-4D97-AF65-F5344CB8AC3E}">
        <p14:creationId xmlns:p14="http://schemas.microsoft.com/office/powerpoint/2010/main" val="419115453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808371"/>
          </a:xfrm>
        </p:spPr>
        <p:txBody>
          <a:bodyPr>
            <a:normAutofit fontScale="55000" lnSpcReduction="20000"/>
          </a:bodyPr>
          <a:lstStyle/>
          <a:p>
            <a:pPr marL="0" indent="0">
              <a:buNone/>
            </a:pPr>
            <a:r>
              <a:rPr lang="es-ES" sz="6600" b="1" dirty="0" smtClean="0"/>
              <a:t>ARTÍCULO </a:t>
            </a:r>
            <a:r>
              <a:rPr lang="es-ES" sz="6600" b="1" dirty="0"/>
              <a:t>249.1. </a:t>
            </a:r>
            <a:r>
              <a:rPr lang="es-ES" sz="6600" dirty="0"/>
              <a:t>Las modificaciones que se pueden realizar a los planes de estudio son las siguientes:</a:t>
            </a:r>
          </a:p>
          <a:p>
            <a:pPr marL="0" indent="0">
              <a:buNone/>
            </a:pPr>
            <a:r>
              <a:rPr lang="es-ES" sz="6600" dirty="0" smtClean="0"/>
              <a:t>f) Los </a:t>
            </a:r>
            <a:r>
              <a:rPr lang="es-ES" sz="6600" dirty="0"/>
              <a:t>jefes de departamentos pueden modificar hasta un quince por ciento (15%) del total de horas de cada asignatura, siempre que no se alteren los objetivos y contenidos de esta. Son propuestas por el colectivo de la asignatura y se aprueba mediante la firma de este directivo en el modelo de planificación de la asignatura. Los cambios que pueden producirse con esta modificación en las</a:t>
            </a:r>
          </a:p>
          <a:p>
            <a:pPr marL="0" indent="0">
              <a:buNone/>
            </a:pPr>
            <a:r>
              <a:rPr lang="es-ES" sz="6600" dirty="0"/>
              <a:t>horas totales de la disciplina a la que pertenece la asignatura son generalmente pequeños, no considerándose una violación de las pautas para el diseño del plan de estudio.</a:t>
            </a:r>
          </a:p>
          <a:p>
            <a:pPr marL="0" indent="0">
              <a:buNone/>
            </a:pPr>
            <a:endParaRPr lang="es-ES" sz="6600" dirty="0"/>
          </a:p>
          <a:p>
            <a:pPr marL="0" indent="0">
              <a:buNone/>
            </a:pPr>
            <a:endParaRPr lang="es-ES" sz="6600" dirty="0"/>
          </a:p>
          <a:p>
            <a:pPr marL="0" indent="0">
              <a:buNone/>
            </a:pPr>
            <a:endParaRPr lang="es-ES" sz="6200" dirty="0"/>
          </a:p>
          <a:p>
            <a:pPr marL="0" indent="0">
              <a:buNone/>
            </a:pPr>
            <a:endParaRPr lang="es-ES" sz="6200" dirty="0"/>
          </a:p>
        </p:txBody>
      </p:sp>
    </p:spTree>
    <p:extLst>
      <p:ext uri="{BB962C8B-B14F-4D97-AF65-F5344CB8AC3E}">
        <p14:creationId xmlns:p14="http://schemas.microsoft.com/office/powerpoint/2010/main" val="373442196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808371"/>
          </a:xfrm>
        </p:spPr>
        <p:txBody>
          <a:bodyPr>
            <a:normAutofit/>
          </a:bodyPr>
          <a:lstStyle/>
          <a:p>
            <a:r>
              <a:rPr lang="es-ES" sz="2600" b="1" dirty="0" smtClean="0"/>
              <a:t>ARTÍCULO </a:t>
            </a:r>
            <a:r>
              <a:rPr lang="es-ES" sz="2600" b="1" dirty="0"/>
              <a:t>270.1. </a:t>
            </a:r>
            <a:r>
              <a:rPr lang="es-ES" sz="2600" dirty="0"/>
              <a:t>Las formas organizativas fundamentales del trabajo docente en la Educación Superior son:</a:t>
            </a:r>
          </a:p>
          <a:p>
            <a:pPr lvl="1"/>
            <a:r>
              <a:rPr lang="es-ES" sz="2600" dirty="0"/>
              <a:t>La clase;</a:t>
            </a:r>
          </a:p>
          <a:p>
            <a:pPr lvl="1"/>
            <a:r>
              <a:rPr lang="es-ES" sz="2600" dirty="0"/>
              <a:t>la práctica de estudio;</a:t>
            </a:r>
          </a:p>
          <a:p>
            <a:pPr lvl="1"/>
            <a:r>
              <a:rPr lang="es-ES" sz="2600" dirty="0"/>
              <a:t>la práctica laboral;</a:t>
            </a:r>
          </a:p>
          <a:p>
            <a:pPr lvl="1"/>
            <a:r>
              <a:rPr lang="es-ES" sz="2600" dirty="0" smtClean="0"/>
              <a:t>el </a:t>
            </a:r>
            <a:r>
              <a:rPr lang="es-ES" sz="2600" dirty="0"/>
              <a:t>trabajo investigativo de los estudiantes;</a:t>
            </a:r>
          </a:p>
          <a:p>
            <a:pPr lvl="1"/>
            <a:r>
              <a:rPr lang="es-ES" sz="2600" dirty="0"/>
              <a:t>la auto preparación de los estudiantes; </a:t>
            </a:r>
          </a:p>
          <a:p>
            <a:pPr lvl="1"/>
            <a:r>
              <a:rPr lang="es-ES" sz="2600" dirty="0"/>
              <a:t> la consulta; y</a:t>
            </a:r>
          </a:p>
          <a:p>
            <a:pPr marL="0" indent="0">
              <a:buNone/>
            </a:pPr>
            <a:r>
              <a:rPr lang="es-ES" sz="2600" dirty="0" smtClean="0"/>
              <a:t>         la </a:t>
            </a:r>
            <a:r>
              <a:rPr lang="es-ES" sz="2600" dirty="0"/>
              <a:t>tutoría.</a:t>
            </a:r>
          </a:p>
          <a:p>
            <a:r>
              <a:rPr lang="es-ES" sz="2600" b="1" dirty="0" smtClean="0"/>
              <a:t>ARTÍCULO </a:t>
            </a:r>
            <a:r>
              <a:rPr lang="es-ES" sz="2600" b="1" dirty="0"/>
              <a:t>271.1</a:t>
            </a:r>
            <a:r>
              <a:rPr lang="es-ES" sz="2600" dirty="0"/>
              <a:t>. La clase es una de las formas organizativas del trabajo docente</a:t>
            </a:r>
            <a:r>
              <a:rPr lang="es-ES" sz="2600" dirty="0" smtClean="0"/>
              <a:t>,…….</a:t>
            </a:r>
            <a:endParaRPr lang="es-ES" sz="2600" dirty="0"/>
          </a:p>
          <a:p>
            <a:pPr marL="0" indent="0">
              <a:buNone/>
            </a:pPr>
            <a:r>
              <a:rPr lang="es-ES" sz="2600" dirty="0"/>
              <a:t>2.	Las clases se clasifican sobre la base de los objetivos que se deben alcanzar y sus tipos principales son: </a:t>
            </a:r>
            <a:r>
              <a:rPr lang="es-ES" sz="2600" b="1" dirty="0"/>
              <a:t>la conferencia, la clase </a:t>
            </a:r>
            <a:r>
              <a:rPr lang="es-ES" sz="2600" b="1" dirty="0" smtClean="0"/>
              <a:t>práctica</a:t>
            </a:r>
            <a:r>
              <a:rPr lang="es-ES" sz="2600" b="1" dirty="0"/>
              <a:t>, el seminario, la clase encuentro, la </a:t>
            </a:r>
            <a:r>
              <a:rPr lang="es-ES" sz="2600" b="1" dirty="0" smtClean="0"/>
              <a:t>práctica </a:t>
            </a:r>
            <a:r>
              <a:rPr lang="es-ES" sz="2600" b="1" dirty="0"/>
              <a:t>de laboratorio y el taller.</a:t>
            </a:r>
          </a:p>
          <a:p>
            <a:pPr marL="0" indent="0">
              <a:buNone/>
            </a:pPr>
            <a:endParaRPr lang="es-ES" sz="6600" dirty="0"/>
          </a:p>
          <a:p>
            <a:pPr marL="0" indent="0">
              <a:buNone/>
            </a:pPr>
            <a:endParaRPr lang="es-ES" sz="6600" dirty="0"/>
          </a:p>
          <a:p>
            <a:pPr marL="0" indent="0">
              <a:buNone/>
            </a:pPr>
            <a:endParaRPr lang="es-ES" sz="6600" dirty="0"/>
          </a:p>
          <a:p>
            <a:pPr marL="0" indent="0">
              <a:buNone/>
            </a:pPr>
            <a:endParaRPr lang="es-ES" sz="6200" dirty="0"/>
          </a:p>
          <a:p>
            <a:pPr marL="0" indent="0">
              <a:buNone/>
            </a:pPr>
            <a:endParaRPr lang="es-ES" sz="6200" dirty="0"/>
          </a:p>
        </p:txBody>
      </p:sp>
    </p:spTree>
    <p:extLst>
      <p:ext uri="{BB962C8B-B14F-4D97-AF65-F5344CB8AC3E}">
        <p14:creationId xmlns:p14="http://schemas.microsoft.com/office/powerpoint/2010/main" val="380195307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808371"/>
          </a:xfrm>
        </p:spPr>
        <p:txBody>
          <a:bodyPr>
            <a:normAutofit fontScale="40000" lnSpcReduction="20000"/>
          </a:bodyPr>
          <a:lstStyle/>
          <a:p>
            <a:r>
              <a:rPr lang="es-ES" sz="6600" b="1" dirty="0" smtClean="0"/>
              <a:t>ARTÍCULO </a:t>
            </a:r>
            <a:r>
              <a:rPr lang="es-ES" sz="6600" b="1" dirty="0"/>
              <a:t>284.1</a:t>
            </a:r>
            <a:r>
              <a:rPr lang="es-ES" sz="6600" dirty="0"/>
              <a:t>. El trabajo investigativo de los estudiantes es la forma organizativa del trabajo docente que tiene como propósito formar habilidades propias del trabajo técnico y científico-investigativo en los estudiantes, mediante la practica laboral u otras tareas  que  requieran </a:t>
            </a:r>
            <a:r>
              <a:rPr lang="es-ES" sz="6600" dirty="0" smtClean="0"/>
              <a:t>de  </a:t>
            </a:r>
            <a:r>
              <a:rPr lang="es-ES" sz="6600" dirty="0"/>
              <a:t>la  </a:t>
            </a:r>
            <a:r>
              <a:rPr lang="es-ES" sz="6600" dirty="0" smtClean="0"/>
              <a:t>utilización de elementos de </a:t>
            </a:r>
            <a:r>
              <a:rPr lang="es-ES" sz="6600" dirty="0"/>
              <a:t>la  </a:t>
            </a:r>
            <a:r>
              <a:rPr lang="es-ES" sz="6600" dirty="0" smtClean="0"/>
              <a:t>metodología de </a:t>
            </a:r>
            <a:r>
              <a:rPr lang="es-ES" sz="6600" dirty="0"/>
              <a:t>la investigación </a:t>
            </a:r>
            <a:r>
              <a:rPr lang="es-ES" sz="6600" dirty="0" smtClean="0"/>
              <a:t>científica…….. </a:t>
            </a:r>
            <a:endParaRPr lang="es-ES" sz="6600" dirty="0"/>
          </a:p>
          <a:p>
            <a:pPr marL="0" indent="0">
              <a:buNone/>
            </a:pPr>
            <a:r>
              <a:rPr lang="es-ES" sz="6600" dirty="0" smtClean="0"/>
              <a:t>2.Es </a:t>
            </a:r>
            <a:r>
              <a:rPr lang="es-ES" sz="6600" dirty="0"/>
              <a:t>responsabilidad de los decanos de las facultades, de los jefes de departamento- carrera, de los directores de los centros universitarios municipales y filiales, garantizar el trabajo investigativo de los estudiantes durante toda la carrera, en correspondencia con lo establecido en los planes de estudio, las particularidades de cada carrera y tipo de curso, y los objetivos de desarrollo socioeconómico del territorio.</a:t>
            </a:r>
          </a:p>
          <a:p>
            <a:r>
              <a:rPr lang="es-ES" sz="6600" b="1" dirty="0" smtClean="0"/>
              <a:t>ARTÍCULO </a:t>
            </a:r>
            <a:r>
              <a:rPr lang="es-ES" sz="6600" b="1" dirty="0"/>
              <a:t>286. </a:t>
            </a:r>
            <a:r>
              <a:rPr lang="es-ES" sz="6600" dirty="0"/>
              <a:t>Los tipos fundamentales de trabajo investigativo de los estudiantes</a:t>
            </a:r>
          </a:p>
          <a:p>
            <a:pPr marL="0" indent="0">
              <a:buNone/>
            </a:pPr>
            <a:r>
              <a:rPr lang="es-ES" sz="6600" dirty="0"/>
              <a:t>Son:</a:t>
            </a:r>
          </a:p>
          <a:p>
            <a:pPr marL="0" indent="0">
              <a:buNone/>
            </a:pPr>
            <a:r>
              <a:rPr lang="es-ES" sz="6600" dirty="0"/>
              <a:t>a)	El trabajo de curso;</a:t>
            </a:r>
          </a:p>
          <a:p>
            <a:pPr marL="0" indent="0">
              <a:buNone/>
            </a:pPr>
            <a:r>
              <a:rPr lang="es-ES" sz="6600" dirty="0"/>
              <a:t>b)	el trabajo de diploma; y</a:t>
            </a:r>
          </a:p>
          <a:p>
            <a:pPr marL="0" indent="0">
              <a:buNone/>
            </a:pPr>
            <a:r>
              <a:rPr lang="es-ES" sz="6600" dirty="0"/>
              <a:t>c)	el trabajo investigativo extracurricular.</a:t>
            </a:r>
          </a:p>
          <a:p>
            <a:pPr marL="0" indent="0">
              <a:buNone/>
            </a:pPr>
            <a:r>
              <a:rPr lang="es-ES" sz="6600" dirty="0"/>
              <a:t>.</a:t>
            </a:r>
          </a:p>
          <a:p>
            <a:pPr marL="0" indent="0">
              <a:buNone/>
            </a:pPr>
            <a:endParaRPr lang="es-ES" sz="6600" dirty="0"/>
          </a:p>
          <a:p>
            <a:pPr marL="0" indent="0">
              <a:buNone/>
            </a:pPr>
            <a:endParaRPr lang="es-ES" sz="6600" dirty="0"/>
          </a:p>
          <a:p>
            <a:pPr marL="0" indent="0">
              <a:buNone/>
            </a:pPr>
            <a:endParaRPr lang="es-ES" sz="6600" dirty="0"/>
          </a:p>
          <a:p>
            <a:pPr marL="0" indent="0">
              <a:buNone/>
            </a:pPr>
            <a:endParaRPr lang="es-ES" sz="6200" dirty="0"/>
          </a:p>
          <a:p>
            <a:pPr marL="0" indent="0">
              <a:buNone/>
            </a:pPr>
            <a:endParaRPr lang="es-ES" sz="6200" dirty="0"/>
          </a:p>
        </p:txBody>
      </p:sp>
    </p:spTree>
    <p:extLst>
      <p:ext uri="{BB962C8B-B14F-4D97-AF65-F5344CB8AC3E}">
        <p14:creationId xmlns:p14="http://schemas.microsoft.com/office/powerpoint/2010/main" val="40606900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ESTRUCTURA</a:t>
            </a:r>
            <a:endParaRPr lang="es-ES" dirty="0"/>
          </a:p>
        </p:txBody>
      </p:sp>
      <p:sp>
        <p:nvSpPr>
          <p:cNvPr id="3" name="Marcador de contenido 2"/>
          <p:cNvSpPr>
            <a:spLocks noGrp="1"/>
          </p:cNvSpPr>
          <p:nvPr>
            <p:ph idx="1"/>
          </p:nvPr>
        </p:nvSpPr>
        <p:spPr>
          <a:xfrm>
            <a:off x="0" y="1825624"/>
            <a:ext cx="12192000" cy="5032375"/>
          </a:xfrm>
        </p:spPr>
        <p:txBody>
          <a:bodyPr>
            <a:normAutofit/>
          </a:bodyPr>
          <a:lstStyle/>
          <a:p>
            <a:pPr marL="0" indent="0">
              <a:buNone/>
            </a:pPr>
            <a:r>
              <a:rPr lang="es-ES" b="1" dirty="0" smtClean="0"/>
              <a:t>Capítulo XII: </a:t>
            </a:r>
            <a:r>
              <a:rPr lang="es-ES" dirty="0" smtClean="0"/>
              <a:t>Evaluación del aprendizaje</a:t>
            </a:r>
          </a:p>
          <a:p>
            <a:pPr marL="0" indent="0">
              <a:buNone/>
            </a:pPr>
            <a:r>
              <a:rPr lang="es-ES" dirty="0"/>
              <a:t> </a:t>
            </a:r>
            <a:r>
              <a:rPr lang="es-ES" dirty="0" smtClean="0"/>
              <a:t>            Sección novena: Del análisis del resultado de las evaluaciones</a:t>
            </a:r>
          </a:p>
          <a:p>
            <a:pPr marL="0" indent="0">
              <a:buNone/>
            </a:pPr>
            <a:r>
              <a:rPr lang="es-ES" dirty="0"/>
              <a:t> </a:t>
            </a:r>
            <a:r>
              <a:rPr lang="es-ES" dirty="0" smtClean="0"/>
              <a:t>            Sección décima: De los exámenes de premio</a:t>
            </a:r>
          </a:p>
          <a:p>
            <a:pPr marL="0" indent="0">
              <a:buNone/>
            </a:pPr>
            <a:r>
              <a:rPr lang="es-ES" dirty="0"/>
              <a:t> </a:t>
            </a:r>
            <a:r>
              <a:rPr lang="es-ES" dirty="0" smtClean="0"/>
              <a:t>            Sección décimo primera: De la culminación de los estudios</a:t>
            </a:r>
          </a:p>
          <a:p>
            <a:pPr marL="0" indent="0">
              <a:buNone/>
            </a:pPr>
            <a:r>
              <a:rPr lang="es-ES" dirty="0"/>
              <a:t> </a:t>
            </a:r>
            <a:r>
              <a:rPr lang="es-ES" dirty="0" smtClean="0"/>
              <a:t>            Sección décimo segunda: De la repetición de los ejercicios de culminación de los estudios</a:t>
            </a:r>
          </a:p>
          <a:p>
            <a:pPr marL="0" indent="0">
              <a:buNone/>
            </a:pPr>
            <a:r>
              <a:rPr lang="es-ES" b="1" dirty="0" smtClean="0"/>
              <a:t>Capitulo XIII: </a:t>
            </a:r>
            <a:r>
              <a:rPr lang="es-ES" dirty="0" smtClean="0"/>
              <a:t>Trabajo con alumnos ayudantes y estudiantes de alto aprovechamiento docente</a:t>
            </a:r>
          </a:p>
          <a:p>
            <a:pPr marL="0" indent="0">
              <a:buNone/>
            </a:pPr>
            <a:r>
              <a:rPr lang="es-ES" b="1" dirty="0"/>
              <a:t> </a:t>
            </a:r>
            <a:r>
              <a:rPr lang="es-ES" b="1" dirty="0" smtClean="0"/>
              <a:t>             </a:t>
            </a:r>
            <a:r>
              <a:rPr lang="es-ES" dirty="0" smtClean="0"/>
              <a:t>Sección primera: De los alumnos ayudantes</a:t>
            </a:r>
            <a:endParaRPr lang="es-ES" b="1" dirty="0"/>
          </a:p>
        </p:txBody>
      </p:sp>
    </p:spTree>
    <p:extLst>
      <p:ext uri="{BB962C8B-B14F-4D97-AF65-F5344CB8AC3E}">
        <p14:creationId xmlns:p14="http://schemas.microsoft.com/office/powerpoint/2010/main" val="294724248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808371"/>
          </a:xfrm>
        </p:spPr>
        <p:txBody>
          <a:bodyPr>
            <a:normAutofit fontScale="55000" lnSpcReduction="20000"/>
          </a:bodyPr>
          <a:lstStyle/>
          <a:p>
            <a:r>
              <a:rPr lang="es-ES" sz="6600" b="1" dirty="0" smtClean="0"/>
              <a:t>ARTÍCULO </a:t>
            </a:r>
            <a:r>
              <a:rPr lang="es-ES" sz="6600" b="1" dirty="0"/>
              <a:t>293.1. La consulta </a:t>
            </a:r>
            <a:r>
              <a:rPr lang="es-ES" sz="6600" dirty="0"/>
              <a:t>es una de las formas organizativas del trabajo docente que tiene como objetivo fundamental que los estudiantes reciban orientación pedagógica y científico-técnica mediante indicaciones, aclaraciones y respuestas de los profesores a las preguntas formuladas en relación con la autopreparacion. Puede realizarse de forma individual o colectiva, presencial o no presencial utilizando las tecnologías de la información y las comunicaciones. Su frecuencia depende de las necesidades individuales y grupales de los estudiantes.</a:t>
            </a:r>
          </a:p>
          <a:p>
            <a:pPr marL="0" indent="0">
              <a:buNone/>
            </a:pPr>
            <a:r>
              <a:rPr lang="es-ES" sz="6600" dirty="0"/>
              <a:t>2. El profesor puede citar a consulta a los estudiantes que a su juicio lo requieran, en atención a las diferencias individuales. A su vez, los estudiantes pueden solicitar al profesor la realización de consultas cuando </a:t>
            </a:r>
            <a:r>
              <a:rPr lang="es-ES" sz="6600" dirty="0" smtClean="0"/>
              <a:t>así </a:t>
            </a:r>
            <a:r>
              <a:rPr lang="es-ES" sz="6600" dirty="0"/>
              <a:t>lo consideren.</a:t>
            </a:r>
          </a:p>
          <a:p>
            <a:pPr marL="0" indent="0">
              <a:buNone/>
            </a:pPr>
            <a:endParaRPr lang="es-ES" sz="6600" dirty="0"/>
          </a:p>
          <a:p>
            <a:pPr marL="0" indent="0">
              <a:buNone/>
            </a:pPr>
            <a:endParaRPr lang="es-ES" sz="6600" dirty="0"/>
          </a:p>
          <a:p>
            <a:pPr marL="0" indent="0">
              <a:buNone/>
            </a:pPr>
            <a:endParaRPr lang="es-ES" sz="6600" dirty="0"/>
          </a:p>
          <a:p>
            <a:pPr marL="0" indent="0">
              <a:buNone/>
            </a:pPr>
            <a:endParaRPr lang="es-ES" sz="6200" dirty="0"/>
          </a:p>
          <a:p>
            <a:pPr marL="0" indent="0">
              <a:buNone/>
            </a:pPr>
            <a:endParaRPr lang="es-ES" sz="6200" dirty="0"/>
          </a:p>
        </p:txBody>
      </p:sp>
    </p:spTree>
    <p:extLst>
      <p:ext uri="{BB962C8B-B14F-4D97-AF65-F5344CB8AC3E}">
        <p14:creationId xmlns:p14="http://schemas.microsoft.com/office/powerpoint/2010/main" val="173968257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808371"/>
          </a:xfrm>
        </p:spPr>
        <p:txBody>
          <a:bodyPr>
            <a:normAutofit fontScale="62500" lnSpcReduction="20000"/>
          </a:bodyPr>
          <a:lstStyle/>
          <a:p>
            <a:r>
              <a:rPr lang="es-ES" sz="6600" b="1" dirty="0" smtClean="0"/>
              <a:t>ARTÍCULO </a:t>
            </a:r>
            <a:r>
              <a:rPr lang="es-ES" sz="6600" b="1" dirty="0"/>
              <a:t>299.1</a:t>
            </a:r>
            <a:r>
              <a:rPr lang="es-ES" sz="6600" dirty="0"/>
              <a:t>. </a:t>
            </a:r>
            <a:r>
              <a:rPr lang="es-ES" sz="6600" u="sng" dirty="0"/>
              <a:t>Los profesores son los responsables de asegurar el uso de las tecnologías de la información y las comunicaciones en las asignaturas que desarrollan,</a:t>
            </a:r>
            <a:r>
              <a:rPr lang="es-ES" sz="6600" dirty="0"/>
              <a:t> ya sea como objeto de estudio, como medio de enseñanza, como fuente de conocimiento o como herramienta de trabajo y comunicación.</a:t>
            </a:r>
          </a:p>
          <a:p>
            <a:pPr marL="0" indent="0">
              <a:buNone/>
            </a:pPr>
            <a:r>
              <a:rPr lang="es-ES" sz="6600" dirty="0"/>
              <a:t>2. Los colectivos metodológicos en los diferentes niveles organizativos del proceso docente educativo desarrollan actividades que ayuden a la formación de los profesores en este campo.</a:t>
            </a:r>
          </a:p>
          <a:p>
            <a:pPr marL="0" indent="0">
              <a:buNone/>
            </a:pPr>
            <a:endParaRPr lang="es-ES" sz="6600" dirty="0"/>
          </a:p>
          <a:p>
            <a:pPr marL="0" indent="0">
              <a:buNone/>
            </a:pPr>
            <a:endParaRPr lang="es-ES" sz="6600" dirty="0"/>
          </a:p>
          <a:p>
            <a:pPr marL="0" indent="0">
              <a:buNone/>
            </a:pPr>
            <a:endParaRPr lang="es-ES" sz="6600" dirty="0"/>
          </a:p>
          <a:p>
            <a:pPr marL="0" indent="0">
              <a:buNone/>
            </a:pPr>
            <a:endParaRPr lang="es-ES" sz="6600" dirty="0"/>
          </a:p>
          <a:p>
            <a:pPr marL="0" indent="0">
              <a:buNone/>
            </a:pPr>
            <a:endParaRPr lang="es-ES" sz="6200" dirty="0"/>
          </a:p>
          <a:p>
            <a:pPr marL="0" indent="0">
              <a:buNone/>
            </a:pPr>
            <a:endParaRPr lang="es-ES" sz="6200" dirty="0"/>
          </a:p>
        </p:txBody>
      </p:sp>
    </p:spTree>
    <p:extLst>
      <p:ext uri="{BB962C8B-B14F-4D97-AF65-F5344CB8AC3E}">
        <p14:creationId xmlns:p14="http://schemas.microsoft.com/office/powerpoint/2010/main" val="22694834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62500" lnSpcReduction="20000"/>
          </a:bodyPr>
          <a:lstStyle/>
          <a:p>
            <a:r>
              <a:rPr lang="es-ES" sz="6600" b="1" dirty="0" smtClean="0"/>
              <a:t>ARTÍCULO </a:t>
            </a:r>
            <a:r>
              <a:rPr lang="es-ES" sz="6600" b="1" dirty="0"/>
              <a:t>308.1</a:t>
            </a:r>
            <a:r>
              <a:rPr lang="es-ES" sz="6600" dirty="0"/>
              <a:t>. La evaluación del aprendizaje se estructura de forma frecuente, parcial, final y de culminación de los estudios, en correspondencia con el grado de sistematización de los objetivos a lograr por los estudiantes en cada momento del proceso. Estas formas en su conjunto, caracterizan a la evaluación como un sistema.</a:t>
            </a:r>
          </a:p>
          <a:p>
            <a:pPr marL="0" indent="0">
              <a:buNone/>
            </a:pPr>
            <a:r>
              <a:rPr lang="es-ES" sz="6600" dirty="0"/>
              <a:t>2. En el sistema de evaluación del aprendizaje deben predominar las actividades evaluativas frecuentes y parciales, </a:t>
            </a:r>
            <a:r>
              <a:rPr lang="es-ES" sz="6600" dirty="0" smtClean="0"/>
              <a:t>así </a:t>
            </a:r>
            <a:r>
              <a:rPr lang="es-ES" sz="6600" dirty="0"/>
              <a:t>como las evaluaciones finales de carácter integrador.</a:t>
            </a:r>
          </a:p>
          <a:p>
            <a:pPr marL="0" indent="0">
              <a:buNone/>
            </a:pPr>
            <a:endParaRPr lang="es-ES" sz="6600" dirty="0"/>
          </a:p>
          <a:p>
            <a:pPr marL="0" indent="0">
              <a:buNone/>
            </a:pPr>
            <a:endParaRPr lang="es-ES" sz="6600" dirty="0"/>
          </a:p>
          <a:p>
            <a:pPr marL="0" indent="0">
              <a:buNone/>
            </a:pPr>
            <a:endParaRPr lang="es-ES" sz="6600" dirty="0"/>
          </a:p>
          <a:p>
            <a:pPr marL="0" indent="0">
              <a:buNone/>
            </a:pPr>
            <a:endParaRPr lang="es-ES" sz="6600" dirty="0"/>
          </a:p>
          <a:p>
            <a:pPr marL="0" indent="0">
              <a:buNone/>
            </a:pPr>
            <a:endParaRPr lang="es-ES" sz="6200" dirty="0"/>
          </a:p>
          <a:p>
            <a:pPr marL="0" indent="0">
              <a:buNone/>
            </a:pPr>
            <a:endParaRPr lang="es-ES" sz="6200" dirty="0"/>
          </a:p>
        </p:txBody>
      </p:sp>
    </p:spTree>
    <p:extLst>
      <p:ext uri="{BB962C8B-B14F-4D97-AF65-F5344CB8AC3E}">
        <p14:creationId xmlns:p14="http://schemas.microsoft.com/office/powerpoint/2010/main" val="366861007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47500" lnSpcReduction="20000"/>
          </a:bodyPr>
          <a:lstStyle/>
          <a:p>
            <a:r>
              <a:rPr lang="es-ES" sz="6600" b="1" dirty="0" smtClean="0"/>
              <a:t>ARTÍCULO </a:t>
            </a:r>
            <a:r>
              <a:rPr lang="es-ES" sz="6600" b="1" dirty="0"/>
              <a:t>309.1. </a:t>
            </a:r>
            <a:r>
              <a:rPr lang="es-ES" sz="6600" u="heavy" dirty="0"/>
              <a:t>La evaluación frecuente</a:t>
            </a:r>
            <a:r>
              <a:rPr lang="es-ES" sz="6600" dirty="0"/>
              <a:t> tiene como propósito fundamental comprobar el grado de cumplimiento de los </a:t>
            </a:r>
            <a:r>
              <a:rPr lang="es-ES" sz="6600" u="sng" dirty="0"/>
              <a:t>objetivos específicos</a:t>
            </a:r>
            <a:r>
              <a:rPr lang="es-ES" sz="6600" dirty="0"/>
              <a:t> en la ejecución del proceso docente educativo, mediante la valoración del trabajo de los estudiantes en todas las formas organizativas del proceso.</a:t>
            </a:r>
          </a:p>
          <a:p>
            <a:pPr lvl="0"/>
            <a:r>
              <a:rPr lang="es-ES" sz="6600" dirty="0"/>
              <a:t>Los tipos de evaluación frecuente a utilizar, por su gran versatilidad, se definen por el profesor para cada asignatura. Los tipos mas utilizados son: la observación del trabajo de los estudiantes, las preguntas orales y escritas, las discusiones grupales, entre otros.</a:t>
            </a:r>
          </a:p>
          <a:p>
            <a:r>
              <a:rPr lang="es-ES" sz="6600" b="1" dirty="0" smtClean="0"/>
              <a:t>ARTÍCULO </a:t>
            </a:r>
            <a:r>
              <a:rPr lang="es-ES" sz="6600" b="1" dirty="0"/>
              <a:t>310</a:t>
            </a:r>
            <a:r>
              <a:rPr lang="es-ES" sz="6600" dirty="0"/>
              <a:t>. </a:t>
            </a:r>
            <a:r>
              <a:rPr lang="es-ES" sz="6600" u="heavy" dirty="0"/>
              <a:t>La evaluación frecuente, al apoyarse en el desempeño del estudiante durante la actividad docente, resulta la de mayor significación en el proceso de aprendizaje.</a:t>
            </a:r>
            <a:r>
              <a:rPr lang="es-ES" sz="6600" dirty="0"/>
              <a:t> Es utilizada para valorar sistemáticamente la efectividad de la autopreparacion de los estudiantes, como forma de retroalimentación para ambos; y así tomar a tiempo las medidas necesarias</a:t>
            </a:r>
          </a:p>
          <a:p>
            <a:pPr marL="0" indent="0">
              <a:buNone/>
            </a:pPr>
            <a:endParaRPr lang="es-ES" sz="6600" dirty="0"/>
          </a:p>
          <a:p>
            <a:pPr marL="0" indent="0">
              <a:buNone/>
            </a:pPr>
            <a:endParaRPr lang="es-ES" sz="6600" dirty="0"/>
          </a:p>
          <a:p>
            <a:pPr marL="0" indent="0">
              <a:buNone/>
            </a:pPr>
            <a:endParaRPr lang="es-ES" sz="6600" dirty="0"/>
          </a:p>
          <a:p>
            <a:pPr marL="0" indent="0">
              <a:buNone/>
            </a:pPr>
            <a:endParaRPr lang="es-ES" sz="6200" dirty="0"/>
          </a:p>
          <a:p>
            <a:pPr marL="0" indent="0">
              <a:buNone/>
            </a:pPr>
            <a:endParaRPr lang="es-ES" sz="6200" dirty="0"/>
          </a:p>
        </p:txBody>
      </p:sp>
    </p:spTree>
    <p:extLst>
      <p:ext uri="{BB962C8B-B14F-4D97-AF65-F5344CB8AC3E}">
        <p14:creationId xmlns:p14="http://schemas.microsoft.com/office/powerpoint/2010/main" val="227397904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40000" lnSpcReduction="20000"/>
          </a:bodyPr>
          <a:lstStyle/>
          <a:p>
            <a:r>
              <a:rPr lang="es-ES" sz="6600" b="1" dirty="0" smtClean="0"/>
              <a:t>ARTÍCULO</a:t>
            </a:r>
            <a:r>
              <a:rPr lang="es-ES" sz="6600" dirty="0" smtClean="0"/>
              <a:t> </a:t>
            </a:r>
            <a:r>
              <a:rPr lang="es-ES" sz="6600" b="1" dirty="0"/>
              <a:t>311.1</a:t>
            </a:r>
            <a:r>
              <a:rPr lang="es-ES" sz="6600" dirty="0"/>
              <a:t>. La evaluación parcial tiene como propósito fundamental comprobar el logro de los objetivos particulares de uno o varios temas y de unidades didácticas. Los tipos fundamentales son:</a:t>
            </a:r>
          </a:p>
          <a:p>
            <a:pPr marL="0" indent="0">
              <a:buNone/>
            </a:pPr>
            <a:r>
              <a:rPr lang="es-ES" sz="6600" dirty="0" smtClean="0"/>
              <a:t>a)La </a:t>
            </a:r>
            <a:r>
              <a:rPr lang="es-ES" sz="6600" dirty="0"/>
              <a:t>prueba parcial;</a:t>
            </a:r>
          </a:p>
          <a:p>
            <a:pPr marL="0" indent="0">
              <a:buNone/>
            </a:pPr>
            <a:r>
              <a:rPr lang="es-ES" sz="6600" dirty="0" smtClean="0"/>
              <a:t>b)el </a:t>
            </a:r>
            <a:r>
              <a:rPr lang="es-ES" sz="6600" dirty="0"/>
              <a:t>trabajo extra clase; y</a:t>
            </a:r>
          </a:p>
          <a:p>
            <a:pPr marL="0" indent="0">
              <a:buNone/>
            </a:pPr>
            <a:r>
              <a:rPr lang="es-ES" sz="6600" dirty="0" smtClean="0"/>
              <a:t>c)el </a:t>
            </a:r>
            <a:r>
              <a:rPr lang="es-ES" sz="6600" dirty="0"/>
              <a:t>encuentro comprobatorio.</a:t>
            </a:r>
          </a:p>
          <a:p>
            <a:r>
              <a:rPr lang="es-ES" sz="6600" b="1" dirty="0" smtClean="0"/>
              <a:t>ARTÍCULO </a:t>
            </a:r>
            <a:r>
              <a:rPr lang="es-ES" sz="6600" b="1" dirty="0"/>
              <a:t>314.1. </a:t>
            </a:r>
            <a:r>
              <a:rPr lang="es-ES" sz="6600" dirty="0"/>
              <a:t>El encuentro comprobatorio es el tipo de evaluación parcial que se utiliza para verificar si los estudiantes han logrado cumplir con los objetivos previstos en evaluaciones frecuentes a parciales realizadas. </a:t>
            </a:r>
            <a:r>
              <a:rPr lang="es-ES" sz="6600" u="sng" dirty="0"/>
              <a:t>Se emplea cuando se requiera emitir un juicio de valor sobre el aprovechamiento docente del estudiante en un momento determinado del periodo docente. </a:t>
            </a:r>
            <a:r>
              <a:rPr lang="es-ES" sz="6600" dirty="0"/>
              <a:t>Además de verificar el aprendizaje, permite discutir y analizar las dificultades fundamentales que presenta el estudiante y dar las orientaciones correspondientes.</a:t>
            </a:r>
          </a:p>
          <a:p>
            <a:pPr marL="0" indent="0">
              <a:buNone/>
            </a:pPr>
            <a:r>
              <a:rPr lang="es-ES" sz="6600" dirty="0"/>
              <a:t>2.	El profesor decide cuales son los estudiantes que realizan esta evaluación, en dependencia de los resultados docentes alcanzados con anterioridad</a:t>
            </a:r>
          </a:p>
          <a:p>
            <a:pPr marL="0" indent="0">
              <a:buNone/>
            </a:pPr>
            <a:endParaRPr lang="es-ES" sz="6600" dirty="0"/>
          </a:p>
          <a:p>
            <a:pPr marL="0" indent="0">
              <a:buNone/>
            </a:pPr>
            <a:endParaRPr lang="es-ES" sz="6600" dirty="0"/>
          </a:p>
          <a:p>
            <a:pPr marL="0" indent="0">
              <a:buNone/>
            </a:pPr>
            <a:endParaRPr lang="es-ES" sz="6200" dirty="0"/>
          </a:p>
          <a:p>
            <a:pPr marL="0" indent="0">
              <a:buNone/>
            </a:pPr>
            <a:endParaRPr lang="es-ES" sz="6200" dirty="0"/>
          </a:p>
        </p:txBody>
      </p:sp>
    </p:spTree>
    <p:extLst>
      <p:ext uri="{BB962C8B-B14F-4D97-AF65-F5344CB8AC3E}">
        <p14:creationId xmlns:p14="http://schemas.microsoft.com/office/powerpoint/2010/main" val="136617196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47500" lnSpcReduction="20000"/>
          </a:bodyPr>
          <a:lstStyle/>
          <a:p>
            <a:r>
              <a:rPr lang="es-ES" sz="6600" b="1" dirty="0"/>
              <a:t>ARTICULO 316.1</a:t>
            </a:r>
            <a:r>
              <a:rPr lang="es-ES" sz="6600" dirty="0"/>
              <a:t>. Los tipos de evaluación final mas frecuentes son:</a:t>
            </a:r>
          </a:p>
          <a:p>
            <a:pPr marL="0" indent="0">
              <a:buNone/>
            </a:pPr>
            <a:r>
              <a:rPr lang="es-ES" sz="6600" dirty="0" smtClean="0"/>
              <a:t>a)El </a:t>
            </a:r>
            <a:r>
              <a:rPr lang="es-ES" sz="6600" dirty="0"/>
              <a:t>examen final;</a:t>
            </a:r>
          </a:p>
          <a:p>
            <a:pPr marL="0" indent="0">
              <a:buNone/>
            </a:pPr>
            <a:r>
              <a:rPr lang="es-ES" sz="6600" dirty="0" smtClean="0"/>
              <a:t>b)la </a:t>
            </a:r>
            <a:r>
              <a:rPr lang="es-ES" sz="6600" dirty="0"/>
              <a:t>defensa del trabajo de curso; y</a:t>
            </a:r>
          </a:p>
          <a:p>
            <a:pPr marL="0" indent="0">
              <a:buNone/>
            </a:pPr>
            <a:r>
              <a:rPr lang="es-ES" sz="6600" dirty="0" smtClean="0"/>
              <a:t>c)la </a:t>
            </a:r>
            <a:r>
              <a:rPr lang="es-ES" sz="6600" dirty="0"/>
              <a:t>evaluación final de la práctica laboral.</a:t>
            </a:r>
          </a:p>
          <a:p>
            <a:pPr marL="0" indent="0">
              <a:buNone/>
            </a:pPr>
            <a:r>
              <a:rPr lang="es-ES" sz="6600" dirty="0"/>
              <a:t>2. Estos se realizan con actos de evaluación</a:t>
            </a:r>
            <a:r>
              <a:rPr lang="es-ES" sz="6600" dirty="0" smtClean="0"/>
              <a:t>.</a:t>
            </a:r>
          </a:p>
          <a:p>
            <a:pPr marL="0" lvl="0" indent="0">
              <a:buNone/>
            </a:pPr>
            <a:r>
              <a:rPr lang="es-ES" sz="6000" dirty="0"/>
              <a:t>El examen final es el único acto de evaluación final en que el estudiante tiene la posibilidad de presentarse en las tres (3) convocatorias que se planifican en cada periodo académico; el resto de los tipos de evaluación final que se utilicen solo pueden repetirse una (1) sola vez. En el caso de las asignaturas que no tengan previsto un acto de evaluación final, se procede según el Artículo 335 del presente Reglamento.</a:t>
            </a:r>
          </a:p>
          <a:p>
            <a:pPr marL="0" indent="0">
              <a:buNone/>
            </a:pPr>
            <a:endParaRPr lang="es-ES" sz="6600" dirty="0"/>
          </a:p>
          <a:p>
            <a:pPr marL="0" indent="0">
              <a:buNone/>
            </a:pPr>
            <a:endParaRPr lang="es-ES" sz="6600" dirty="0"/>
          </a:p>
          <a:p>
            <a:pPr marL="0" indent="0">
              <a:buNone/>
            </a:pPr>
            <a:endParaRPr lang="es-ES" sz="6600" dirty="0"/>
          </a:p>
          <a:p>
            <a:pPr marL="0" indent="0">
              <a:buNone/>
            </a:pPr>
            <a:endParaRPr lang="es-ES" sz="6200" dirty="0"/>
          </a:p>
          <a:p>
            <a:pPr marL="0" indent="0">
              <a:buNone/>
            </a:pPr>
            <a:endParaRPr lang="es-ES" sz="6200" dirty="0"/>
          </a:p>
        </p:txBody>
      </p:sp>
    </p:spTree>
    <p:extLst>
      <p:ext uri="{BB962C8B-B14F-4D97-AF65-F5344CB8AC3E}">
        <p14:creationId xmlns:p14="http://schemas.microsoft.com/office/powerpoint/2010/main" val="79652522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a:bodyPr>
          <a:lstStyle/>
          <a:p>
            <a:r>
              <a:rPr lang="es-ES" b="1" dirty="0" smtClean="0"/>
              <a:t>ARTÍCULO </a:t>
            </a:r>
            <a:r>
              <a:rPr lang="es-ES" b="1" dirty="0"/>
              <a:t>321.1. </a:t>
            </a:r>
            <a:r>
              <a:rPr lang="es-ES" dirty="0"/>
              <a:t>La evaluación de la culminación de los estudios comprueba el grado de cumplimiento de los objetivos generales del plan de estudio.</a:t>
            </a:r>
            <a:endParaRPr lang="es-ES" sz="2400" dirty="0"/>
          </a:p>
          <a:p>
            <a:pPr lvl="0"/>
            <a:r>
              <a:rPr lang="es-ES" dirty="0"/>
              <a:t>Los tipos de evaluación de culminación de los estudios mas frecuentes son:</a:t>
            </a:r>
            <a:endParaRPr lang="es-ES" sz="2000" dirty="0"/>
          </a:p>
          <a:p>
            <a:pPr lvl="1"/>
            <a:r>
              <a:rPr lang="es-ES" dirty="0"/>
              <a:t>El examen estatal; y</a:t>
            </a:r>
            <a:endParaRPr lang="es-ES" sz="1800" dirty="0"/>
          </a:p>
          <a:p>
            <a:pPr lvl="1"/>
            <a:r>
              <a:rPr lang="es-ES" dirty="0"/>
              <a:t>la defensa del trabajo de diploma</a:t>
            </a:r>
            <a:r>
              <a:rPr lang="es-ES" dirty="0" smtClean="0"/>
              <a:t>.</a:t>
            </a:r>
            <a:endParaRPr lang="es-ES" dirty="0"/>
          </a:p>
          <a:p>
            <a:r>
              <a:rPr lang="es-ES" b="1" dirty="0" smtClean="0"/>
              <a:t>ARTÍCULO </a:t>
            </a:r>
            <a:r>
              <a:rPr lang="es-ES" b="1" dirty="0"/>
              <a:t>322. El examen estatal </a:t>
            </a:r>
            <a:r>
              <a:rPr lang="es-ES" dirty="0"/>
              <a:t>es el tipo de evaluación de culminación de los estudios que tiene como propósito comprobar el grado de dominio que posee el estudiante de los objetivos generales de la carrera, mediante ejercicios evaluativos directamente relacionados con los modos de actuación de la profesión. </a:t>
            </a:r>
            <a:r>
              <a:rPr lang="es-ES" dirty="0" smtClean="0"/>
              <a:t>En correspondencia </a:t>
            </a:r>
            <a:r>
              <a:rPr lang="es-ES" dirty="0"/>
              <a:t>con ello, los estudiantes deben conocer con suficiente antelación los tipos de ejercicios que pueden desarrollar durante el examen estatal, de modo que puedan prepararse adecuadamente para este.</a:t>
            </a:r>
            <a:endParaRPr lang="es-ES" sz="2400" dirty="0"/>
          </a:p>
          <a:p>
            <a:pPr marL="0" indent="0">
              <a:buNone/>
            </a:pPr>
            <a:endParaRPr lang="es-ES" sz="6600" dirty="0"/>
          </a:p>
          <a:p>
            <a:pPr marL="0" indent="0">
              <a:buNone/>
            </a:pPr>
            <a:endParaRPr lang="es-ES" sz="6600" dirty="0"/>
          </a:p>
          <a:p>
            <a:pPr marL="0" indent="0">
              <a:buNone/>
            </a:pPr>
            <a:endParaRPr lang="es-ES" sz="6600" dirty="0"/>
          </a:p>
          <a:p>
            <a:pPr marL="0" indent="0">
              <a:buNone/>
            </a:pPr>
            <a:endParaRPr lang="es-ES" sz="6200" dirty="0"/>
          </a:p>
          <a:p>
            <a:pPr marL="0" indent="0">
              <a:buNone/>
            </a:pPr>
            <a:endParaRPr lang="es-ES" sz="6200" dirty="0"/>
          </a:p>
        </p:txBody>
      </p:sp>
    </p:spTree>
    <p:extLst>
      <p:ext uri="{BB962C8B-B14F-4D97-AF65-F5344CB8AC3E}">
        <p14:creationId xmlns:p14="http://schemas.microsoft.com/office/powerpoint/2010/main" val="3477987065"/>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47500" lnSpcReduction="20000"/>
          </a:bodyPr>
          <a:lstStyle/>
          <a:p>
            <a:r>
              <a:rPr lang="es-ES" sz="6600" b="1" dirty="0" smtClean="0"/>
              <a:t>ARTÍCULO </a:t>
            </a:r>
            <a:r>
              <a:rPr lang="es-ES" sz="6600" b="1" dirty="0"/>
              <a:t>324.1</a:t>
            </a:r>
            <a:r>
              <a:rPr lang="es-ES" sz="6600" dirty="0"/>
              <a:t>. Los resultados de las distintas formas de evaluación del aprendizaje de los estudiantes se califican empleando las categorías y símbolos siguientes:</a:t>
            </a:r>
          </a:p>
          <a:p>
            <a:pPr marL="0" indent="0">
              <a:buNone/>
            </a:pPr>
            <a:r>
              <a:rPr lang="es-ES" sz="6600" dirty="0"/>
              <a:t>	Excelente	5</a:t>
            </a:r>
          </a:p>
          <a:p>
            <a:pPr marL="0" indent="0">
              <a:buNone/>
            </a:pPr>
            <a:r>
              <a:rPr lang="es-ES" sz="6600" dirty="0"/>
              <a:t>	Bien	</a:t>
            </a:r>
            <a:r>
              <a:rPr lang="es-ES" sz="6600" dirty="0" smtClean="0"/>
              <a:t>          4</a:t>
            </a:r>
            <a:endParaRPr lang="es-ES" sz="6600" dirty="0"/>
          </a:p>
          <a:p>
            <a:pPr marL="0" indent="0">
              <a:buNone/>
            </a:pPr>
            <a:r>
              <a:rPr lang="es-ES" sz="6600" dirty="0"/>
              <a:t>	Regular	</a:t>
            </a:r>
            <a:r>
              <a:rPr lang="es-ES" sz="6600" dirty="0" smtClean="0"/>
              <a:t>3</a:t>
            </a:r>
            <a:endParaRPr lang="es-ES" sz="6600" dirty="0"/>
          </a:p>
          <a:p>
            <a:pPr marL="0" indent="0">
              <a:buNone/>
            </a:pPr>
            <a:r>
              <a:rPr lang="es-ES" sz="6600" dirty="0"/>
              <a:t>	Mal	</a:t>
            </a:r>
            <a:r>
              <a:rPr lang="es-ES" sz="6600" dirty="0" smtClean="0"/>
              <a:t>          2</a:t>
            </a:r>
            <a:endParaRPr lang="es-ES" sz="6600" dirty="0"/>
          </a:p>
          <a:p>
            <a:pPr marL="0" indent="0">
              <a:buNone/>
            </a:pPr>
            <a:r>
              <a:rPr lang="es-ES" sz="6600" dirty="0"/>
              <a:t>2. Es responsabilidad del decano de la facultad o del jefe del departamento-carrera, según corresponda, garantizar que los colectivos de asignaturas </a:t>
            </a:r>
            <a:r>
              <a:rPr lang="es-ES" sz="6600" u="sng" dirty="0"/>
              <a:t>elaboren indicadores que ayuden a emitir la calificación alcanzada</a:t>
            </a:r>
            <a:r>
              <a:rPr lang="es-ES" sz="6600" dirty="0"/>
              <a:t> por el estudiante en la asignatura, a partir de la valoración de la información obtenida por la aplicación del tipo de evaluación utilizada. </a:t>
            </a:r>
            <a:r>
              <a:rPr lang="es-ES" sz="6600" u="sng" dirty="0"/>
              <a:t>De esta manera, se puede lograr que las calificaciones emitidas sean mas uniformes y objetivas.</a:t>
            </a:r>
          </a:p>
          <a:p>
            <a:pPr marL="0" indent="0">
              <a:buNone/>
            </a:pPr>
            <a:endParaRPr lang="es-ES" sz="6600" dirty="0"/>
          </a:p>
          <a:p>
            <a:pPr marL="0" indent="0">
              <a:buNone/>
            </a:pPr>
            <a:endParaRPr lang="es-ES" sz="6600" dirty="0"/>
          </a:p>
          <a:p>
            <a:pPr marL="0" indent="0">
              <a:buNone/>
            </a:pPr>
            <a:endParaRPr lang="es-ES" sz="6200" dirty="0"/>
          </a:p>
          <a:p>
            <a:pPr marL="0" indent="0">
              <a:buNone/>
            </a:pPr>
            <a:endParaRPr lang="es-ES" sz="6200" dirty="0"/>
          </a:p>
        </p:txBody>
      </p:sp>
    </p:spTree>
    <p:extLst>
      <p:ext uri="{BB962C8B-B14F-4D97-AF65-F5344CB8AC3E}">
        <p14:creationId xmlns:p14="http://schemas.microsoft.com/office/powerpoint/2010/main" val="335122079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a:t>TITULO 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47500" lnSpcReduction="20000"/>
          </a:bodyPr>
          <a:lstStyle/>
          <a:p>
            <a:r>
              <a:rPr lang="es-ES" sz="6600" b="1" dirty="0"/>
              <a:t>ARTICULO 324.1</a:t>
            </a:r>
            <a:r>
              <a:rPr lang="es-ES" sz="6600" dirty="0"/>
              <a:t>. Los resultados de las distintas formas de evaluación del aprendizaje de los estudiantes se califican empleando las categorías y símbolos siguientes:</a:t>
            </a:r>
          </a:p>
          <a:p>
            <a:pPr marL="0" indent="0">
              <a:buNone/>
            </a:pPr>
            <a:r>
              <a:rPr lang="es-ES" sz="6600" dirty="0"/>
              <a:t>	Excelente	5</a:t>
            </a:r>
          </a:p>
          <a:p>
            <a:pPr marL="0" indent="0">
              <a:buNone/>
            </a:pPr>
            <a:r>
              <a:rPr lang="es-ES" sz="6600" dirty="0"/>
              <a:t>	Bien	</a:t>
            </a:r>
            <a:r>
              <a:rPr lang="es-ES" sz="6600" dirty="0" smtClean="0"/>
              <a:t>          4</a:t>
            </a:r>
            <a:endParaRPr lang="es-ES" sz="6600" dirty="0"/>
          </a:p>
          <a:p>
            <a:pPr marL="0" indent="0">
              <a:buNone/>
            </a:pPr>
            <a:r>
              <a:rPr lang="es-ES" sz="6600" dirty="0"/>
              <a:t>	Regular	</a:t>
            </a:r>
            <a:r>
              <a:rPr lang="es-ES" sz="6600" dirty="0" smtClean="0"/>
              <a:t>3</a:t>
            </a:r>
            <a:endParaRPr lang="es-ES" sz="6600" dirty="0"/>
          </a:p>
          <a:p>
            <a:pPr marL="0" indent="0">
              <a:buNone/>
            </a:pPr>
            <a:r>
              <a:rPr lang="es-ES" sz="6600" dirty="0"/>
              <a:t>	Mal	</a:t>
            </a:r>
            <a:r>
              <a:rPr lang="es-ES" sz="6600" dirty="0" smtClean="0"/>
              <a:t>          2</a:t>
            </a:r>
            <a:endParaRPr lang="es-ES" sz="6600" dirty="0"/>
          </a:p>
          <a:p>
            <a:pPr marL="0" indent="0">
              <a:buNone/>
            </a:pPr>
            <a:r>
              <a:rPr lang="es-ES" sz="6600" dirty="0"/>
              <a:t>2. Es responsabilidad del decano de la facultad o del jefe del departamento-carrera, según corresponda, garantizar que los colectivos de asignaturas </a:t>
            </a:r>
            <a:r>
              <a:rPr lang="es-ES" sz="6600" u="sng" dirty="0"/>
              <a:t>elaboren indicadores que ayuden a emitir la calificación alcanzada</a:t>
            </a:r>
            <a:r>
              <a:rPr lang="es-ES" sz="6600" dirty="0"/>
              <a:t> por el estudiante en la asignatura, a partir de la valoración de la información obtenida por la aplicación del tipo de evaluación utilizada. </a:t>
            </a:r>
            <a:r>
              <a:rPr lang="es-ES" sz="6600" u="sng" dirty="0"/>
              <a:t>De esta manera, se puede lograr que las calificaciones emitidas sean mas uniformes y objetivas.</a:t>
            </a:r>
          </a:p>
          <a:p>
            <a:pPr marL="0" indent="0">
              <a:buNone/>
            </a:pPr>
            <a:endParaRPr lang="es-ES" sz="6600" dirty="0"/>
          </a:p>
          <a:p>
            <a:pPr marL="0" indent="0">
              <a:buNone/>
            </a:pPr>
            <a:endParaRPr lang="es-ES" sz="6600" dirty="0"/>
          </a:p>
          <a:p>
            <a:pPr marL="0" indent="0">
              <a:buNone/>
            </a:pPr>
            <a:endParaRPr lang="es-ES" sz="6200" dirty="0"/>
          </a:p>
          <a:p>
            <a:pPr marL="0" indent="0">
              <a:buNone/>
            </a:pPr>
            <a:endParaRPr lang="es-ES" sz="6200" dirty="0"/>
          </a:p>
        </p:txBody>
      </p:sp>
    </p:spTree>
    <p:extLst>
      <p:ext uri="{BB962C8B-B14F-4D97-AF65-F5344CB8AC3E}">
        <p14:creationId xmlns:p14="http://schemas.microsoft.com/office/powerpoint/2010/main" val="63174192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47500" lnSpcReduction="20000"/>
          </a:bodyPr>
          <a:lstStyle/>
          <a:p>
            <a:r>
              <a:rPr lang="es-ES" sz="6600" b="1" dirty="0" smtClean="0"/>
              <a:t>ARTÍCULO </a:t>
            </a:r>
            <a:r>
              <a:rPr lang="es-ES" sz="6600" b="1" dirty="0"/>
              <a:t>326.1</a:t>
            </a:r>
            <a:r>
              <a:rPr lang="es-ES" sz="6600" dirty="0"/>
              <a:t>. Las calificaciones de las evaluaciones que se realicen de forma oral se informan al estudiante al finalizar el acto de evaluación</a:t>
            </a:r>
          </a:p>
          <a:p>
            <a:pPr marL="0" indent="0">
              <a:buNone/>
            </a:pPr>
            <a:r>
              <a:rPr lang="es-ES" sz="6600" dirty="0"/>
              <a:t>Las calificaciones de las evaluaciones que se realicen de forma escrita se informan a los estudiantes dentro de los siete (7) días hábiles siguientes a su realización.</a:t>
            </a:r>
          </a:p>
          <a:p>
            <a:r>
              <a:rPr lang="es-ES" sz="6600" b="1" dirty="0" smtClean="0"/>
              <a:t>ARTÍCULO </a:t>
            </a:r>
            <a:r>
              <a:rPr lang="es-ES" sz="6600" b="1" dirty="0"/>
              <a:t>327.1. </a:t>
            </a:r>
            <a:r>
              <a:rPr lang="es-ES" sz="6600" dirty="0"/>
              <a:t>Los profesores tienen que analizar con los estudiantes los resultados de sus evaluaciones, </a:t>
            </a:r>
            <a:r>
              <a:rPr lang="es-ES" sz="6600" b="1" dirty="0"/>
              <a:t>y mostrarlas en el caso que sea solicitado por ellos, </a:t>
            </a:r>
            <a:r>
              <a:rPr lang="es-ES" sz="6600" dirty="0"/>
              <a:t>con el fin de lograr una adecuada retroalimentación y ejercer una influencia educativa.</a:t>
            </a:r>
          </a:p>
          <a:p>
            <a:pPr marL="0" indent="0">
              <a:buNone/>
            </a:pPr>
            <a:r>
              <a:rPr lang="es-ES" sz="6600" dirty="0"/>
              <a:t>2. Las valoraciones colectivas realizadas por el profesor y los estudiantes constituyen elementos fundamentales para reorientar la autopreparación hacia el cumplimiento de los objetivos de la asignatura.</a:t>
            </a:r>
          </a:p>
          <a:p>
            <a:pPr marL="0" indent="0">
              <a:buNone/>
            </a:pPr>
            <a:endParaRPr lang="es-ES" sz="6600" dirty="0"/>
          </a:p>
          <a:p>
            <a:pPr marL="0" indent="0">
              <a:buNone/>
            </a:pPr>
            <a:endParaRPr lang="es-ES" sz="6600" dirty="0"/>
          </a:p>
          <a:p>
            <a:pPr marL="0" indent="0">
              <a:buNone/>
            </a:pPr>
            <a:endParaRPr lang="es-ES" sz="6200" dirty="0"/>
          </a:p>
          <a:p>
            <a:pPr marL="0" indent="0">
              <a:buNone/>
            </a:pPr>
            <a:endParaRPr lang="es-ES" sz="6200" dirty="0"/>
          </a:p>
        </p:txBody>
      </p:sp>
    </p:spTree>
    <p:extLst>
      <p:ext uri="{BB962C8B-B14F-4D97-AF65-F5344CB8AC3E}">
        <p14:creationId xmlns:p14="http://schemas.microsoft.com/office/powerpoint/2010/main" val="31862013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ESTRUCTURA</a:t>
            </a:r>
            <a:endParaRPr lang="es-ES" dirty="0"/>
          </a:p>
        </p:txBody>
      </p:sp>
      <p:sp>
        <p:nvSpPr>
          <p:cNvPr id="3" name="Marcador de contenido 2"/>
          <p:cNvSpPr>
            <a:spLocks noGrp="1"/>
          </p:cNvSpPr>
          <p:nvPr>
            <p:ph idx="1"/>
          </p:nvPr>
        </p:nvSpPr>
        <p:spPr>
          <a:xfrm>
            <a:off x="0" y="1825624"/>
            <a:ext cx="12192000" cy="5032375"/>
          </a:xfrm>
        </p:spPr>
        <p:txBody>
          <a:bodyPr>
            <a:normAutofit/>
          </a:bodyPr>
          <a:lstStyle/>
          <a:p>
            <a:pPr marL="0" indent="0">
              <a:buNone/>
            </a:pPr>
            <a:endParaRPr lang="es-ES" dirty="0" smtClean="0"/>
          </a:p>
          <a:p>
            <a:pPr marL="0" indent="0">
              <a:buNone/>
            </a:pPr>
            <a:r>
              <a:rPr lang="es-ES" b="1" dirty="0" smtClean="0"/>
              <a:t>Capitulo XIII: </a:t>
            </a:r>
            <a:r>
              <a:rPr lang="es-ES" dirty="0" smtClean="0"/>
              <a:t>Trabajo con alumnos ayudantes y estudiantes de alto aprovechamiento docente</a:t>
            </a:r>
          </a:p>
          <a:p>
            <a:pPr marL="0" indent="0">
              <a:buNone/>
            </a:pPr>
            <a:r>
              <a:rPr lang="es-ES" b="1" dirty="0"/>
              <a:t> </a:t>
            </a:r>
            <a:r>
              <a:rPr lang="es-ES" b="1" dirty="0" smtClean="0"/>
              <a:t>             </a:t>
            </a:r>
            <a:r>
              <a:rPr lang="es-ES" dirty="0" smtClean="0"/>
              <a:t>Sección segunda: De los alumnos de alto aprovechamiento docente</a:t>
            </a:r>
          </a:p>
          <a:p>
            <a:pPr marL="0" indent="0">
              <a:buNone/>
            </a:pPr>
            <a:r>
              <a:rPr lang="es-ES" b="1" dirty="0"/>
              <a:t> </a:t>
            </a:r>
            <a:r>
              <a:rPr lang="es-ES" b="1" dirty="0" smtClean="0"/>
              <a:t>              </a:t>
            </a:r>
            <a:r>
              <a:rPr lang="es-ES" dirty="0" smtClean="0"/>
              <a:t>Sección tercera: De los procesos de selección y dirección del trabajo de los alumnos ayudantes y de los estudiantes de alto aprovechamiento docente</a:t>
            </a:r>
          </a:p>
          <a:p>
            <a:pPr marL="0" indent="0">
              <a:buNone/>
            </a:pPr>
            <a:endParaRPr lang="es-ES" dirty="0"/>
          </a:p>
          <a:p>
            <a:pPr marL="0" indent="0">
              <a:buNone/>
            </a:pPr>
            <a:r>
              <a:rPr lang="es-ES" b="1" dirty="0" smtClean="0"/>
              <a:t>DISPOSICIONES FINALES</a:t>
            </a:r>
            <a:endParaRPr lang="es-ES" b="1" dirty="0"/>
          </a:p>
        </p:txBody>
      </p:sp>
    </p:spTree>
    <p:extLst>
      <p:ext uri="{BB962C8B-B14F-4D97-AF65-F5344CB8AC3E}">
        <p14:creationId xmlns:p14="http://schemas.microsoft.com/office/powerpoint/2010/main" val="231015795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55000" lnSpcReduction="20000"/>
          </a:bodyPr>
          <a:lstStyle/>
          <a:p>
            <a:r>
              <a:rPr lang="es-ES" sz="6600" b="1" dirty="0" smtClean="0"/>
              <a:t>ARTÍCULO </a:t>
            </a:r>
            <a:r>
              <a:rPr lang="es-ES" sz="6600" b="1" dirty="0"/>
              <a:t>330. </a:t>
            </a:r>
            <a:r>
              <a:rPr lang="es-ES" sz="6600" dirty="0"/>
              <a:t>En los casos de estudiantes que por razones plenamente justificadas no hayan podido realizar alguna de las evaluaciones parciales planificadas, el profesor puede fijar, si lo considera necesario, la ejecución de una evaluación similar en otra fecha. </a:t>
            </a:r>
            <a:r>
              <a:rPr lang="es-ES" sz="6600" u="sng" dirty="0"/>
              <a:t>Si decide no realizarla, esa evaluación no se califica.</a:t>
            </a:r>
          </a:p>
          <a:p>
            <a:r>
              <a:rPr lang="es-ES" sz="6600" b="1" dirty="0" smtClean="0"/>
              <a:t>ARTÍCULO </a:t>
            </a:r>
            <a:r>
              <a:rPr lang="es-ES" sz="6600" b="1" dirty="0"/>
              <a:t>334</a:t>
            </a:r>
            <a:r>
              <a:rPr lang="es-ES" sz="6600" dirty="0"/>
              <a:t>. Los exámenes escritos realizados por los estudiantes </a:t>
            </a:r>
            <a:r>
              <a:rPr lang="es-ES" sz="6600" u="sng" dirty="0"/>
              <a:t>tienen que conservarse por dos (2) </a:t>
            </a:r>
            <a:r>
              <a:rPr lang="es-ES" sz="6600" u="sng" dirty="0" smtClean="0"/>
              <a:t>cursos </a:t>
            </a:r>
            <a:r>
              <a:rPr lang="es-ES" sz="6600" dirty="0"/>
              <a:t>académicos en el departamento de la sede central o en los centros universitarios municipales y filiales, según se establezca por cada institución de educación superior.</a:t>
            </a:r>
          </a:p>
          <a:p>
            <a:pPr marL="0" indent="0">
              <a:buNone/>
            </a:pPr>
            <a:endParaRPr lang="es-ES" sz="6200" dirty="0"/>
          </a:p>
          <a:p>
            <a:pPr marL="0" indent="0">
              <a:buNone/>
            </a:pPr>
            <a:endParaRPr lang="es-ES" sz="6200" dirty="0"/>
          </a:p>
        </p:txBody>
      </p:sp>
    </p:spTree>
    <p:extLst>
      <p:ext uri="{BB962C8B-B14F-4D97-AF65-F5344CB8AC3E}">
        <p14:creationId xmlns:p14="http://schemas.microsoft.com/office/powerpoint/2010/main" val="41669222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40000" lnSpcReduction="20000"/>
          </a:bodyPr>
          <a:lstStyle/>
          <a:p>
            <a:r>
              <a:rPr lang="es-ES" sz="6200" b="1" dirty="0" smtClean="0"/>
              <a:t>ARTÍCULO </a:t>
            </a:r>
            <a:r>
              <a:rPr lang="es-ES" sz="6200" b="1" dirty="0"/>
              <a:t>336</a:t>
            </a:r>
            <a:r>
              <a:rPr lang="es-ES" sz="6200" dirty="0"/>
              <a:t>. De acuerdo con los objetivos y contenidos de la asignatura o disciplina, el examen final puede ser oral, escrito, teórico, práctico, o una combinación de estos. Es responsabilidad del jefe de departamento determinar la manera en que se realiza cada examen final previsto en el plan de estudio, de acuerdo con las características de las asignaturas o disciplinas objeto de evaluación </a:t>
            </a:r>
            <a:r>
              <a:rPr lang="es-ES" sz="6200" dirty="0" smtClean="0"/>
              <a:t>final</a:t>
            </a:r>
          </a:p>
          <a:p>
            <a:pPr marL="0" indent="0">
              <a:buNone/>
            </a:pPr>
            <a:endParaRPr lang="es-ES" sz="6200" dirty="0" smtClean="0"/>
          </a:p>
          <a:p>
            <a:r>
              <a:rPr lang="es-ES" sz="6200" b="1" dirty="0" smtClean="0"/>
              <a:t>ARTÍCULO </a:t>
            </a:r>
            <a:r>
              <a:rPr lang="es-ES" sz="6200" b="1" dirty="0"/>
              <a:t>337</a:t>
            </a:r>
            <a:r>
              <a:rPr lang="es-ES" sz="6200" dirty="0"/>
              <a:t>. En el diseño y realización del examen final se tiene en cuenta </a:t>
            </a:r>
            <a:r>
              <a:rPr lang="es-ES" sz="6200" dirty="0" smtClean="0"/>
              <a:t>Io siguiente</a:t>
            </a:r>
            <a:r>
              <a:rPr lang="es-ES" sz="6200" dirty="0"/>
              <a:t>:</a:t>
            </a:r>
          </a:p>
          <a:p>
            <a:pPr marL="0" indent="0">
              <a:buNone/>
            </a:pPr>
            <a:r>
              <a:rPr lang="es-ES" sz="6200" dirty="0" smtClean="0"/>
              <a:t>a)El </a:t>
            </a:r>
            <a:r>
              <a:rPr lang="es-ES" sz="6200" dirty="0"/>
              <a:t>examen oral se debe realizar ante un tribunal, integrado al menos por tres (3)</a:t>
            </a:r>
          </a:p>
          <a:p>
            <a:pPr marL="0" indent="0">
              <a:buNone/>
            </a:pPr>
            <a:r>
              <a:rPr lang="es-ES" sz="6200" dirty="0"/>
              <a:t>Profesores, y la calificación otorgada es inapelable</a:t>
            </a:r>
            <a:r>
              <a:rPr lang="es-ES" sz="6200" dirty="0" smtClean="0"/>
              <a:t>; </a:t>
            </a:r>
            <a:endParaRPr lang="es-ES" sz="6200" dirty="0"/>
          </a:p>
          <a:p>
            <a:pPr marL="0" indent="0">
              <a:buNone/>
            </a:pPr>
            <a:r>
              <a:rPr lang="es-ES" sz="6200" dirty="0" smtClean="0"/>
              <a:t>b)el </a:t>
            </a:r>
            <a:r>
              <a:rPr lang="es-ES" sz="6200" dirty="0"/>
              <a:t>examen final escrito tiene como máximo cuatro (4) horas de duración;</a:t>
            </a:r>
          </a:p>
          <a:p>
            <a:pPr marL="0" indent="0">
              <a:buNone/>
            </a:pPr>
            <a:r>
              <a:rPr lang="es-ES" sz="6200" dirty="0" smtClean="0"/>
              <a:t>c)en </a:t>
            </a:r>
            <a:r>
              <a:rPr lang="es-ES" sz="6200" dirty="0"/>
              <a:t>el examen oral- escrito, la duración de la parte escrita no excede las dos (2) horas; y</a:t>
            </a:r>
          </a:p>
          <a:p>
            <a:pPr marL="0" indent="0">
              <a:buNone/>
            </a:pPr>
            <a:r>
              <a:rPr lang="es-ES" sz="6200" dirty="0" smtClean="0"/>
              <a:t>d)en </a:t>
            </a:r>
            <a:r>
              <a:rPr lang="es-ES" sz="6200" dirty="0"/>
              <a:t>el examen teorico-prâctico, el jefe del departamento decidirá su duración, de acuerdo con los objetivos a evaluar.</a:t>
            </a:r>
          </a:p>
          <a:p>
            <a:endParaRPr lang="es-ES" sz="6200" dirty="0"/>
          </a:p>
          <a:p>
            <a:pPr marL="0" indent="0">
              <a:buNone/>
            </a:pPr>
            <a:endParaRPr lang="es-ES" sz="6200" dirty="0"/>
          </a:p>
        </p:txBody>
      </p:sp>
    </p:spTree>
    <p:extLst>
      <p:ext uri="{BB962C8B-B14F-4D97-AF65-F5344CB8AC3E}">
        <p14:creationId xmlns:p14="http://schemas.microsoft.com/office/powerpoint/2010/main" val="11156344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a:t>TITULO 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40000" lnSpcReduction="20000"/>
          </a:bodyPr>
          <a:lstStyle/>
          <a:p>
            <a:r>
              <a:rPr lang="es-ES" sz="6200" b="1" dirty="0"/>
              <a:t>ARTICULO 336</a:t>
            </a:r>
            <a:r>
              <a:rPr lang="es-ES" sz="6200" dirty="0"/>
              <a:t>. De acuerdo con los objetivos y contenidos de la asignatura o disciplina, </a:t>
            </a:r>
            <a:r>
              <a:rPr lang="es-ES" sz="6200" dirty="0" smtClean="0"/>
              <a:t>el </a:t>
            </a:r>
            <a:r>
              <a:rPr lang="es-ES" sz="6200" dirty="0"/>
              <a:t>examen final puede ser oral, escrito, teórico, práctico, o una combinación de estos. Es responsabilidad del jefe de departamento determinar la manera en que se realiza cada examen final previsto en el plan de estudio, de acuerdo con las características de las asignaturas o disciplinas objeto de evaluación </a:t>
            </a:r>
            <a:r>
              <a:rPr lang="es-ES" sz="6200" dirty="0" smtClean="0"/>
              <a:t>final</a:t>
            </a:r>
          </a:p>
          <a:p>
            <a:pPr marL="0" indent="0">
              <a:buNone/>
            </a:pPr>
            <a:endParaRPr lang="es-ES" sz="6200" dirty="0" smtClean="0"/>
          </a:p>
          <a:p>
            <a:r>
              <a:rPr lang="es-ES" sz="6200" b="1" dirty="0"/>
              <a:t>ARTICULO 337</a:t>
            </a:r>
            <a:r>
              <a:rPr lang="es-ES" sz="6200" dirty="0"/>
              <a:t>. En el diseño y realización del examen final se tiene en cuenta </a:t>
            </a:r>
            <a:r>
              <a:rPr lang="es-ES" sz="6200" dirty="0" smtClean="0"/>
              <a:t>Io siguiente</a:t>
            </a:r>
            <a:r>
              <a:rPr lang="es-ES" sz="6200" dirty="0"/>
              <a:t>:</a:t>
            </a:r>
          </a:p>
          <a:p>
            <a:pPr marL="0" indent="0">
              <a:buNone/>
            </a:pPr>
            <a:r>
              <a:rPr lang="es-ES" sz="6200" dirty="0" smtClean="0"/>
              <a:t>a)El </a:t>
            </a:r>
            <a:r>
              <a:rPr lang="es-ES" sz="6200" dirty="0"/>
              <a:t>examen oral se debe realizar ante un tribunal, integrado al menos por tres (3)</a:t>
            </a:r>
          </a:p>
          <a:p>
            <a:pPr marL="0" indent="0">
              <a:buNone/>
            </a:pPr>
            <a:r>
              <a:rPr lang="es-ES" sz="6200" dirty="0"/>
              <a:t>Profesores, y la calificación otorgada es inapelable</a:t>
            </a:r>
            <a:r>
              <a:rPr lang="es-ES" sz="6200" dirty="0" smtClean="0"/>
              <a:t>; </a:t>
            </a:r>
            <a:endParaRPr lang="es-ES" sz="6200" dirty="0"/>
          </a:p>
          <a:p>
            <a:pPr marL="0" indent="0">
              <a:buNone/>
            </a:pPr>
            <a:r>
              <a:rPr lang="es-ES" sz="6200" dirty="0" smtClean="0"/>
              <a:t>b)el </a:t>
            </a:r>
            <a:r>
              <a:rPr lang="es-ES" sz="6200" dirty="0"/>
              <a:t>examen final escrito tiene como máximo cuatro (4) horas de duración;</a:t>
            </a:r>
          </a:p>
          <a:p>
            <a:pPr marL="0" indent="0">
              <a:buNone/>
            </a:pPr>
            <a:r>
              <a:rPr lang="es-ES" sz="6200" dirty="0" smtClean="0"/>
              <a:t>c)en </a:t>
            </a:r>
            <a:r>
              <a:rPr lang="es-ES" sz="6200" dirty="0"/>
              <a:t>el examen oral- escrito, la duración de la parte escrita no excede las dos (2) horas; y</a:t>
            </a:r>
          </a:p>
          <a:p>
            <a:pPr marL="0" indent="0">
              <a:buNone/>
            </a:pPr>
            <a:r>
              <a:rPr lang="es-ES" sz="6200" dirty="0" smtClean="0"/>
              <a:t>d)en </a:t>
            </a:r>
            <a:r>
              <a:rPr lang="es-ES" sz="6200" dirty="0"/>
              <a:t>el examen teorico-prâctico, el jefe del departamento decidirá su duración, de acuerdo con los objetivos a evaluar.</a:t>
            </a:r>
          </a:p>
          <a:p>
            <a:endParaRPr lang="es-ES" sz="6200" dirty="0"/>
          </a:p>
          <a:p>
            <a:pPr marL="0" indent="0">
              <a:buNone/>
            </a:pPr>
            <a:endParaRPr lang="es-ES" sz="6200" dirty="0"/>
          </a:p>
        </p:txBody>
      </p:sp>
    </p:spTree>
    <p:extLst>
      <p:ext uri="{BB962C8B-B14F-4D97-AF65-F5344CB8AC3E}">
        <p14:creationId xmlns:p14="http://schemas.microsoft.com/office/powerpoint/2010/main" val="388402303"/>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47500" lnSpcReduction="20000"/>
          </a:bodyPr>
          <a:lstStyle/>
          <a:p>
            <a:r>
              <a:rPr lang="es-ES" sz="6200" b="1" dirty="0" smtClean="0"/>
              <a:t>ARTÍCULO </a:t>
            </a:r>
            <a:r>
              <a:rPr lang="es-ES" sz="6200" b="1" dirty="0"/>
              <a:t>342. </a:t>
            </a:r>
            <a:r>
              <a:rPr lang="es-ES" sz="6200" dirty="0"/>
              <a:t>Los estudiantes matriculados en cualquier tipo de curso, pueden obtener cualesquiera de las calificaciones que establece el presente Reglamento en el Articulo 324, desde Mal (2) hasta Excelente (5), en todas las convocatorias de examen final previstas en un curso académico.</a:t>
            </a:r>
          </a:p>
          <a:p>
            <a:r>
              <a:rPr lang="es-ES" sz="6200" b="1" dirty="0" smtClean="0"/>
              <a:t>ARTÍCULO </a:t>
            </a:r>
            <a:r>
              <a:rPr lang="es-ES" sz="6200" b="1" dirty="0"/>
              <a:t>343.1.</a:t>
            </a:r>
            <a:r>
              <a:rPr lang="es-ES" sz="6200" dirty="0"/>
              <a:t> Los estudiantes que no asistan a las convocatorias de examen oficialmente establecidas, por motivos plenamente justificados, pueden realizarlas en una fecha posterior, señalada por el decano de la facultad o por el director del centro universitario municipal o filial, </a:t>
            </a:r>
            <a:r>
              <a:rPr lang="es-ES" sz="6200" dirty="0" smtClean="0"/>
              <a:t>según </a:t>
            </a:r>
            <a:r>
              <a:rPr lang="es-ES" sz="6200" dirty="0"/>
              <a:t>corresponda. Disponen de las mismas oportunidades </a:t>
            </a:r>
            <a:r>
              <a:rPr lang="es-ES" sz="6200" dirty="0" smtClean="0"/>
              <a:t>establecidas </a:t>
            </a:r>
            <a:r>
              <a:rPr lang="es-ES" sz="6200" dirty="0"/>
              <a:t>para el resto de los estudiantes.</a:t>
            </a:r>
          </a:p>
          <a:p>
            <a:pPr marL="0" indent="0">
              <a:buNone/>
            </a:pPr>
            <a:r>
              <a:rPr lang="es-ES" sz="6200" dirty="0"/>
              <a:t>2. La justificación de la ausencia deberá presentarla al decano de la facultad o al director del centro universitario municipal o filial dentro de las setenta y dos horas (72) hábiles siguientes a la fecha señalada para la actividad en la convocatoria de que </a:t>
            </a:r>
            <a:r>
              <a:rPr lang="es-ES" sz="6200" dirty="0" smtClean="0"/>
              <a:t>se trate</a:t>
            </a:r>
            <a:r>
              <a:rPr lang="es-ES" sz="6200" dirty="0"/>
              <a:t>.</a:t>
            </a:r>
          </a:p>
          <a:p>
            <a:pPr marL="0" indent="0">
              <a:buNone/>
            </a:pPr>
            <a:endParaRPr lang="es-ES" sz="6200" dirty="0"/>
          </a:p>
        </p:txBody>
      </p:sp>
    </p:spTree>
    <p:extLst>
      <p:ext uri="{BB962C8B-B14F-4D97-AF65-F5344CB8AC3E}">
        <p14:creationId xmlns:p14="http://schemas.microsoft.com/office/powerpoint/2010/main" val="3013330842"/>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55000" lnSpcReduction="20000"/>
          </a:bodyPr>
          <a:lstStyle/>
          <a:p>
            <a:r>
              <a:rPr lang="es-ES" sz="6200" b="1" dirty="0" smtClean="0"/>
              <a:t>ARTÍCULO </a:t>
            </a:r>
            <a:r>
              <a:rPr lang="es-ES" sz="6200" b="1" dirty="0"/>
              <a:t>344.</a:t>
            </a:r>
            <a:r>
              <a:rPr lang="es-ES" sz="6200" dirty="0"/>
              <a:t> Se considera renuncia expresa al examen final por el estudiante, la ausencia y la no justificación en el periodo establecido, en cualquiera de sus convocatorias, y se </a:t>
            </a:r>
            <a:r>
              <a:rPr lang="es-ES" sz="6200" dirty="0" smtClean="0"/>
              <a:t>Ie </a:t>
            </a:r>
            <a:r>
              <a:rPr lang="es-ES" sz="6200" dirty="0"/>
              <a:t>otorga la calificación de Mal (2) en dicho examen</a:t>
            </a:r>
            <a:r>
              <a:rPr lang="es-ES" sz="6200" dirty="0" smtClean="0"/>
              <a:t>.</a:t>
            </a:r>
          </a:p>
          <a:p>
            <a:r>
              <a:rPr lang="es-ES" sz="6200" b="1" dirty="0" smtClean="0"/>
              <a:t>ARTÍCULO </a:t>
            </a:r>
            <a:r>
              <a:rPr lang="es-ES" sz="6200" b="1" dirty="0"/>
              <a:t>346</a:t>
            </a:r>
            <a:r>
              <a:rPr lang="es-ES" sz="6200" dirty="0"/>
              <a:t>. </a:t>
            </a:r>
            <a:r>
              <a:rPr lang="es-ES" sz="6200" dirty="0" smtClean="0"/>
              <a:t>Los </a:t>
            </a:r>
            <a:r>
              <a:rPr lang="es-ES" sz="6200" dirty="0"/>
              <a:t>Estudiantes matriculados en el curso diurno que hayan demostrado un excelente desempeño durante el periodo lectivo en cuestión, avalado por las calificaciones de las evaluaciones frecuentes y parciales recibidas, el profesor puede valorar </a:t>
            </a:r>
            <a:r>
              <a:rPr lang="es-ES" sz="6200" u="sng" dirty="0"/>
              <a:t>la </a:t>
            </a:r>
            <a:r>
              <a:rPr lang="es-ES" sz="6200" b="1" u="sng" dirty="0"/>
              <a:t>excepcionalidad</a:t>
            </a:r>
            <a:r>
              <a:rPr lang="es-ES" sz="6200" u="sng" dirty="0"/>
              <a:t> de eximirlos del examen final al terminar el periodo de clases de la asignatura,</a:t>
            </a:r>
            <a:r>
              <a:rPr lang="es-ES" sz="6200" dirty="0"/>
              <a:t> calificándolo con la categoría de Excelente (5). </a:t>
            </a:r>
            <a:r>
              <a:rPr lang="es-ES" sz="6200" u="sng" dirty="0"/>
              <a:t>Todos los estudiantes propuestos deben ser aprobados por el jefe de departamento docente.</a:t>
            </a:r>
          </a:p>
          <a:p>
            <a:pPr marL="0" indent="0">
              <a:buNone/>
            </a:pPr>
            <a:endParaRPr lang="es-ES" sz="6200" dirty="0"/>
          </a:p>
          <a:p>
            <a:endParaRPr lang="es-ES" sz="6200" dirty="0"/>
          </a:p>
        </p:txBody>
      </p:sp>
    </p:spTree>
    <p:extLst>
      <p:ext uri="{BB962C8B-B14F-4D97-AF65-F5344CB8AC3E}">
        <p14:creationId xmlns:p14="http://schemas.microsoft.com/office/powerpoint/2010/main" val="2010322023"/>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40000" lnSpcReduction="20000"/>
          </a:bodyPr>
          <a:lstStyle/>
          <a:p>
            <a:r>
              <a:rPr lang="es-ES" sz="6200" b="1" dirty="0" smtClean="0"/>
              <a:t>ARTÍCULO </a:t>
            </a:r>
            <a:r>
              <a:rPr lang="es-ES" sz="6200" b="1" dirty="0"/>
              <a:t>349.1</a:t>
            </a:r>
            <a:r>
              <a:rPr lang="es-ES" sz="6200" dirty="0"/>
              <a:t>. Los estudiantes matriculados en el curso diurno o en el curso por encuentros que hayan obtenido una calificación de Regular (3) o Bien (4) en la primera convocatoria de examen del periodo de una asignatura o disciplina, pueden solicitar que se Ie efectúe un nuevo examen para mejorar su calificación, siempre y cuando ello pueda implican una mejoría en su calificación integral.</a:t>
            </a:r>
          </a:p>
          <a:p>
            <a:pPr marL="0" indent="0">
              <a:buNone/>
            </a:pPr>
            <a:r>
              <a:rPr lang="es-ES" sz="6200" dirty="0"/>
              <a:t>2.	A tales efectos, realizan la solicitud al profesor en un plazo no mayor de tres (3) días hábiles después de la notificación oficial de los resultados de la primera convocatoria de</a:t>
            </a:r>
          </a:p>
          <a:p>
            <a:r>
              <a:rPr lang="es-ES" sz="6200" dirty="0"/>
              <a:t> </a:t>
            </a:r>
            <a:r>
              <a:rPr lang="es-ES" sz="6200" b="1" dirty="0" smtClean="0"/>
              <a:t>ARTÍCULO </a:t>
            </a:r>
            <a:r>
              <a:rPr lang="es-ES" sz="6200" b="1" dirty="0"/>
              <a:t>366.1</a:t>
            </a:r>
            <a:r>
              <a:rPr lang="es-ES" sz="6200" dirty="0"/>
              <a:t>. El estudiante puede solicitar la revisión de las calificaciones obtenidas en las evaluaciones parciales y en el examen final escrito de la asignatura o disciplina, cuando no esté de acuerdo con </a:t>
            </a:r>
            <a:r>
              <a:rPr lang="es-ES" sz="6200" dirty="0" smtClean="0"/>
              <a:t>ésta</a:t>
            </a:r>
            <a:r>
              <a:rPr lang="es-ES" sz="6200" dirty="0"/>
              <a:t>. La solicitud se realiza ante el jefe del departamento que tiene a su cargo la asignatura o disciplina, o ante el coordinador de la carrera en el caso de los centros universitarios municipales o filiales, dentro de los </a:t>
            </a:r>
            <a:r>
              <a:rPr lang="es-ES" sz="6200" dirty="0" smtClean="0"/>
              <a:t>cinco (</a:t>
            </a:r>
            <a:r>
              <a:rPr lang="es-ES" sz="6200" dirty="0"/>
              <a:t>5) días hábiles posteriores a la publicación de las calificaciones.</a:t>
            </a:r>
          </a:p>
          <a:p>
            <a:pPr marL="0" indent="0">
              <a:buNone/>
            </a:pPr>
            <a:r>
              <a:rPr lang="es-ES" sz="6200" dirty="0"/>
              <a:t>2. El jefe de departamento que tiene a su cargo la asignatura, nombra un tribunal para realizar el análisis. Este tribunal está integrado al menos por tres (3) profesores que no hayan participado en la calificación de las evaluaciones, y dispone de un plazo de cinco</a:t>
            </a:r>
          </a:p>
          <a:p>
            <a:pPr marL="0" indent="0">
              <a:buNone/>
            </a:pPr>
            <a:r>
              <a:rPr lang="es-ES" sz="6200" dirty="0"/>
              <a:t>(5) días hábiles para presentar el resultado de la revisión, que será inapelable</a:t>
            </a:r>
          </a:p>
          <a:p>
            <a:pPr marL="0" indent="0">
              <a:buNone/>
            </a:pPr>
            <a:endParaRPr lang="es-ES" sz="6200" dirty="0"/>
          </a:p>
          <a:p>
            <a:pPr marL="0" indent="0">
              <a:buNone/>
            </a:pPr>
            <a:endParaRPr lang="es-ES" sz="6200" dirty="0"/>
          </a:p>
          <a:p>
            <a:endParaRPr lang="es-ES" sz="6200" dirty="0"/>
          </a:p>
        </p:txBody>
      </p:sp>
    </p:spTree>
    <p:extLst>
      <p:ext uri="{BB962C8B-B14F-4D97-AF65-F5344CB8AC3E}">
        <p14:creationId xmlns:p14="http://schemas.microsoft.com/office/powerpoint/2010/main" val="2298551690"/>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32500" lnSpcReduction="20000"/>
          </a:bodyPr>
          <a:lstStyle/>
          <a:p>
            <a:r>
              <a:rPr lang="es-ES" sz="6200" b="1" dirty="0" smtClean="0"/>
              <a:t>ARTÍCULO </a:t>
            </a:r>
            <a:r>
              <a:rPr lang="es-ES" sz="6200" b="1" dirty="0"/>
              <a:t>368.1. </a:t>
            </a:r>
            <a:r>
              <a:rPr lang="es-ES" sz="6200" b="1" u="sng" dirty="0"/>
              <a:t>Los exámenes de premio </a:t>
            </a:r>
            <a:r>
              <a:rPr lang="es-ES" sz="6200" dirty="0"/>
              <a:t>constituyen una vía para elevar la </a:t>
            </a:r>
            <a:r>
              <a:rPr lang="es-ES" sz="6200" dirty="0" smtClean="0"/>
              <a:t>calidad </a:t>
            </a:r>
            <a:endParaRPr lang="es-ES" sz="6200" dirty="0"/>
          </a:p>
          <a:p>
            <a:pPr marL="0" indent="0">
              <a:buNone/>
            </a:pPr>
            <a:r>
              <a:rPr lang="es-ES" sz="6200" dirty="0"/>
              <a:t>de los egresados </a:t>
            </a:r>
            <a:r>
              <a:rPr lang="es-ES" sz="6200" dirty="0" smtClean="0"/>
              <a:t>que forma </a:t>
            </a:r>
            <a:r>
              <a:rPr lang="es-ES" sz="6200" dirty="0"/>
              <a:t>la educación superior, y tienen como objetivo que </a:t>
            </a:r>
            <a:r>
              <a:rPr lang="es-ES" sz="6200" dirty="0" smtClean="0"/>
              <a:t>los  </a:t>
            </a:r>
            <a:endParaRPr lang="es-ES" sz="6200" dirty="0"/>
          </a:p>
          <a:p>
            <a:pPr marL="0" indent="0">
              <a:buNone/>
            </a:pPr>
            <a:r>
              <a:rPr lang="es-ES" sz="6200" dirty="0"/>
              <a:t>Estudiantes profundicen en el estudio de las asignaturas y disciplinas que conforman su plan de estudio.</a:t>
            </a:r>
          </a:p>
          <a:p>
            <a:pPr marL="0" indent="0">
              <a:buNone/>
            </a:pPr>
            <a:r>
              <a:rPr lang="es-ES" sz="6200" dirty="0" smtClean="0"/>
              <a:t>2.Estos </a:t>
            </a:r>
            <a:r>
              <a:rPr lang="es-ES" sz="6200" dirty="0"/>
              <a:t>exámenes se realizan para todos los tipos de curso y son organizados por el jefe del departamento que tiene a su cargo la asignatura. Su contenido es determinado en el departamento, con la participación del colectivo de la asignatura o disciplina, y de profesores de los centros universitarios municipales y filiales.</a:t>
            </a:r>
          </a:p>
          <a:p>
            <a:pPr marL="0" indent="0">
              <a:buNone/>
            </a:pPr>
            <a:r>
              <a:rPr lang="es-ES" sz="6200" dirty="0" smtClean="0"/>
              <a:t>3.Se </a:t>
            </a:r>
            <a:r>
              <a:rPr lang="es-ES" sz="6200" dirty="0"/>
              <a:t>elabora un único examen de premio para la asignatura.</a:t>
            </a:r>
          </a:p>
          <a:p>
            <a:r>
              <a:rPr lang="es-ES" sz="6200" b="1" dirty="0" smtClean="0"/>
              <a:t>ARTÍCULO </a:t>
            </a:r>
            <a:r>
              <a:rPr lang="es-ES" sz="6200" b="1" dirty="0"/>
              <a:t>369. </a:t>
            </a:r>
            <a:r>
              <a:rPr lang="es-ES" sz="6200" dirty="0"/>
              <a:t>Tienen derecho a optar por exámenes de premio en asignaturas o disciplinas, los estudiantes que hayan obtenido calificación de Excelente (5) en estas, siempre que hayan </a:t>
            </a:r>
            <a:r>
              <a:rPr lang="es-ES" sz="6200" dirty="0" smtClean="0"/>
              <a:t>aprobado </a:t>
            </a:r>
            <a:r>
              <a:rPr lang="es-ES" sz="6200" dirty="0"/>
              <a:t>el resto de las asignaturas matriculadas en ese periodo lectivo.</a:t>
            </a:r>
          </a:p>
          <a:p>
            <a:r>
              <a:rPr lang="es-ES" sz="6200" b="1" dirty="0" smtClean="0"/>
              <a:t>ARTÍCULO </a:t>
            </a:r>
            <a:r>
              <a:rPr lang="es-ES" sz="6200" b="1" dirty="0"/>
              <a:t>370. </a:t>
            </a:r>
            <a:r>
              <a:rPr lang="es-ES" sz="6200" dirty="0"/>
              <a:t>Se establece un orden de mérito entre los exámenes que obtengan la calificación de Excelente (</a:t>
            </a:r>
            <a:r>
              <a:rPr lang="es-ES" sz="6200" dirty="0" smtClean="0"/>
              <a:t>5</a:t>
            </a:r>
            <a:r>
              <a:rPr lang="es-ES" sz="6200" dirty="0"/>
              <a:t>), atendiendo a su calidad, originalidad y otras cualidades de los trabajos. Se otorgan </a:t>
            </a:r>
            <a:r>
              <a:rPr lang="es-ES" sz="6200" dirty="0" smtClean="0"/>
              <a:t>para </a:t>
            </a:r>
            <a:r>
              <a:rPr lang="es-ES" sz="6200" dirty="0"/>
              <a:t>cada examen un primer, un segundo y un tercer premio por cada asignatura o disciplina convocada; y se puede declarar desierto alguno o todos esos lugares.</a:t>
            </a:r>
          </a:p>
          <a:p>
            <a:r>
              <a:rPr lang="es-ES" sz="6200" b="1" dirty="0" smtClean="0"/>
              <a:t>ARTÍCULO </a:t>
            </a:r>
            <a:r>
              <a:rPr lang="es-ES" sz="6200" b="1" dirty="0"/>
              <a:t>371.1. </a:t>
            </a:r>
            <a:r>
              <a:rPr lang="es-ES" sz="6200" dirty="0"/>
              <a:t>A los </a:t>
            </a:r>
            <a:r>
              <a:rPr lang="es-ES" sz="6200" dirty="0" smtClean="0"/>
              <a:t>estudiantes </a:t>
            </a:r>
            <a:r>
              <a:rPr lang="es-ES" sz="6200" dirty="0"/>
              <a:t>que obtengan los tres (3) primeros lugares en los exámenes de premio se Ies otorgan los reconocimientos que correspondan, de acuerdo con Io establecido en la resolución que regula Io concerniente al “Premio al Mérito Científico Estudiantil”.</a:t>
            </a:r>
          </a:p>
          <a:p>
            <a:pPr marL="0" indent="0">
              <a:buNone/>
            </a:pPr>
            <a:r>
              <a:rPr lang="es-ES" sz="6200" dirty="0"/>
              <a:t>2. En el expediente académico del estudiante se archivan todos los premios obtenidos</a:t>
            </a:r>
          </a:p>
          <a:p>
            <a:pPr marL="0" indent="0">
              <a:buNone/>
            </a:pPr>
            <a:endParaRPr lang="es-ES" sz="6200" dirty="0"/>
          </a:p>
          <a:p>
            <a:endParaRPr lang="es-ES" sz="6200" dirty="0"/>
          </a:p>
        </p:txBody>
      </p:sp>
    </p:spTree>
    <p:extLst>
      <p:ext uri="{BB962C8B-B14F-4D97-AF65-F5344CB8AC3E}">
        <p14:creationId xmlns:p14="http://schemas.microsoft.com/office/powerpoint/2010/main" val="1160906865"/>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55000" lnSpcReduction="20000"/>
          </a:bodyPr>
          <a:lstStyle/>
          <a:p>
            <a:r>
              <a:rPr lang="es-ES" sz="5100" b="1" dirty="0" smtClean="0"/>
              <a:t>ARTÍCULO </a:t>
            </a:r>
            <a:r>
              <a:rPr lang="es-ES" sz="5100" b="1" dirty="0"/>
              <a:t>376.1</a:t>
            </a:r>
            <a:r>
              <a:rPr lang="es-ES" sz="5100" dirty="0"/>
              <a:t>. El ejercicio de culminación de los estudios se realiza ante un tribunal nombrado por el decano, integrado por tres (3) profesores como mínimo.</a:t>
            </a:r>
          </a:p>
          <a:p>
            <a:pPr marL="0" indent="0">
              <a:buNone/>
            </a:pPr>
            <a:r>
              <a:rPr lang="es-ES" sz="5100" dirty="0" smtClean="0"/>
              <a:t>2.El </a:t>
            </a:r>
            <a:r>
              <a:rPr lang="es-ES" sz="5100" dirty="0"/>
              <a:t>tribunal Ilena un acta con las conclusiones precisando la calificación otorgada, la que es inapelable. Dicha acta debe ser firmada por todos los miembros del tribunal y por el estudiante como constancia de su asistencia.</a:t>
            </a:r>
          </a:p>
          <a:p>
            <a:pPr marL="0" indent="0">
              <a:buNone/>
            </a:pPr>
            <a:r>
              <a:rPr lang="es-ES" sz="5100" dirty="0" smtClean="0"/>
              <a:t>El </a:t>
            </a:r>
            <a:r>
              <a:rPr lang="es-ES" sz="5100" dirty="0"/>
              <a:t>presidente del tribunal tiene la responsabilidad de entregar el acta, debidamente firmada, en la secretaria docente para sea archivada en el expediente académico del estudiante</a:t>
            </a:r>
            <a:r>
              <a:rPr lang="es-ES" sz="5100" dirty="0" smtClean="0"/>
              <a:t>.</a:t>
            </a:r>
          </a:p>
          <a:p>
            <a:r>
              <a:rPr lang="es-ES" sz="5100" b="1" dirty="0" smtClean="0"/>
              <a:t>ARTÍCULO </a:t>
            </a:r>
            <a:r>
              <a:rPr lang="es-ES" sz="5100" b="1" dirty="0"/>
              <a:t>379. </a:t>
            </a:r>
            <a:r>
              <a:rPr lang="es-ES" sz="5100" dirty="0"/>
              <a:t>Si el ejercicio de culminación de los estudios es el examen estatal, el colectivo de carrera elabora un programa en correspondencia con los objetivos del modelo del profesional, y debe ser aprobado por el decano. El procedimiento para su realización depende de las </a:t>
            </a:r>
            <a:r>
              <a:rPr lang="es-ES" sz="5100" dirty="0" smtClean="0"/>
              <a:t>características </a:t>
            </a:r>
            <a:r>
              <a:rPr lang="es-ES" sz="5100" dirty="0"/>
              <a:t>y requerimientos de la carrera que se trate.</a:t>
            </a:r>
          </a:p>
          <a:p>
            <a:pPr marL="1143000" indent="-1143000">
              <a:buAutoNum type="arabicPeriod" startAt="3"/>
            </a:pPr>
            <a:endParaRPr lang="es-ES" sz="5100" dirty="0"/>
          </a:p>
          <a:p>
            <a:pPr marL="0" indent="0">
              <a:buNone/>
            </a:pPr>
            <a:endParaRPr lang="es-ES" sz="6200" dirty="0"/>
          </a:p>
          <a:p>
            <a:endParaRPr lang="es-ES" sz="6200" dirty="0"/>
          </a:p>
        </p:txBody>
      </p:sp>
    </p:spTree>
    <p:extLst>
      <p:ext uri="{BB962C8B-B14F-4D97-AF65-F5344CB8AC3E}">
        <p14:creationId xmlns:p14="http://schemas.microsoft.com/office/powerpoint/2010/main" val="3604636540"/>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70000" lnSpcReduction="20000"/>
          </a:bodyPr>
          <a:lstStyle/>
          <a:p>
            <a:r>
              <a:rPr lang="es-ES" sz="6200" b="1" dirty="0" smtClean="0"/>
              <a:t>ARTÍCULO </a:t>
            </a:r>
            <a:r>
              <a:rPr lang="es-ES" sz="6200" b="1" dirty="0"/>
              <a:t>383.1</a:t>
            </a:r>
            <a:r>
              <a:rPr lang="es-ES" sz="6200" dirty="0"/>
              <a:t>. Los estudiantes matriculados en cualquier tipo de curso que hayan obtenido la calificación de </a:t>
            </a:r>
            <a:r>
              <a:rPr lang="es-ES" sz="6200" dirty="0" smtClean="0"/>
              <a:t>Mal </a:t>
            </a:r>
            <a:r>
              <a:rPr lang="es-ES" sz="6200" dirty="0"/>
              <a:t>(2) en el ejercicio de culminación de los estudios, pueden repetirlo hasta dos (2) veces mas y disponen para ello hasta dos (2) cursos académicos consecutivos como máximo. Se faculta al rector para fijar la fecha de las convocatorias.</a:t>
            </a:r>
          </a:p>
          <a:p>
            <a:pPr marL="0" indent="0">
              <a:buNone/>
            </a:pPr>
            <a:r>
              <a:rPr lang="es-ES" sz="6200" dirty="0"/>
              <a:t>2.	Si el estudiante desaprueba el ejercicio de culminación de los estudios en todas las oportunidades anteriores, causa baja por insuficiencia docente.</a:t>
            </a:r>
          </a:p>
          <a:p>
            <a:pPr marL="0" indent="0">
              <a:buNone/>
            </a:pPr>
            <a:endParaRPr lang="es-ES" sz="6200" dirty="0"/>
          </a:p>
          <a:p>
            <a:endParaRPr lang="es-ES" sz="6200" dirty="0"/>
          </a:p>
        </p:txBody>
      </p:sp>
    </p:spTree>
    <p:extLst>
      <p:ext uri="{BB962C8B-B14F-4D97-AF65-F5344CB8AC3E}">
        <p14:creationId xmlns:p14="http://schemas.microsoft.com/office/powerpoint/2010/main" val="2667659111"/>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32500" lnSpcReduction="20000"/>
          </a:bodyPr>
          <a:lstStyle/>
          <a:p>
            <a:r>
              <a:rPr lang="es-ES" sz="6200" b="1" dirty="0" smtClean="0"/>
              <a:t>ARTÍCULO </a:t>
            </a:r>
            <a:r>
              <a:rPr lang="es-ES" sz="6200" b="1" dirty="0"/>
              <a:t>386.1. </a:t>
            </a:r>
            <a:r>
              <a:rPr lang="es-ES" sz="6200" dirty="0"/>
              <a:t>Los alumnos ayudantes son aquellos estudiantes previamente seleccionados en las carreras que se distinguen por poseer una destacada trayectoria integral, y por mostrar aptitudes favorables para el aprendizaje y para el desempeño de la docencia.</a:t>
            </a:r>
          </a:p>
          <a:p>
            <a:pPr marL="0" indent="0">
              <a:buNone/>
            </a:pPr>
            <a:r>
              <a:rPr lang="es-ES" sz="6200" dirty="0" smtClean="0"/>
              <a:t>2.Estos </a:t>
            </a:r>
            <a:r>
              <a:rPr lang="es-ES" sz="6200" dirty="0"/>
              <a:t>estudiantes realizan tareas complementarias a su plan de estudio con el </a:t>
            </a:r>
            <a:r>
              <a:rPr lang="es-ES" sz="6200" u="sng" dirty="0"/>
              <a:t>propósito de formarlos como profesores en las instituciones de educación superior </a:t>
            </a:r>
            <a:r>
              <a:rPr lang="es-ES" sz="6200" dirty="0"/>
              <a:t>para contribuir al trabajo docente y metodológico en las diferentes disciplinas y asignaturas.</a:t>
            </a:r>
          </a:p>
          <a:p>
            <a:pPr marL="0" indent="0">
              <a:buNone/>
            </a:pPr>
            <a:r>
              <a:rPr lang="es-ES" sz="6200" dirty="0" smtClean="0"/>
              <a:t>3.En </a:t>
            </a:r>
            <a:r>
              <a:rPr lang="es-ES" sz="6200" dirty="0"/>
              <a:t>su desempeño como alumnos ayudantes pueden realizar tareas de investigación, en ramas afines a la carrera o relacionadas con el trabajo científico metodológico.</a:t>
            </a:r>
          </a:p>
          <a:p>
            <a:r>
              <a:rPr lang="es-ES" sz="6200" b="1" dirty="0" smtClean="0"/>
              <a:t>ARTÍCULO </a:t>
            </a:r>
            <a:r>
              <a:rPr lang="es-ES" sz="6200" b="1" dirty="0"/>
              <a:t>387.1. </a:t>
            </a:r>
            <a:r>
              <a:rPr lang="es-ES" sz="6200" dirty="0"/>
              <a:t>Los alumnos ayudantes son seleccionados desde que finalizan</a:t>
            </a:r>
          </a:p>
          <a:p>
            <a:pPr marL="0" indent="0">
              <a:buNone/>
            </a:pPr>
            <a:r>
              <a:rPr lang="es-ES" sz="6200" dirty="0"/>
              <a:t>primer año. Los requisitos </a:t>
            </a:r>
            <a:r>
              <a:rPr lang="es-ES" sz="6200" dirty="0" smtClean="0"/>
              <a:t>mínimos </a:t>
            </a:r>
            <a:r>
              <a:rPr lang="es-ES" sz="6200" dirty="0"/>
              <a:t>que deben cumplir son los siguientes:</a:t>
            </a:r>
          </a:p>
          <a:p>
            <a:pPr marL="0" indent="0">
              <a:buNone/>
            </a:pPr>
            <a:r>
              <a:rPr lang="es-ES" sz="6200" dirty="0" smtClean="0"/>
              <a:t>a)Buena </a:t>
            </a:r>
            <a:r>
              <a:rPr lang="es-ES" sz="6200" dirty="0"/>
              <a:t>evaluación de la conducta política y social, avalada por el colectivo de académico y las organizaciones estudiantiles;</a:t>
            </a:r>
          </a:p>
          <a:p>
            <a:pPr marL="0" indent="0">
              <a:buNone/>
            </a:pPr>
            <a:r>
              <a:rPr lang="es-ES" sz="6200" u="sng" dirty="0" smtClean="0"/>
              <a:t>b)poseer </a:t>
            </a:r>
            <a:r>
              <a:rPr lang="es-ES" sz="6200" u="sng" dirty="0"/>
              <a:t>un índice académico igual o mayor que 4 puntos </a:t>
            </a:r>
            <a:r>
              <a:rPr lang="es-ES" sz="6200" dirty="0"/>
              <a:t>y haber obtenido como mínimo la calificación de Bien (4) en la asignatura a impartir;</a:t>
            </a:r>
          </a:p>
          <a:p>
            <a:pPr marL="0" indent="0">
              <a:buNone/>
            </a:pPr>
            <a:r>
              <a:rPr lang="es-ES" sz="6200" dirty="0" smtClean="0"/>
              <a:t>c)capacidad </a:t>
            </a:r>
            <a:r>
              <a:rPr lang="es-ES" sz="6200" dirty="0"/>
              <a:t>y disposición para trabajar en las tareas que se le asignen.</a:t>
            </a:r>
          </a:p>
          <a:p>
            <a:pPr marL="0" indent="0">
              <a:buNone/>
            </a:pPr>
            <a:r>
              <a:rPr lang="es-ES" sz="6200" dirty="0" smtClean="0"/>
              <a:t>2.Excepcionalmente </a:t>
            </a:r>
            <a:r>
              <a:rPr lang="es-ES" sz="6200" dirty="0"/>
              <a:t>puede ser aprobado por el rector, si el estudiante no posee un índice académico igual o mayor que 4 puntos.</a:t>
            </a:r>
          </a:p>
          <a:p>
            <a:pPr marL="0" indent="0">
              <a:buNone/>
            </a:pPr>
            <a:r>
              <a:rPr lang="es-ES" sz="6200" dirty="0" smtClean="0"/>
              <a:t>3.Si </a:t>
            </a:r>
            <a:r>
              <a:rPr lang="es-ES" sz="6200" dirty="0"/>
              <a:t>el estudiante pierde alguno de los requisitos anteriores no puede mantenerse como alumno ayudante.</a:t>
            </a:r>
          </a:p>
          <a:p>
            <a:pPr marL="0" indent="0">
              <a:buNone/>
            </a:pPr>
            <a:endParaRPr lang="es-ES" sz="6200" dirty="0"/>
          </a:p>
          <a:p>
            <a:endParaRPr lang="es-ES" sz="6200" dirty="0"/>
          </a:p>
        </p:txBody>
      </p:sp>
    </p:spTree>
    <p:extLst>
      <p:ext uri="{BB962C8B-B14F-4D97-AF65-F5344CB8AC3E}">
        <p14:creationId xmlns:p14="http://schemas.microsoft.com/office/powerpoint/2010/main" val="27971396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182" y="1"/>
            <a:ext cx="11982734" cy="1690688"/>
          </a:xfrm>
        </p:spPr>
        <p:txBody>
          <a:bodyPr/>
          <a:lstStyle/>
          <a:p>
            <a:pPr algn="ctr"/>
            <a:r>
              <a:rPr lang="es-ES" u="sng" dirty="0" smtClean="0"/>
              <a:t>TÍTULO </a:t>
            </a:r>
            <a:r>
              <a:rPr lang="es-ES" u="sng" dirty="0"/>
              <a:t>IV: TRABAJO DOCENTE Y METODOLÓGICO</a:t>
            </a:r>
            <a:br>
              <a:rPr lang="es-ES" u="sng" dirty="0"/>
            </a:br>
            <a:r>
              <a:rPr lang="es-ES" u="sng" dirty="0" smtClean="0"/>
              <a:t>(artículos seleccionados)</a:t>
            </a:r>
            <a:endParaRPr lang="es-ES" dirty="0"/>
          </a:p>
        </p:txBody>
      </p:sp>
      <p:sp>
        <p:nvSpPr>
          <p:cNvPr id="3" name="Marcador de contenido 2"/>
          <p:cNvSpPr>
            <a:spLocks noGrp="1"/>
          </p:cNvSpPr>
          <p:nvPr>
            <p:ph idx="1"/>
          </p:nvPr>
        </p:nvSpPr>
        <p:spPr>
          <a:xfrm>
            <a:off x="0" y="1825624"/>
            <a:ext cx="12091916" cy="5032375"/>
          </a:xfrm>
        </p:spPr>
        <p:txBody>
          <a:bodyPr>
            <a:normAutofit fontScale="85000" lnSpcReduction="10000"/>
          </a:bodyPr>
          <a:lstStyle/>
          <a:p>
            <a:r>
              <a:rPr lang="es-ES" b="1" dirty="0" smtClean="0"/>
              <a:t>ARTÍCULO </a:t>
            </a:r>
            <a:r>
              <a:rPr lang="es-ES" b="1" dirty="0"/>
              <a:t>125. </a:t>
            </a:r>
            <a:r>
              <a:rPr lang="es-ES" dirty="0"/>
              <a:t>El trabajo metodológico es la labor que, apoyados en la didáctica, realizan los sujetos que intervienen en el proceso docente educativo con el propósito de alcanzar óptimos resultados en dicho proceso, jerarquizando la labor educativa desde </a:t>
            </a:r>
            <a:r>
              <a:rPr lang="es-ES" dirty="0" smtClean="0"/>
              <a:t>la instrucción para </a:t>
            </a:r>
            <a:r>
              <a:rPr lang="es-ES" dirty="0"/>
              <a:t>satisfacer plenamente los objetivos formulados en los planes </a:t>
            </a:r>
            <a:r>
              <a:rPr lang="es-ES" dirty="0" smtClean="0"/>
              <a:t>de estudio</a:t>
            </a:r>
          </a:p>
          <a:p>
            <a:pPr marL="0" indent="0">
              <a:buNone/>
            </a:pPr>
            <a:endParaRPr lang="es-ES" dirty="0"/>
          </a:p>
          <a:p>
            <a:r>
              <a:rPr lang="es-ES" b="1" dirty="0" smtClean="0"/>
              <a:t>ARTÍCULO </a:t>
            </a:r>
            <a:r>
              <a:rPr lang="es-ES" b="1" dirty="0"/>
              <a:t>129. </a:t>
            </a:r>
            <a:r>
              <a:rPr lang="es-ES" dirty="0"/>
              <a:t>El trabajo metodológico se realiza tanto de forma individual como colectiva; se desarrolla en las sedes centrales, en los centros universitarios municipales y en las filiales u otros escenarios docentes, y se Ileva a cabo para todos los tipos de curso. Los jefes de departamento, decanos y directores de centros universitarios municipales y filiales deben garantizar la relación armónica entre el diseño y la dinámica de estas dos formas del trabajo metodológico, para alcanzar su eficacia en la preparación de profesores, tutores, adiestrados y personal de apoyo.</a:t>
            </a:r>
          </a:p>
          <a:p>
            <a:endParaRPr lang="es-ES" dirty="0"/>
          </a:p>
          <a:p>
            <a:pPr marL="0" indent="0">
              <a:buNone/>
            </a:pPr>
            <a:r>
              <a:rPr lang="es-ES" b="1" dirty="0"/>
              <a:t/>
            </a:r>
            <a:br>
              <a:rPr lang="es-ES" b="1" dirty="0"/>
            </a:br>
            <a:endParaRPr lang="es-ES" dirty="0"/>
          </a:p>
        </p:txBody>
      </p:sp>
    </p:spTree>
    <p:extLst>
      <p:ext uri="{BB962C8B-B14F-4D97-AF65-F5344CB8AC3E}">
        <p14:creationId xmlns:p14="http://schemas.microsoft.com/office/powerpoint/2010/main" val="3562589423"/>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62500" lnSpcReduction="20000"/>
          </a:bodyPr>
          <a:lstStyle/>
          <a:p>
            <a:r>
              <a:rPr lang="es-ES" sz="4500" b="1" dirty="0" smtClean="0"/>
              <a:t>ARTÍCULO </a:t>
            </a:r>
            <a:r>
              <a:rPr lang="es-ES" sz="4500" b="1" dirty="0"/>
              <a:t>389.1</a:t>
            </a:r>
            <a:r>
              <a:rPr lang="es-ES" sz="4500" dirty="0"/>
              <a:t>. Los estudiantes de alto aprovechamiento docente se distinguen por poseer una sobresaliente trayectoria académica y por mostrar aptitudes favorables para el aprendizaje y para la investigación científica. Estos estudiantes realizan tareas complementarias a su plan de estudio con el propósito de formarlos como investigadores, y constituyen la cantera principal de la reserva científica del pais</a:t>
            </a:r>
            <a:r>
              <a:rPr lang="es-ES" sz="4500" dirty="0" smtClean="0"/>
              <a:t>.</a:t>
            </a:r>
          </a:p>
          <a:p>
            <a:r>
              <a:rPr lang="es-ES" sz="4500" b="1" dirty="0" smtClean="0"/>
              <a:t>ARTÍCULO </a:t>
            </a:r>
            <a:r>
              <a:rPr lang="es-ES" sz="4500" b="1" dirty="0"/>
              <a:t>390.1. </a:t>
            </a:r>
            <a:r>
              <a:rPr lang="es-ES" sz="4500" dirty="0"/>
              <a:t>Los estudiantes de alto aprovechamiento docente son seleccionados desde que finalizan el primer año. Los requisitos mínimos que deben cumplir son los siguientes:</a:t>
            </a:r>
          </a:p>
          <a:p>
            <a:pPr lvl="1"/>
            <a:r>
              <a:rPr lang="es-ES" sz="4500" dirty="0"/>
              <a:t>Buena evaluación de la conducta política y social, avalada por el colectivo de año académico y las organizaciones estudiantiles;</a:t>
            </a:r>
          </a:p>
          <a:p>
            <a:pPr lvl="1"/>
            <a:r>
              <a:rPr lang="es-ES" sz="4500" dirty="0"/>
              <a:t>poseer un índice académico igual o mayor que 4,5;</a:t>
            </a:r>
          </a:p>
          <a:p>
            <a:pPr lvl="1"/>
            <a:r>
              <a:rPr lang="es-ES" sz="4500" dirty="0"/>
              <a:t>aptitudes y motivaciones para la investigación científica; y</a:t>
            </a:r>
          </a:p>
          <a:p>
            <a:pPr lvl="1"/>
            <a:r>
              <a:rPr lang="es-ES" sz="4500" dirty="0"/>
              <a:t>capacidad y disposición para trabajar en las tareas que se le asignen.</a:t>
            </a:r>
          </a:p>
          <a:p>
            <a:pPr marL="0" indent="0">
              <a:buNone/>
            </a:pPr>
            <a:r>
              <a:rPr lang="es-ES" sz="4500" dirty="0"/>
              <a:t>2</a:t>
            </a:r>
            <a:r>
              <a:rPr lang="es-ES" sz="4500" dirty="0" smtClean="0"/>
              <a:t>. </a:t>
            </a:r>
            <a:r>
              <a:rPr lang="es-ES" sz="4500" dirty="0"/>
              <a:t>Si el estudiante pierde alguno de los requisitos anteriores no puede mantenerse como estudiante de alto aprovechamiento docente.</a:t>
            </a:r>
          </a:p>
          <a:p>
            <a:endParaRPr lang="es-ES" sz="6200" dirty="0"/>
          </a:p>
          <a:p>
            <a:endParaRPr lang="es-ES" sz="6200" dirty="0"/>
          </a:p>
        </p:txBody>
      </p:sp>
    </p:spTree>
    <p:extLst>
      <p:ext uri="{BB962C8B-B14F-4D97-AF65-F5344CB8AC3E}">
        <p14:creationId xmlns:p14="http://schemas.microsoft.com/office/powerpoint/2010/main" val="955448961"/>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70000" lnSpcReduction="20000"/>
          </a:bodyPr>
          <a:lstStyle/>
          <a:p>
            <a:r>
              <a:rPr lang="es-ES" sz="4500" b="1" dirty="0" smtClean="0"/>
              <a:t>ARTÍCULO </a:t>
            </a:r>
            <a:r>
              <a:rPr lang="es-ES" sz="4500" b="1" dirty="0"/>
              <a:t>392.1</a:t>
            </a:r>
            <a:r>
              <a:rPr lang="es-ES" sz="4500" dirty="0"/>
              <a:t>. Los jefes de departamentos están responsabilizados con la dirección del trabajo que se planifica a los alumnos ayudantes y a los de alto </a:t>
            </a:r>
            <a:r>
              <a:rPr lang="es-ES" sz="4500" dirty="0" smtClean="0"/>
              <a:t>aprovechamiento docente</a:t>
            </a:r>
            <a:r>
              <a:rPr lang="es-ES" sz="4500" dirty="0"/>
              <a:t>.</a:t>
            </a:r>
          </a:p>
          <a:p>
            <a:pPr marL="0" indent="0">
              <a:buNone/>
            </a:pPr>
            <a:r>
              <a:rPr lang="es-ES" sz="4500" dirty="0" smtClean="0"/>
              <a:t>2.El </a:t>
            </a:r>
            <a:r>
              <a:rPr lang="es-ES" sz="4500" dirty="0"/>
              <a:t>plan de trabajo a desarrollar se elabora por el profesor o tutor designado para su formación y se aprueba por el jefe del departamento.</a:t>
            </a:r>
          </a:p>
          <a:p>
            <a:pPr marL="0" indent="0">
              <a:buNone/>
            </a:pPr>
            <a:r>
              <a:rPr lang="es-ES" sz="4500" dirty="0" smtClean="0"/>
              <a:t>3.El </a:t>
            </a:r>
            <a:r>
              <a:rPr lang="es-ES" sz="4500" dirty="0"/>
              <a:t>estudiante participa en la elaboración de su plan de trabajo.</a:t>
            </a:r>
          </a:p>
          <a:p>
            <a:r>
              <a:rPr lang="es-ES" sz="4500" b="1" dirty="0" smtClean="0"/>
              <a:t>ARTÍCULO </a:t>
            </a:r>
            <a:r>
              <a:rPr lang="es-ES" sz="4500" b="1" dirty="0"/>
              <a:t>394.1</a:t>
            </a:r>
            <a:r>
              <a:rPr lang="es-ES" sz="4500" dirty="0"/>
              <a:t>. </a:t>
            </a:r>
            <a:r>
              <a:rPr lang="es-ES" sz="4500" u="sng" dirty="0"/>
              <a:t>La evaluación del trabajo de los alumnos ayudantes </a:t>
            </a:r>
            <a:r>
              <a:rPr lang="es-ES" sz="4500" dirty="0"/>
              <a:t>y de los estudiantes de alto aprovechamiento docente </a:t>
            </a:r>
            <a:r>
              <a:rPr lang="es-ES" sz="4500" u="sng" dirty="0"/>
              <a:t>es responsabilidad del jefe del departamento</a:t>
            </a:r>
            <a:r>
              <a:rPr lang="es-ES" sz="4500" dirty="0"/>
              <a:t> o del jefe del grupo de investigación.</a:t>
            </a:r>
          </a:p>
          <a:p>
            <a:pPr marL="0" indent="0">
              <a:buNone/>
            </a:pPr>
            <a:r>
              <a:rPr lang="es-ES" sz="4500" dirty="0" smtClean="0"/>
              <a:t>2.Esta </a:t>
            </a:r>
            <a:r>
              <a:rPr lang="es-ES" sz="4500" dirty="0"/>
              <a:t>evaluación se realiza a partir del cumplimiento del plan de trabajo, los resultados docentes alcanzados y la disciplina observada. Se tienen en cuenta, como aspectos esenciales, los criterios del profesor o tutor designado para su atención y la opinión de las organizaciones estudiantiles. Esta evaluación se realiza al finalizan cada curso académico.</a:t>
            </a:r>
          </a:p>
          <a:p>
            <a:endParaRPr lang="es-ES" sz="4500" dirty="0"/>
          </a:p>
          <a:p>
            <a:endParaRPr lang="es-ES" sz="4500" dirty="0"/>
          </a:p>
          <a:p>
            <a:endParaRPr lang="es-ES" sz="6200" dirty="0"/>
          </a:p>
          <a:p>
            <a:endParaRPr lang="es-ES" sz="6200" dirty="0"/>
          </a:p>
        </p:txBody>
      </p:sp>
    </p:spTree>
    <p:extLst>
      <p:ext uri="{BB962C8B-B14F-4D97-AF65-F5344CB8AC3E}">
        <p14:creationId xmlns:p14="http://schemas.microsoft.com/office/powerpoint/2010/main" val="4153222125"/>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103031" y="1455313"/>
            <a:ext cx="12088969" cy="5402687"/>
          </a:xfrm>
        </p:spPr>
        <p:txBody>
          <a:bodyPr>
            <a:normAutofit fontScale="62500" lnSpcReduction="20000"/>
          </a:bodyPr>
          <a:lstStyle/>
          <a:p>
            <a:r>
              <a:rPr lang="es-ES" sz="4500" b="1" u="sng" dirty="0"/>
              <a:t>DISPOSICIONES FINALES</a:t>
            </a:r>
            <a:r>
              <a:rPr lang="es-ES" sz="4500" dirty="0"/>
              <a:t>	 </a:t>
            </a:r>
          </a:p>
          <a:p>
            <a:r>
              <a:rPr lang="es-ES" sz="4500" dirty="0"/>
              <a:t>PRIMERA: Las instituciones de educación superior no adscritas al Ministerio de Educación Superior, podrán dictar normas jurídicas complementarias a las establecidas en el presente Reglamento.</a:t>
            </a:r>
          </a:p>
          <a:p>
            <a:endParaRPr lang="es-ES" sz="4500" dirty="0"/>
          </a:p>
          <a:p>
            <a:r>
              <a:rPr lang="es-ES" sz="4500" dirty="0"/>
              <a:t>SEGUNDA: Se derogan las resoluciones No.111 de fecha 27 días del mes de octubre de 2017, la No.2 “Reglamento del Trabajo Docente y Metodológico de la Educación Superior” de fecha 17 de enero de 2018, y la No.56 de fecha 19 de marzo de 2008, dictadas todas por el Ministro de Educación </a:t>
            </a:r>
            <a:r>
              <a:rPr lang="es-ES" sz="4500" dirty="0" smtClean="0"/>
              <a:t>Superior</a:t>
            </a:r>
            <a:endParaRPr lang="es-ES" sz="4500" dirty="0"/>
          </a:p>
          <a:p>
            <a:r>
              <a:rPr lang="es-ES" sz="4500" dirty="0"/>
              <a:t>DADA en La Habana, a los 27 </a:t>
            </a:r>
            <a:r>
              <a:rPr lang="es-ES" sz="4500" dirty="0" smtClean="0"/>
              <a:t>días </a:t>
            </a:r>
            <a:r>
              <a:rPr lang="es-ES" sz="4500" dirty="0"/>
              <a:t>del mes de mayo de 2022. “Año 64 de la Revolución”.</a:t>
            </a:r>
          </a:p>
          <a:p>
            <a:endParaRPr lang="es-ES" sz="4500" dirty="0"/>
          </a:p>
          <a:p>
            <a:r>
              <a:rPr lang="es-ES" sz="4500" dirty="0"/>
              <a:t>(Fdo</a:t>
            </a:r>
            <a:r>
              <a:rPr lang="es-ES" sz="4500" dirty="0" smtClean="0"/>
              <a:t>.)DR C. JOSE</a:t>
            </a:r>
            <a:r>
              <a:rPr lang="es-ES" sz="4500" dirty="0"/>
              <a:t>	</a:t>
            </a:r>
            <a:r>
              <a:rPr lang="es-ES" sz="4500" dirty="0" smtClean="0"/>
              <a:t>RAMON SABORIDO LOIDI</a:t>
            </a:r>
            <a:r>
              <a:rPr lang="es-ES" sz="4500" dirty="0"/>
              <a:t>.	</a:t>
            </a:r>
            <a:endParaRPr lang="es-ES" sz="4500" dirty="0" smtClean="0"/>
          </a:p>
          <a:p>
            <a:r>
              <a:rPr lang="es-ES" sz="4500" dirty="0" smtClean="0"/>
              <a:t>MINISTRO</a:t>
            </a:r>
            <a:r>
              <a:rPr lang="es-ES" sz="4500" dirty="0"/>
              <a:t>	</a:t>
            </a:r>
            <a:r>
              <a:rPr lang="es-ES" sz="4500" dirty="0" smtClean="0"/>
              <a:t>DE EDUCACION SUPERIOR</a:t>
            </a:r>
            <a:r>
              <a:rPr lang="es-ES" sz="4500" dirty="0"/>
              <a:t>.</a:t>
            </a:r>
          </a:p>
          <a:p>
            <a:endParaRPr lang="es-ES" sz="4500" dirty="0"/>
          </a:p>
          <a:p>
            <a:endParaRPr lang="es-ES" sz="6200" dirty="0"/>
          </a:p>
          <a:p>
            <a:endParaRPr lang="es-ES" sz="6200" dirty="0"/>
          </a:p>
        </p:txBody>
      </p:sp>
    </p:spTree>
    <p:extLst>
      <p:ext uri="{BB962C8B-B14F-4D97-AF65-F5344CB8AC3E}">
        <p14:creationId xmlns:p14="http://schemas.microsoft.com/office/powerpoint/2010/main" val="2929000015"/>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50125" y="0"/>
            <a:ext cx="11900848" cy="6755642"/>
          </a:xfrm>
        </p:spPr>
        <p:txBody>
          <a:bodyPr>
            <a:normAutofit/>
          </a:bodyPr>
          <a:lstStyle/>
          <a:p>
            <a:pPr marL="0" indent="0" algn="ctr">
              <a:buNone/>
            </a:pPr>
            <a:endParaRPr lang="es-ES" sz="9600" dirty="0" smtClean="0"/>
          </a:p>
          <a:p>
            <a:pPr marL="0" indent="0" algn="ctr">
              <a:buNone/>
            </a:pPr>
            <a:endParaRPr lang="es-ES" sz="9600" dirty="0"/>
          </a:p>
          <a:p>
            <a:pPr marL="0" indent="0" algn="ctr">
              <a:buNone/>
            </a:pPr>
            <a:r>
              <a:rPr lang="es-ES" sz="9600" dirty="0" smtClean="0"/>
              <a:t>fin</a:t>
            </a:r>
            <a:endParaRPr lang="es-ES" sz="9600" dirty="0"/>
          </a:p>
        </p:txBody>
      </p:sp>
    </p:spTree>
    <p:extLst>
      <p:ext uri="{BB962C8B-B14F-4D97-AF65-F5344CB8AC3E}">
        <p14:creationId xmlns:p14="http://schemas.microsoft.com/office/powerpoint/2010/main" val="17776202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0" y="1825624"/>
            <a:ext cx="12192000" cy="5032375"/>
          </a:xfrm>
        </p:spPr>
        <p:txBody>
          <a:bodyPr>
            <a:normAutofit fontScale="92500" lnSpcReduction="20000"/>
          </a:bodyPr>
          <a:lstStyle/>
          <a:p>
            <a:r>
              <a:rPr lang="es-ES" b="1" dirty="0" smtClean="0"/>
              <a:t>ARTÍCULO </a:t>
            </a:r>
            <a:r>
              <a:rPr lang="es-ES" b="1" dirty="0"/>
              <a:t>132.1. </a:t>
            </a:r>
            <a:r>
              <a:rPr lang="es-ES" dirty="0"/>
              <a:t>Se identifican como niveles organizativos del proceso docente educativo los siguientes:</a:t>
            </a:r>
            <a:endParaRPr lang="es-ES" sz="2400" dirty="0"/>
          </a:p>
          <a:p>
            <a:pPr lvl="2">
              <a:buFont typeface="Wingdings" panose="05000000000000000000" pitchFamily="2" charset="2"/>
              <a:buChar char="Ø"/>
            </a:pPr>
            <a:r>
              <a:rPr lang="es-ES" dirty="0"/>
              <a:t>Colectivo de carrera;</a:t>
            </a:r>
            <a:endParaRPr lang="es-ES" sz="1600" dirty="0"/>
          </a:p>
          <a:p>
            <a:pPr lvl="2">
              <a:buFont typeface="Wingdings" panose="05000000000000000000" pitchFamily="2" charset="2"/>
              <a:buChar char="Ø"/>
            </a:pPr>
            <a:r>
              <a:rPr lang="es-ES" b="1" u="sng" dirty="0" smtClean="0"/>
              <a:t>colectivo </a:t>
            </a:r>
            <a:r>
              <a:rPr lang="es-ES" b="1" u="sng" dirty="0"/>
              <a:t>de año </a:t>
            </a:r>
            <a:r>
              <a:rPr lang="es-ES" b="1" u="sng" dirty="0" smtClean="0"/>
              <a:t>académico</a:t>
            </a:r>
            <a:r>
              <a:rPr lang="es-ES" b="1" dirty="0" smtClean="0"/>
              <a:t>;</a:t>
            </a:r>
            <a:endParaRPr lang="es-ES" sz="1600" b="1" dirty="0"/>
          </a:p>
          <a:p>
            <a:pPr lvl="2">
              <a:buFont typeface="Wingdings" panose="05000000000000000000" pitchFamily="2" charset="2"/>
              <a:buChar char="Ø"/>
            </a:pPr>
            <a:r>
              <a:rPr lang="es-ES" dirty="0"/>
              <a:t>colectivo de disciplina e interdisciplinarios en los casos necesarios; y</a:t>
            </a:r>
            <a:endParaRPr lang="es-ES" sz="1600" dirty="0"/>
          </a:p>
          <a:p>
            <a:pPr lvl="2">
              <a:buFont typeface="Wingdings" panose="05000000000000000000" pitchFamily="2" charset="2"/>
              <a:buChar char="Ø"/>
            </a:pPr>
            <a:r>
              <a:rPr lang="es-ES" b="1" u="sng" dirty="0"/>
              <a:t>colectivo de asignatura</a:t>
            </a:r>
            <a:r>
              <a:rPr lang="es-ES" b="1" dirty="0" smtClean="0"/>
              <a:t>.</a:t>
            </a:r>
          </a:p>
          <a:p>
            <a:pPr marL="914400" lvl="2" indent="0">
              <a:buNone/>
            </a:pPr>
            <a:r>
              <a:rPr lang="es-ES" sz="2800" dirty="0" smtClean="0"/>
              <a:t>Para conducir estos colectivos metodológicos se designan a profesores titulares y auxiliares</a:t>
            </a:r>
          </a:p>
          <a:p>
            <a:pPr marL="0" indent="0">
              <a:buNone/>
            </a:pPr>
            <a:r>
              <a:rPr lang="es-ES" b="1" dirty="0" smtClean="0"/>
              <a:t>ARTÍCULO </a:t>
            </a:r>
            <a:r>
              <a:rPr lang="es-ES" b="1" dirty="0"/>
              <a:t>146. </a:t>
            </a:r>
            <a:r>
              <a:rPr lang="es-ES" b="1" u="sng" dirty="0"/>
              <a:t>El colectivo de asignatura </a:t>
            </a:r>
            <a:r>
              <a:rPr lang="es-ES" dirty="0"/>
              <a:t>responde por el trabajo metodológico en este nivel organizativo, </a:t>
            </a:r>
            <a:r>
              <a:rPr lang="es-ES" b="1" u="sng" dirty="0" smtClean="0"/>
              <a:t>agrupando a los profesores que desarrollan la asignatura</a:t>
            </a:r>
            <a:r>
              <a:rPr lang="es-ES" dirty="0"/>
              <a:t>. El propósito fundamental de este colectivo es lograr el cumplimiento con calidad de los objetivos generales de la asignatura, en estrecho vínculo con los de la disciplina y del año académico en el cual se imparte. Pueden constituirse tanto en la sede central como en los centros universitarios municipales y filiales, según sea necesario.</a:t>
            </a:r>
          </a:p>
          <a:p>
            <a:pPr marL="0" indent="0">
              <a:buNone/>
            </a:pPr>
            <a:r>
              <a:rPr lang="es-ES" dirty="0"/>
              <a:t/>
            </a:r>
            <a:br>
              <a:rPr lang="es-ES" dirty="0"/>
            </a:br>
            <a:endParaRPr lang="es-ES" dirty="0"/>
          </a:p>
        </p:txBody>
      </p:sp>
    </p:spTree>
    <p:extLst>
      <p:ext uri="{BB962C8B-B14F-4D97-AF65-F5344CB8AC3E}">
        <p14:creationId xmlns:p14="http://schemas.microsoft.com/office/powerpoint/2010/main" val="3129137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091916" cy="1690688"/>
          </a:xfrm>
        </p:spPr>
        <p:txBody>
          <a:bodyPr/>
          <a:lstStyle/>
          <a:p>
            <a:pPr algn="ctr"/>
            <a:r>
              <a:rPr lang="es-ES" u="sng" dirty="0" smtClean="0"/>
              <a:t>TÍTULO </a:t>
            </a:r>
            <a:r>
              <a:rPr lang="es-ES" u="sng" dirty="0"/>
              <a:t>IV: TRABAJO DOCENTE Y METODOLÓGICO</a:t>
            </a:r>
            <a:br>
              <a:rPr lang="es-ES" u="sng" dirty="0"/>
            </a:br>
            <a:r>
              <a:rPr lang="es-ES" u="sng" dirty="0"/>
              <a:t>(artículos seleccionados)</a:t>
            </a:r>
            <a:endParaRPr lang="es-ES" dirty="0"/>
          </a:p>
        </p:txBody>
      </p:sp>
      <p:sp>
        <p:nvSpPr>
          <p:cNvPr id="3" name="Marcador de contenido 2"/>
          <p:cNvSpPr>
            <a:spLocks noGrp="1"/>
          </p:cNvSpPr>
          <p:nvPr>
            <p:ph idx="1"/>
          </p:nvPr>
        </p:nvSpPr>
        <p:spPr>
          <a:xfrm>
            <a:off x="0" y="1825624"/>
            <a:ext cx="12091916" cy="5032375"/>
          </a:xfrm>
        </p:spPr>
        <p:txBody>
          <a:bodyPr>
            <a:normAutofit/>
          </a:bodyPr>
          <a:lstStyle/>
          <a:p>
            <a:r>
              <a:rPr lang="es-ES" b="1" dirty="0" smtClean="0"/>
              <a:t>ARTÍCULO </a:t>
            </a:r>
            <a:r>
              <a:rPr lang="es-ES" b="1" dirty="0"/>
              <a:t>147.1. El colectivo de asignatura tiene como principales funciones</a:t>
            </a:r>
            <a:r>
              <a:rPr lang="es-ES" dirty="0"/>
              <a:t>:</a:t>
            </a:r>
            <a:endParaRPr lang="es-ES" sz="2000" dirty="0"/>
          </a:p>
          <a:p>
            <a:pPr marL="457200" lvl="1" indent="0">
              <a:buNone/>
            </a:pPr>
            <a:r>
              <a:rPr lang="es-ES" dirty="0" smtClean="0"/>
              <a:t>a) Contribuir al </a:t>
            </a:r>
            <a:r>
              <a:rPr lang="es-ES" dirty="0"/>
              <a:t>cumplimiento de los objetivos generales de la asignatura y a su perfeccionamiento continuo, proponiendo al jefe del departamento al cual se subordina, las acciones e investigaciones dirigidas a elevar la calidad del proceso docente educativo de la asignatura en todos los tipos de curso; contando con el visto bueno del profesor principal de la disciplina a que pertenece;</a:t>
            </a:r>
            <a:endParaRPr lang="es-ES" sz="1800" dirty="0"/>
          </a:p>
          <a:p>
            <a:pPr marL="457200" lvl="1" indent="0">
              <a:buNone/>
            </a:pPr>
            <a:r>
              <a:rPr lang="es-ES" u="sng" dirty="0" smtClean="0"/>
              <a:t>b) Elaborar </a:t>
            </a:r>
            <a:r>
              <a:rPr lang="es-ES" u="sng" dirty="0"/>
              <a:t>y cumplir el plan de trabajo metodológico del colectivo, y evaluar sus resultados a fin de diseñar futuras acciones;</a:t>
            </a:r>
            <a:endParaRPr lang="es-ES" sz="1800" dirty="0"/>
          </a:p>
          <a:p>
            <a:pPr marL="0" indent="0">
              <a:buNone/>
            </a:pPr>
            <a:r>
              <a:rPr lang="es-ES" dirty="0" smtClean="0"/>
              <a:t>      c) </a:t>
            </a:r>
            <a:r>
              <a:rPr lang="es-ES" sz="2400" dirty="0" smtClean="0"/>
              <a:t>Proponer </a:t>
            </a:r>
            <a:r>
              <a:rPr lang="es-ES" sz="2400" dirty="0"/>
              <a:t>el programa </a:t>
            </a:r>
            <a:r>
              <a:rPr lang="es-ES" sz="2400" dirty="0" smtClean="0"/>
              <a:t>analítico </a:t>
            </a:r>
            <a:r>
              <a:rPr lang="es-ES" sz="2400" dirty="0"/>
              <a:t>de la asignatura según Io establecido en el Articulo 245 </a:t>
            </a:r>
            <a:r>
              <a:rPr lang="es-ES" sz="2400" dirty="0" smtClean="0"/>
              <a:t>                                 del presente </a:t>
            </a:r>
            <a:r>
              <a:rPr lang="es-ES" sz="2400" dirty="0"/>
              <a:t>Reglamento, para su aprobación por el jefe del departamento correspondiente;</a:t>
            </a:r>
          </a:p>
          <a:p>
            <a:pPr marL="0" indent="0">
              <a:buNone/>
            </a:pPr>
            <a:r>
              <a:rPr lang="es-ES" dirty="0" smtClean="0"/>
              <a:t> </a:t>
            </a:r>
            <a:endParaRPr lang="es-ES" dirty="0"/>
          </a:p>
        </p:txBody>
      </p:sp>
    </p:spTree>
    <p:extLst>
      <p:ext uri="{BB962C8B-B14F-4D97-AF65-F5344CB8AC3E}">
        <p14:creationId xmlns:p14="http://schemas.microsoft.com/office/powerpoint/2010/main" val="351904831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596</TotalTime>
  <Words>8553</Words>
  <Application>Microsoft Office PowerPoint</Application>
  <PresentationFormat>Personalizado</PresentationFormat>
  <Paragraphs>486</Paragraphs>
  <Slides>73</Slides>
  <Notes>0</Notes>
  <HiddenSlides>0</HiddenSlides>
  <MMClips>0</MMClips>
  <ScaleCrop>false</ScaleCrop>
  <HeadingPairs>
    <vt:vector size="4" baseType="variant">
      <vt:variant>
        <vt:lpstr>Tema</vt:lpstr>
      </vt:variant>
      <vt:variant>
        <vt:i4>1</vt:i4>
      </vt:variant>
      <vt:variant>
        <vt:lpstr>Títulos de diapositiva</vt:lpstr>
      </vt:variant>
      <vt:variant>
        <vt:i4>73</vt:i4>
      </vt:variant>
    </vt:vector>
  </HeadingPairs>
  <TitlesOfParts>
    <vt:vector size="74" baseType="lpstr">
      <vt:lpstr>Tema de Office</vt:lpstr>
      <vt:lpstr>RESOLUCIÓN MINISTERIAL 47 DEL 2022 (4) TRABAJO DOCENTE Y METODOLÓGICO</vt:lpstr>
      <vt:lpstr>TÍTULO IV: TRABAJO DOCENTE Y METODOLÓGICO ESTRUCTURA</vt:lpstr>
      <vt:lpstr>TÍTULO IV: TRABAJO DOCENTE Y METODOLÓGICO ESTRUCTURA</vt:lpstr>
      <vt:lpstr>TITULO IV: TRABAJO DOCENTE Y METODOLÓGICO ESTRUCTURA</vt:lpstr>
      <vt:lpstr>TÍTULO IV: TRABAJO DOCENTE Y METODOLÓGICO ESTRUCTURA</vt:lpstr>
      <vt:lpstr>TÍTULO IV: TRABAJO DOCENTE Y METODOLÓGICO ESTRUCTURA</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TITULO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TITULO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TÍTULO IV: TRABAJO DOCENTE Y METODOLÓGICO (artículos seleccionados)</vt:lpstr>
      <vt:lpstr>Presentación de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RESOLUCION MINISTERIAL 47 DEL 2022 (3) GENERALIDADES</dc:title>
  <dc:creator>Cuenta Microsoft</dc:creator>
  <cp:lastModifiedBy>Estudiantes</cp:lastModifiedBy>
  <cp:revision>63</cp:revision>
  <dcterms:created xsi:type="dcterms:W3CDTF">2024-01-03T21:19:47Z</dcterms:created>
  <dcterms:modified xsi:type="dcterms:W3CDTF">2024-03-06T17:41:13Z</dcterms:modified>
</cp:coreProperties>
</file>