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7" r:id="rId2"/>
    <p:sldId id="303" r:id="rId3"/>
    <p:sldId id="304" r:id="rId4"/>
    <p:sldId id="305" r:id="rId5"/>
    <p:sldId id="302" r:id="rId6"/>
    <p:sldId id="311" r:id="rId7"/>
    <p:sldId id="310" r:id="rId8"/>
    <p:sldId id="295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88013" autoAdjust="0"/>
  </p:normalViewPr>
  <p:slideViewPr>
    <p:cSldViewPr snapToGrid="0">
      <p:cViewPr varScale="1">
        <p:scale>
          <a:sx n="62" d="100"/>
          <a:sy n="62" d="100"/>
        </p:scale>
        <p:origin x="-84" y="-2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6C868-10A8-4FEA-BFD7-1D354F5EB715}" type="datetimeFigureOut">
              <a:rPr lang="es-ES" smtClean="0"/>
              <a:pPr/>
              <a:t>16/09/2019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30EF4-BAB7-4394-94BB-DBF2ED3BB6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45404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46987-1DAF-4CB6-8492-8142D7C45829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45330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46987-1DAF-4CB6-8492-8142D7C45829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99662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46987-1DAF-4CB6-8492-8142D7C45829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0091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5C8A-E8CF-4793-8C19-836AF22FE9D1}" type="datetimeFigureOut">
              <a:rPr lang="es-ES" smtClean="0"/>
              <a:pPr/>
              <a:t>16/09/2019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9A0B-D846-4027-A6FF-347AE2544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2232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5C8A-E8CF-4793-8C19-836AF22FE9D1}" type="datetimeFigureOut">
              <a:rPr lang="es-ES" smtClean="0"/>
              <a:pPr/>
              <a:t>16/09/2019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9A0B-D846-4027-A6FF-347AE2544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78445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5C8A-E8CF-4793-8C19-836AF22FE9D1}" type="datetimeFigureOut">
              <a:rPr lang="es-ES" smtClean="0"/>
              <a:pPr/>
              <a:t>16/09/2019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9A0B-D846-4027-A6FF-347AE2544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7756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5C8A-E8CF-4793-8C19-836AF22FE9D1}" type="datetimeFigureOut">
              <a:rPr lang="es-ES" smtClean="0"/>
              <a:pPr/>
              <a:t>16/09/2019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9A0B-D846-4027-A6FF-347AE2544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9172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5C8A-E8CF-4793-8C19-836AF22FE9D1}" type="datetimeFigureOut">
              <a:rPr lang="es-ES" smtClean="0"/>
              <a:pPr/>
              <a:t>16/09/2019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9A0B-D846-4027-A6FF-347AE2544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3675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5C8A-E8CF-4793-8C19-836AF22FE9D1}" type="datetimeFigureOut">
              <a:rPr lang="es-ES" smtClean="0"/>
              <a:pPr/>
              <a:t>16/09/2019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9A0B-D846-4027-A6FF-347AE2544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0380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5C8A-E8CF-4793-8C19-836AF22FE9D1}" type="datetimeFigureOut">
              <a:rPr lang="es-ES" smtClean="0"/>
              <a:pPr/>
              <a:t>16/09/2019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9A0B-D846-4027-A6FF-347AE2544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2244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5C8A-E8CF-4793-8C19-836AF22FE9D1}" type="datetimeFigureOut">
              <a:rPr lang="es-ES" smtClean="0"/>
              <a:pPr/>
              <a:t>16/09/2019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9A0B-D846-4027-A6FF-347AE2544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6268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5C8A-E8CF-4793-8C19-836AF22FE9D1}" type="datetimeFigureOut">
              <a:rPr lang="es-ES" smtClean="0"/>
              <a:pPr/>
              <a:t>16/09/2019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9A0B-D846-4027-A6FF-347AE2544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9835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5C8A-E8CF-4793-8C19-836AF22FE9D1}" type="datetimeFigureOut">
              <a:rPr lang="es-ES" smtClean="0"/>
              <a:pPr/>
              <a:t>16/09/2019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9A0B-D846-4027-A6FF-347AE2544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2324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5C8A-E8CF-4793-8C19-836AF22FE9D1}" type="datetimeFigureOut">
              <a:rPr lang="es-ES" smtClean="0"/>
              <a:pPr/>
              <a:t>16/09/2019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9A0B-D846-4027-A6FF-347AE2544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3746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E5C8A-E8CF-4793-8C19-836AF22FE9D1}" type="datetimeFigureOut">
              <a:rPr lang="es-ES" smtClean="0"/>
              <a:pPr/>
              <a:t>16/09/2019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E9A0B-D846-4027-A6FF-347AE25441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7114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.mes.edu.cu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3866" y="0"/>
            <a:ext cx="12924309" cy="6857999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03389" y="188914"/>
            <a:ext cx="8893175" cy="1800225"/>
          </a:xfrm>
          <a:prstGeom prst="rect">
            <a:avLst/>
          </a:prstGeom>
          <a:gradFill rotWithShape="1">
            <a:gsLst>
              <a:gs pos="0">
                <a:srgbClr val="8F8F00"/>
              </a:gs>
              <a:gs pos="50000">
                <a:srgbClr val="FFFF00"/>
              </a:gs>
              <a:gs pos="100000">
                <a:srgbClr val="8F8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sz="5400" b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CLASE Nº 2</a:t>
            </a:r>
            <a:endParaRPr lang="es-ES_tradnl" sz="54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85925" y="2263775"/>
            <a:ext cx="8893175" cy="4319588"/>
          </a:xfrm>
          <a:prstGeom prst="rect">
            <a:avLst/>
          </a:prstGeom>
          <a:gradFill rotWithShape="1">
            <a:gsLst>
              <a:gs pos="0">
                <a:srgbClr val="608F7C"/>
              </a:gs>
              <a:gs pos="50000">
                <a:srgbClr val="ABFFDD"/>
              </a:gs>
              <a:gs pos="100000">
                <a:srgbClr val="608F7C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s-ES" sz="6100">
              <a:solidFill>
                <a:srgbClr val="FFFF00"/>
              </a:solidFill>
              <a:latin typeface="Algerian" panose="04020705040A02060702" pitchFamily="82" charset="0"/>
            </a:endParaRPr>
          </a:p>
        </p:txBody>
      </p:sp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1847851" y="2708275"/>
            <a:ext cx="8569325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4901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FUNDAMENTOS DEL</a:t>
            </a:r>
          </a:p>
          <a:p>
            <a:pPr algn="ctr"/>
            <a:r>
              <a:rPr lang="es-ES" sz="3600" kern="10" dirty="0" smtClean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4901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DERECHO</a:t>
            </a:r>
          </a:p>
          <a:p>
            <a:pPr algn="ctr"/>
            <a:r>
              <a:rPr lang="es-ES" sz="3600" kern="10" dirty="0" smtClean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4901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INTERNACIONAL </a:t>
            </a:r>
          </a:p>
          <a:p>
            <a:pPr algn="ctr"/>
            <a:r>
              <a:rPr lang="es-ES" sz="3600" kern="10" dirty="0" smtClean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4901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HUMANITARIO</a:t>
            </a:r>
            <a:endParaRPr lang="es-ES" sz="3600" kern="10" dirty="0">
              <a:ln w="3810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>
                  <a:alpha val="94901"/>
                </a:srgb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059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/>
          </p:nvPr>
        </p:nvGraphicFramePr>
        <p:xfrm>
          <a:off x="326456" y="2473848"/>
          <a:ext cx="1881757" cy="1978870"/>
        </p:xfrm>
        <a:graphic>
          <a:graphicData uri="http://schemas.openxmlformats.org/presentationml/2006/ole">
            <p:oleObj spid="_x0000_s2067" name="Imagen" r:id="rId4" imgW="2365553" imgH="2365553" progId="">
              <p:embed/>
            </p:oleObj>
          </a:graphicData>
        </a:graphic>
      </p:graphicFrame>
      <p:sp>
        <p:nvSpPr>
          <p:cNvPr id="5123" name="AutoShape 4"/>
          <p:cNvSpPr>
            <a:spLocks noChangeArrowheads="1"/>
          </p:cNvSpPr>
          <p:nvPr/>
        </p:nvSpPr>
        <p:spPr bwMode="auto">
          <a:xfrm>
            <a:off x="2387600" y="803815"/>
            <a:ext cx="10185400" cy="6054185"/>
          </a:xfrm>
          <a:prstGeom prst="cloudCallout">
            <a:avLst>
              <a:gd name="adj1" fmla="val -58162"/>
              <a:gd name="adj2" fmla="val -18343"/>
            </a:avLst>
          </a:prstGeom>
          <a:solidFill>
            <a:srgbClr val="FFFF99"/>
          </a:solidFill>
          <a:ln w="38100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Arial Black" panose="020B0A04020102020204" pitchFamily="34" charset="0"/>
              </a:rPr>
              <a:t>Que los </a:t>
            </a:r>
            <a:r>
              <a:rPr lang="en-US" sz="3200" dirty="0" err="1" smtClean="0">
                <a:latin typeface="Arial Black" panose="020B0A04020102020204" pitchFamily="34" charset="0"/>
              </a:rPr>
              <a:t>estudiantes</a:t>
            </a:r>
            <a:r>
              <a:rPr lang="en-US" sz="3200" dirty="0" smtClean="0">
                <a:latin typeface="Arial Black" panose="020B0A04020102020204" pitchFamily="34" charset="0"/>
              </a:rPr>
              <a:t> de forma individual y en </a:t>
            </a:r>
            <a:r>
              <a:rPr lang="en-US" sz="3200" dirty="0" err="1" smtClean="0">
                <a:latin typeface="Arial Black" panose="020B0A04020102020204" pitchFamily="34" charset="0"/>
              </a:rPr>
              <a:t>grupos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pequeños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sean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capaces</a:t>
            </a:r>
            <a:r>
              <a:rPr lang="en-US" sz="3200" dirty="0" smtClean="0">
                <a:latin typeface="Arial Black" panose="020B0A04020102020204" pitchFamily="34" charset="0"/>
              </a:rPr>
              <a:t> de </a:t>
            </a:r>
            <a:r>
              <a:rPr lang="en-US" sz="3200" dirty="0" err="1" smtClean="0">
                <a:latin typeface="Arial Black" panose="020B0A04020102020204" pitchFamily="34" charset="0"/>
              </a:rPr>
              <a:t>buscar</a:t>
            </a:r>
            <a:r>
              <a:rPr lang="en-US" sz="3200" dirty="0" smtClean="0">
                <a:latin typeface="Arial Black" panose="020B0A04020102020204" pitchFamily="34" charset="0"/>
              </a:rPr>
              <a:t> e </a:t>
            </a:r>
            <a:r>
              <a:rPr lang="en-US" sz="3200" dirty="0" err="1" smtClean="0">
                <a:latin typeface="Arial Black" panose="020B0A04020102020204" pitchFamily="34" charset="0"/>
              </a:rPr>
              <a:t>identificar</a:t>
            </a:r>
            <a:r>
              <a:rPr lang="en-US" sz="3200" dirty="0" smtClean="0">
                <a:latin typeface="Arial Black" panose="020B0A04020102020204" pitchFamily="34" charset="0"/>
              </a:rPr>
              <a:t> en la </a:t>
            </a:r>
            <a:r>
              <a:rPr lang="en-US" sz="3200" dirty="0" err="1" smtClean="0">
                <a:latin typeface="Arial Black" panose="020B0A04020102020204" pitchFamily="34" charset="0"/>
              </a:rPr>
              <a:t>bibliografía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indicada</a:t>
            </a:r>
            <a:r>
              <a:rPr lang="en-US" sz="3200" dirty="0" smtClean="0">
                <a:latin typeface="Arial Black" panose="020B0A04020102020204" pitchFamily="34" charset="0"/>
              </a:rPr>
              <a:t>:</a:t>
            </a:r>
          </a:p>
          <a:p>
            <a:pPr algn="ctr" eaLnBrk="1" hangingPunct="1"/>
            <a:r>
              <a:rPr lang="en-US" sz="3200" dirty="0" smtClean="0">
                <a:latin typeface="Arial Black" panose="020B0A04020102020204" pitchFamily="34" charset="0"/>
              </a:rPr>
              <a:t>Los </a:t>
            </a:r>
            <a:r>
              <a:rPr lang="en-US" sz="3200" dirty="0" err="1" smtClean="0">
                <a:latin typeface="Arial Black" panose="020B0A04020102020204" pitchFamily="34" charset="0"/>
              </a:rPr>
              <a:t>principales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conceptos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que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rigen</a:t>
            </a:r>
            <a:r>
              <a:rPr lang="en-US" sz="3200" dirty="0" smtClean="0">
                <a:latin typeface="Arial Black" panose="020B0A04020102020204" pitchFamily="34" charset="0"/>
              </a:rPr>
              <a:t> el DIH. </a:t>
            </a:r>
            <a:r>
              <a:rPr lang="en-US" sz="3200" dirty="0" err="1" smtClean="0">
                <a:latin typeface="Arial Black" panose="020B0A04020102020204" pitchFamily="34" charset="0"/>
              </a:rPr>
              <a:t>Definir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las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principales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características</a:t>
            </a:r>
            <a:r>
              <a:rPr lang="en-US" sz="3200" dirty="0" smtClean="0">
                <a:latin typeface="Arial Black" panose="020B0A04020102020204" pitchFamily="34" charset="0"/>
              </a:rPr>
              <a:t> del </a:t>
            </a:r>
            <a:r>
              <a:rPr lang="en-US" sz="3200" dirty="0" err="1" smtClean="0">
                <a:latin typeface="Arial Black" panose="020B0A04020102020204" pitchFamily="34" charset="0"/>
              </a:rPr>
              <a:t>Derecho</a:t>
            </a:r>
            <a:r>
              <a:rPr lang="en-US" sz="3200" dirty="0" smtClean="0">
                <a:latin typeface="Arial Black" panose="020B0A04020102020204" pitchFamily="34" charset="0"/>
              </a:rPr>
              <a:t> de </a:t>
            </a:r>
            <a:r>
              <a:rPr lang="en-US" sz="3200" dirty="0" err="1" smtClean="0">
                <a:latin typeface="Arial Black" panose="020B0A04020102020204" pitchFamily="34" charset="0"/>
              </a:rPr>
              <a:t>Ginebra</a:t>
            </a:r>
            <a:r>
              <a:rPr lang="en-US" sz="3200" dirty="0" smtClean="0">
                <a:latin typeface="Arial Black" panose="020B0A04020102020204" pitchFamily="34" charset="0"/>
              </a:rPr>
              <a:t> y de la </a:t>
            </a:r>
            <a:r>
              <a:rPr lang="en-US" sz="3200" dirty="0" err="1" smtClean="0">
                <a:latin typeface="Arial Black" panose="020B0A04020102020204" pitchFamily="34" charset="0"/>
              </a:rPr>
              <a:t>Haya</a:t>
            </a:r>
            <a:r>
              <a:rPr lang="en-US" sz="3200" dirty="0" smtClean="0">
                <a:latin typeface="Arial Black" panose="020B0A04020102020204" pitchFamily="34" charset="0"/>
              </a:rPr>
              <a:t>  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5125" name="WordArt 6"/>
          <p:cNvSpPr>
            <a:spLocks noChangeArrowheads="1" noChangeShapeType="1" noTextEdit="1"/>
          </p:cNvSpPr>
          <p:nvPr/>
        </p:nvSpPr>
        <p:spPr bwMode="auto">
          <a:xfrm>
            <a:off x="326456" y="188914"/>
            <a:ext cx="1147080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s-ES" sz="36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Impact" panose="020B0806030902050204" pitchFamily="34" charset="0"/>
              </a:rPr>
              <a:t>OBJETIVOS</a:t>
            </a:r>
          </a:p>
          <a:p>
            <a:pPr algn="ctr"/>
            <a:r>
              <a:rPr lang="es-E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Impact" panose="020B0806030902050204" pitchFamily="34" charset="0"/>
              </a:rPr>
              <a:t>DE LA CLASE</a:t>
            </a:r>
            <a:endParaRPr lang="es-ES" sz="3600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33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559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/>
          </p:nvPr>
        </p:nvGraphicFramePr>
        <p:xfrm>
          <a:off x="326456" y="2473848"/>
          <a:ext cx="1881757" cy="1978870"/>
        </p:xfrm>
        <a:graphic>
          <a:graphicData uri="http://schemas.openxmlformats.org/presentationml/2006/ole">
            <p:oleObj spid="_x0000_s3091" name="Imagen" r:id="rId4" imgW="2365553" imgH="2365553" progId="">
              <p:embed/>
            </p:oleObj>
          </a:graphicData>
        </a:graphic>
      </p:graphicFrame>
      <p:sp>
        <p:nvSpPr>
          <p:cNvPr id="5123" name="AutoShape 4"/>
          <p:cNvSpPr>
            <a:spLocks noChangeArrowheads="1"/>
          </p:cNvSpPr>
          <p:nvPr/>
        </p:nvSpPr>
        <p:spPr bwMode="auto">
          <a:xfrm>
            <a:off x="2387600" y="803815"/>
            <a:ext cx="10185400" cy="6054185"/>
          </a:xfrm>
          <a:prstGeom prst="cloudCallout">
            <a:avLst>
              <a:gd name="adj1" fmla="val -58162"/>
              <a:gd name="adj2" fmla="val -18343"/>
            </a:avLst>
          </a:prstGeom>
          <a:solidFill>
            <a:srgbClr val="FFFF99"/>
          </a:solidFill>
          <a:ln w="38100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Arial Black" panose="020B0A04020102020204" pitchFamily="34" charset="0"/>
              </a:rPr>
              <a:t>  Las </a:t>
            </a:r>
            <a:r>
              <a:rPr lang="en-US" sz="3200" dirty="0" err="1" smtClean="0">
                <a:latin typeface="Arial Black" panose="020B0A04020102020204" pitchFamily="34" charset="0"/>
              </a:rPr>
              <a:t>diferencias</a:t>
            </a:r>
            <a:r>
              <a:rPr lang="en-US" sz="3200" dirty="0" smtClean="0">
                <a:latin typeface="Arial Black" panose="020B0A04020102020204" pitchFamily="34" charset="0"/>
              </a:rPr>
              <a:t> entre el </a:t>
            </a:r>
            <a:r>
              <a:rPr lang="en-US" sz="3200" dirty="0" err="1" smtClean="0">
                <a:latin typeface="Arial Black" panose="020B0A04020102020204" pitchFamily="34" charset="0"/>
              </a:rPr>
              <a:t>derecho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internacional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humanitario</a:t>
            </a:r>
            <a:r>
              <a:rPr lang="en-US" sz="3200" dirty="0" smtClean="0">
                <a:latin typeface="Arial Black" panose="020B0A04020102020204" pitchFamily="34" charset="0"/>
              </a:rPr>
              <a:t> y los </a:t>
            </a:r>
            <a:r>
              <a:rPr lang="en-US" sz="3200" dirty="0" err="1" smtClean="0">
                <a:latin typeface="Arial Black" panose="020B0A04020102020204" pitchFamily="34" charset="0"/>
              </a:rPr>
              <a:t>derechos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humanos</a:t>
            </a:r>
            <a:r>
              <a:rPr lang="en-US" sz="3200" dirty="0" smtClean="0">
                <a:latin typeface="Arial Black" panose="020B0A04020102020204" pitchFamily="34" charset="0"/>
              </a:rPr>
              <a:t> y </a:t>
            </a:r>
            <a:r>
              <a:rPr lang="en-US" sz="3200" dirty="0" err="1" smtClean="0">
                <a:latin typeface="Arial Black" panose="020B0A04020102020204" pitchFamily="34" charset="0"/>
              </a:rPr>
              <a:t>arribar</a:t>
            </a:r>
            <a:r>
              <a:rPr lang="en-US" sz="3200" dirty="0" smtClean="0">
                <a:latin typeface="Arial Black" panose="020B0A04020102020204" pitchFamily="34" charset="0"/>
              </a:rPr>
              <a:t> a </a:t>
            </a:r>
            <a:r>
              <a:rPr lang="en-US" sz="3200" dirty="0" err="1" smtClean="0">
                <a:latin typeface="Arial Black" panose="020B0A04020102020204" pitchFamily="34" charset="0"/>
              </a:rPr>
              <a:t>conclusiones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sobre</a:t>
            </a:r>
            <a:r>
              <a:rPr lang="en-US" sz="3200" dirty="0" smtClean="0">
                <a:latin typeface="Arial Black" panose="020B0A04020102020204" pitchFamily="34" charset="0"/>
              </a:rPr>
              <a:t> el </a:t>
            </a:r>
            <a:r>
              <a:rPr lang="en-US" sz="3200" dirty="0" err="1" smtClean="0">
                <a:latin typeface="Arial Black" panose="020B0A04020102020204" pitchFamily="34" charset="0"/>
              </a:rPr>
              <a:t>estado</a:t>
            </a:r>
            <a:r>
              <a:rPr lang="en-US" sz="3200" dirty="0" smtClean="0">
                <a:latin typeface="Arial Black" panose="020B0A04020102020204" pitchFamily="34" charset="0"/>
              </a:rPr>
              <a:t> de </a:t>
            </a:r>
            <a:r>
              <a:rPr lang="en-US" sz="3200" dirty="0" err="1" smtClean="0">
                <a:latin typeface="Arial Black" panose="020B0A04020102020204" pitchFamily="34" charset="0"/>
              </a:rPr>
              <a:t>su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cumplimiento</a:t>
            </a:r>
            <a:r>
              <a:rPr lang="en-US" sz="3200" dirty="0" smtClean="0">
                <a:latin typeface="Arial Black" panose="020B0A04020102020204" pitchFamily="34" charset="0"/>
              </a:rPr>
              <a:t> en </a:t>
            </a:r>
            <a:r>
              <a:rPr lang="en-US" sz="3200" dirty="0" err="1" smtClean="0">
                <a:latin typeface="Arial Black" panose="020B0A04020102020204" pitchFamily="34" charset="0"/>
              </a:rPr>
              <a:t>nuestro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país</a:t>
            </a:r>
            <a:r>
              <a:rPr lang="en-US" sz="3200" dirty="0" smtClean="0">
                <a:latin typeface="Arial Black" panose="020B0A04020102020204" pitchFamily="34" charset="0"/>
              </a:rPr>
              <a:t> y en el </a:t>
            </a:r>
            <a:r>
              <a:rPr lang="en-US" sz="3200" dirty="0" err="1" smtClean="0">
                <a:latin typeface="Arial Black" panose="020B0A04020102020204" pitchFamily="34" charset="0"/>
              </a:rPr>
              <a:t>mundo</a:t>
            </a:r>
            <a:r>
              <a:rPr lang="en-US" sz="3200" dirty="0" smtClean="0">
                <a:latin typeface="Arial Black" panose="020B0A04020102020204" pitchFamily="34" charset="0"/>
              </a:rPr>
              <a:t> y </a:t>
            </a:r>
            <a:r>
              <a:rPr lang="en-US" sz="3200" dirty="0" err="1" smtClean="0">
                <a:latin typeface="Arial Black" panose="020B0A04020102020204" pitchFamily="34" charset="0"/>
              </a:rPr>
              <a:t>sobre</a:t>
            </a:r>
            <a:r>
              <a:rPr lang="en-US" sz="3200" dirty="0" smtClean="0">
                <a:latin typeface="Arial Black" panose="020B0A04020102020204" pitchFamily="34" charset="0"/>
              </a:rPr>
              <a:t> el </a:t>
            </a:r>
            <a:r>
              <a:rPr lang="en-US" sz="3200" dirty="0" err="1" smtClean="0">
                <a:latin typeface="Arial Black" panose="020B0A04020102020204" pitchFamily="34" charset="0"/>
              </a:rPr>
              <a:t>papel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que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como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profesionales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5125" name="WordArt 6"/>
          <p:cNvSpPr>
            <a:spLocks noChangeArrowheads="1" noChangeShapeType="1" noTextEdit="1"/>
          </p:cNvSpPr>
          <p:nvPr/>
        </p:nvSpPr>
        <p:spPr bwMode="auto">
          <a:xfrm>
            <a:off x="326456" y="188914"/>
            <a:ext cx="1147080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s-ES" sz="36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Impact" panose="020B0806030902050204" pitchFamily="34" charset="0"/>
              </a:rPr>
              <a:t>OBJETIVOS</a:t>
            </a:r>
          </a:p>
          <a:p>
            <a:pPr algn="ctr"/>
            <a:r>
              <a:rPr lang="es-E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Impact" panose="020B0806030902050204" pitchFamily="34" charset="0"/>
              </a:rPr>
              <a:t>DE LA CLASE</a:t>
            </a:r>
            <a:endParaRPr lang="es-ES" sz="3600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33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873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/>
          </p:nvPr>
        </p:nvGraphicFramePr>
        <p:xfrm>
          <a:off x="326456" y="2473848"/>
          <a:ext cx="1881757" cy="1978870"/>
        </p:xfrm>
        <a:graphic>
          <a:graphicData uri="http://schemas.openxmlformats.org/presentationml/2006/ole">
            <p:oleObj spid="_x0000_s4115" name="Imagen" r:id="rId4" imgW="2365553" imgH="2365553" progId="">
              <p:embed/>
            </p:oleObj>
          </a:graphicData>
        </a:graphic>
      </p:graphicFrame>
      <p:sp>
        <p:nvSpPr>
          <p:cNvPr id="5123" name="AutoShape 4"/>
          <p:cNvSpPr>
            <a:spLocks noChangeArrowheads="1"/>
          </p:cNvSpPr>
          <p:nvPr/>
        </p:nvSpPr>
        <p:spPr bwMode="auto">
          <a:xfrm>
            <a:off x="2387600" y="803815"/>
            <a:ext cx="10185400" cy="6054185"/>
          </a:xfrm>
          <a:prstGeom prst="cloudCallout">
            <a:avLst>
              <a:gd name="adj1" fmla="val -58162"/>
              <a:gd name="adj2" fmla="val -18343"/>
            </a:avLst>
          </a:prstGeom>
          <a:solidFill>
            <a:srgbClr val="FFFF99"/>
          </a:solidFill>
          <a:ln w="38100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Arial Black" panose="020B0A04020102020204" pitchFamily="34" charset="0"/>
              </a:rPr>
              <a:t>   </a:t>
            </a:r>
          </a:p>
          <a:p>
            <a:pPr algn="ctr" eaLnBrk="1" hangingPunct="1"/>
            <a:endParaRPr lang="en-US" sz="3200" dirty="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US" sz="3200" dirty="0" err="1" smtClean="0">
                <a:latin typeface="Arial Black" panose="020B0A04020102020204" pitchFamily="34" charset="0"/>
              </a:rPr>
              <a:t>comprometidos</a:t>
            </a:r>
            <a:r>
              <a:rPr lang="en-US" sz="3200" dirty="0" smtClean="0">
                <a:latin typeface="Arial Black" panose="020B0A04020102020204" pitchFamily="34" charset="0"/>
              </a:rPr>
              <a:t> con la patria y la </a:t>
            </a:r>
            <a:r>
              <a:rPr lang="en-US" sz="3200" dirty="0" err="1" smtClean="0">
                <a:latin typeface="Arial Black" panose="020B0A04020102020204" pitchFamily="34" charset="0"/>
              </a:rPr>
              <a:t>humanidad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tienen</a:t>
            </a:r>
            <a:r>
              <a:rPr lang="en-US" sz="3200" dirty="0" smtClean="0">
                <a:latin typeface="Arial Black" panose="020B0A04020102020204" pitchFamily="34" charset="0"/>
              </a:rPr>
              <a:t> en la </a:t>
            </a:r>
            <a:r>
              <a:rPr lang="en-US" sz="3200" dirty="0" err="1" smtClean="0">
                <a:latin typeface="Arial Black" panose="020B0A04020102020204" pitchFamily="34" charset="0"/>
              </a:rPr>
              <a:t>defensa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smtClean="0">
                <a:latin typeface="Arial Black" panose="020B0A04020102020204" pitchFamily="34" charset="0"/>
              </a:rPr>
              <a:t>de </a:t>
            </a:r>
            <a:r>
              <a:rPr lang="en-US" sz="3200" dirty="0" err="1" smtClean="0">
                <a:latin typeface="Arial Black" panose="020B0A04020102020204" pitchFamily="34" charset="0"/>
              </a:rPr>
              <a:t>su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cumplimiento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5125" name="WordArt 6"/>
          <p:cNvSpPr>
            <a:spLocks noChangeArrowheads="1" noChangeShapeType="1" noTextEdit="1"/>
          </p:cNvSpPr>
          <p:nvPr/>
        </p:nvSpPr>
        <p:spPr bwMode="auto">
          <a:xfrm>
            <a:off x="326456" y="188914"/>
            <a:ext cx="1147080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s-ES" sz="36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Impact" panose="020B0806030902050204" pitchFamily="34" charset="0"/>
              </a:rPr>
              <a:t>OBJETIVOS</a:t>
            </a:r>
          </a:p>
          <a:p>
            <a:pPr algn="ctr"/>
            <a:r>
              <a:rPr lang="es-E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Impact" panose="020B0806030902050204" pitchFamily="34" charset="0"/>
              </a:rPr>
              <a:t>DE LA CLASE</a:t>
            </a:r>
            <a:endParaRPr lang="es-ES" sz="3600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33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6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6600" dirty="0" smtClean="0">
                <a:solidFill>
                  <a:srgbClr val="FF0000"/>
                </a:solidFill>
                <a:latin typeface="Impact" panose="020B0806030902050204" pitchFamily="34" charset="0"/>
              </a:rPr>
              <a:t>SUMARIO</a:t>
            </a:r>
            <a:endParaRPr lang="es-ES" sz="66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37771" y="1453341"/>
            <a:ext cx="11328400" cy="45243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3200" dirty="0" smtClean="0">
                <a:latin typeface="Arial Black" panose="020B0A04020102020204" pitchFamily="34" charset="0"/>
              </a:rPr>
              <a:t> El Derecho Internacional humanitario. </a:t>
            </a:r>
            <a:r>
              <a:rPr lang="es-ES" sz="3200" dirty="0" err="1" smtClean="0">
                <a:latin typeface="Arial Black" panose="020B0A04020102020204" pitchFamily="34" charset="0"/>
              </a:rPr>
              <a:t>Principa</a:t>
            </a:r>
            <a:r>
              <a:rPr lang="es-ES" sz="3200" dirty="0" smtClean="0">
                <a:latin typeface="Arial Black" panose="020B0A04020102020204" pitchFamily="34" charset="0"/>
              </a:rPr>
              <a:t>-les definiciones y conceptos que rigen este.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200" dirty="0" smtClean="0">
                <a:latin typeface="Arial Black" panose="020B0A04020102020204" pitchFamily="34" charset="0"/>
              </a:rPr>
              <a:t>Los Convenios de Ginebra y sus protocolos</a:t>
            </a:r>
          </a:p>
          <a:p>
            <a:pPr algn="just"/>
            <a:r>
              <a:rPr lang="es-ES" sz="3200" dirty="0">
                <a:latin typeface="Arial Black" panose="020B0A04020102020204" pitchFamily="34" charset="0"/>
              </a:rPr>
              <a:t> </a:t>
            </a:r>
            <a:r>
              <a:rPr lang="es-ES" sz="3200" dirty="0" smtClean="0">
                <a:latin typeface="Arial Black" panose="020B0A04020102020204" pitchFamily="34" charset="0"/>
              </a:rPr>
              <a:t>  adicionales. Convenio de la Haya.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200" dirty="0" smtClean="0">
                <a:latin typeface="Arial Black" panose="020B0A04020102020204" pitchFamily="34" charset="0"/>
              </a:rPr>
              <a:t>El DIH y los Derechos Humanos. Principales diferencias.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200" dirty="0" smtClean="0">
                <a:latin typeface="Arial Black" panose="020B0A04020102020204" pitchFamily="34" charset="0"/>
              </a:rPr>
              <a:t>Cumplimiento del DIH en el mundo y en nuestro país. Estado actual. Papel de los profesionales en defensa de su cumplimiento. </a:t>
            </a:r>
            <a:endParaRPr lang="es-E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899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66108" y="290945"/>
            <a:ext cx="6913419" cy="37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 Black" panose="020B0A04020102020204" pitchFamily="34" charset="0"/>
              </a:rPr>
              <a:t>INDICACIONES PARA LA CLASE DE ENCUENTRO</a:t>
            </a:r>
            <a:endParaRPr lang="es-ES" dirty="0">
              <a:latin typeface="Arial Black" panose="020B0A040201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71054" y="665019"/>
            <a:ext cx="1138843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ES_tradnl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Relación de temas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Equipo 1.-. Analice en qué consiste el Derecho Internacional Humanitario, cuáles son sus fuentes y orígenes, cuerpos normativos que lo integran. Valore </a:t>
            </a:r>
            <a:r>
              <a:rPr lang="es-ES_tradnl" sz="2000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a partir del </a:t>
            </a:r>
            <a:r>
              <a:rPr lang="es-ES_tradnl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estado de su cumplimiento en el mundo </a:t>
            </a:r>
            <a:r>
              <a:rPr lang="es-ES_tradnl" sz="2000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de hoy, cual es el papel </a:t>
            </a:r>
            <a:r>
              <a:rPr lang="es-ES_tradnl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de los profesionales universitarios en defensa del </a:t>
            </a:r>
            <a:r>
              <a:rPr lang="es-ES_tradnl" sz="2000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DIH.</a:t>
            </a:r>
          </a:p>
          <a:p>
            <a:pPr algn="just">
              <a:spcAft>
                <a:spcPts val="0"/>
              </a:spcAft>
            </a:pPr>
            <a:r>
              <a:rPr lang="es-ES_tradnl" sz="2000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s-ES_tradnl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Principios del Derecho Internacional Humanitario. Explique en que consiste cada uno. Valore cuál es su vigencia e importancia de su cumplimiento en la </a:t>
            </a:r>
            <a:r>
              <a:rPr lang="es-ES_tradnl" sz="2000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actualidad. </a:t>
            </a:r>
            <a:endParaRPr lang="es-ES" sz="20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 </a:t>
            </a:r>
            <a:endParaRPr lang="es-ES" sz="20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Equipo </a:t>
            </a:r>
            <a:r>
              <a:rPr lang="es-ES_tradnl" sz="2000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2.- </a:t>
            </a:r>
            <a:r>
              <a:rPr lang="es-ES_tradnl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Derechos humanos y Derecho Humanitario. Analice cuáles son sus analogías y diferencias. Argumente como se cumplen estos a la luz de los más recientes conflictos bélicos y conmociones sociales que asuelan  la humanidad. </a:t>
            </a:r>
            <a:endParaRPr lang="es-ES" sz="20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Ponga </a:t>
            </a:r>
            <a:r>
              <a:rPr lang="es-ES_tradnl" sz="2000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ejemplos.  </a:t>
            </a:r>
            <a:endParaRPr lang="es-ES" sz="20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 </a:t>
            </a:r>
            <a:endParaRPr lang="es-ES" sz="20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r>
              <a:rPr lang="es-ES_tradnl" sz="2000">
                <a:latin typeface="Arial Black" panose="020B0A04020102020204" pitchFamily="34" charset="0"/>
                <a:ea typeface="Times New Roman" panose="02020603050405020304" pitchFamily="18" charset="0"/>
              </a:rPr>
              <a:t>Equipo </a:t>
            </a:r>
            <a:r>
              <a:rPr lang="es-ES_tradnl" sz="2000" smtClean="0">
                <a:latin typeface="Arial Black" panose="020B0A04020102020204" pitchFamily="34" charset="0"/>
                <a:ea typeface="Times New Roman" panose="02020603050405020304" pitchFamily="18" charset="0"/>
              </a:rPr>
              <a:t>3.- </a:t>
            </a:r>
            <a:r>
              <a:rPr lang="es-ES_tradnl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Analice cuáles son las tradiciones de nuestro país en el </a:t>
            </a:r>
            <a:r>
              <a:rPr lang="es-ES_tradnl" sz="2000" dirty="0" err="1" smtClean="0">
                <a:latin typeface="Arial Black" panose="020B0A04020102020204" pitchFamily="34" charset="0"/>
                <a:ea typeface="Times New Roman" panose="02020603050405020304" pitchFamily="18" charset="0"/>
              </a:rPr>
              <a:t>cumplimien-to</a:t>
            </a:r>
            <a:r>
              <a:rPr lang="es-ES_tradnl" sz="2000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s-ES_tradnl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del Derecho Internacional Humanitario a lo largo de su historia combativa</a:t>
            </a:r>
            <a:r>
              <a:rPr lang="es-ES_tradnl" sz="2000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lang="es-ES_tradnl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 Papel de los profesionales universitarios cubanos en defensa de </a:t>
            </a:r>
            <a:r>
              <a:rPr lang="es-ES_tradnl" sz="2000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su </a:t>
            </a:r>
            <a:r>
              <a:rPr lang="es-ES_tradnl" sz="2000" dirty="0" err="1" smtClean="0">
                <a:latin typeface="Arial Black" panose="020B0A04020102020204" pitchFamily="34" charset="0"/>
                <a:ea typeface="Times New Roman" panose="02020603050405020304" pitchFamily="18" charset="0"/>
              </a:rPr>
              <a:t>cumplimien-to</a:t>
            </a:r>
            <a:r>
              <a:rPr lang="es-ES_tradnl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lang="es-ES_tradnl" sz="2000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endParaRPr lang="es-E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54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09600" y="765429"/>
            <a:ext cx="11305309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43510" lvl="0" indent="-342900" algn="just">
              <a:spcAft>
                <a:spcPts val="0"/>
              </a:spcAft>
              <a:buFont typeface="+mj-lt"/>
              <a:buAutoNum type="arabicPeriod"/>
              <a:tabLst>
                <a:tab pos="408940" algn="l"/>
              </a:tabLst>
            </a:pPr>
            <a:r>
              <a:rPr lang="es-MX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Quesada Romero, R. y otros, Texto básico de Preparación para la Defensa para los estudiantes CES. La Habana. Editorial Félix Varela  2013</a:t>
            </a:r>
            <a:endParaRPr lang="es-ES" sz="20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marR="143510" lvl="0" indent="-342900" algn="just">
              <a:spcAft>
                <a:spcPts val="0"/>
              </a:spcAft>
              <a:buFont typeface="+mj-lt"/>
              <a:buAutoNum type="arabicPeriod"/>
              <a:tabLst>
                <a:tab pos="408940" algn="l"/>
              </a:tabLst>
            </a:pPr>
            <a:r>
              <a:rPr lang="es-MX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Quesada Romero, R. y otros, Texto básico de Preparación para la Defensa para los estudiantes de la Universalización de la Educación Superior. La Habana. Editorial Félix Varela.2004.</a:t>
            </a:r>
            <a:endParaRPr lang="es-ES" sz="20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marR="143510" lvl="0" indent="-342900" algn="just">
              <a:spcAft>
                <a:spcPts val="0"/>
              </a:spcAft>
              <a:buFont typeface="+mj-lt"/>
              <a:buAutoNum type="arabicPeriod"/>
              <a:tabLst>
                <a:tab pos="408940" algn="l"/>
              </a:tabLst>
            </a:pPr>
            <a:r>
              <a:rPr lang="es-MX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CICR. Convenios de Ginebra del 12 de agosto 1949. La Habana. Imprenta Central de las FAR. 1985</a:t>
            </a:r>
            <a:endParaRPr lang="es-ES" sz="20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marR="143510" lvl="0" indent="-342900" algn="just">
              <a:spcAft>
                <a:spcPts val="0"/>
              </a:spcAft>
              <a:buFont typeface="+mj-lt"/>
              <a:buAutoNum type="arabicPeriod"/>
              <a:tabLst>
                <a:tab pos="408940" algn="l"/>
              </a:tabLst>
            </a:pPr>
            <a:r>
              <a:rPr lang="es-ES_tradnl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CICR. Protocolos adicionales a los Convenios de Ginebra del 12 de agosto 1949 </a:t>
            </a:r>
            <a:r>
              <a:rPr lang="es-MX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La Habana. Imprenta Central de las FAR. 1985</a:t>
            </a:r>
            <a:endParaRPr lang="es-ES" sz="20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marR="143510" lvl="0" indent="-342900" algn="just">
              <a:spcAft>
                <a:spcPts val="0"/>
              </a:spcAft>
              <a:buFont typeface="+mj-lt"/>
              <a:buAutoNum type="arabicPeriod"/>
              <a:tabLst>
                <a:tab pos="408940" algn="l"/>
              </a:tabLst>
            </a:pPr>
            <a:r>
              <a:rPr lang="es-MX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Lecturas complementarias DIH. archivo doc. Carpeta tema </a:t>
            </a:r>
            <a:r>
              <a:rPr lang="es-MX" sz="2000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DIH.</a:t>
            </a:r>
            <a:endParaRPr lang="es-ES" sz="20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marR="143510" lvl="0" indent="-342900" algn="just">
              <a:spcAft>
                <a:spcPts val="0"/>
              </a:spcAft>
              <a:buFont typeface="+mj-lt"/>
              <a:buAutoNum type="arabicPeriod"/>
              <a:tabLst>
                <a:tab pos="408940" algn="l"/>
              </a:tabLst>
            </a:pPr>
            <a:r>
              <a:rPr lang="es-MX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CICR. ¿Qué es el DIH. Archivo. Doc. Carpeta tema 4 Defensa Nacional</a:t>
            </a:r>
            <a:r>
              <a:rPr lang="es-MX" sz="2000" dirty="0">
                <a:solidFill>
                  <a:srgbClr val="FF0D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FrizQuadrata"/>
              </a:rPr>
              <a:t> </a:t>
            </a:r>
            <a:endParaRPr lang="es-ES" sz="20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marR="143510" lvl="0" indent="-342900" algn="just">
              <a:spcAft>
                <a:spcPts val="0"/>
              </a:spcAft>
              <a:buFont typeface="+mj-lt"/>
              <a:buAutoNum type="arabicPeriod"/>
              <a:tabLst>
                <a:tab pos="408940" algn="l"/>
              </a:tabLst>
            </a:pPr>
            <a:r>
              <a:rPr lang="es-ES_tradnl" sz="2000" dirty="0">
                <a:solidFill>
                  <a:srgbClr val="FF0D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FrizQuadrata"/>
              </a:rPr>
              <a:t> </a:t>
            </a:r>
            <a:r>
              <a:rPr lang="es-ES" sz="2000" dirty="0">
                <a:latin typeface="Arial Black" panose="020B0A04020102020204" pitchFamily="34" charset="0"/>
                <a:ea typeface="Calibri" panose="020F0502020204030204" pitchFamily="34" charset="0"/>
              </a:rPr>
              <a:t>CICR</a:t>
            </a:r>
            <a:r>
              <a:rPr lang="es-ES" sz="2000" dirty="0">
                <a:solidFill>
                  <a:srgbClr val="FF0D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FrizQuadrata"/>
              </a:rPr>
              <a:t>.</a:t>
            </a:r>
            <a:r>
              <a:rPr lang="es-ES" sz="2000" dirty="0">
                <a:latin typeface="Arial Black" panose="020B0A04020102020204" pitchFamily="34" charset="0"/>
                <a:ea typeface="Calibri" panose="020F0502020204030204" pitchFamily="34" charset="0"/>
              </a:rPr>
              <a:t>DIH. Respuestas a sus preguntas</a:t>
            </a:r>
            <a:r>
              <a:rPr lang="es-ES" sz="2000" dirty="0">
                <a:solidFill>
                  <a:srgbClr val="FF0D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FrizQuadrata"/>
              </a:rPr>
              <a:t> www.cicr.org</a:t>
            </a:r>
            <a:endParaRPr lang="es-ES" sz="20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marR="143510" lvl="0" indent="-342900" algn="just">
              <a:spcAft>
                <a:spcPts val="0"/>
              </a:spcAft>
              <a:buFont typeface="+mj-lt"/>
              <a:buAutoNum type="arabicPeriod"/>
              <a:tabLst>
                <a:tab pos="408940" algn="l"/>
              </a:tabLst>
            </a:pPr>
            <a:r>
              <a:rPr lang="es-ES" sz="2000" dirty="0">
                <a:latin typeface="Arial Black" panose="020B0A04020102020204" pitchFamily="34" charset="0"/>
                <a:ea typeface="Calibri" panose="020F0502020204030204" pitchFamily="34" charset="0"/>
              </a:rPr>
              <a:t> CICR. Principios Básicos del DIH.  shop@icrc.org </a:t>
            </a:r>
            <a:r>
              <a:rPr lang="es-ES" sz="2000" b="1" dirty="0">
                <a:latin typeface="Arial Black" panose="020B0A04020102020204" pitchFamily="34" charset="0"/>
                <a:ea typeface="Calibri" panose="020F0502020204030204" pitchFamily="34" charset="0"/>
              </a:rPr>
              <a:t>www</a:t>
            </a:r>
            <a:r>
              <a:rPr lang="es-ES" sz="2000" dirty="0">
                <a:latin typeface="Arial Black" panose="020B0A04020102020204" pitchFamily="34" charset="0"/>
                <a:ea typeface="Calibri" panose="020F0502020204030204" pitchFamily="34" charset="0"/>
              </a:rPr>
              <a:t>.cicr.org</a:t>
            </a:r>
            <a:endParaRPr lang="es-ES" sz="20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ES_tradnl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Intranet UH</a:t>
            </a:r>
            <a:r>
              <a:rPr lang="es-ES_tradnl" sz="2000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s-ES" sz="20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ES" sz="2000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MINFAR</a:t>
            </a:r>
            <a:r>
              <a:rPr lang="es-ES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. Reglamento de la Zona de Defensa y de su consejo. La Habana. 2007</a:t>
            </a:r>
            <a:endParaRPr lang="es-ES" sz="2000" dirty="0">
              <a:latin typeface="Arial Black" panose="020B0A04020102020204" pitchFamily="34" charset="0"/>
            </a:endParaRPr>
          </a:p>
          <a:p>
            <a:pPr marL="342900" marR="143510" lvl="0" indent="-342900" algn="just">
              <a:spcAft>
                <a:spcPts val="0"/>
              </a:spcAft>
              <a:buFont typeface="+mj-lt"/>
              <a:buAutoNum type="arabicPeriod"/>
              <a:tabLst>
                <a:tab pos="408940" algn="l"/>
              </a:tabLst>
            </a:pPr>
            <a:endParaRPr lang="es-ES_tradnl" sz="2000" dirty="0" smtClean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marR="143510" lvl="0" indent="-342900" algn="just">
              <a:spcAft>
                <a:spcPts val="0"/>
              </a:spcAft>
              <a:buFont typeface="+mj-lt"/>
              <a:buAutoNum type="arabicPeriod"/>
              <a:tabLst>
                <a:tab pos="408940" algn="l"/>
              </a:tabLst>
            </a:pPr>
            <a:endParaRPr lang="es-ES" sz="20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marR="143510" lvl="0" indent="-342900" algn="just">
              <a:spcAft>
                <a:spcPts val="0"/>
              </a:spcAft>
              <a:buFont typeface="+mj-lt"/>
              <a:buAutoNum type="arabicPeriod"/>
              <a:tabLst>
                <a:tab pos="408940" algn="l"/>
              </a:tabLst>
            </a:pPr>
            <a:r>
              <a:rPr lang="es-ES_tradnl" sz="2000" b="1" dirty="0">
                <a:solidFill>
                  <a:srgbClr val="0000FF"/>
                </a:solidFill>
                <a:latin typeface="Arial Black" panose="020B0A04020102020204" pitchFamily="34" charset="0"/>
                <a:ea typeface="Times New Roman" panose="02020603050405020304" pitchFamily="18" charset="0"/>
                <a:hlinkClick r:id="rId2"/>
              </a:rPr>
              <a:t>http://media.mes.edu.cu</a:t>
            </a:r>
            <a:endParaRPr lang="es-ES" sz="20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214254" y="180109"/>
            <a:ext cx="4738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0000"/>
                </a:solidFill>
                <a:latin typeface="Impact" panose="020B0806030902050204" pitchFamily="34" charset="0"/>
              </a:rPr>
              <a:t>BIBLIOGRAFÍA</a:t>
            </a:r>
            <a:endParaRPr lang="es-ES" sz="54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342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911642" y="2406315"/>
            <a:ext cx="65854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Bookman Old Style" panose="02050604050505020204" pitchFamily="18" charset="0"/>
              </a:rPr>
              <a:t>CONCLUSIONES</a:t>
            </a:r>
            <a:endParaRPr lang="es-ES" sz="6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614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447</Words>
  <Application>Microsoft Office PowerPoint</Application>
  <PresentationFormat>Personalizado</PresentationFormat>
  <Paragraphs>51</Paragraphs>
  <Slides>8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Tema de Office</vt:lpstr>
      <vt:lpstr>Imagen</vt:lpstr>
      <vt:lpstr>Diapositiva 1</vt:lpstr>
      <vt:lpstr>Diapositiva 2</vt:lpstr>
      <vt:lpstr>Diapositiva 3</vt:lpstr>
      <vt:lpstr>Diapositiva 4</vt:lpstr>
      <vt:lpstr>SUMARIO</vt:lpstr>
      <vt:lpstr>Diapositiva 6</vt:lpstr>
      <vt:lpstr>Diapositiva 7</vt:lpstr>
      <vt:lpstr>Diapositiva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PPD</cp:lastModifiedBy>
  <cp:revision>82</cp:revision>
  <dcterms:created xsi:type="dcterms:W3CDTF">2015-11-13T14:13:13Z</dcterms:created>
  <dcterms:modified xsi:type="dcterms:W3CDTF">2019-09-16T07:09:55Z</dcterms:modified>
</cp:coreProperties>
</file>