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19/04/2024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19/04/2024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19/04/2024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19/04/2024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19/04/2024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19/04/2024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19/04/2024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19/04/2024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19/04/2024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19/04/2024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19/04/2024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847CFC-816F-41D0-AAC0-9BF4FEBC753E}" type="datetimeFigureOut">
              <a:rPr lang="es-ES" smtClean="0"/>
              <a:t>19/04/2024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3600450"/>
          </a:xfrm>
        </p:spPr>
        <p:txBody>
          <a:bodyPr>
            <a:normAutofit/>
          </a:bodyPr>
          <a:lstStyle/>
          <a:p>
            <a:r>
              <a:rPr lang="es-ES" dirty="0" smtClean="0"/>
              <a:t>INSTRUCCIÓN MINISTERIAL 1 DEL 2009</a:t>
            </a:r>
            <a:br>
              <a:rPr lang="es-ES" dirty="0" smtClean="0"/>
            </a:br>
            <a:r>
              <a:rPr lang="es-ES" b="1" dirty="0"/>
              <a:t>INDICACIONES ACERCA DE LOS ERRORES ORTOGRÁFICOS Y DE REDACCIÓN 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467544" y="4797152"/>
            <a:ext cx="8496944" cy="2060848"/>
          </a:xfrm>
        </p:spPr>
        <p:txBody>
          <a:bodyPr>
            <a:normAutofit fontScale="92500" lnSpcReduction="10000"/>
          </a:bodyPr>
          <a:lstStyle/>
          <a:p>
            <a:r>
              <a:rPr lang="es-ES" dirty="0"/>
              <a:t>Dr. José Manuel </a:t>
            </a:r>
            <a:r>
              <a:rPr lang="es-ES" dirty="0" err="1"/>
              <a:t>Cepero</a:t>
            </a:r>
            <a:r>
              <a:rPr lang="es-ES" dirty="0"/>
              <a:t> Barroso</a:t>
            </a:r>
          </a:p>
          <a:p>
            <a:r>
              <a:rPr lang="es-ES" dirty="0"/>
              <a:t>Profesor asistente</a:t>
            </a:r>
          </a:p>
          <a:p>
            <a:r>
              <a:rPr lang="es-ES" dirty="0"/>
              <a:t>Jefe departamento de cirugía</a:t>
            </a:r>
          </a:p>
          <a:p>
            <a:r>
              <a:rPr lang="es-ES" dirty="0"/>
              <a:t>F. C. M. Julio Trigo López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869514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178698"/>
          </a:xfrm>
        </p:spPr>
        <p:txBody>
          <a:bodyPr>
            <a:normAutofit/>
          </a:bodyPr>
          <a:lstStyle/>
          <a:p>
            <a:r>
              <a:rPr lang="es-ES" sz="9600" dirty="0" smtClean="0"/>
              <a:t>FIN</a:t>
            </a:r>
            <a:endParaRPr lang="es-ES" sz="9600" dirty="0"/>
          </a:p>
        </p:txBody>
      </p:sp>
    </p:spTree>
    <p:extLst>
      <p:ext uri="{BB962C8B-B14F-4D97-AF65-F5344CB8AC3E}">
        <p14:creationId xmlns:p14="http://schemas.microsoft.com/office/powerpoint/2010/main" val="2233687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sz="2700" dirty="0"/>
              <a:t>INSTRUCCIÓN MINISTERIAL 1 DEL 2009</a:t>
            </a:r>
            <a:br>
              <a:rPr lang="es-ES" sz="2700" dirty="0"/>
            </a:br>
            <a:r>
              <a:rPr lang="es-ES" sz="2700" b="1" dirty="0"/>
              <a:t>INDICACIONES ACERCA DE LOS ERRORES ORTOGRÁFICOS Y DE REDACCIÓN </a:t>
            </a:r>
            <a:endParaRPr lang="es-ES" sz="27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5141168"/>
          </a:xfrm>
        </p:spPr>
        <p:txBody>
          <a:bodyPr>
            <a:normAutofit fontScale="85000" lnSpcReduction="20000"/>
          </a:bodyPr>
          <a:lstStyle/>
          <a:p>
            <a:r>
              <a:rPr lang="es-ES" dirty="0"/>
              <a:t>El uso correcto de la lengua materna es, entre otros aspectos, un elemento esencial en la calidad de la formación integral de los profesionales. </a:t>
            </a:r>
          </a:p>
          <a:p>
            <a:r>
              <a:rPr lang="es-ES" dirty="0"/>
              <a:t>E</a:t>
            </a:r>
            <a:r>
              <a:rPr lang="es-ES" dirty="0" smtClean="0"/>
              <a:t>n </a:t>
            </a:r>
            <a:r>
              <a:rPr lang="es-ES" dirty="0"/>
              <a:t>controles realizados al proceso de formación de los profesionales en los centros de educación superior, se han detectado problemas en el dominio de la lengua que merecen ser atendidos.</a:t>
            </a:r>
          </a:p>
          <a:p>
            <a:r>
              <a:rPr lang="es-ES" dirty="0"/>
              <a:t>Esta situación aconseja dictar normas </a:t>
            </a:r>
            <a:r>
              <a:rPr lang="es-ES" dirty="0" smtClean="0"/>
              <a:t>complementarias, </a:t>
            </a:r>
            <a:r>
              <a:rPr lang="es-ES" dirty="0"/>
              <a:t>que establezcan de manera uniforme el modo de tener en cuenta los errores ortográficos y de redacción en todas las evaluaciones escritas que se realicen en las carreras que se desarrollan en la educación superior del </a:t>
            </a:r>
            <a:r>
              <a:rPr lang="es-ES" dirty="0" smtClean="0"/>
              <a:t>país, las que se aplicarán a </a:t>
            </a:r>
            <a:r>
              <a:rPr lang="es-ES" dirty="0"/>
              <a:t>partir del curso académico </a:t>
            </a:r>
            <a:r>
              <a:rPr lang="es-ES" dirty="0" smtClean="0"/>
              <a:t>2009-2010</a:t>
            </a:r>
            <a:endParaRPr lang="es-ES" dirty="0"/>
          </a:p>
          <a:p>
            <a:pPr marL="0" indent="0">
              <a:buNone/>
            </a:pPr>
            <a:r>
              <a:rPr lang="es-ES" dirty="0"/>
              <a:t> 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367193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sz="3600" dirty="0"/>
              <a:t>INSTRUCCIÓN MINISTERIAL 1 DEL 2009</a:t>
            </a:r>
            <a:br>
              <a:rPr lang="es-ES" sz="3600" dirty="0"/>
            </a:br>
            <a:r>
              <a:rPr lang="es-ES" b="1" dirty="0"/>
              <a:t>INDICACIONES 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5257800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s-ES" b="1" dirty="0"/>
              <a:t>PRIMERO</a:t>
            </a:r>
            <a:r>
              <a:rPr lang="es-ES" dirty="0"/>
              <a:t>: Que en todos los trabajos escritos se identifiquen los errores referidos a los siguientes aspectos:</a:t>
            </a:r>
          </a:p>
          <a:p>
            <a:pPr lvl="0">
              <a:buFont typeface="Wingdings" pitchFamily="2" charset="2"/>
              <a:buChar char="Ø"/>
            </a:pPr>
            <a:r>
              <a:rPr lang="es-ES" dirty="0"/>
              <a:t>Errores de adición, omisión o cambio de letras.</a:t>
            </a:r>
          </a:p>
          <a:p>
            <a:pPr lvl="0">
              <a:buFont typeface="Wingdings" pitchFamily="2" charset="2"/>
              <a:buChar char="Ø"/>
            </a:pPr>
            <a:r>
              <a:rPr lang="es-ES" dirty="0"/>
              <a:t>Incorrecto uso de mayúsculas y minúsculas.</a:t>
            </a:r>
          </a:p>
          <a:p>
            <a:pPr lvl="0">
              <a:buFont typeface="Wingdings" pitchFamily="2" charset="2"/>
              <a:buChar char="Ø"/>
            </a:pPr>
            <a:r>
              <a:rPr lang="es-ES" dirty="0"/>
              <a:t>Errores de acentuación (dos problemas de acentuación se cuentan como un error).</a:t>
            </a:r>
          </a:p>
          <a:p>
            <a:pPr lvl="0">
              <a:buFont typeface="Wingdings" pitchFamily="2" charset="2"/>
              <a:buChar char="Ø"/>
            </a:pPr>
            <a:r>
              <a:rPr lang="es-ES" dirty="0"/>
              <a:t>Errores en el empleo de signos de puntuación (cuando afecten la claridad del enunciado).</a:t>
            </a:r>
          </a:p>
          <a:p>
            <a:pPr lvl="0">
              <a:buFont typeface="Wingdings" pitchFamily="2" charset="2"/>
              <a:buChar char="Ø"/>
            </a:pPr>
            <a:r>
              <a:rPr lang="es-ES" dirty="0"/>
              <a:t>Errores sintácticos tales como: falta de concordancia; mal uso de pronombres, preposiciones, conjunciones, verbos, adverbios; errores en el orden oracional. </a:t>
            </a:r>
          </a:p>
          <a:p>
            <a:pPr lvl="0">
              <a:buFont typeface="Wingdings" pitchFamily="2" charset="2"/>
              <a:buChar char="Ø"/>
            </a:pPr>
            <a:r>
              <a:rPr lang="es-ES" dirty="0"/>
              <a:t>Errores que afectan la unidad de sentido (secuencia lógica de las oraciones en el párrafo y de los párrafos que conforman el texto; pérdida, fragmentación o repetición innecesaria de la idea central).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092436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sz="3600" dirty="0"/>
              <a:t>INSTRUCCIÓN MINISTERIAL 1 DEL 2009</a:t>
            </a:r>
            <a:br>
              <a:rPr lang="es-ES" sz="3600" dirty="0"/>
            </a:br>
            <a:r>
              <a:rPr lang="es-ES" b="1" dirty="0"/>
              <a:t>INDICACIONES 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5257800"/>
          </a:xfrm>
        </p:spPr>
        <p:txBody>
          <a:bodyPr>
            <a:normAutofit/>
          </a:bodyPr>
          <a:lstStyle/>
          <a:p>
            <a:r>
              <a:rPr lang="es-ES" b="1" dirty="0"/>
              <a:t>SEGUNDO</a:t>
            </a:r>
            <a:r>
              <a:rPr lang="es-ES" dirty="0"/>
              <a:t>: Que esos errores tengan repercusión en la calificación otorgada al estudiante y puedan determinar incluso la categoría de aprobado. </a:t>
            </a:r>
          </a:p>
          <a:p>
            <a:r>
              <a:rPr lang="es-ES" b="1" dirty="0"/>
              <a:t>TERCERO</a:t>
            </a:r>
            <a:r>
              <a:rPr lang="es-ES" dirty="0"/>
              <a:t>: Que se apliquen, en todas las evaluaciones escritas parciales y finales, y para todas las carreras y modalidades de estudio de la enseñanza superior, las siguientes normas para la calificación en función del año académico (o su equivalente en el caso de las </a:t>
            </a:r>
            <a:r>
              <a:rPr lang="es-ES" dirty="0" smtClean="0"/>
              <a:t>Sedes </a:t>
            </a:r>
            <a:r>
              <a:rPr lang="es-ES" smtClean="0"/>
              <a:t>Universitarias Municipales) </a:t>
            </a:r>
            <a:r>
              <a:rPr lang="es-ES" dirty="0"/>
              <a:t>que cursa cada estudiante: 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899764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sz="3600" dirty="0"/>
              <a:t>INSTRUCCIÓN MINISTERIAL 1 DEL 2009</a:t>
            </a:r>
            <a:br>
              <a:rPr lang="es-ES" sz="3600" dirty="0"/>
            </a:br>
            <a:r>
              <a:rPr lang="es-ES" b="1" dirty="0"/>
              <a:t>INDICACIONES 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5257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" b="1" dirty="0"/>
              <a:t>Estudiantes de primer año: </a:t>
            </a:r>
            <a:endParaRPr lang="es-ES" dirty="0"/>
          </a:p>
          <a:p>
            <a:pPr lvl="0"/>
            <a:r>
              <a:rPr lang="es-ES" dirty="0"/>
              <a:t>Se admiten hasta 6 errores sin que ello afecte la calificación. </a:t>
            </a:r>
          </a:p>
          <a:p>
            <a:pPr lvl="0"/>
            <a:r>
              <a:rPr lang="es-ES" dirty="0"/>
              <a:t>Entre 7 y 8 errores: La calificación máxima a alcanzar será de 4 (BIEN). </a:t>
            </a:r>
          </a:p>
          <a:p>
            <a:pPr lvl="0"/>
            <a:r>
              <a:rPr lang="es-ES" dirty="0"/>
              <a:t>Entre 9 y 10 errores: La calificación máxima a alcanzar será de 3 (REGULAR). </a:t>
            </a:r>
          </a:p>
          <a:p>
            <a:pPr lvl="0"/>
            <a:r>
              <a:rPr lang="es-ES" dirty="0"/>
              <a:t>De 11 errores en adelante: Se otorgará la calificación de 2 (MAL).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659078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sz="3600" dirty="0"/>
              <a:t>INSTRUCCIÓN MINISTERIAL 1 DEL 2009</a:t>
            </a:r>
            <a:br>
              <a:rPr lang="es-ES" sz="3600" dirty="0"/>
            </a:br>
            <a:r>
              <a:rPr lang="es-ES" b="1" dirty="0"/>
              <a:t>INDICACIONES 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5257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" b="1" dirty="0"/>
              <a:t>Estudiantes de segundo y tercer años: </a:t>
            </a:r>
            <a:endParaRPr lang="es-ES" dirty="0"/>
          </a:p>
          <a:p>
            <a:pPr lvl="0"/>
            <a:r>
              <a:rPr lang="es-ES" dirty="0"/>
              <a:t>Se admiten hasta 4 errores sin que ello afecte la calificación. </a:t>
            </a:r>
          </a:p>
          <a:p>
            <a:pPr lvl="0"/>
            <a:r>
              <a:rPr lang="es-ES" dirty="0"/>
              <a:t>Entre 5 y 6 errores: La calificación máxima a alcanzar será de 4 (BIEN).</a:t>
            </a:r>
          </a:p>
          <a:p>
            <a:pPr lvl="0"/>
            <a:r>
              <a:rPr lang="es-ES" dirty="0"/>
              <a:t>Entre 7 y 8 errores: La calificación máxima a alcanzar será de 3 (REGULAR). </a:t>
            </a:r>
          </a:p>
          <a:p>
            <a:pPr lvl="0"/>
            <a:r>
              <a:rPr lang="es-ES" dirty="0"/>
              <a:t>De 9 errores en adelante: Se otorgará la calificación de 2 (MAL).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749500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sz="3600" dirty="0"/>
              <a:t>INSTRUCCIÓN MINISTERIAL 1 DEL 2009</a:t>
            </a:r>
            <a:br>
              <a:rPr lang="es-ES" sz="3600" dirty="0"/>
            </a:br>
            <a:r>
              <a:rPr lang="es-ES" b="1" dirty="0"/>
              <a:t>INDICACIONES 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5257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" b="1" dirty="0"/>
              <a:t>Estudiantes de cuarto año:</a:t>
            </a:r>
            <a:endParaRPr lang="es-ES" dirty="0"/>
          </a:p>
          <a:p>
            <a:pPr lvl="0"/>
            <a:r>
              <a:rPr lang="es-ES" dirty="0"/>
              <a:t>Se admiten hasta 3 errores sin que ello afecte la calificación. </a:t>
            </a:r>
          </a:p>
          <a:p>
            <a:pPr lvl="0"/>
            <a:r>
              <a:rPr lang="es-ES" dirty="0"/>
              <a:t>Entre 4 y 5 errores: La calificación máxima a alcanzar será de 4 (BIEN).</a:t>
            </a:r>
          </a:p>
          <a:p>
            <a:pPr lvl="0"/>
            <a:r>
              <a:rPr lang="es-ES" dirty="0"/>
              <a:t>Entre 6 y 7 errores: La calificación máxima a alcanzar será de 3 (REGULAR).</a:t>
            </a:r>
          </a:p>
          <a:p>
            <a:pPr lvl="0"/>
            <a:r>
              <a:rPr lang="es-ES" dirty="0"/>
              <a:t>De 8 errores en adelante: Se otorgará la calificación de 2 (MAL).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688097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sz="3600" dirty="0"/>
              <a:t>INSTRUCCIÓN MINISTERIAL 1 DEL 2009</a:t>
            </a:r>
            <a:br>
              <a:rPr lang="es-ES" sz="3600" dirty="0"/>
            </a:br>
            <a:r>
              <a:rPr lang="es-ES" b="1" dirty="0"/>
              <a:t>INDICACIONES 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52578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s-ES" b="1" dirty="0"/>
              <a:t>Estudiantes de quinto y sexto años (incluidos los ejercicios de culminación de los estudios):</a:t>
            </a:r>
            <a:endParaRPr lang="es-ES" dirty="0"/>
          </a:p>
          <a:p>
            <a:pPr lvl="0"/>
            <a:r>
              <a:rPr lang="es-ES" dirty="0"/>
              <a:t>Se admiten hasta 2 errores sin que ello afecte la calificación. </a:t>
            </a:r>
          </a:p>
          <a:p>
            <a:pPr lvl="0"/>
            <a:r>
              <a:rPr lang="es-ES" dirty="0"/>
              <a:t>Hasta 3 errores: La calificación máxima a alcanzar será de 4 (BIEN).</a:t>
            </a:r>
          </a:p>
          <a:p>
            <a:pPr lvl="0"/>
            <a:r>
              <a:rPr lang="es-ES" dirty="0"/>
              <a:t>Entre 4 y 5 errores: La calificación máxima a alcanzar será de 3 (REGULAR).  </a:t>
            </a:r>
          </a:p>
          <a:p>
            <a:pPr lvl="0"/>
            <a:r>
              <a:rPr lang="es-ES" dirty="0"/>
              <a:t>De 6 errores en adelante: Se otorgará la calificación de 2 (MAL).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122926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sz="3600" dirty="0"/>
              <a:t>INSTRUCCIÓN MINISTERIAL 1 DEL 2009</a:t>
            </a:r>
            <a:br>
              <a:rPr lang="es-ES" sz="3600" dirty="0"/>
            </a:br>
            <a:r>
              <a:rPr lang="es-ES" b="1" dirty="0"/>
              <a:t>INDICACIONES 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5257800"/>
          </a:xfrm>
        </p:spPr>
        <p:txBody>
          <a:bodyPr>
            <a:normAutofit fontScale="77500" lnSpcReduction="20000"/>
          </a:bodyPr>
          <a:lstStyle/>
          <a:p>
            <a:r>
              <a:rPr lang="es-ES" b="1" dirty="0"/>
              <a:t>CUARTO: </a:t>
            </a:r>
            <a:r>
              <a:rPr lang="es-ES" dirty="0"/>
              <a:t>Al margen de las normas anteriores, se deberá tener en cuenta que los estudiantes pueden incurrir en errores, cuya influencia en la calificación podrá exceder las indicaciones que han sido enunciadas. </a:t>
            </a:r>
          </a:p>
          <a:p>
            <a:pPr marL="0" indent="0">
              <a:buNone/>
            </a:pPr>
            <a:endParaRPr lang="es-ES" dirty="0"/>
          </a:p>
          <a:p>
            <a:r>
              <a:rPr lang="es-ES" b="1" dirty="0"/>
              <a:t>QUINTO: </a:t>
            </a:r>
            <a:r>
              <a:rPr lang="es-ES" dirty="0"/>
              <a:t>Los profesores deberán atender, asimismo, la correcta expresión oral de los estudiantes en las actividades docentes, y en las defensas de los trabajos de curso y de diploma; señalar sus errores y considerarlos en sus evaluaciones.</a:t>
            </a:r>
          </a:p>
          <a:p>
            <a:pPr marL="0" indent="0">
              <a:buNone/>
            </a:pPr>
            <a:r>
              <a:rPr lang="es-ES" dirty="0"/>
              <a:t>  </a:t>
            </a:r>
          </a:p>
          <a:p>
            <a:r>
              <a:rPr lang="es-ES" b="1" dirty="0"/>
              <a:t>SEXTO:</a:t>
            </a:r>
            <a:r>
              <a:rPr lang="es-ES" dirty="0"/>
              <a:t> La presente Instrucción es de obligatorio cumplimiento para todos los centros de educación superior del país, adscritos o no al Ministerio de Educación Superior, </a:t>
            </a:r>
            <a:r>
              <a:rPr lang="es-ES" b="1" u="sng" dirty="0"/>
              <a:t>y será de aplicación a partir del curso 2009-2010. 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607416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ici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ci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ci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783</Words>
  <Application>Microsoft Office PowerPoint</Application>
  <PresentationFormat>Presentación en pantalla (4:3)</PresentationFormat>
  <Paragraphs>52</Paragraphs>
  <Slides>10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4" baseType="lpstr">
      <vt:lpstr>Arial</vt:lpstr>
      <vt:lpstr>Calibri</vt:lpstr>
      <vt:lpstr>Wingdings</vt:lpstr>
      <vt:lpstr>Tema de Office</vt:lpstr>
      <vt:lpstr>INSTRUCCIÓN MINISTERIAL 1 DEL 2009 INDICACIONES ACERCA DE LOS ERRORES ORTOGRÁFICOS Y DE REDACCIÓN </vt:lpstr>
      <vt:lpstr>INSTRUCCIÓN MINISTERIAL 1 DEL 2009 INDICACIONES ACERCA DE LOS ERRORES ORTOGRÁFICOS Y DE REDACCIÓN </vt:lpstr>
      <vt:lpstr>INSTRUCCIÓN MINISTERIAL 1 DEL 2009 INDICACIONES </vt:lpstr>
      <vt:lpstr>INSTRUCCIÓN MINISTERIAL 1 DEL 2009 INDICACIONES </vt:lpstr>
      <vt:lpstr>INSTRUCCIÓN MINISTERIAL 1 DEL 2009 INDICACIONES </vt:lpstr>
      <vt:lpstr>INSTRUCCIÓN MINISTERIAL 1 DEL 2009 INDICACIONES </vt:lpstr>
      <vt:lpstr>INSTRUCCIÓN MINISTERIAL 1 DEL 2009 INDICACIONES </vt:lpstr>
      <vt:lpstr>INSTRUCCIÓN MINISTERIAL 1 DEL 2009 INDICACIONES </vt:lpstr>
      <vt:lpstr>INSTRUCCIÓN MINISTERIAL 1 DEL 2009 INDICACIONES </vt:lpstr>
      <vt:lpstr>FIN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INSTRUCCIÓN MINISTERIAL 1 DEL 2009 INDICACIONES ACERCA DE LOS ERRORES ORTOGRÁFICOS Y DE REDACCIÓN </dc:title>
  <dc:creator>Estudiantes</dc:creator>
  <cp:lastModifiedBy>Cuenta Microsoft</cp:lastModifiedBy>
  <cp:revision>5</cp:revision>
  <dcterms:created xsi:type="dcterms:W3CDTF">2024-04-01T15:35:56Z</dcterms:created>
  <dcterms:modified xsi:type="dcterms:W3CDTF">2024-04-19T07:49:53Z</dcterms:modified>
</cp:coreProperties>
</file>