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640960" cy="4032447"/>
          </a:xfrm>
        </p:spPr>
        <p:txBody>
          <a:bodyPr>
            <a:normAutofit fontScale="90000"/>
          </a:bodyPr>
          <a:lstStyle/>
          <a:p>
            <a:r>
              <a:rPr lang="es-ES" sz="2700" dirty="0" smtClean="0"/>
              <a:t>   </a:t>
            </a:r>
            <a:br>
              <a:rPr lang="es-ES" sz="2700" dirty="0" smtClean="0"/>
            </a:br>
            <a:r>
              <a:rPr lang="es-ES" sz="4000" dirty="0" smtClean="0"/>
              <a:t>INSTRUCCIÓN 1 DEL 2015</a:t>
            </a:r>
            <a:br>
              <a:rPr lang="es-ES" sz="4000" dirty="0" smtClean="0"/>
            </a:b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b="1" dirty="0" smtClean="0"/>
              <a:t>METODOLOGÍA PARA LA CALIFICACIÓN DE EXÁMENES PARCIALES Y FINALES EN LAS CARRERAS DE CIENCIAS MÉDICAS.</a:t>
            </a:r>
            <a:br>
              <a:rPr lang="es-ES" sz="4000" b="1" dirty="0" smtClean="0"/>
            </a:br>
            <a:r>
              <a:rPr lang="es-ES" dirty="0" smtClean="0"/>
              <a:t> 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4797152"/>
            <a:ext cx="8964488" cy="1944216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Dr. José Manuel </a:t>
            </a:r>
            <a:r>
              <a:rPr lang="es-ES" dirty="0" err="1"/>
              <a:t>Cepero</a:t>
            </a:r>
            <a:r>
              <a:rPr lang="es-ES" dirty="0"/>
              <a:t> Barroso</a:t>
            </a:r>
          </a:p>
          <a:p>
            <a:r>
              <a:rPr lang="es-ES" dirty="0"/>
              <a:t>Profesor asistente</a:t>
            </a:r>
          </a:p>
          <a:p>
            <a:r>
              <a:rPr lang="es-ES" dirty="0"/>
              <a:t>Jefe departamento de cirugía</a:t>
            </a:r>
          </a:p>
          <a:p>
            <a:r>
              <a:rPr lang="es-ES" dirty="0"/>
              <a:t>F. C. M. Julio Trigo López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158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INSTRUCCIÓN 1 DEL 2015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sz="3600" dirty="0"/>
          </a:p>
          <a:p>
            <a:r>
              <a:rPr lang="x-none" sz="3600" b="1" u="sng" dirty="0"/>
              <a:t>La evaluación del examen es cualitativa</a:t>
            </a:r>
            <a:r>
              <a:rPr lang="x-none" sz="3600" dirty="0"/>
              <a:t>, no pueden promediarse las calificaciones de las preguntas. Al realizar el análisis integral del examen para decidir la puntuación del mismo, </a:t>
            </a:r>
            <a:r>
              <a:rPr lang="x-none" sz="3600" b="1" u="sng" dirty="0"/>
              <a:t>debe tenerse en cuenta el predominio de las calificaciones</a:t>
            </a:r>
            <a:r>
              <a:rPr lang="x-none" sz="3600" dirty="0"/>
              <a:t>, </a:t>
            </a:r>
            <a:r>
              <a:rPr lang="x-none" sz="3600" b="1" u="sng" dirty="0"/>
              <a:t>especialmente</a:t>
            </a:r>
            <a:r>
              <a:rPr lang="x-none" sz="3600" dirty="0"/>
              <a:t> los conocimientos mostrados en </a:t>
            </a:r>
            <a:r>
              <a:rPr lang="x-none" sz="3600" b="1" u="sng" dirty="0"/>
              <a:t>las respuestas emitidas en las preguntas de desarrollo. </a:t>
            </a:r>
            <a:endParaRPr lang="es-ES" sz="3600" b="1" u="sng" dirty="0"/>
          </a:p>
        </p:txBody>
      </p:sp>
    </p:spTree>
    <p:extLst>
      <p:ext uri="{BB962C8B-B14F-4D97-AF65-F5344CB8AC3E}">
        <p14:creationId xmlns:p14="http://schemas.microsoft.com/office/powerpoint/2010/main" val="35513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INSTRUCCIÓN 1 DEL 2015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3600" dirty="0"/>
              <a:t>Para la decisión de la evaluación final </a:t>
            </a:r>
            <a:r>
              <a:rPr lang="es-ES" sz="3600" b="1" u="sng" dirty="0"/>
              <a:t>se tiene en cuenta que en las preguntas de desarrollo, </a:t>
            </a:r>
            <a:r>
              <a:rPr lang="es-ES" sz="3600" dirty="0"/>
              <a:t>además del cumplimiento del objetivo y contenido evaluado, la redacción, coherencia, secuencia lógica y extensión de la respuesta de acuerdo con lo que se pregunta; </a:t>
            </a:r>
            <a:r>
              <a:rPr lang="es-ES" sz="3600" b="1" u="sng" dirty="0"/>
              <a:t>así como lo dispuesto en la Instrucción No. 1 de 17 de junio de 2009 del Ministro de Educación Superior </a:t>
            </a:r>
            <a:r>
              <a:rPr lang="es-ES" sz="3600" b="1" u="sng" dirty="0" smtClean="0"/>
              <a:t>sobre los </a:t>
            </a:r>
            <a:r>
              <a:rPr lang="es-ES" sz="3600" b="1" u="sng" dirty="0"/>
              <a:t>errores ortográficos y de redacción </a:t>
            </a:r>
            <a:r>
              <a:rPr lang="es-ES" sz="3600" dirty="0"/>
              <a:t>a tener en cuenta en todas las evaluaciones escritas que se realicen en los centros de educación superior. </a:t>
            </a:r>
          </a:p>
          <a:p>
            <a:pPr marL="0" indent="0">
              <a:buNone/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48122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INSTRUCCIÓN 1 DEL 2015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/>
          </a:bodyPr>
          <a:lstStyle/>
          <a:p>
            <a:r>
              <a:rPr lang="es-ES" sz="3600" dirty="0"/>
              <a:t>La tabla de decisiones para la calificación del examen es una guía para el colectivo de profesores, se aplica para la evaluación integral del examen parcial o final, y forma parte de esta Resolución como </a:t>
            </a:r>
            <a:r>
              <a:rPr lang="es-ES" sz="3600" b="1" dirty="0"/>
              <a:t>Anexo Único</a:t>
            </a:r>
            <a:r>
              <a:rPr lang="es-ES" sz="3600" dirty="0"/>
              <a:t>.</a:t>
            </a:r>
          </a:p>
          <a:p>
            <a:pPr marL="0" indent="0">
              <a:buNone/>
            </a:pPr>
            <a:r>
              <a:rPr lang="es-ES" sz="3600" dirty="0"/>
              <a:t> </a:t>
            </a:r>
          </a:p>
          <a:p>
            <a:pPr marL="0" indent="0">
              <a:buNone/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35482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Tabla de decisión para calificación de examen de tres(3) preguntas:</a:t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828995"/>
              </p:ext>
            </p:extLst>
          </p:nvPr>
        </p:nvGraphicFramePr>
        <p:xfrm>
          <a:off x="395535" y="1700808"/>
          <a:ext cx="8362303" cy="5216979"/>
        </p:xfrm>
        <a:graphic>
          <a:graphicData uri="http://schemas.openxmlformats.org/drawingml/2006/table">
            <a:tbl>
              <a:tblPr/>
              <a:tblGrid>
                <a:gridCol w="1733392"/>
                <a:gridCol w="1103067"/>
                <a:gridCol w="1103067"/>
                <a:gridCol w="997138"/>
                <a:gridCol w="1141588"/>
                <a:gridCol w="1141588"/>
                <a:gridCol w="1142463"/>
              </a:tblGrid>
              <a:tr h="660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Combinaciones posibles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60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5 -5- 5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5- 5- 4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5- 4- 4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5- 4- 3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4- 4- 4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4- 4- 3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157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5- 5- 2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5- 4- 2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5- 3- 3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5- 3- 2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4- 4- 2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4- 3- 3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4- 3- 2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3- 3- 3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3- 3- 2</a:t>
                      </a: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13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Esta combinación debe ser valorada por el colectivo de profesores el cual decidirá si la pregunta con 2 le invalida el aprobado.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604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2 - 2 – X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81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Tabla de decisión para calificación de examen de </a:t>
            </a:r>
            <a:r>
              <a:rPr lang="es-ES" dirty="0" smtClean="0"/>
              <a:t>cinco(5) </a:t>
            </a:r>
            <a:r>
              <a:rPr lang="es-ES" dirty="0"/>
              <a:t>preguntas:</a:t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067884"/>
              </p:ext>
            </p:extLst>
          </p:nvPr>
        </p:nvGraphicFramePr>
        <p:xfrm>
          <a:off x="179512" y="1412776"/>
          <a:ext cx="8784977" cy="5256583"/>
        </p:xfrm>
        <a:graphic>
          <a:graphicData uri="http://schemas.openxmlformats.org/drawingml/2006/table">
            <a:tbl>
              <a:tblPr/>
              <a:tblGrid>
                <a:gridCol w="1790101"/>
                <a:gridCol w="1464464"/>
                <a:gridCol w="1304360"/>
                <a:gridCol w="1302551"/>
                <a:gridCol w="1225664"/>
                <a:gridCol w="1410191"/>
                <a:gridCol w="287646"/>
              </a:tblGrid>
              <a:tr h="443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Combinaciones posibles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43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 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5-5-5-5-4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5-5-5-4-4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63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5-5-4-4-4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5-4-4-4-4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4-4-4-4-4 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4-4-4-4-3       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376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5-5-5-2-2*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5-5-4-2-2*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5-4-3-3-2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5-3-3-3-3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5-3-3-3-2       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4-4-3-3-2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4-3-3-3-3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4-3-3-3-2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3-3-3-3-3       3-3-3-3-2 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04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 </a:t>
                      </a:r>
                      <a:r>
                        <a:rPr lang="es-ES" sz="14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Para otorgar esta calificación, las preguntas con 2 sólo pueden ser preguntas de test.</a:t>
                      </a:r>
                      <a:endParaRPr lang="es-ES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07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5-5-3-2-2       4-4-4-2-2    4-3-3-2-2     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4-4-3-2-2       5-4-3-2-2     3-3-3-2-2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5-4-4-2-2      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También tres o más preguntas con 2 independientemente de la calificación de las otras preguntas.</a:t>
                      </a:r>
                      <a:endParaRPr lang="es-E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52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Tabla de decisión para calificación de examen de </a:t>
            </a:r>
            <a:r>
              <a:rPr lang="es-ES" dirty="0" smtClean="0"/>
              <a:t>siete(7) </a:t>
            </a:r>
            <a:r>
              <a:rPr lang="es-ES" dirty="0"/>
              <a:t>preguntas:</a:t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360194"/>
              </p:ext>
            </p:extLst>
          </p:nvPr>
        </p:nvGraphicFramePr>
        <p:xfrm>
          <a:off x="179512" y="1195476"/>
          <a:ext cx="8712968" cy="5555834"/>
        </p:xfrm>
        <a:graphic>
          <a:graphicData uri="http://schemas.openxmlformats.org/drawingml/2006/table">
            <a:tbl>
              <a:tblPr/>
              <a:tblGrid>
                <a:gridCol w="1254668"/>
                <a:gridCol w="1463778"/>
                <a:gridCol w="1463778"/>
                <a:gridCol w="1463778"/>
                <a:gridCol w="1533483"/>
                <a:gridCol w="1533483"/>
              </a:tblGrid>
              <a:tr h="3833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Combinaciones posibles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111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5-5-5-5-5-5-5            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5-5-5-5-5-5-4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5-5-5-5-5-4-4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5-5-5-5-4-4-4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5-5-5-5-5-5-3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5-5-5-5-5-5-2            5-5-5-5-5-4-3           5-5-5-5-5-4-2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5-5-5-5-5-3-3            5-5-5-5-5-3-2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5-5-5-5-4-4-3            5-5-5-5-4-4-2           5-5-5-5-4-3-3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5-5-5-5-4-3-2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5-5-5-5-3-3-3          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5-5-5-5-3-3-2  </a:t>
                      </a: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5-5-5-4-4-4-4            5-5-5-4-4-4-3           5-5-5-4-4-4-2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5-5-5-4-4-3-3            5-5-5-4-4-3-2           </a:t>
                      </a: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5-5-5-4-3-3-3   </a:t>
                      </a: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5-5-4-4-4-4-4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5-5-4-4-4-4-3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5-5-4-4-3-3-3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5-5-4-4-4-4-2           5-5-4-4-4-3-3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5-4-4-4-4-4-4 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5-4-4-4-4-4-3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5-4-4-4-4-3-3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4-4-4-4-4-4-4 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4-4-4-4-4-4-3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4-4-4-4-4-3-3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4-4-4-4-3-3-3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29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5-5-5-4-3-3-2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5-5-4-4-3-3-2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5-5-5-5-5-2-2  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5-5-5-5-3-2-2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5-5-5-4-3-2-2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5-5-5-3-3-3-3         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5-5-5-3-3-3-2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5-5-5-3-3-2-2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00B05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5-4-4-4-3-3-2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5-4-4-4-3-2-2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5-4-4-3-3-3-3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5-4-4-3-3-3-2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5-4-4-3-3-2-2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5-4-3-3-3-3-3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5-5-3-3-3-3-3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5-5-4-3-3-3-3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5-5-4-3-3-3-2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5-5-4-3-3-2-2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5-4-3-3-3-3-2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5-4-3-3-3-2-2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5-3-3-3-3-3-3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5-3-3-3-3-3-2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5-3-3-3-3-2-2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4-4-4-4-4-3-2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4-4-4-4-3-3-2          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4-4-4-3-3-3-3 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4-4-4-3-3-3-2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4-4-3-3-3-3-3            4-4-3-3-3-3-2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4-4-3-3-3-2-2</a:t>
                      </a: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4-3-3-3-3-3-2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4-3-3-3-3-3-3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4-3-3-3-3-2-2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3-3-3-3-3-3-3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3-3-3-3-3-3-2 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3-3-3-3-3-2-2*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32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* Esta combinación debe ser valorada por el colectivo de profesores el cual decidirá si las preguntas con 2 le invalidan el aprobado.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16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Tres  o más preguntas con 2 independientemente de la calificación de las otras preguntas.</a:t>
                      </a:r>
                      <a:endParaRPr lang="es-E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129" marR="401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04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Tabla de decisión </a:t>
            </a:r>
            <a:r>
              <a:rPr lang="es-ES" dirty="0" smtClean="0"/>
              <a:t>para calificación de exámenes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Comentario: Algunas de las </a:t>
            </a:r>
            <a:r>
              <a:rPr lang="es-ES" i="1" dirty="0" smtClean="0"/>
              <a:t>posibles combinaciones </a:t>
            </a:r>
            <a:r>
              <a:rPr lang="es-ES" i="1" dirty="0" smtClean="0"/>
              <a:t>de las calificaciones de las preguntas individuales en los exámenes, no aparecen reflejadas en la tabla de decisiones expuesta en la </a:t>
            </a:r>
            <a:r>
              <a:rPr lang="es-ES" i="1" dirty="0" smtClean="0"/>
              <a:t>instrucción, particularmente en los exámenes de 7 preguntas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28244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113678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es-ES" sz="3200" dirty="0"/>
              <a:t>C</a:t>
            </a:r>
            <a:r>
              <a:rPr lang="es-ES" sz="3200" dirty="0" smtClean="0"/>
              <a:t>riterios </a:t>
            </a:r>
            <a:r>
              <a:rPr lang="es-ES" sz="3200" dirty="0"/>
              <a:t>para </a:t>
            </a:r>
            <a:r>
              <a:rPr lang="es-ES" sz="3200" dirty="0" smtClean="0"/>
              <a:t>la calificación </a:t>
            </a:r>
            <a:r>
              <a:rPr lang="es-ES" sz="3200" dirty="0"/>
              <a:t>de </a:t>
            </a:r>
            <a:r>
              <a:rPr lang="es-ES" sz="3200" b="1" u="sng" dirty="0"/>
              <a:t>preguntas individuales de desarrollo </a:t>
            </a:r>
            <a:r>
              <a:rPr lang="es-ES" sz="3200" dirty="0"/>
              <a:t>en los exámenes parciales o finales 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247595"/>
              </p:ext>
            </p:extLst>
          </p:nvPr>
        </p:nvGraphicFramePr>
        <p:xfrm>
          <a:off x="107504" y="1844824"/>
          <a:ext cx="8928992" cy="5120640"/>
        </p:xfrm>
        <a:graphic>
          <a:graphicData uri="http://schemas.openxmlformats.org/drawingml/2006/table">
            <a:tbl>
              <a:tblPr firstRow="1" firstCol="1" bandRow="1"/>
              <a:tblGrid>
                <a:gridCol w="2157840"/>
                <a:gridCol w="6771152"/>
              </a:tblGrid>
              <a:tr h="453650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Cuando el evaluado responde la interrogante planteada, </a:t>
                      </a:r>
                      <a:r>
                        <a:rPr lang="es-ES" sz="2800" b="1" u="sng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sin omisiones, imprecisiones o errores,</a:t>
                      </a: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y las respuestas satisfacen todas las exigencias acorde con los objetivos propuestos; se expone el contenido de forma lógica, coherente, demostrando en la respuesta el conocimiento del contenido.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1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es-ES" sz="3200" dirty="0"/>
              <a:t>C</a:t>
            </a:r>
            <a:r>
              <a:rPr lang="es-ES" sz="3200" dirty="0" smtClean="0"/>
              <a:t>riterios </a:t>
            </a:r>
            <a:r>
              <a:rPr lang="es-ES" sz="3200" dirty="0"/>
              <a:t>para </a:t>
            </a:r>
            <a:r>
              <a:rPr lang="es-ES" sz="3200" dirty="0" smtClean="0"/>
              <a:t>la calificación </a:t>
            </a:r>
            <a:r>
              <a:rPr lang="es-ES" sz="3200" dirty="0"/>
              <a:t>de </a:t>
            </a:r>
            <a:r>
              <a:rPr lang="es-ES" sz="3200" b="1" u="sng" dirty="0"/>
              <a:t>preguntas individuales de desarrollo </a:t>
            </a:r>
            <a:r>
              <a:rPr lang="es-ES" sz="3200" dirty="0"/>
              <a:t>en los exámenes parciales o finales 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700132"/>
              </p:ext>
            </p:extLst>
          </p:nvPr>
        </p:nvGraphicFramePr>
        <p:xfrm>
          <a:off x="251520" y="1628800"/>
          <a:ext cx="8784976" cy="5040559"/>
        </p:xfrm>
        <a:graphic>
          <a:graphicData uri="http://schemas.openxmlformats.org/drawingml/2006/table">
            <a:tbl>
              <a:tblPr firstRow="1" firstCol="1" bandRow="1"/>
              <a:tblGrid>
                <a:gridCol w="1440160"/>
                <a:gridCol w="7344816"/>
              </a:tblGrid>
              <a:tr h="5040559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Cuando el evaluado responde la interrogante planteada, </a:t>
                      </a:r>
                      <a:r>
                        <a:rPr lang="es-ES" sz="2800" b="1" u="sng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con omisiones o imprecisiones no esenciales</a:t>
                      </a: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pero sin errores conceptuales que contrasten con el objetivo abordado. La diferencia del 5 con el 4 puede ser el orden, la redacción, la coherencia y secuencia lógica de la respuesta.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5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es-ES" sz="3200" dirty="0"/>
              <a:t>C</a:t>
            </a:r>
            <a:r>
              <a:rPr lang="es-ES" sz="3200" dirty="0" smtClean="0"/>
              <a:t>riterios </a:t>
            </a:r>
            <a:r>
              <a:rPr lang="es-ES" sz="3200" dirty="0"/>
              <a:t>para </a:t>
            </a:r>
            <a:r>
              <a:rPr lang="es-ES" sz="3200" dirty="0" smtClean="0"/>
              <a:t>la calificación </a:t>
            </a:r>
            <a:r>
              <a:rPr lang="es-ES" sz="3200" dirty="0"/>
              <a:t>de </a:t>
            </a:r>
            <a:r>
              <a:rPr lang="es-ES" sz="3200" b="1" u="sng" dirty="0"/>
              <a:t>preguntas individuales de desarrollo </a:t>
            </a:r>
            <a:r>
              <a:rPr lang="es-ES" sz="3200" dirty="0"/>
              <a:t>en los exámenes parciales o finales 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478075"/>
              </p:ext>
            </p:extLst>
          </p:nvPr>
        </p:nvGraphicFramePr>
        <p:xfrm>
          <a:off x="323528" y="1628800"/>
          <a:ext cx="8640960" cy="5040559"/>
        </p:xfrm>
        <a:graphic>
          <a:graphicData uri="http://schemas.openxmlformats.org/drawingml/2006/table">
            <a:tbl>
              <a:tblPr firstRow="1" firstCol="1" bandRow="1"/>
              <a:tblGrid>
                <a:gridCol w="1872208"/>
                <a:gridCol w="6768752"/>
              </a:tblGrid>
              <a:tr h="1680186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Cuando el evaluado </a:t>
                      </a:r>
                      <a:r>
                        <a:rPr lang="es-ES" sz="2800" b="1" u="sng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se limita a responder lo esencial </a:t>
                      </a: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sin errores conceptuales graves.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373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Cuando la respuesta es </a:t>
                      </a:r>
                      <a:r>
                        <a:rPr lang="es-ES" sz="28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insuficiente para el aprobado o comete un error conceptual grave.</a:t>
                      </a:r>
                      <a:r>
                        <a:rPr lang="es-ES" sz="2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Otra posibilidad es una respuesta bien elaborada pero que no responde a la pregunta.</a:t>
                      </a:r>
                      <a:endParaRPr lang="es-ES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84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008112"/>
          </a:xfrm>
        </p:spPr>
        <p:txBody>
          <a:bodyPr>
            <a:normAutofit fontScale="90000"/>
          </a:bodyPr>
          <a:lstStyle/>
          <a:p>
            <a:r>
              <a:rPr lang="es-ES" dirty="0"/>
              <a:t>INSTRUCCIÓN 1 DEL 2015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sz="4000" dirty="0"/>
              <a:t>El colectivo de profesores confecciona la clave de acuerdo al programa de la asignatura, </a:t>
            </a:r>
            <a:r>
              <a:rPr lang="es-ES" sz="4000" b="1" u="sng" dirty="0"/>
              <a:t>definiendo lo que es esencial</a:t>
            </a:r>
            <a:r>
              <a:rPr lang="es-ES" sz="4000" dirty="0"/>
              <a:t> para un contenido o no, lo que es una omisión o imprecisión y lo que es un error conceptual grave</a:t>
            </a:r>
            <a:r>
              <a:rPr lang="es-ES" sz="4000" dirty="0" smtClean="0"/>
              <a:t>.</a:t>
            </a:r>
          </a:p>
          <a:p>
            <a:pPr marL="0" indent="0">
              <a:buNone/>
            </a:pPr>
            <a:r>
              <a:rPr lang="es-ES" sz="4000" i="1" u="sng" dirty="0" smtClean="0"/>
              <a:t>(comentario: no debe verse como esencial una sola </a:t>
            </a:r>
            <a:r>
              <a:rPr lang="es-ES" sz="4000" i="1" u="sng" dirty="0" smtClean="0"/>
              <a:t>palabra o respuesta</a:t>
            </a:r>
            <a:r>
              <a:rPr lang="es-ES" sz="4000" i="1" u="sng" dirty="0" smtClean="0"/>
              <a:t>, en ocasiones son varias las cuestiones esenciales en una respuesta, tampoco en factible para cada pregunta una lista de omisiones, imprecisiones o errores conceptuales pues sería enorme el listado)</a:t>
            </a:r>
            <a:endParaRPr lang="es-ES" sz="4000" i="1" u="sng" dirty="0"/>
          </a:p>
          <a:p>
            <a:pPr marL="0" indent="0">
              <a:buNone/>
            </a:pPr>
            <a:endParaRPr lang="es-ES" sz="4000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37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INSTRUCCIÓN 1 DEL 2015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/>
              <a:t>Para el examen parcial o final en que se utiliza la forma evaluativa tipo test objetivo, el criterio de aprobado se otorga siempre que el evaluado tenga respondida correctamente el 70 por ciento (%)de la pregunta. Las variantes de calificación son </a:t>
            </a:r>
            <a:r>
              <a:rPr lang="es-ES" sz="3600" dirty="0" smtClean="0"/>
              <a:t> para test de 10, 7 o 6 incisos</a:t>
            </a:r>
            <a:endParaRPr lang="es-ES" sz="3600" dirty="0"/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9080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Criterios de calificación para preguntas de test objetivos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015633"/>
              </p:ext>
            </p:extLst>
          </p:nvPr>
        </p:nvGraphicFramePr>
        <p:xfrm>
          <a:off x="323528" y="1844825"/>
          <a:ext cx="8712968" cy="3600399"/>
        </p:xfrm>
        <a:graphic>
          <a:graphicData uri="http://schemas.openxmlformats.org/drawingml/2006/table">
            <a:tbl>
              <a:tblPr/>
              <a:tblGrid>
                <a:gridCol w="2141323"/>
                <a:gridCol w="6571645"/>
              </a:tblGrid>
              <a:tr h="77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Test de 10 incisos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10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 u 8 respuestas </a:t>
                      </a:r>
                      <a:r>
                        <a:rPr lang="es-ES" sz="20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correctas (*)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7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 o menos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23528" y="5805264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smtClean="0"/>
              <a:t>*comentario personal: Creo debería ser excelente también el que responde 9 correctas pues eso significa el 90 % de las respuestas, en la práctica y en la vida para ser considerado excelente no hay que ser perfecto, lo que significa 100 %-10 respuestas correctas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77574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Criterios de calificación para preguntas de test objetivos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373047"/>
              </p:ext>
            </p:extLst>
          </p:nvPr>
        </p:nvGraphicFramePr>
        <p:xfrm>
          <a:off x="179512" y="2060847"/>
          <a:ext cx="8784975" cy="4536504"/>
        </p:xfrm>
        <a:graphic>
          <a:graphicData uri="http://schemas.openxmlformats.org/drawingml/2006/table">
            <a:tbl>
              <a:tblPr/>
              <a:tblGrid>
                <a:gridCol w="2088232"/>
                <a:gridCol w="6696743"/>
              </a:tblGrid>
              <a:tr h="1066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Test de 7 incisos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3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 respuestas bien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8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 o menos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6 Conector recto"/>
          <p:cNvCxnSpPr/>
          <p:nvPr/>
        </p:nvCxnSpPr>
        <p:spPr>
          <a:xfrm>
            <a:off x="179512" y="2060848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6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Criterios de calificación para preguntas de test objetivos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021284"/>
              </p:ext>
            </p:extLst>
          </p:nvPr>
        </p:nvGraphicFramePr>
        <p:xfrm>
          <a:off x="251520" y="1772817"/>
          <a:ext cx="8568951" cy="4752526"/>
        </p:xfrm>
        <a:graphic>
          <a:graphicData uri="http://schemas.openxmlformats.org/drawingml/2006/table">
            <a:tbl>
              <a:tblPr/>
              <a:tblGrid>
                <a:gridCol w="1776227"/>
                <a:gridCol w="6792724"/>
              </a:tblGrid>
              <a:tr h="1139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Evaluación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Test de 6 incisos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Excelente (5)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 respuestas correctas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Bien (4)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 respuestas correctas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Regular (3)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 respuestas correctas</a:t>
                      </a:r>
                      <a:endParaRPr lang="es-ES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Mal (2)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 o menos respuestas correctas</a:t>
                      </a:r>
                      <a:endParaRPr lang="es-ES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09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1155</Words>
  <Application>Microsoft Office PowerPoint</Application>
  <PresentationFormat>Presentación en pantalla (4:3)</PresentationFormat>
  <Paragraphs>270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Tema de Office</vt:lpstr>
      <vt:lpstr>    INSTRUCCIÓN 1 DEL 2015  METODOLOGÍA PARA LA CALIFICACIÓN DE EXÁMENES PARCIALES Y FINALES EN LAS CARRERAS DE CIENCIAS MÉDICAS.   </vt:lpstr>
      <vt:lpstr>Criterios para la calificación de preguntas individuales de desarrollo en los exámenes parciales o finales </vt:lpstr>
      <vt:lpstr>Criterios para la calificación de preguntas individuales de desarrollo en los exámenes parciales o finales </vt:lpstr>
      <vt:lpstr>Criterios para la calificación de preguntas individuales de desarrollo en los exámenes parciales o finales </vt:lpstr>
      <vt:lpstr>INSTRUCCIÓN 1 DEL 2015 </vt:lpstr>
      <vt:lpstr>INSTRUCCIÓN 1 DEL 2015 </vt:lpstr>
      <vt:lpstr>Criterios de calificación para preguntas de test objetivos</vt:lpstr>
      <vt:lpstr>Criterios de calificación para preguntas de test objetivos</vt:lpstr>
      <vt:lpstr>Criterios de calificación para preguntas de test objetivos</vt:lpstr>
      <vt:lpstr>INSTRUCCIÓN 1 DEL 2015 </vt:lpstr>
      <vt:lpstr>INSTRUCCIÓN 1 DEL 2015 </vt:lpstr>
      <vt:lpstr>INSTRUCCIÓN 1 DEL 2015 </vt:lpstr>
      <vt:lpstr>Tabla de decisión para calificación de examen de tres(3) preguntas: </vt:lpstr>
      <vt:lpstr>Tabla de decisión para calificación de examen de cinco(5) preguntas: </vt:lpstr>
      <vt:lpstr>Tabla de decisión para calificación de examen de siete(7) preguntas: </vt:lpstr>
      <vt:lpstr>Tabla de decisión para calificación de exámenes </vt:lpstr>
      <vt:lpstr>FIN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INSTRUCCIÓN 1 DEL 2015  METODOLOGÍA PARA LA CALIFICACIÓN DE EXÁMENES PARCIALES Y FINALES EN LAS CARRERAS DE CIENCIAS MÉDICAS.   </dc:title>
  <dc:creator>Estudiantes</dc:creator>
  <cp:lastModifiedBy>Cuenta Microsoft</cp:lastModifiedBy>
  <cp:revision>12</cp:revision>
  <dcterms:created xsi:type="dcterms:W3CDTF">2024-04-01T16:01:52Z</dcterms:created>
  <dcterms:modified xsi:type="dcterms:W3CDTF">2024-04-19T08:07:52Z</dcterms:modified>
</cp:coreProperties>
</file>