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7BAF84F-5E23-45EC-B2CF-61C4A76293EE}"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707802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7BAF84F-5E23-45EC-B2CF-61C4A76293EE}"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2583853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7BAF84F-5E23-45EC-B2CF-61C4A76293EE}"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979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7BAF84F-5E23-45EC-B2CF-61C4A76293EE}"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4231848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BAF84F-5E23-45EC-B2CF-61C4A76293EE}"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198697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37BAF84F-5E23-45EC-B2CF-61C4A76293EE}"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159197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37BAF84F-5E23-45EC-B2CF-61C4A76293EE}" type="datetimeFigureOut">
              <a:rPr lang="es-ES" smtClean="0"/>
              <a:t>21/04/2024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3367201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37BAF84F-5E23-45EC-B2CF-61C4A76293EE}" type="datetimeFigureOut">
              <a:rPr lang="es-ES" smtClean="0"/>
              <a:t>21/04/2024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2519566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BAF84F-5E23-45EC-B2CF-61C4A76293EE}" type="datetimeFigureOut">
              <a:rPr lang="es-ES" smtClean="0"/>
              <a:t>21/04/2024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403459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BAF84F-5E23-45EC-B2CF-61C4A76293EE}"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2417837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BAF84F-5E23-45EC-B2CF-61C4A76293EE}"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182C74-47E1-47CA-B5F5-4598607EDF9A}" type="slidenum">
              <a:rPr lang="es-ES" smtClean="0"/>
              <a:t>‹Nº›</a:t>
            </a:fld>
            <a:endParaRPr lang="es-ES"/>
          </a:p>
        </p:txBody>
      </p:sp>
    </p:spTree>
    <p:extLst>
      <p:ext uri="{BB962C8B-B14F-4D97-AF65-F5344CB8AC3E}">
        <p14:creationId xmlns:p14="http://schemas.microsoft.com/office/powerpoint/2010/main" val="544060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AF84F-5E23-45EC-B2CF-61C4A76293EE}" type="datetimeFigureOut">
              <a:rPr lang="es-ES" smtClean="0"/>
              <a:t>21/04/2024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82C74-47E1-47CA-B5F5-4598607EDF9A}" type="slidenum">
              <a:rPr lang="es-ES" smtClean="0"/>
              <a:t>‹Nº›</a:t>
            </a:fld>
            <a:endParaRPr lang="es-ES"/>
          </a:p>
        </p:txBody>
      </p:sp>
    </p:spTree>
    <p:extLst>
      <p:ext uri="{BB962C8B-B14F-4D97-AF65-F5344CB8AC3E}">
        <p14:creationId xmlns:p14="http://schemas.microsoft.com/office/powerpoint/2010/main" val="2395160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0125" y="423081"/>
            <a:ext cx="12041875" cy="2429302"/>
          </a:xfrm>
        </p:spPr>
        <p:txBody>
          <a:bodyPr>
            <a:normAutofit/>
          </a:bodyPr>
          <a:lstStyle/>
          <a:p>
            <a:r>
              <a:rPr lang="es-ES" b="1" u="sng" dirty="0" smtClean="0"/>
              <a:t>ASPECTOS DE LA EVALUACIÓN EN LA RESOLUCIÓN 47-2022</a:t>
            </a:r>
            <a:endParaRPr lang="es-ES" b="1" u="sng" dirty="0"/>
          </a:p>
        </p:txBody>
      </p:sp>
      <p:sp>
        <p:nvSpPr>
          <p:cNvPr id="3" name="Subtítulo 2"/>
          <p:cNvSpPr>
            <a:spLocks noGrp="1"/>
          </p:cNvSpPr>
          <p:nvPr>
            <p:ph type="subTitle" idx="1"/>
          </p:nvPr>
        </p:nvSpPr>
        <p:spPr>
          <a:xfrm>
            <a:off x="1524000" y="4872251"/>
            <a:ext cx="9144000" cy="1985748"/>
          </a:xfrm>
        </p:spPr>
        <p:txBody>
          <a:bodyPr>
            <a:normAutofit/>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3607533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309.1. </a:t>
            </a:r>
            <a:r>
              <a:rPr lang="es-ES" sz="6600" u="heavy" dirty="0"/>
              <a:t>La evaluación frecuente</a:t>
            </a:r>
            <a:r>
              <a:rPr lang="es-ES" sz="6600" dirty="0"/>
              <a:t> tiene como propósito fundamental comprobar el grado de cumplimiento de los </a:t>
            </a:r>
            <a:r>
              <a:rPr lang="es-ES" sz="6600" u="sng" dirty="0"/>
              <a:t>objetivos específicos</a:t>
            </a:r>
            <a:r>
              <a:rPr lang="es-ES" sz="6600" dirty="0"/>
              <a:t> en la ejecución del proceso docente educativo, mediante la valoración del trabajo de los estudiantes en todas las formas organizativas del proceso.</a:t>
            </a:r>
          </a:p>
          <a:p>
            <a:pPr lvl="0"/>
            <a:r>
              <a:rPr lang="es-ES" sz="6600" dirty="0"/>
              <a:t>Los tipos de evaluación frecuente a utilizar, por su gran versatilidad, se definen por el profesor para cada asignatura. Los tipos mas utilizados son: la observación del trabajo de los estudiantes, las preguntas orales y escritas, las discusiones grupales, entre otros.</a:t>
            </a:r>
          </a:p>
          <a:p>
            <a:r>
              <a:rPr lang="es-ES" sz="6600" b="1" dirty="0" smtClean="0"/>
              <a:t>ARTÍCULO </a:t>
            </a:r>
            <a:r>
              <a:rPr lang="es-ES" sz="6600" b="1" dirty="0"/>
              <a:t>310</a:t>
            </a:r>
            <a:r>
              <a:rPr lang="es-ES" sz="6600" dirty="0"/>
              <a:t>. </a:t>
            </a:r>
            <a:r>
              <a:rPr lang="es-ES" sz="6600" u="heavy" dirty="0"/>
              <a:t>La evaluación frecuente, al apoyarse en el desempeño del estudiante durante la actividad docente, resulta la de mayor significación en el proceso de aprendizaje.</a:t>
            </a:r>
            <a:r>
              <a:rPr lang="es-ES" sz="6600" dirty="0"/>
              <a:t> Es utilizada para valorar sistemáticamente la efectividad de la autopreparacion de los estudiantes, como forma de retroalimentación para ambos; y así tomar a tiempo las medidas necesarias</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923171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600" b="1" dirty="0" smtClean="0"/>
              <a:t>ARTÍCULO</a:t>
            </a:r>
            <a:r>
              <a:rPr lang="es-ES" sz="6600" dirty="0" smtClean="0"/>
              <a:t> </a:t>
            </a:r>
            <a:r>
              <a:rPr lang="es-ES" sz="6600" b="1" dirty="0"/>
              <a:t>311.1</a:t>
            </a:r>
            <a:r>
              <a:rPr lang="es-ES" sz="6600" dirty="0"/>
              <a:t>. La evaluación parcial tiene como propósito fundamental comprobar el logro de los objetivos particulares de uno o varios temas y de unidades didácticas. Los tipos fundamentales son:</a:t>
            </a:r>
          </a:p>
          <a:p>
            <a:pPr marL="0" indent="0">
              <a:buNone/>
            </a:pPr>
            <a:r>
              <a:rPr lang="es-ES" sz="6600" dirty="0" smtClean="0"/>
              <a:t>a)La </a:t>
            </a:r>
            <a:r>
              <a:rPr lang="es-ES" sz="6600" dirty="0"/>
              <a:t>prueba parcial;</a:t>
            </a:r>
          </a:p>
          <a:p>
            <a:pPr marL="0" indent="0">
              <a:buNone/>
            </a:pPr>
            <a:r>
              <a:rPr lang="es-ES" sz="6600" dirty="0" smtClean="0"/>
              <a:t>b)el </a:t>
            </a:r>
            <a:r>
              <a:rPr lang="es-ES" sz="6600" dirty="0"/>
              <a:t>trabajo extra clase; y</a:t>
            </a:r>
          </a:p>
          <a:p>
            <a:pPr marL="0" indent="0">
              <a:buNone/>
            </a:pPr>
            <a:r>
              <a:rPr lang="es-ES" sz="6600" dirty="0" smtClean="0"/>
              <a:t>c)el </a:t>
            </a:r>
            <a:r>
              <a:rPr lang="es-ES" sz="6600" dirty="0"/>
              <a:t>encuentro comprobatorio.</a:t>
            </a:r>
          </a:p>
          <a:p>
            <a:r>
              <a:rPr lang="es-ES" sz="6600" b="1" dirty="0" smtClean="0"/>
              <a:t>ARTÍCULO </a:t>
            </a:r>
            <a:r>
              <a:rPr lang="es-ES" sz="6600" b="1" dirty="0"/>
              <a:t>314.1. </a:t>
            </a:r>
            <a:r>
              <a:rPr lang="es-ES" sz="6600" dirty="0"/>
              <a:t>El encuentro comprobatorio es el tipo de evaluación parcial que se utiliza para verificar si los estudiantes han logrado cumplir con los objetivos previstos en evaluaciones frecuentes a parciales realizadas. </a:t>
            </a:r>
            <a:r>
              <a:rPr lang="es-ES" sz="6600" u="sng" dirty="0"/>
              <a:t>Se emplea cuando se requiera emitir un juicio de valor sobre el aprovechamiento docente del estudiante en un momento determinado del periodo docente. </a:t>
            </a:r>
            <a:r>
              <a:rPr lang="es-ES" sz="6600" dirty="0"/>
              <a:t>Además de verificar el aprendizaje, permite discutir y analizar las dificultades fundamentales que presenta el estudiante y dar las orientaciones correspondientes.</a:t>
            </a:r>
          </a:p>
          <a:p>
            <a:pPr marL="0" indent="0">
              <a:buNone/>
            </a:pPr>
            <a:r>
              <a:rPr lang="es-ES" sz="6600" dirty="0"/>
              <a:t>2.	El profesor decide cuales son los estudiantes que realizan esta evaluación, en dependencia de los resultados docentes alcanzados con anterioridad</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2195093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a:t>ARTICULO 316.1</a:t>
            </a:r>
            <a:r>
              <a:rPr lang="es-ES" sz="6600" dirty="0"/>
              <a:t>. Los tipos de evaluación final mas frecuentes son:</a:t>
            </a:r>
          </a:p>
          <a:p>
            <a:pPr marL="0" indent="0">
              <a:buNone/>
            </a:pPr>
            <a:r>
              <a:rPr lang="es-ES" sz="6600" dirty="0" smtClean="0"/>
              <a:t>a)El </a:t>
            </a:r>
            <a:r>
              <a:rPr lang="es-ES" sz="6600" dirty="0"/>
              <a:t>examen final;</a:t>
            </a:r>
          </a:p>
          <a:p>
            <a:pPr marL="0" indent="0">
              <a:buNone/>
            </a:pPr>
            <a:r>
              <a:rPr lang="es-ES" sz="6600" dirty="0" smtClean="0"/>
              <a:t>b)la </a:t>
            </a:r>
            <a:r>
              <a:rPr lang="es-ES" sz="6600" dirty="0"/>
              <a:t>defensa del trabajo de curso; y</a:t>
            </a:r>
          </a:p>
          <a:p>
            <a:pPr marL="0" indent="0">
              <a:buNone/>
            </a:pPr>
            <a:r>
              <a:rPr lang="es-ES" sz="6600" dirty="0" smtClean="0"/>
              <a:t>c)la </a:t>
            </a:r>
            <a:r>
              <a:rPr lang="es-ES" sz="6600" dirty="0"/>
              <a:t>evaluación final de la práctica laboral.</a:t>
            </a:r>
          </a:p>
          <a:p>
            <a:pPr marL="0" indent="0">
              <a:buNone/>
            </a:pPr>
            <a:r>
              <a:rPr lang="es-ES" sz="6600" dirty="0"/>
              <a:t>2. Estos se realizan con actos de evaluación</a:t>
            </a:r>
            <a:r>
              <a:rPr lang="es-ES" sz="6600" dirty="0" smtClean="0"/>
              <a:t>.</a:t>
            </a:r>
          </a:p>
          <a:p>
            <a:pPr marL="0" lvl="0" indent="0">
              <a:buNone/>
            </a:pPr>
            <a:r>
              <a:rPr lang="es-ES" sz="6000" dirty="0"/>
              <a:t>El examen final es el único acto de evaluación final en que el estudiante tiene la posibilidad de presentarse en las tres (3) convocatorias que se planifican en cada periodo académico; el resto de los tipos de evaluación final que se utilicen solo pueden repetirse una (1) sola vez. En el caso de las asignaturas que no tengan previsto un acto de evaluación final, se procede según el Artículo 335 del presente Reglamento.</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54463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324.1</a:t>
            </a:r>
            <a:r>
              <a:rPr lang="es-ES" sz="6600" dirty="0"/>
              <a:t>. Los resultados de las distintas formas de evaluación del aprendizaje de los estudiantes se califican empleando las categorías y símbolos siguientes:</a:t>
            </a:r>
          </a:p>
          <a:p>
            <a:pPr marL="0" indent="0">
              <a:buNone/>
            </a:pPr>
            <a:r>
              <a:rPr lang="es-ES" sz="6600" dirty="0"/>
              <a:t>	Excelente	5</a:t>
            </a:r>
          </a:p>
          <a:p>
            <a:pPr marL="0" indent="0">
              <a:buNone/>
            </a:pPr>
            <a:r>
              <a:rPr lang="es-ES" sz="6600" dirty="0"/>
              <a:t>	Bien	</a:t>
            </a:r>
            <a:r>
              <a:rPr lang="es-ES" sz="6600" dirty="0" smtClean="0"/>
              <a:t>          4</a:t>
            </a:r>
            <a:endParaRPr lang="es-ES" sz="6600" dirty="0"/>
          </a:p>
          <a:p>
            <a:pPr marL="0" indent="0">
              <a:buNone/>
            </a:pPr>
            <a:r>
              <a:rPr lang="es-ES" sz="6600" dirty="0"/>
              <a:t>	Regular	</a:t>
            </a:r>
            <a:r>
              <a:rPr lang="es-ES" sz="6600" dirty="0" smtClean="0"/>
              <a:t>3</a:t>
            </a:r>
            <a:endParaRPr lang="es-ES" sz="6600" dirty="0"/>
          </a:p>
          <a:p>
            <a:pPr marL="0" indent="0">
              <a:buNone/>
            </a:pPr>
            <a:r>
              <a:rPr lang="es-ES" sz="6600" dirty="0"/>
              <a:t>	Mal	</a:t>
            </a:r>
            <a:r>
              <a:rPr lang="es-ES" sz="6600" dirty="0" smtClean="0"/>
              <a:t>          2</a:t>
            </a:r>
            <a:endParaRPr lang="es-ES" sz="6600" dirty="0"/>
          </a:p>
          <a:p>
            <a:pPr marL="0" indent="0">
              <a:buNone/>
            </a:pPr>
            <a:r>
              <a:rPr lang="es-ES" sz="6600" dirty="0"/>
              <a:t>2. Es responsabilidad del decano de la facultad o del jefe del departamento-carrera, según corresponda, garantizar que los colectivos de asignaturas </a:t>
            </a:r>
            <a:r>
              <a:rPr lang="es-ES" sz="6600" u="sng" dirty="0"/>
              <a:t>elaboren indicadores que ayuden a emitir la calificación alcanzada</a:t>
            </a:r>
            <a:r>
              <a:rPr lang="es-ES" sz="6600" dirty="0"/>
              <a:t> por el estudiante en la asignatura, a partir de la valoración de la información obtenida por la aplicación del tipo de evaluación utilizada. </a:t>
            </a:r>
            <a:r>
              <a:rPr lang="es-ES" sz="6600" u="sng" dirty="0"/>
              <a:t>De esta manera, se puede lograr que las calificaciones emitidas sean mas uniformes y objetivas.</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2839615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326.1</a:t>
            </a:r>
            <a:r>
              <a:rPr lang="es-ES" sz="6600" dirty="0"/>
              <a:t>. Las calificaciones de las evaluaciones que se realicen de forma oral se informan al estudiante al finalizar el acto de evaluación</a:t>
            </a:r>
          </a:p>
          <a:p>
            <a:pPr marL="0" indent="0">
              <a:buNone/>
            </a:pPr>
            <a:r>
              <a:rPr lang="es-ES" sz="6600" dirty="0"/>
              <a:t>Las calificaciones de las evaluaciones que se realicen de forma escrita se informan a los estudiantes dentro de los siete (7) días hábiles siguientes a su realización.</a:t>
            </a:r>
          </a:p>
          <a:p>
            <a:r>
              <a:rPr lang="es-ES" sz="6600" b="1" dirty="0" smtClean="0"/>
              <a:t>ARTÍCULO </a:t>
            </a:r>
            <a:r>
              <a:rPr lang="es-ES" sz="6600" b="1" dirty="0"/>
              <a:t>327.1. </a:t>
            </a:r>
            <a:r>
              <a:rPr lang="es-ES" sz="6600" dirty="0"/>
              <a:t>Los profesores tienen que analizar con los estudiantes los resultados de sus evaluaciones, </a:t>
            </a:r>
            <a:r>
              <a:rPr lang="es-ES" sz="6600" b="1" dirty="0"/>
              <a:t>y mostrarlas en el caso que sea solicitado por ellos, </a:t>
            </a:r>
            <a:r>
              <a:rPr lang="es-ES" sz="6600" dirty="0"/>
              <a:t>con el fin de lograr una adecuada retroalimentación y ejercer una influencia educativa.</a:t>
            </a:r>
          </a:p>
          <a:p>
            <a:pPr marL="0" indent="0">
              <a:buNone/>
            </a:pPr>
            <a:r>
              <a:rPr lang="es-ES" sz="6600" dirty="0"/>
              <a:t>2. Las valoraciones colectivas realizadas por el profesor y los estudiantes constituyen elementos fundamentales para reorientar la autopreparación hacia el cumplimiento de los objetivos de la asignatura.</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2780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6600" b="1" dirty="0" smtClean="0"/>
              <a:t>ARTÍCULO </a:t>
            </a:r>
            <a:r>
              <a:rPr lang="es-ES" sz="6600" b="1" dirty="0"/>
              <a:t>330. </a:t>
            </a:r>
            <a:r>
              <a:rPr lang="es-ES" sz="6600" dirty="0"/>
              <a:t>En los casos de estudiantes que por razones plenamente justificadas no hayan podido realizar alguna de las evaluaciones parciales planificadas, el profesor puede fijar, si lo considera necesario, la ejecución de una evaluación similar en otra fecha. </a:t>
            </a:r>
            <a:r>
              <a:rPr lang="es-ES" sz="6600" u="sng" dirty="0"/>
              <a:t>Si decide no realizarla, esa evaluación no se califica.</a:t>
            </a:r>
          </a:p>
          <a:p>
            <a:r>
              <a:rPr lang="es-ES" sz="6600" b="1" dirty="0" smtClean="0"/>
              <a:t>ARTÍCULO </a:t>
            </a:r>
            <a:r>
              <a:rPr lang="es-ES" sz="6600" b="1" dirty="0"/>
              <a:t>334</a:t>
            </a:r>
            <a:r>
              <a:rPr lang="es-ES" sz="6600" dirty="0"/>
              <a:t>. Los exámenes escritos realizados por los estudiantes </a:t>
            </a:r>
            <a:r>
              <a:rPr lang="es-ES" sz="6600" u="sng" dirty="0"/>
              <a:t>tienen que conservarse por dos (2) </a:t>
            </a:r>
            <a:r>
              <a:rPr lang="es-ES" sz="6600" u="sng" dirty="0" smtClean="0"/>
              <a:t>cursos </a:t>
            </a:r>
            <a:r>
              <a:rPr lang="es-ES" sz="6600" dirty="0"/>
              <a:t>académicos en el departamento de la sede central o en los centros universitarios municipales y filiales, según se establezca por cada institución de educación superior.</a:t>
            </a:r>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417073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200" b="1" dirty="0" smtClean="0"/>
              <a:t>ARTÍCULO </a:t>
            </a:r>
            <a:r>
              <a:rPr lang="es-ES" sz="6200" b="1" dirty="0"/>
              <a:t>336</a:t>
            </a:r>
            <a:r>
              <a:rPr lang="es-ES" sz="6200" dirty="0"/>
              <a:t>. De acuerdo con los objetivos y contenidos de la asignatura o disciplina, el examen final puede ser oral, escrito, teórico, práctico, o una combinación de estos. Es responsabilidad del jefe de departamento determinar la manera en que se realiza cada examen final previsto en el plan de estudio, de acuerdo con las características de las asignaturas o disciplinas objeto de evaluación </a:t>
            </a:r>
            <a:r>
              <a:rPr lang="es-ES" sz="6200" dirty="0" smtClean="0"/>
              <a:t>final</a:t>
            </a:r>
          </a:p>
          <a:p>
            <a:pPr marL="0" indent="0">
              <a:buNone/>
            </a:pPr>
            <a:endParaRPr lang="es-ES" sz="6200" dirty="0" smtClean="0"/>
          </a:p>
          <a:p>
            <a:r>
              <a:rPr lang="es-ES" sz="6200" b="1" dirty="0" smtClean="0"/>
              <a:t>ARTÍCULO </a:t>
            </a:r>
            <a:r>
              <a:rPr lang="es-ES" sz="6200" b="1" dirty="0"/>
              <a:t>337</a:t>
            </a:r>
            <a:r>
              <a:rPr lang="es-ES" sz="6200" dirty="0"/>
              <a:t>. En el diseño y realización del examen final se tiene en cuenta </a:t>
            </a:r>
            <a:r>
              <a:rPr lang="es-ES" sz="6200" dirty="0" smtClean="0"/>
              <a:t>Io siguiente</a:t>
            </a:r>
            <a:r>
              <a:rPr lang="es-ES" sz="6200" dirty="0"/>
              <a:t>:</a:t>
            </a:r>
          </a:p>
          <a:p>
            <a:pPr marL="0" indent="0">
              <a:buNone/>
            </a:pPr>
            <a:r>
              <a:rPr lang="es-ES" sz="6200" dirty="0" smtClean="0"/>
              <a:t>a)El </a:t>
            </a:r>
            <a:r>
              <a:rPr lang="es-ES" sz="6200" dirty="0"/>
              <a:t>examen oral se debe realizar ante un tribunal, integrado al menos por tres (3)</a:t>
            </a:r>
          </a:p>
          <a:p>
            <a:pPr marL="0" indent="0">
              <a:buNone/>
            </a:pPr>
            <a:r>
              <a:rPr lang="es-ES" sz="6200" dirty="0"/>
              <a:t>Profesores, y la calificación otorgada es inapelable</a:t>
            </a:r>
            <a:r>
              <a:rPr lang="es-ES" sz="6200" dirty="0" smtClean="0"/>
              <a:t>; </a:t>
            </a:r>
            <a:endParaRPr lang="es-ES" sz="6200" dirty="0"/>
          </a:p>
          <a:p>
            <a:pPr marL="0" indent="0">
              <a:buNone/>
            </a:pPr>
            <a:r>
              <a:rPr lang="es-ES" sz="6200" dirty="0" smtClean="0"/>
              <a:t>b)el </a:t>
            </a:r>
            <a:r>
              <a:rPr lang="es-ES" sz="6200" dirty="0"/>
              <a:t>examen final escrito tiene como máximo cuatro (4) horas de duración;</a:t>
            </a:r>
          </a:p>
          <a:p>
            <a:pPr marL="0" indent="0">
              <a:buNone/>
            </a:pPr>
            <a:r>
              <a:rPr lang="es-ES" sz="6200" dirty="0" smtClean="0"/>
              <a:t>c)en </a:t>
            </a:r>
            <a:r>
              <a:rPr lang="es-ES" sz="6200" dirty="0"/>
              <a:t>el examen oral- escrito, la duración de la parte escrita no excede las dos (2) horas; y</a:t>
            </a:r>
          </a:p>
          <a:p>
            <a:pPr marL="0" indent="0">
              <a:buNone/>
            </a:pPr>
            <a:r>
              <a:rPr lang="es-ES" sz="6200" dirty="0" smtClean="0"/>
              <a:t>d)en </a:t>
            </a:r>
            <a:r>
              <a:rPr lang="es-ES" sz="6200" dirty="0"/>
              <a:t>el examen teorico-prâctico, el jefe del departamento decidirá su duración, de acuerdo con los objetivos a evaluar.</a:t>
            </a:r>
          </a:p>
          <a:p>
            <a:endParaRPr lang="es-ES" sz="6200" dirty="0"/>
          </a:p>
          <a:p>
            <a:pPr marL="0" indent="0">
              <a:buNone/>
            </a:pPr>
            <a:endParaRPr lang="es-ES" sz="6200" dirty="0"/>
          </a:p>
        </p:txBody>
      </p:sp>
    </p:spTree>
    <p:extLst>
      <p:ext uri="{BB962C8B-B14F-4D97-AF65-F5344CB8AC3E}">
        <p14:creationId xmlns:p14="http://schemas.microsoft.com/office/powerpoint/2010/main" val="3799394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200" b="1" dirty="0" smtClean="0"/>
              <a:t>ARTÍCULO </a:t>
            </a:r>
            <a:r>
              <a:rPr lang="es-ES" sz="6200" b="1" dirty="0"/>
              <a:t>342. </a:t>
            </a:r>
            <a:r>
              <a:rPr lang="es-ES" sz="6200" dirty="0"/>
              <a:t>Los estudiantes matriculados en cualquier tipo de curso, pueden obtener cualesquiera de las calificaciones que establece el presente Reglamento en el Articulo 324, desde Mal (2) hasta Excelente (5), en todas las convocatorias de examen final previstas en un curso académico.</a:t>
            </a:r>
          </a:p>
          <a:p>
            <a:r>
              <a:rPr lang="es-ES" sz="6200" b="1" dirty="0" smtClean="0"/>
              <a:t>ARTÍCULO </a:t>
            </a:r>
            <a:r>
              <a:rPr lang="es-ES" sz="6200" b="1" dirty="0"/>
              <a:t>343.1.</a:t>
            </a:r>
            <a:r>
              <a:rPr lang="es-ES" sz="6200" dirty="0"/>
              <a:t> Los estudiantes que no asistan a las convocatorias de examen oficialmente establecidas, por motivos plenamente justificados, pueden realizarlas en una fecha posterior, señalada por el decano de la facultad o por el director del centro universitario municipal o filial, </a:t>
            </a:r>
            <a:r>
              <a:rPr lang="es-ES" sz="6200" dirty="0" smtClean="0"/>
              <a:t>según </a:t>
            </a:r>
            <a:r>
              <a:rPr lang="es-ES" sz="6200" dirty="0"/>
              <a:t>corresponda. Disponen de las mismas oportunidades </a:t>
            </a:r>
            <a:r>
              <a:rPr lang="es-ES" sz="6200" dirty="0" smtClean="0"/>
              <a:t>establecidas </a:t>
            </a:r>
            <a:r>
              <a:rPr lang="es-ES" sz="6200" dirty="0"/>
              <a:t>para el resto de los estudiantes.</a:t>
            </a:r>
          </a:p>
          <a:p>
            <a:pPr marL="0" indent="0">
              <a:buNone/>
            </a:pPr>
            <a:r>
              <a:rPr lang="es-ES" sz="6200" dirty="0"/>
              <a:t>2. La justificación de la ausencia deberá presentarla al decano de la facultad o al director del centro universitario municipal o filial dentro de las setenta y dos horas (72) hábiles siguientes a la fecha señalada para la actividad en la convocatoria de que </a:t>
            </a:r>
            <a:r>
              <a:rPr lang="es-ES" sz="6200" dirty="0" smtClean="0"/>
              <a:t>se trate</a:t>
            </a:r>
            <a:r>
              <a:rPr lang="es-ES" sz="6200" dirty="0"/>
              <a:t>.</a:t>
            </a:r>
          </a:p>
          <a:p>
            <a:pPr marL="0" indent="0">
              <a:buNone/>
            </a:pPr>
            <a:endParaRPr lang="es-ES" sz="6200" dirty="0"/>
          </a:p>
        </p:txBody>
      </p:sp>
    </p:spTree>
    <p:extLst>
      <p:ext uri="{BB962C8B-B14F-4D97-AF65-F5344CB8AC3E}">
        <p14:creationId xmlns:p14="http://schemas.microsoft.com/office/powerpoint/2010/main" val="21145980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6200" b="1" dirty="0" smtClean="0"/>
              <a:t>ARTÍCULO </a:t>
            </a:r>
            <a:r>
              <a:rPr lang="es-ES" sz="6200" b="1" dirty="0"/>
              <a:t>344.</a:t>
            </a:r>
            <a:r>
              <a:rPr lang="es-ES" sz="6200" dirty="0"/>
              <a:t> Se considera renuncia expresa al examen final por el estudiante, la ausencia y la no justificación en el periodo establecido, en cualquiera de sus convocatorias, y se </a:t>
            </a:r>
            <a:r>
              <a:rPr lang="es-ES" sz="6200" dirty="0" smtClean="0"/>
              <a:t>Ie </a:t>
            </a:r>
            <a:r>
              <a:rPr lang="es-ES" sz="6200" dirty="0"/>
              <a:t>otorga la calificación de Mal (2) en dicho examen</a:t>
            </a:r>
            <a:r>
              <a:rPr lang="es-ES" sz="6200" dirty="0" smtClean="0"/>
              <a:t>.</a:t>
            </a:r>
          </a:p>
          <a:p>
            <a:r>
              <a:rPr lang="es-ES" sz="6200" b="1" dirty="0" smtClean="0"/>
              <a:t>ARTÍCULO </a:t>
            </a:r>
            <a:r>
              <a:rPr lang="es-ES" sz="6200" b="1" dirty="0"/>
              <a:t>346</a:t>
            </a:r>
            <a:r>
              <a:rPr lang="es-ES" sz="6200" dirty="0"/>
              <a:t>. </a:t>
            </a:r>
            <a:r>
              <a:rPr lang="es-ES" sz="6200" dirty="0" smtClean="0"/>
              <a:t>Los </a:t>
            </a:r>
            <a:r>
              <a:rPr lang="es-ES" sz="6200" dirty="0"/>
              <a:t>Estudiantes matriculados en el curso diurno que hayan demostrado un excelente desempeño durante el periodo lectivo en cuestión, avalado por las calificaciones de las evaluaciones frecuentes y parciales recibidas, el profesor puede valorar </a:t>
            </a:r>
            <a:r>
              <a:rPr lang="es-ES" sz="6200" u="sng" dirty="0"/>
              <a:t>la </a:t>
            </a:r>
            <a:r>
              <a:rPr lang="es-ES" sz="6200" b="1" u="sng" dirty="0"/>
              <a:t>excepcionalidad</a:t>
            </a:r>
            <a:r>
              <a:rPr lang="es-ES" sz="6200" u="sng" dirty="0"/>
              <a:t> de eximirlos del examen final al terminar el periodo de clases de la asignatura,</a:t>
            </a:r>
            <a:r>
              <a:rPr lang="es-ES" sz="6200" dirty="0"/>
              <a:t> calificándolo con la categoría de Excelente (5). </a:t>
            </a:r>
            <a:r>
              <a:rPr lang="es-ES" sz="6200" u="sng" dirty="0"/>
              <a:t>Todos los estudiantes propuestos deben ser aprobados por el jefe de departamento docente.</a:t>
            </a:r>
          </a:p>
          <a:p>
            <a:pPr marL="0" indent="0">
              <a:buNone/>
            </a:pPr>
            <a:endParaRPr lang="es-ES" sz="6200" dirty="0"/>
          </a:p>
          <a:p>
            <a:endParaRPr lang="es-ES" sz="6200" dirty="0"/>
          </a:p>
        </p:txBody>
      </p:sp>
    </p:spTree>
    <p:extLst>
      <p:ext uri="{BB962C8B-B14F-4D97-AF65-F5344CB8AC3E}">
        <p14:creationId xmlns:p14="http://schemas.microsoft.com/office/powerpoint/2010/main" val="39205264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200" b="1" dirty="0" smtClean="0"/>
              <a:t>ARTÍCULO </a:t>
            </a:r>
            <a:r>
              <a:rPr lang="es-ES" sz="6200" b="1" dirty="0"/>
              <a:t>349.1</a:t>
            </a:r>
            <a:r>
              <a:rPr lang="es-ES" sz="6200" dirty="0"/>
              <a:t>. Los estudiantes matriculados en el curso diurno o en el curso por encuentros que hayan obtenido una calificación de Regular (3) o Bien (4) en la primera convocatoria de examen del periodo de una asignatura o disciplina, pueden solicitar que se Ie efectúe un nuevo examen para mejorar su calificación, siempre y cuando ello pueda implican una mejoría en su calificación integral.</a:t>
            </a:r>
          </a:p>
          <a:p>
            <a:pPr marL="0" indent="0">
              <a:buNone/>
            </a:pPr>
            <a:r>
              <a:rPr lang="es-ES" sz="6200" dirty="0"/>
              <a:t>2.	A tales efectos, realizan la solicitud al profesor en un plazo no mayor de tres (3) días hábiles después de la notificación oficial de los resultados de la primera convocatoria de</a:t>
            </a:r>
          </a:p>
          <a:p>
            <a:r>
              <a:rPr lang="es-ES" sz="6200" dirty="0"/>
              <a:t> </a:t>
            </a:r>
            <a:r>
              <a:rPr lang="es-ES" sz="6200" b="1" dirty="0" smtClean="0"/>
              <a:t>ARTÍCULO </a:t>
            </a:r>
            <a:r>
              <a:rPr lang="es-ES" sz="6200" b="1" dirty="0"/>
              <a:t>366.1</a:t>
            </a:r>
            <a:r>
              <a:rPr lang="es-ES" sz="6200" dirty="0"/>
              <a:t>. El estudiante puede solicitar la revisión de las calificaciones obtenidas en las evaluaciones parciales y en el examen final escrito de la asignatura o disciplina, cuando no esté de acuerdo con </a:t>
            </a:r>
            <a:r>
              <a:rPr lang="es-ES" sz="6200" dirty="0" smtClean="0"/>
              <a:t>ésta</a:t>
            </a:r>
            <a:r>
              <a:rPr lang="es-ES" sz="6200" dirty="0"/>
              <a:t>. La solicitud se realiza ante el jefe del departamento que tiene a su cargo la asignatura o disciplina, o ante el coordinador de la carrera en el caso de los centros universitarios municipales o filiales, dentro de los </a:t>
            </a:r>
            <a:r>
              <a:rPr lang="es-ES" sz="6200" dirty="0" smtClean="0"/>
              <a:t>cinco (</a:t>
            </a:r>
            <a:r>
              <a:rPr lang="es-ES" sz="6200" dirty="0"/>
              <a:t>5) días hábiles posteriores a la publicación de las calificaciones.</a:t>
            </a:r>
          </a:p>
          <a:p>
            <a:pPr marL="0" indent="0">
              <a:buNone/>
            </a:pPr>
            <a:r>
              <a:rPr lang="es-ES" sz="6200" dirty="0"/>
              <a:t>2. El jefe de departamento que tiene a su cargo la asignatura, nombra un tribunal para realizar el análisis. Este tribunal está integrado al menos por tres (3) profesores que no hayan participado en la calificación de las evaluaciones, y dispone de un plazo de cinco</a:t>
            </a:r>
          </a:p>
          <a:p>
            <a:pPr marL="0" indent="0">
              <a:buNone/>
            </a:pPr>
            <a:r>
              <a:rPr lang="es-ES" sz="6200" dirty="0"/>
              <a:t>(5) días hábiles para presentar el resultado de la revisión, que será inapelable</a:t>
            </a:r>
          </a:p>
          <a:p>
            <a:pPr marL="0" indent="0">
              <a:buNone/>
            </a:pPr>
            <a:endParaRPr lang="es-ES" sz="6200" dirty="0"/>
          </a:p>
          <a:p>
            <a:pPr marL="0" indent="0">
              <a:buNone/>
            </a:pPr>
            <a:endParaRPr lang="es-ES" sz="6200" dirty="0"/>
          </a:p>
          <a:p>
            <a:endParaRPr lang="es-ES" sz="6200" dirty="0"/>
          </a:p>
        </p:txBody>
      </p:sp>
    </p:spTree>
    <p:extLst>
      <p:ext uri="{BB962C8B-B14F-4D97-AF65-F5344CB8AC3E}">
        <p14:creationId xmlns:p14="http://schemas.microsoft.com/office/powerpoint/2010/main" val="2895814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58</a:t>
            </a:r>
            <a:r>
              <a:rPr lang="es-ES" dirty="0" smtClean="0"/>
              <a:t>. Los estudiantes matriculados en el curso diurno </a:t>
            </a:r>
            <a:r>
              <a:rPr lang="es-ES" b="1" u="sng" dirty="0" smtClean="0"/>
              <a:t>están obligados a asistir como mínimo al ochenta por ciento (80%) del total de </a:t>
            </a:r>
            <a:r>
              <a:rPr lang="es-ES" b="1" i="1" u="sng" dirty="0" smtClean="0"/>
              <a:t>horas presenciales </a:t>
            </a:r>
            <a:r>
              <a:rPr lang="es-ES" dirty="0" smtClean="0"/>
              <a:t>de cada asignatura para concurrir a su evaluación final en las convocatorias establecidas o recibir la calificación final en aquella que no tiene previsto un acto de evaluación final. </a:t>
            </a:r>
            <a:r>
              <a:rPr lang="es-ES" u="sng" dirty="0" smtClean="0"/>
              <a:t>No tienen la obligación de justificar hasta el veinte por ciento (20 %) de ausencias a las horas presenciales de clases</a:t>
            </a:r>
          </a:p>
          <a:p>
            <a:r>
              <a:rPr lang="es-ES" b="1" dirty="0" smtClean="0"/>
              <a:t>ARTÍCULO </a:t>
            </a:r>
            <a:r>
              <a:rPr lang="es-ES" b="1" dirty="0"/>
              <a:t>60. </a:t>
            </a:r>
            <a:r>
              <a:rPr lang="es-ES" dirty="0"/>
              <a:t>Los estudiantes matriculados en el curso diurno o en el curso por encuentros </a:t>
            </a:r>
            <a:r>
              <a:rPr lang="es-ES" u="sng" dirty="0"/>
              <a:t>tienen siempre la obligación de justificar las ausencias a las evaluaciones parciales planificadas en las asignaturas</a:t>
            </a:r>
            <a:r>
              <a:rPr lang="es-ES" dirty="0"/>
              <a:t>. </a:t>
            </a:r>
            <a:r>
              <a:rPr lang="es-ES" u="sng" dirty="0"/>
              <a:t>En estos casos el profesor puede fijar, si lo considera necesario, la ejecución de una evaluación similar en otra fecha.</a:t>
            </a:r>
          </a:p>
          <a:p>
            <a:endParaRPr lang="es-ES" dirty="0"/>
          </a:p>
        </p:txBody>
      </p:sp>
    </p:spTree>
    <p:extLst>
      <p:ext uri="{BB962C8B-B14F-4D97-AF65-F5344CB8AC3E}">
        <p14:creationId xmlns:p14="http://schemas.microsoft.com/office/powerpoint/2010/main" val="3817726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5100" b="1" dirty="0" smtClean="0"/>
              <a:t>ARTÍCULO </a:t>
            </a:r>
            <a:r>
              <a:rPr lang="es-ES" sz="5100" b="1" dirty="0"/>
              <a:t>376.1</a:t>
            </a:r>
            <a:r>
              <a:rPr lang="es-ES" sz="5100" dirty="0"/>
              <a:t>. El ejercicio de culminación de los estudios se realiza ante un tribunal nombrado por el decano, integrado por tres (3) profesores como mínimo.</a:t>
            </a:r>
          </a:p>
          <a:p>
            <a:pPr marL="0" indent="0">
              <a:buNone/>
            </a:pPr>
            <a:r>
              <a:rPr lang="es-ES" sz="5100" dirty="0" smtClean="0"/>
              <a:t>2.El </a:t>
            </a:r>
            <a:r>
              <a:rPr lang="es-ES" sz="5100" dirty="0"/>
              <a:t>tribunal Ilena un acta con las conclusiones precisando la calificación otorgada, la que es inapelable. Dicha acta debe ser firmada por todos los miembros del tribunal y por el estudiante como constancia de su asistencia.</a:t>
            </a:r>
          </a:p>
          <a:p>
            <a:pPr marL="0" indent="0">
              <a:buNone/>
            </a:pPr>
            <a:r>
              <a:rPr lang="es-ES" sz="5100" dirty="0" smtClean="0"/>
              <a:t>El </a:t>
            </a:r>
            <a:r>
              <a:rPr lang="es-ES" sz="5100" dirty="0"/>
              <a:t>presidente del tribunal tiene la responsabilidad de entregar el acta, debidamente firmada, en la secretaria docente para sea archivada en el expediente académico del estudiante</a:t>
            </a:r>
            <a:r>
              <a:rPr lang="es-ES" sz="5100" dirty="0" smtClean="0"/>
              <a:t>.</a:t>
            </a:r>
          </a:p>
          <a:p>
            <a:r>
              <a:rPr lang="es-ES" sz="5100" b="1" dirty="0" smtClean="0"/>
              <a:t>ARTÍCULO </a:t>
            </a:r>
            <a:r>
              <a:rPr lang="es-ES" sz="5100" b="1" dirty="0"/>
              <a:t>379. </a:t>
            </a:r>
            <a:r>
              <a:rPr lang="es-ES" sz="5100" dirty="0"/>
              <a:t>Si el ejercicio de culminación de los estudios es el examen estatal, el colectivo de carrera elabora un programa en correspondencia con los objetivos del modelo del profesional, y debe ser aprobado por el decano. El procedimiento para su realización depende de las </a:t>
            </a:r>
            <a:r>
              <a:rPr lang="es-ES" sz="5100" dirty="0" smtClean="0"/>
              <a:t>características </a:t>
            </a:r>
            <a:r>
              <a:rPr lang="es-ES" sz="5100" dirty="0"/>
              <a:t>y requerimientos de la carrera que se trate.</a:t>
            </a:r>
          </a:p>
          <a:p>
            <a:pPr marL="1143000" indent="-1143000">
              <a:buAutoNum type="arabicPeriod" startAt="3"/>
            </a:pPr>
            <a:endParaRPr lang="es-ES" sz="5100" dirty="0"/>
          </a:p>
          <a:p>
            <a:pPr marL="0" indent="0">
              <a:buNone/>
            </a:pPr>
            <a:endParaRPr lang="es-ES" sz="6200" dirty="0"/>
          </a:p>
          <a:p>
            <a:endParaRPr lang="es-ES" sz="6200" dirty="0"/>
          </a:p>
        </p:txBody>
      </p:sp>
    </p:spTree>
    <p:extLst>
      <p:ext uri="{BB962C8B-B14F-4D97-AF65-F5344CB8AC3E}">
        <p14:creationId xmlns:p14="http://schemas.microsoft.com/office/powerpoint/2010/main" val="1325672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70000" lnSpcReduction="20000"/>
          </a:bodyPr>
          <a:lstStyle/>
          <a:p>
            <a:r>
              <a:rPr lang="es-ES" sz="6200" b="1" dirty="0" smtClean="0"/>
              <a:t>ARTÍCULO </a:t>
            </a:r>
            <a:r>
              <a:rPr lang="es-ES" sz="6200" b="1" dirty="0"/>
              <a:t>383.1</a:t>
            </a:r>
            <a:r>
              <a:rPr lang="es-ES" sz="6200" dirty="0"/>
              <a:t>. Los estudiantes matriculados en cualquier tipo de curso que hayan obtenido la calificación de </a:t>
            </a:r>
            <a:r>
              <a:rPr lang="es-ES" sz="6200" dirty="0" smtClean="0"/>
              <a:t>Mal </a:t>
            </a:r>
            <a:r>
              <a:rPr lang="es-ES" sz="6200" dirty="0"/>
              <a:t>(2) en el ejercicio de culminación de los estudios, pueden repetirlo hasta dos (2) veces mas y disponen para ello hasta dos (2) cursos académicos consecutivos como máximo. Se faculta al rector para fijar la fecha de las convocatorias.</a:t>
            </a:r>
          </a:p>
          <a:p>
            <a:pPr marL="0" indent="0">
              <a:buNone/>
            </a:pPr>
            <a:r>
              <a:rPr lang="es-ES" sz="6200" dirty="0"/>
              <a:t>2.	Si el estudiante desaprueba el ejercicio de culminación de los estudios en todas las oportunidades anteriores, causa baja por insuficiencia docente.</a:t>
            </a:r>
          </a:p>
          <a:p>
            <a:pPr marL="0" indent="0">
              <a:buNone/>
            </a:pPr>
            <a:endParaRPr lang="es-ES" sz="6200" dirty="0"/>
          </a:p>
          <a:p>
            <a:endParaRPr lang="es-ES" sz="6200" dirty="0"/>
          </a:p>
        </p:txBody>
      </p:sp>
    </p:spTree>
    <p:extLst>
      <p:ext uri="{BB962C8B-B14F-4D97-AF65-F5344CB8AC3E}">
        <p14:creationId xmlns:p14="http://schemas.microsoft.com/office/powerpoint/2010/main" val="2865604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0125" y="0"/>
            <a:ext cx="11900848" cy="6755642"/>
          </a:xfrm>
        </p:spPr>
        <p:txBody>
          <a:bodyPr>
            <a:normAutofit/>
          </a:bodyPr>
          <a:lstStyle/>
          <a:p>
            <a:pPr marL="0" indent="0" algn="ctr">
              <a:buNone/>
            </a:pPr>
            <a:endParaRPr lang="es-ES" sz="9600" dirty="0" smtClean="0"/>
          </a:p>
          <a:p>
            <a:pPr marL="0" indent="0" algn="ctr">
              <a:buNone/>
            </a:pPr>
            <a:endParaRPr lang="es-ES" sz="9600" dirty="0"/>
          </a:p>
          <a:p>
            <a:pPr marL="0" indent="0" algn="ctr">
              <a:buNone/>
            </a:pPr>
            <a:r>
              <a:rPr lang="es-ES" sz="9600" dirty="0" smtClean="0"/>
              <a:t>fin</a:t>
            </a:r>
            <a:endParaRPr lang="es-ES" sz="9600" dirty="0"/>
          </a:p>
        </p:txBody>
      </p:sp>
    </p:spTree>
    <p:extLst>
      <p:ext uri="{BB962C8B-B14F-4D97-AF65-F5344CB8AC3E}">
        <p14:creationId xmlns:p14="http://schemas.microsoft.com/office/powerpoint/2010/main" val="1200686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8" y="1"/>
            <a:ext cx="11955438"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fontScale="85000" lnSpcReduction="20000"/>
          </a:bodyPr>
          <a:lstStyle/>
          <a:p>
            <a:r>
              <a:rPr lang="es-ES" b="1" dirty="0"/>
              <a:t>ARTICULO 62.1. </a:t>
            </a:r>
            <a:r>
              <a:rPr lang="es-ES" dirty="0"/>
              <a:t>Los estudiantes matriculados en el curso diurno que </a:t>
            </a:r>
            <a:r>
              <a:rPr lang="es-ES" u="sng" dirty="0"/>
              <a:t>excedan el veinte por ciento (20%) ….de ausencias a las actividades presenciales </a:t>
            </a:r>
            <a:r>
              <a:rPr lang="es-ES" dirty="0"/>
              <a:t>de una asignatura y que no sobrepasen el cincuenta por ciento (50%), </a:t>
            </a:r>
            <a:r>
              <a:rPr lang="es-ES" b="1" u="sng" dirty="0"/>
              <a:t>pueden ser autorizados por el decano </a:t>
            </a:r>
            <a:r>
              <a:rPr lang="es-ES" dirty="0"/>
              <a:t>o por el director del centro universitario municipal o filial </a:t>
            </a:r>
            <a:r>
              <a:rPr lang="es-ES" u="sng" dirty="0"/>
              <a:t>de manera excepcional</a:t>
            </a:r>
            <a:r>
              <a:rPr lang="es-ES" dirty="0"/>
              <a:t>, a presentarse </a:t>
            </a:r>
            <a:r>
              <a:rPr lang="es-ES" dirty="0" smtClean="0"/>
              <a:t>al </a:t>
            </a:r>
            <a:r>
              <a:rPr lang="es-ES" dirty="0"/>
              <a:t>acto de evaluación final de las asignaturas en todas las convocatorias establecidas o recibir la calificación final en aquellas que no tienen previsto acto de evaluación final, en los casos debidamente acreditados de:</a:t>
            </a:r>
            <a:endParaRPr lang="es-ES" sz="2400" dirty="0"/>
          </a:p>
          <a:p>
            <a:pPr lvl="1"/>
            <a:r>
              <a:rPr lang="es-ES" dirty="0"/>
              <a:t>Movilización militar;</a:t>
            </a:r>
            <a:endParaRPr lang="es-ES" sz="1800" dirty="0"/>
          </a:p>
          <a:p>
            <a:pPr lvl="1"/>
            <a:r>
              <a:rPr lang="es-ES" dirty="0"/>
              <a:t>enfermedad  o accidente;</a:t>
            </a:r>
            <a:endParaRPr lang="es-ES" sz="1800" dirty="0"/>
          </a:p>
          <a:p>
            <a:pPr lvl="1"/>
            <a:r>
              <a:rPr lang="es-ES" dirty="0"/>
              <a:t>maternidad o embarazo;</a:t>
            </a:r>
            <a:endParaRPr lang="es-ES" sz="1800" dirty="0"/>
          </a:p>
          <a:p>
            <a:pPr lvl="1"/>
            <a:r>
              <a:rPr lang="es-ES" dirty="0"/>
              <a:t>licencia deportiva a atletas de alto rendimiento;</a:t>
            </a:r>
            <a:endParaRPr lang="es-ES" sz="1800" dirty="0"/>
          </a:p>
          <a:p>
            <a:pPr lvl="1"/>
            <a:r>
              <a:rPr lang="es-ES" dirty="0"/>
              <a:t>licencia cultural a los miembros de grupos nacionales y de otros grupos artísticos, en el caso de los estudiantes de carreras de arte;</a:t>
            </a:r>
            <a:endParaRPr lang="es-ES" sz="1800" dirty="0"/>
          </a:p>
          <a:p>
            <a:pPr lvl="1"/>
            <a:r>
              <a:rPr lang="es-ES" dirty="0"/>
              <a:t>fallecimiento o enfermedad de familiares hasta un segundo grado de parentesco. En los casos que no exista ese grado, el decano de la facultad o el director del centro universitario municipal o filial puede justificar por excepción dichas ausencias, para lo cual orienta la realización de las verificaciones que considere;</a:t>
            </a:r>
            <a:endParaRPr lang="es-ES" sz="1800" dirty="0"/>
          </a:p>
          <a:p>
            <a:pPr lvl="1"/>
            <a:r>
              <a:rPr lang="es-ES" dirty="0"/>
              <a:t>la asistencia a eventos nacionales o internacionales;</a:t>
            </a:r>
            <a:endParaRPr lang="es-ES" sz="1800" dirty="0"/>
          </a:p>
          <a:p>
            <a:pPr lvl="1"/>
            <a:r>
              <a:rPr lang="es-ES" dirty="0"/>
              <a:t>necesidad impostergable de la producción o los servicios; y</a:t>
            </a:r>
            <a:endParaRPr lang="es-ES" sz="1800" dirty="0"/>
          </a:p>
          <a:p>
            <a:pPr lvl="1"/>
            <a:r>
              <a:rPr lang="es-ES" dirty="0"/>
              <a:t>cumplimiento de misión de carácter oficial asignada.</a:t>
            </a:r>
            <a:endParaRPr lang="es-ES" sz="1800" dirty="0"/>
          </a:p>
          <a:p>
            <a:endParaRPr lang="es-ES" dirty="0"/>
          </a:p>
        </p:txBody>
      </p:sp>
    </p:spTree>
    <p:extLst>
      <p:ext uri="{BB962C8B-B14F-4D97-AF65-F5344CB8AC3E}">
        <p14:creationId xmlns:p14="http://schemas.microsoft.com/office/powerpoint/2010/main" val="1968477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lnSpcReduction="10000"/>
          </a:bodyPr>
          <a:lstStyle/>
          <a:p>
            <a:r>
              <a:rPr lang="es-ES" b="1" dirty="0" smtClean="0"/>
              <a:t>ARTÍCULO 68.1</a:t>
            </a:r>
            <a:r>
              <a:rPr lang="es-ES" dirty="0" smtClean="0"/>
              <a:t>. A los estudiantes matriculados en el curso diurno que excedan el veinte por ciento (20%) de ausencias a las actividades presenciales de una asignatura que no sobrepasen el cincuenta por ciento (50%), y que no son autorizados a presentarse al acto de evaluación final de las asignaturas en todas las convocatorias establecidas o recibir la calificación final en aquellas que no tienen previsto acto de evaluación final, según Io dispuesto en el Articulo 62 del presente Reglamento, se les concede una única oportunidad y se procede como sigue:</a:t>
            </a:r>
          </a:p>
          <a:p>
            <a:pPr marL="0" indent="0">
              <a:buNone/>
            </a:pPr>
            <a:r>
              <a:rPr lang="es-ES" dirty="0" smtClean="0"/>
              <a:t>        a)Si la evaluación final de la asignatura es la realización de un examen final, el estudiante obtiene la calificación de Mal (2) en la primera y segunda convocatorias y puede presentarse solo a la tercera convocatoria;</a:t>
            </a:r>
          </a:p>
          <a:p>
            <a:pPr marL="0" lvl="0" indent="0">
              <a:buNone/>
            </a:pPr>
            <a:r>
              <a:rPr lang="es-ES" b="1" dirty="0" smtClean="0"/>
              <a:t>2-Si </a:t>
            </a:r>
            <a:r>
              <a:rPr lang="es-ES" b="1" dirty="0"/>
              <a:t>el estudiante no aprueba la asignatura en la oportunidad otorgada se le considera desaprobada por inasistencia y obtiene la calificación de mal (2).</a:t>
            </a:r>
            <a:endParaRPr lang="es-ES" dirty="0"/>
          </a:p>
          <a:p>
            <a:endParaRPr lang="es-ES" dirty="0"/>
          </a:p>
        </p:txBody>
      </p:sp>
    </p:spTree>
    <p:extLst>
      <p:ext uri="{BB962C8B-B14F-4D97-AF65-F5344CB8AC3E}">
        <p14:creationId xmlns:p14="http://schemas.microsoft.com/office/powerpoint/2010/main" val="2962473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091916" cy="1325563"/>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4930017"/>
          </a:xfrm>
        </p:spPr>
        <p:txBody>
          <a:bodyPr/>
          <a:lstStyle/>
          <a:p>
            <a:r>
              <a:rPr lang="es-ES" b="1" dirty="0" smtClean="0"/>
              <a:t>ARTÍCULO </a:t>
            </a:r>
            <a:r>
              <a:rPr lang="es-ES" b="1" dirty="0"/>
              <a:t>69. </a:t>
            </a:r>
            <a:r>
              <a:rPr lang="es-ES" dirty="0"/>
              <a:t>Si un estudiante excede el cincuenta por ciento (50%) de ausencias a las actividades presenciales de una asignatura, solo en casos muy excepcionales, </a:t>
            </a:r>
            <a:r>
              <a:rPr lang="es-ES" b="1" dirty="0"/>
              <a:t>el rector de la institución de educación superior puede concederle una única oportunidad</a:t>
            </a:r>
            <a:r>
              <a:rPr lang="es-ES" dirty="0"/>
              <a:t>, tomando en cuenta el criterio del profesor de la asignatura, del colectivo de año académico y de las organizaciones estudiantiles</a:t>
            </a:r>
          </a:p>
        </p:txBody>
      </p:sp>
    </p:spTree>
    <p:extLst>
      <p:ext uri="{BB962C8B-B14F-4D97-AF65-F5344CB8AC3E}">
        <p14:creationId xmlns:p14="http://schemas.microsoft.com/office/powerpoint/2010/main" val="4116528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
            <a:ext cx="12078269"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b="1" dirty="0" smtClean="0"/>
              <a:t>ARTÍCULO </a:t>
            </a:r>
            <a:r>
              <a:rPr lang="es-ES" b="1" dirty="0"/>
              <a:t>74.1. </a:t>
            </a:r>
            <a:r>
              <a:rPr lang="es-ES" dirty="0"/>
              <a:t>Los estudiantes matriculados en el curso diurno o en el curso por encuentros promueven al año inmediato superior en los casos siguientes:</a:t>
            </a:r>
            <a:endParaRPr lang="es-ES" sz="2400" dirty="0"/>
          </a:p>
          <a:p>
            <a:pPr lvl="1"/>
            <a:r>
              <a:rPr lang="es-ES" dirty="0"/>
              <a:t>Cuando tengan aprobadas todas las asignaturas previstas en el año matriculado; o</a:t>
            </a:r>
            <a:endParaRPr lang="es-ES" sz="1800" dirty="0"/>
          </a:p>
          <a:p>
            <a:pPr lvl="1"/>
            <a:r>
              <a:rPr lang="es-ES" dirty="0"/>
              <a:t>cuando desaprueben hasta dos (2) asignaturas del año que cursa, con independencia del periodo en que estén planificadas, las que pueden matricular como arrastre en el siguiente curso académico.</a:t>
            </a:r>
            <a:endParaRPr lang="es-ES" sz="1800" dirty="0"/>
          </a:p>
          <a:p>
            <a:r>
              <a:rPr lang="es-ES" dirty="0"/>
              <a:t>2. Solo pueden matricular dos (2) asignaturas como arrastres correspondientes al año académico inmediato inferior. Si desaprueban mas de dos (2) asignaturas en el curso, puede valorarse la posibilidad de repetir el año académico, según establece el Artículo 77 del presente Reglamento</a:t>
            </a:r>
          </a:p>
        </p:txBody>
      </p:sp>
    </p:spTree>
    <p:extLst>
      <p:ext uri="{BB962C8B-B14F-4D97-AF65-F5344CB8AC3E}">
        <p14:creationId xmlns:p14="http://schemas.microsoft.com/office/powerpoint/2010/main" val="2419731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1"/>
            <a:ext cx="12096466"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95534" y="1825624"/>
            <a:ext cx="11996382" cy="5032375"/>
          </a:xfrm>
        </p:spPr>
        <p:txBody>
          <a:bodyPr/>
          <a:lstStyle/>
          <a:p>
            <a:r>
              <a:rPr lang="es-ES" b="1" dirty="0" smtClean="0"/>
              <a:t>ARTÍCULO </a:t>
            </a:r>
            <a:r>
              <a:rPr lang="es-ES" b="1" dirty="0"/>
              <a:t>75.1. </a:t>
            </a:r>
            <a:r>
              <a:rPr lang="es-ES" dirty="0"/>
              <a:t>Los estudiantes matriculados en el curso diurno tienen la oportunidad de repetir hasta dos (2) años de su plan de estudio durante toda la carrera y solo pueden repetir un mismo año una (1) sola vez.</a:t>
            </a:r>
          </a:p>
          <a:p>
            <a:pPr marL="0" lvl="0" indent="0">
              <a:buNone/>
            </a:pPr>
            <a:r>
              <a:rPr lang="es-ES" b="1" dirty="0"/>
              <a:t/>
            </a:r>
            <a:br>
              <a:rPr lang="es-ES" b="1" dirty="0"/>
            </a:br>
            <a:r>
              <a:rPr lang="es-ES" b="1" dirty="0" smtClean="0"/>
              <a:t>          </a:t>
            </a:r>
            <a:r>
              <a:rPr lang="es-ES" dirty="0" smtClean="0"/>
              <a:t>Sólo </a:t>
            </a:r>
            <a:r>
              <a:rPr lang="es-ES" dirty="0"/>
              <a:t>tienen que cursar y aprobar las asignaturas que le quedaron </a:t>
            </a:r>
            <a:r>
              <a:rPr lang="es-ES" dirty="0" smtClean="0"/>
              <a:t> pendientes </a:t>
            </a:r>
            <a:r>
              <a:rPr lang="es-ES" dirty="0"/>
              <a:t>del año académico que repite.</a:t>
            </a:r>
          </a:p>
          <a:p>
            <a:pPr marL="0" lvl="0" indent="0">
              <a:buNone/>
            </a:pPr>
            <a:r>
              <a:rPr lang="es-ES" dirty="0" smtClean="0"/>
              <a:t>          El </a:t>
            </a:r>
            <a:r>
              <a:rPr lang="es-ES" dirty="0"/>
              <a:t>decano de la facultad o el director del centro universitario municipal o </a:t>
            </a:r>
            <a:r>
              <a:rPr lang="es-ES" dirty="0" smtClean="0"/>
              <a:t>filial</a:t>
            </a:r>
            <a:r>
              <a:rPr lang="es-ES" dirty="0"/>
              <a:t>, según corresponda, está facultado para autorizar o no al estudiante a repetir el año.</a:t>
            </a:r>
          </a:p>
          <a:p>
            <a:endParaRPr lang="es-ES" dirty="0"/>
          </a:p>
        </p:txBody>
      </p:sp>
    </p:spTree>
    <p:extLst>
      <p:ext uri="{BB962C8B-B14F-4D97-AF65-F5344CB8AC3E}">
        <p14:creationId xmlns:p14="http://schemas.microsoft.com/office/powerpoint/2010/main" val="1978153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III: ORGANIZACIÓN DOCENTE</a:t>
            </a:r>
            <a:br>
              <a:rPr lang="es-ES" u="sng" dirty="0" smtClean="0"/>
            </a:br>
            <a:r>
              <a:rPr lang="es-ES" u="sng" dirty="0" smtClean="0"/>
              <a:t>(artículos seleccionados)</a:t>
            </a:r>
            <a:endParaRPr lang="es-ES" dirty="0"/>
          </a:p>
        </p:txBody>
      </p:sp>
      <p:sp>
        <p:nvSpPr>
          <p:cNvPr id="3" name="Marcador de contenido 2"/>
          <p:cNvSpPr>
            <a:spLocks noGrp="1"/>
          </p:cNvSpPr>
          <p:nvPr>
            <p:ph idx="1"/>
          </p:nvPr>
        </p:nvSpPr>
        <p:spPr>
          <a:xfrm>
            <a:off x="95534" y="1825624"/>
            <a:ext cx="12096466" cy="5032375"/>
          </a:xfrm>
        </p:spPr>
        <p:txBody>
          <a:bodyPr>
            <a:normAutofit/>
          </a:bodyPr>
          <a:lstStyle/>
          <a:p>
            <a:r>
              <a:rPr lang="es-ES" b="1" dirty="0" smtClean="0"/>
              <a:t>ARTÍCULO 78.1</a:t>
            </a:r>
            <a:r>
              <a:rPr lang="es-ES" dirty="0" smtClean="0"/>
              <a:t>. Los estudiantes del curso diurno o del curso por encuentros deben matricular las asignaturas de arrastre y cursarlas simultáneamente con las asignaturas previstas en el año al cual promovió.</a:t>
            </a:r>
          </a:p>
          <a:p>
            <a:r>
              <a:rPr lang="es-ES" b="1" dirty="0" smtClean="0"/>
              <a:t>ARTÍCULO </a:t>
            </a:r>
            <a:r>
              <a:rPr lang="es-ES" b="1" dirty="0"/>
              <a:t>79. </a:t>
            </a:r>
            <a:r>
              <a:rPr lang="es-ES" dirty="0"/>
              <a:t>En casos muy excepcionales, </a:t>
            </a:r>
            <a:r>
              <a:rPr lang="es-ES" u="sng" dirty="0"/>
              <a:t>el ministro de cada organismo formador aprueba los contenidos que no pueden cursarse como arrastre a propuesta del rector del centro rector, avalado previamente por la comisión nacional de carrera.</a:t>
            </a:r>
            <a:r>
              <a:rPr lang="es-ES" dirty="0"/>
              <a:t> De aprobarse, se garantiza su estricto cumplimiento en todas las instituciones de educación superior donde se desarrolle la carrera.</a:t>
            </a:r>
          </a:p>
          <a:p>
            <a:r>
              <a:rPr lang="es-ES" b="1" dirty="0" smtClean="0"/>
              <a:t>ARTÍCULO </a:t>
            </a:r>
            <a:r>
              <a:rPr lang="es-ES" b="1" dirty="0"/>
              <a:t>80.1. </a:t>
            </a:r>
            <a:r>
              <a:rPr lang="es-ES" u="sng" dirty="0"/>
              <a:t>El estudiante matriculado en el curso diurno o en el curso por encuentros tiene obligatoriamente que aprobar las asignaturas de arrastre para promover al año inmediato superior.</a:t>
            </a:r>
          </a:p>
          <a:p>
            <a:endParaRPr lang="es-ES" dirty="0"/>
          </a:p>
        </p:txBody>
      </p:sp>
    </p:spTree>
    <p:extLst>
      <p:ext uri="{BB962C8B-B14F-4D97-AF65-F5344CB8AC3E}">
        <p14:creationId xmlns:p14="http://schemas.microsoft.com/office/powerpoint/2010/main" val="830052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62500" lnSpcReduction="20000"/>
          </a:bodyPr>
          <a:lstStyle/>
          <a:p>
            <a:r>
              <a:rPr lang="es-ES" sz="6600" b="1" dirty="0" smtClean="0"/>
              <a:t>ARTÍCULO </a:t>
            </a:r>
            <a:r>
              <a:rPr lang="es-ES" sz="6600" b="1" dirty="0"/>
              <a:t>308.1</a:t>
            </a:r>
            <a:r>
              <a:rPr lang="es-ES" sz="6600" dirty="0"/>
              <a:t>. La evaluación del aprendizaje se estructura de forma frecuente, parcial, final y de culminación de los estudios, en correspondencia con el grado de sistematización de los objetivos a lograr por los estudiantes en cada momento del proceso. Estas formas en su conjunto, caracterizan a la evaluación como un sistema.</a:t>
            </a:r>
          </a:p>
          <a:p>
            <a:pPr marL="0" indent="0">
              <a:buNone/>
            </a:pPr>
            <a:r>
              <a:rPr lang="es-ES" sz="6600" dirty="0"/>
              <a:t>2. En el sistema de evaluación del aprendizaje deben predominar las actividades evaluativas frecuentes y parciales, </a:t>
            </a:r>
            <a:r>
              <a:rPr lang="es-ES" sz="6600" dirty="0" smtClean="0"/>
              <a:t>así </a:t>
            </a:r>
            <a:r>
              <a:rPr lang="es-ES" sz="6600" dirty="0"/>
              <a:t>como las evaluaciones finales de carácter integrador.</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508668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TotalTime>
  <Words>2537</Words>
  <Application>Microsoft Office PowerPoint</Application>
  <PresentationFormat>Panorámica</PresentationFormat>
  <Paragraphs>125</Paragraphs>
  <Slides>22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Calibri</vt:lpstr>
      <vt:lpstr>Calibri Light</vt:lpstr>
      <vt:lpstr>Tema de Office</vt:lpstr>
      <vt:lpstr>ASPECTOS DE LA EVALUACIÓN EN LA RESOLUCIÓN 47-2022</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III: ORGANIZACIÓN DOCENTE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ASPECTOS DE LA EVALUACIÓN EN LA RESOLUCIÓN 47</dc:title>
  <dc:creator>Cuenta Microsoft</dc:creator>
  <cp:lastModifiedBy>Cuenta Microsoft</cp:lastModifiedBy>
  <cp:revision>4</cp:revision>
  <dcterms:created xsi:type="dcterms:W3CDTF">2024-04-21T11:08:38Z</dcterms:created>
  <dcterms:modified xsi:type="dcterms:W3CDTF">2024-04-21T14:49:42Z</dcterms:modified>
</cp:coreProperties>
</file>