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4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14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19/04/2024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19/04/2024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19/04/2024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7A847CFC-816F-41D0-AAC0-9BF4FEBC753E}" type="datetimeFigureOut">
              <a:rPr lang="es-ES" smtClean="0"/>
              <a:t>19/04/2024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t>19/04/2024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7A847CFC-816F-41D0-AAC0-9BF4FEBC753E}" type="datetimeFigureOut">
              <a:rPr lang="es-ES" smtClean="0"/>
              <a:t>19/04/2024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7A847CFC-816F-41D0-AAC0-9BF4FEBC753E}" type="datetimeFigureOut">
              <a:rPr lang="es-ES" smtClean="0"/>
              <a:t>19/04/2024</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7A847CFC-816F-41D0-AAC0-9BF4FEBC753E}" type="datetimeFigureOut">
              <a:rPr lang="es-ES" smtClean="0"/>
              <a:t>19/04/2024</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t>19/04/2024</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t>19/04/2024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t>19/04/2024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47CFC-816F-41D0-AAC0-9BF4FEBC753E}" type="datetimeFigureOut">
              <a:rPr lang="es-ES" smtClean="0"/>
              <a:t>19/04/2024</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FADFE-3B8F-471C-ABF0-DBC7717ECBBC}"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 y="1"/>
            <a:ext cx="9144000" cy="4437111"/>
          </a:xfrm>
        </p:spPr>
        <p:txBody>
          <a:bodyPr>
            <a:normAutofit fontScale="90000"/>
          </a:bodyPr>
          <a:lstStyle/>
          <a:p>
            <a:r>
              <a:rPr lang="es-ES" u="sng" dirty="0" smtClean="0"/>
              <a:t>RESOLUCIÓN RECTORAL 43 DEL 2021 </a:t>
            </a:r>
            <a:br>
              <a:rPr lang="es-ES" u="sng" dirty="0" smtClean="0"/>
            </a:br>
            <a:r>
              <a:rPr lang="es-ES" u="sng" dirty="0" smtClean="0"/>
              <a:t/>
            </a:r>
            <a:br>
              <a:rPr lang="es-ES" u="sng" dirty="0" smtClean="0"/>
            </a:br>
            <a:r>
              <a:rPr lang="es-ES" dirty="0" smtClean="0"/>
              <a:t>METODOLOGÍA PARA LA </a:t>
            </a:r>
            <a:r>
              <a:rPr lang="es-ES_tradnl" dirty="0" smtClean="0"/>
              <a:t>ELABORACIÓN, IMPRESIÓN, DISTRIBUCIÓN, CALIFICACIÓN, REGISTRO Y CONSERVACIÓN DE EXÁMENES FINALES DE TODAS LAS ASIGNATURAS Y CARRERAS DE LA UNIVERSIDAD</a:t>
            </a:r>
            <a:endParaRPr lang="es-ES" u="sng" dirty="0"/>
          </a:p>
        </p:txBody>
      </p:sp>
      <p:sp>
        <p:nvSpPr>
          <p:cNvPr id="3" name="Subtítulo 2"/>
          <p:cNvSpPr>
            <a:spLocks noGrp="1"/>
          </p:cNvSpPr>
          <p:nvPr>
            <p:ph type="subTitle" idx="1"/>
          </p:nvPr>
        </p:nvSpPr>
        <p:spPr>
          <a:xfrm>
            <a:off x="1143000" y="4967785"/>
            <a:ext cx="6858000" cy="1787857"/>
          </a:xfrm>
        </p:spPr>
        <p:txBody>
          <a:bodyPr>
            <a:normAutofit fontScale="85000" lnSpcReduction="20000"/>
          </a:bodyPr>
          <a:lstStyle/>
          <a:p>
            <a:r>
              <a:rPr lang="es-ES" dirty="0" smtClean="0"/>
              <a:t>Dr. José Manuel Cepero Barroso</a:t>
            </a:r>
          </a:p>
          <a:p>
            <a:r>
              <a:rPr lang="es-ES" dirty="0" smtClean="0"/>
              <a:t>Profesor asistente</a:t>
            </a:r>
          </a:p>
          <a:p>
            <a:r>
              <a:rPr lang="es-ES" dirty="0" smtClean="0"/>
              <a:t>Jefe departamento de cirugía</a:t>
            </a:r>
          </a:p>
          <a:p>
            <a:r>
              <a:rPr lang="es-ES" dirty="0" smtClean="0"/>
              <a:t>F. C. M. Julio Trigo López</a:t>
            </a:r>
            <a:endParaRPr lang="es-ES" dirty="0"/>
          </a:p>
        </p:txBody>
      </p:sp>
    </p:spTree>
    <p:extLst>
      <p:ext uri="{BB962C8B-B14F-4D97-AF65-F5344CB8AC3E}">
        <p14:creationId xmlns:p14="http://schemas.microsoft.com/office/powerpoint/2010/main" val="42523730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60648"/>
            <a:ext cx="9144000" cy="1224136"/>
          </a:xfrm>
        </p:spPr>
        <p:txBody>
          <a:bodyPr>
            <a:normAutofit fontScale="90000"/>
          </a:bodyPr>
          <a:lstStyle/>
          <a:p>
            <a:r>
              <a:rPr lang="es-ES" sz="2800" u="sng" dirty="0" smtClean="0"/>
              <a:t/>
            </a:r>
            <a:br>
              <a:rPr lang="es-ES" sz="2800" u="sng" dirty="0" smtClean="0"/>
            </a:br>
            <a:r>
              <a:rPr lang="es-ES" sz="2700" dirty="0" smtClean="0"/>
              <a:t>Comentarios sobre la confección de los exámenes que considero crean dudas en la aplicación de esta resolución</a:t>
            </a:r>
            <a:br>
              <a:rPr lang="es-ES" sz="2700" dirty="0" smtClean="0"/>
            </a:br>
            <a:r>
              <a:rPr lang="es-ES" sz="2700" b="1" i="1" dirty="0" smtClean="0">
                <a:solidFill>
                  <a:srgbClr val="C00000"/>
                </a:solidFill>
              </a:rPr>
              <a:t>(fíjese lo señalado en rojitas)</a:t>
            </a:r>
            <a:r>
              <a:rPr lang="es-ES" sz="2700" b="1" i="1" dirty="0">
                <a:solidFill>
                  <a:srgbClr val="C00000"/>
                </a:solidFill>
              </a:rPr>
              <a:t/>
            </a:r>
            <a:br>
              <a:rPr lang="es-ES" sz="2700" b="1" i="1" dirty="0">
                <a:solidFill>
                  <a:srgbClr val="C00000"/>
                </a:solidFill>
              </a:rPr>
            </a:br>
            <a:r>
              <a:rPr lang="es-ES" sz="3100" u="sng" dirty="0"/>
              <a:t/>
            </a:r>
            <a:br>
              <a:rPr lang="es-ES" sz="3100" u="sng" dirty="0"/>
            </a:br>
            <a:endParaRPr lang="es-ES" sz="3100" dirty="0"/>
          </a:p>
        </p:txBody>
      </p:sp>
      <p:sp>
        <p:nvSpPr>
          <p:cNvPr id="3" name="2 Marcador de contenido"/>
          <p:cNvSpPr>
            <a:spLocks noGrp="1"/>
          </p:cNvSpPr>
          <p:nvPr>
            <p:ph idx="1"/>
          </p:nvPr>
        </p:nvSpPr>
        <p:spPr>
          <a:xfrm>
            <a:off x="0" y="1556792"/>
            <a:ext cx="9144000" cy="5184576"/>
          </a:xfrm>
        </p:spPr>
        <p:txBody>
          <a:bodyPr>
            <a:normAutofit/>
          </a:bodyPr>
          <a:lstStyle/>
          <a:p>
            <a:pPr lvl="0"/>
            <a:r>
              <a:rPr lang="es-ES" sz="1900" u="sng" dirty="0" smtClean="0">
                <a:effectLst>
                  <a:outerShdw blurRad="38100" dist="38100" dir="2700000" algn="tl">
                    <a:srgbClr val="000000">
                      <a:alpha val="43137"/>
                    </a:srgbClr>
                  </a:outerShdw>
                </a:effectLst>
              </a:rPr>
              <a:t>El </a:t>
            </a:r>
            <a:r>
              <a:rPr lang="es-ES" sz="1900" u="sng" dirty="0">
                <a:effectLst>
                  <a:outerShdw blurRad="38100" dist="38100" dir="2700000" algn="tl">
                    <a:srgbClr val="000000">
                      <a:alpha val="43137"/>
                    </a:srgbClr>
                  </a:outerShdw>
                </a:effectLst>
              </a:rPr>
              <a:t>jefe del departamento docente</a:t>
            </a:r>
            <a:r>
              <a:rPr lang="es-ES" sz="1900" dirty="0">
                <a:effectLst>
                  <a:outerShdw blurRad="38100" dist="38100" dir="2700000" algn="tl">
                    <a:srgbClr val="000000">
                      <a:alpha val="43137"/>
                    </a:srgbClr>
                  </a:outerShdw>
                </a:effectLst>
              </a:rPr>
              <a:t>, el jefe de colectivo de asignatura y </a:t>
            </a:r>
            <a:r>
              <a:rPr lang="es-ES" sz="1900" u="sng" dirty="0">
                <a:effectLst>
                  <a:outerShdw blurRad="38100" dist="38100" dir="2700000" algn="tl">
                    <a:srgbClr val="000000">
                      <a:alpha val="43137"/>
                    </a:srgbClr>
                  </a:outerShdw>
                </a:effectLst>
              </a:rPr>
              <a:t>el profesor principal</a:t>
            </a:r>
            <a:r>
              <a:rPr lang="es-ES" sz="1900" dirty="0">
                <a:effectLst>
                  <a:outerShdw blurRad="38100" dist="38100" dir="2700000" algn="tl">
                    <a:srgbClr val="000000">
                      <a:alpha val="43137"/>
                    </a:srgbClr>
                  </a:outerShdw>
                </a:effectLst>
              </a:rPr>
              <a:t>, </a:t>
            </a:r>
            <a:r>
              <a:rPr lang="es-ES" sz="1900" b="1" i="1" dirty="0">
                <a:solidFill>
                  <a:srgbClr val="C00000"/>
                </a:solidFill>
                <a:effectLst>
                  <a:outerShdw blurRad="38100" dist="38100" dir="2700000" algn="tl">
                    <a:srgbClr val="000000">
                      <a:alpha val="43137"/>
                    </a:srgbClr>
                  </a:outerShdw>
                </a:effectLst>
              </a:rPr>
              <a:t>son los responsables de elaborar los proyectos de exámenes </a:t>
            </a:r>
            <a:r>
              <a:rPr lang="es-ES" sz="1900" b="1" u="sng" dirty="0"/>
              <a:t>a partir del banco de preguntas de cada asignatura</a:t>
            </a:r>
            <a:r>
              <a:rPr lang="es-ES" sz="1900" dirty="0"/>
              <a:t>. Para los exámenes finales </a:t>
            </a:r>
            <a:r>
              <a:rPr lang="es-ES" sz="1900" b="1" i="1" u="sng" dirty="0">
                <a:solidFill>
                  <a:srgbClr val="C00000"/>
                </a:solidFill>
              </a:rPr>
              <a:t>deben elaborar como mínimo seis temarios</a:t>
            </a:r>
            <a:r>
              <a:rPr lang="es-ES" sz="1900" dirty="0"/>
              <a:t>, los que serán utilizados en las diferentes convocatorias de ordinario y extraordinarios, garantizando el mismo rigor en cada instrumento.  </a:t>
            </a:r>
          </a:p>
          <a:p>
            <a:r>
              <a:rPr lang="es-ES" sz="1800" b="1" u="sng" dirty="0"/>
              <a:t>Los proyectos de exámenes y la clave de calificación </a:t>
            </a:r>
            <a:r>
              <a:rPr lang="es-ES" sz="1800" b="1" i="1" u="sng" dirty="0">
                <a:solidFill>
                  <a:srgbClr val="C00000"/>
                </a:solidFill>
                <a:effectLst>
                  <a:outerShdw blurRad="38100" dist="38100" dir="2700000" algn="tl">
                    <a:srgbClr val="000000">
                      <a:alpha val="43137"/>
                    </a:srgbClr>
                  </a:outerShdw>
                </a:effectLst>
              </a:rPr>
              <a:t>una vez confeccionados son entregados al Jefe del departamento Docente Metodológico de cada facultad</a:t>
            </a:r>
            <a:r>
              <a:rPr lang="es-ES" sz="1800" b="1" i="1" dirty="0">
                <a:solidFill>
                  <a:srgbClr val="C00000"/>
                </a:solidFill>
              </a:rPr>
              <a:t>,</a:t>
            </a:r>
            <a:r>
              <a:rPr lang="es-ES" sz="1800" dirty="0"/>
              <a:t> el que anotará en un libro registro (creado al efecto) la fecha, el número de temarios y claves entregadas, así como el nombre del </a:t>
            </a:r>
            <a:r>
              <a:rPr lang="es-ES" sz="1800" u="sng" dirty="0"/>
              <a:t>jefe del departamento docente y su firma</a:t>
            </a:r>
            <a:r>
              <a:rPr lang="es-ES" sz="1800" dirty="0"/>
              <a:t>  </a:t>
            </a:r>
            <a:endParaRPr lang="es-ES" sz="1800" dirty="0" smtClean="0"/>
          </a:p>
          <a:p>
            <a:pPr lvl="0"/>
            <a:r>
              <a:rPr lang="es-ES" dirty="0" smtClean="0"/>
              <a:t> </a:t>
            </a:r>
            <a:r>
              <a:rPr lang="es-ES" sz="1800" dirty="0" smtClean="0"/>
              <a:t>La entrega de los proyectos de exámenes y las claves, </a:t>
            </a:r>
            <a:r>
              <a:rPr lang="es-ES" sz="1800" b="1" i="1" u="sng" dirty="0" smtClean="0">
                <a:solidFill>
                  <a:srgbClr val="C00000"/>
                </a:solidFill>
                <a:effectLst>
                  <a:outerShdw blurRad="38100" dist="38100" dir="2700000" algn="tl">
                    <a:srgbClr val="000000">
                      <a:alpha val="43137"/>
                    </a:srgbClr>
                  </a:outerShdw>
                </a:effectLst>
              </a:rPr>
              <a:t>se realizará diez días antes de la aplicación de estos según calendario docente del curso</a:t>
            </a:r>
            <a:r>
              <a:rPr lang="es-ES" sz="1800" b="1" i="1" dirty="0" smtClean="0">
                <a:solidFill>
                  <a:srgbClr val="C00000"/>
                </a:solidFill>
                <a:effectLst>
                  <a:outerShdw blurRad="38100" dist="38100" dir="2700000" algn="tl">
                    <a:srgbClr val="000000">
                      <a:alpha val="43137"/>
                    </a:srgbClr>
                  </a:outerShdw>
                </a:effectLst>
              </a:rPr>
              <a:t> ……..</a:t>
            </a:r>
          </a:p>
          <a:p>
            <a:pPr lvl="0"/>
            <a:r>
              <a:rPr lang="es-ES" sz="1900" b="1" i="1" dirty="0" smtClean="0">
                <a:solidFill>
                  <a:srgbClr val="C00000"/>
                </a:solidFill>
              </a:rPr>
              <a:t>La </a:t>
            </a:r>
            <a:r>
              <a:rPr lang="es-ES" sz="1900" b="1" i="1" dirty="0">
                <a:solidFill>
                  <a:srgbClr val="C00000"/>
                </a:solidFill>
              </a:rPr>
              <a:t>confección de los proyectos de exámenes los </a:t>
            </a:r>
            <a:r>
              <a:rPr lang="es-ES" sz="1900" b="1" i="1" dirty="0" smtClean="0">
                <a:solidFill>
                  <a:srgbClr val="C00000"/>
                </a:solidFill>
              </a:rPr>
              <a:t>realiza</a:t>
            </a:r>
            <a:r>
              <a:rPr lang="es-ES" sz="1900" dirty="0" smtClean="0"/>
              <a:t>: </a:t>
            </a:r>
            <a:r>
              <a:rPr lang="es-ES" sz="1900" b="1" i="1" u="sng" dirty="0" smtClean="0">
                <a:solidFill>
                  <a:srgbClr val="C00000"/>
                </a:solidFill>
                <a:effectLst>
                  <a:outerShdw blurRad="38100" dist="38100" dir="2700000" algn="tl">
                    <a:srgbClr val="000000">
                      <a:alpha val="43137"/>
                    </a:srgbClr>
                  </a:outerShdw>
                </a:effectLst>
              </a:rPr>
              <a:t>el </a:t>
            </a:r>
            <a:r>
              <a:rPr lang="es-ES" sz="1900" b="1" i="1" u="sng" dirty="0">
                <a:solidFill>
                  <a:srgbClr val="C00000"/>
                </a:solidFill>
                <a:effectLst>
                  <a:outerShdw blurRad="38100" dist="38100" dir="2700000" algn="tl">
                    <a:srgbClr val="000000">
                      <a:alpha val="43137"/>
                    </a:srgbClr>
                  </a:outerShdw>
                </a:effectLst>
              </a:rPr>
              <a:t>jefe de departamento de la asignatura junto al jefe de carrera</a:t>
            </a:r>
            <a:r>
              <a:rPr lang="es-ES" sz="1900" b="1" i="1" dirty="0">
                <a:solidFill>
                  <a:srgbClr val="C00000"/>
                </a:solidFill>
              </a:rPr>
              <a:t>, coordinado por el jefe del departamento docente metodológico de la facultad, confeccionan los 6 instrumentos evaluativos certificados</a:t>
            </a:r>
            <a:r>
              <a:rPr lang="es-ES" sz="1900" b="1" dirty="0"/>
              <a:t>.</a:t>
            </a:r>
          </a:p>
          <a:p>
            <a:endParaRPr lang="es-ES" dirty="0"/>
          </a:p>
          <a:p>
            <a:endParaRPr lang="es-ES" dirty="0"/>
          </a:p>
          <a:p>
            <a:endParaRPr lang="es-ES" dirty="0"/>
          </a:p>
        </p:txBody>
      </p:sp>
    </p:spTree>
    <p:extLst>
      <p:ext uri="{BB962C8B-B14F-4D97-AF65-F5344CB8AC3E}">
        <p14:creationId xmlns:p14="http://schemas.microsoft.com/office/powerpoint/2010/main" val="40897600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764704"/>
            <a:ext cx="9144000" cy="1296144"/>
          </a:xfrm>
        </p:spPr>
        <p:txBody>
          <a:bodyPr>
            <a:normAutofit fontScale="90000"/>
          </a:bodyPr>
          <a:lstStyle/>
          <a:p>
            <a:r>
              <a:rPr lang="es-ES" sz="2200" u="sng" dirty="0"/>
              <a:t>RESOLUCIÓN RECTORAL 43 DEL </a:t>
            </a:r>
            <a:r>
              <a:rPr lang="es-ES" sz="2200" u="sng" dirty="0" smtClean="0"/>
              <a:t>2021</a:t>
            </a:r>
            <a:br>
              <a:rPr lang="es-ES" sz="2200" u="sng" dirty="0" smtClean="0"/>
            </a:br>
            <a:r>
              <a:rPr lang="es-ES" sz="2200" u="sng" dirty="0" smtClean="0"/>
              <a:t>ANEXO 1 </a:t>
            </a:r>
            <a:br>
              <a:rPr lang="es-ES" sz="2200" u="sng" dirty="0" smtClean="0"/>
            </a:br>
            <a:r>
              <a:rPr lang="es-ES" sz="2800" dirty="0"/>
              <a:t>B). </a:t>
            </a:r>
            <a:r>
              <a:rPr lang="es-ES" sz="2800" b="1" u="sng" dirty="0"/>
              <a:t>Procedimiento para la selección del temario y la impresión de los exámenes finales.</a:t>
            </a:r>
            <a:br>
              <a:rPr lang="es-ES" sz="2800" b="1" u="sng" dirty="0"/>
            </a:br>
            <a:r>
              <a:rPr lang="es-ES" sz="3100" dirty="0"/>
              <a:t/>
            </a:r>
            <a:br>
              <a:rPr lang="es-ES" sz="3100" dirty="0"/>
            </a:br>
            <a:r>
              <a:rPr lang="es-ES" sz="3100" u="sng" dirty="0"/>
              <a:t/>
            </a:r>
            <a:br>
              <a:rPr lang="es-ES" sz="3100" u="sng" dirty="0"/>
            </a:br>
            <a:endParaRPr lang="es-ES" sz="3100" dirty="0"/>
          </a:p>
        </p:txBody>
      </p:sp>
      <p:sp>
        <p:nvSpPr>
          <p:cNvPr id="3" name="2 Marcador de contenido"/>
          <p:cNvSpPr>
            <a:spLocks noGrp="1"/>
          </p:cNvSpPr>
          <p:nvPr>
            <p:ph idx="1"/>
          </p:nvPr>
        </p:nvSpPr>
        <p:spPr>
          <a:xfrm>
            <a:off x="0" y="1556792"/>
            <a:ext cx="9144000" cy="5184576"/>
          </a:xfrm>
        </p:spPr>
        <p:txBody>
          <a:bodyPr>
            <a:normAutofit/>
          </a:bodyPr>
          <a:lstStyle/>
          <a:p>
            <a:pPr lvl="0"/>
            <a:r>
              <a:rPr lang="x-none" b="1" u="sng"/>
              <a:t>De los temarios confeccionados</a:t>
            </a:r>
            <a:r>
              <a:rPr lang="x-none"/>
              <a:t>, el </a:t>
            </a:r>
            <a:r>
              <a:rPr lang="x-none" b="1" i="1" u="sng"/>
              <a:t>Departamento Docente Metodológico,</a:t>
            </a:r>
            <a:r>
              <a:rPr lang="x-none"/>
              <a:t> de los polos, facultades y facultades especializadas, </a:t>
            </a:r>
            <a:r>
              <a:rPr lang="x-none" b="1" i="1" u="sng"/>
              <a:t>es el máximo responsable de escoger al azar los o él que se aplicará en la convocatoria que corresponda.</a:t>
            </a:r>
            <a:endParaRPr lang="es-ES" b="1" i="1" u="sng" dirty="0"/>
          </a:p>
          <a:p>
            <a:pPr lvl="0"/>
            <a:r>
              <a:rPr lang="x-none"/>
              <a:t>Para los exámenes ordinarios siempre se utilizan dos temarios</a:t>
            </a:r>
            <a:r>
              <a:rPr lang="x-none" smtClean="0"/>
              <a:t>.</a:t>
            </a:r>
            <a:endParaRPr lang="es-ES" dirty="0" smtClean="0"/>
          </a:p>
          <a:p>
            <a:r>
              <a:rPr lang="x-none"/>
              <a:t>Para el primer y segundo extraordinario si la matricula a examinar no sobrepasa dos grupos se utiliza un temario.</a:t>
            </a:r>
            <a:endParaRPr lang="es-ES" dirty="0"/>
          </a:p>
          <a:p>
            <a:pPr lvl="0"/>
            <a:endParaRPr lang="es-ES" dirty="0"/>
          </a:p>
          <a:p>
            <a:pPr marL="0" indent="0">
              <a:buNone/>
            </a:pPr>
            <a:endParaRPr lang="es-ES" dirty="0"/>
          </a:p>
          <a:p>
            <a:pPr marL="0" lvl="0" indent="0">
              <a:buNone/>
            </a:pPr>
            <a:endParaRPr lang="es-ES" dirty="0"/>
          </a:p>
          <a:p>
            <a:pPr marL="0" lvl="0" indent="0">
              <a:buNone/>
            </a:pPr>
            <a:endParaRPr lang="es-ES" dirty="0"/>
          </a:p>
          <a:p>
            <a:pPr marL="0" lvl="0" indent="0">
              <a:buNone/>
            </a:pPr>
            <a:endParaRPr lang="es-ES" b="1" dirty="0"/>
          </a:p>
          <a:p>
            <a:endParaRPr lang="es-ES" dirty="0"/>
          </a:p>
        </p:txBody>
      </p:sp>
    </p:spTree>
    <p:extLst>
      <p:ext uri="{BB962C8B-B14F-4D97-AF65-F5344CB8AC3E}">
        <p14:creationId xmlns:p14="http://schemas.microsoft.com/office/powerpoint/2010/main" val="32013919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764704"/>
            <a:ext cx="9144000" cy="1296144"/>
          </a:xfrm>
        </p:spPr>
        <p:txBody>
          <a:bodyPr>
            <a:normAutofit fontScale="90000"/>
          </a:bodyPr>
          <a:lstStyle/>
          <a:p>
            <a:r>
              <a:rPr lang="es-ES" sz="2200" u="sng" dirty="0"/>
              <a:t>RESOLUCIÓN RECTORAL 43 DEL </a:t>
            </a:r>
            <a:r>
              <a:rPr lang="es-ES" sz="2200" u="sng" dirty="0" smtClean="0"/>
              <a:t>2021</a:t>
            </a:r>
            <a:br>
              <a:rPr lang="es-ES" sz="2200" u="sng" dirty="0" smtClean="0"/>
            </a:br>
            <a:r>
              <a:rPr lang="es-ES" sz="2200" u="sng" dirty="0" smtClean="0"/>
              <a:t>ANEXO 1 </a:t>
            </a:r>
            <a:br>
              <a:rPr lang="es-ES" sz="2200" u="sng" dirty="0" smtClean="0"/>
            </a:br>
            <a:r>
              <a:rPr lang="es-ES" sz="2800" dirty="0"/>
              <a:t>B). Procedimiento para la selección del temario y la impresión de los exámenes finales.</a:t>
            </a:r>
            <a:br>
              <a:rPr lang="es-ES" sz="2800" dirty="0"/>
            </a:br>
            <a:r>
              <a:rPr lang="es-ES" sz="3100" dirty="0"/>
              <a:t/>
            </a:r>
            <a:br>
              <a:rPr lang="es-ES" sz="3100" dirty="0"/>
            </a:br>
            <a:r>
              <a:rPr lang="es-ES" sz="3100" u="sng" dirty="0"/>
              <a:t/>
            </a:r>
            <a:br>
              <a:rPr lang="es-ES" sz="3100" u="sng" dirty="0"/>
            </a:br>
            <a:endParaRPr lang="es-ES" sz="3100" dirty="0"/>
          </a:p>
        </p:txBody>
      </p:sp>
      <p:sp>
        <p:nvSpPr>
          <p:cNvPr id="3" name="2 Marcador de contenido"/>
          <p:cNvSpPr>
            <a:spLocks noGrp="1"/>
          </p:cNvSpPr>
          <p:nvPr>
            <p:ph idx="1"/>
          </p:nvPr>
        </p:nvSpPr>
        <p:spPr>
          <a:xfrm>
            <a:off x="0" y="1556792"/>
            <a:ext cx="9144000" cy="5184576"/>
          </a:xfrm>
        </p:spPr>
        <p:txBody>
          <a:bodyPr>
            <a:normAutofit fontScale="92500" lnSpcReduction="20000"/>
          </a:bodyPr>
          <a:lstStyle/>
          <a:p>
            <a:pPr lvl="0"/>
            <a:r>
              <a:rPr lang="es-ES" dirty="0"/>
              <a:t>Los exámenes se </a:t>
            </a:r>
            <a:r>
              <a:rPr lang="es-ES" b="1" u="sng" dirty="0"/>
              <a:t>imprimen de tres a cinco días hábiles antes de la fecha de su aplicación</a:t>
            </a:r>
            <a:r>
              <a:rPr lang="es-ES" dirty="0"/>
              <a:t> las  facultades que se confeccionan según los aspectos antes señalados,  en local certificado para estos fines, los exámenes deben de empaquetarse inmediatamente de impresos, para su posterior </a:t>
            </a:r>
            <a:r>
              <a:rPr lang="es-ES" dirty="0" smtClean="0"/>
              <a:t>traslado……..</a:t>
            </a:r>
          </a:p>
          <a:p>
            <a:pPr lvl="0"/>
            <a:r>
              <a:rPr lang="es-ES" dirty="0"/>
              <a:t>Participan en la impresión del examen </a:t>
            </a:r>
            <a:r>
              <a:rPr lang="es-ES" b="1" u="sng" dirty="0"/>
              <a:t>dos metodólogos designados </a:t>
            </a:r>
            <a:r>
              <a:rPr lang="es-ES" dirty="0"/>
              <a:t>y el técnico de impresión, este debe ser una persona confiable con el visto bueno de los decanos, </a:t>
            </a:r>
            <a:r>
              <a:rPr lang="es-ES" dirty="0" smtClean="0"/>
              <a:t>……..</a:t>
            </a:r>
          </a:p>
          <a:p>
            <a:pPr lvl="0"/>
            <a:r>
              <a:rPr lang="es-ES" dirty="0"/>
              <a:t>El proceso de impresión </a:t>
            </a:r>
            <a:r>
              <a:rPr lang="es-ES" b="1" u="sng" dirty="0"/>
              <a:t>no se puede realizar con la presencia de un solo metodólogo,</a:t>
            </a:r>
            <a:r>
              <a:rPr lang="es-ES" dirty="0"/>
              <a:t> menos aún solo con el técnico de impresión. </a:t>
            </a:r>
            <a:r>
              <a:rPr lang="es-ES" dirty="0" smtClean="0"/>
              <a:t>………</a:t>
            </a:r>
            <a:endParaRPr lang="es-ES" dirty="0"/>
          </a:p>
          <a:p>
            <a:pPr lvl="0"/>
            <a:endParaRPr lang="es-ES" dirty="0"/>
          </a:p>
          <a:p>
            <a:pPr marL="0" indent="0">
              <a:buNone/>
            </a:pPr>
            <a:endParaRPr lang="es-ES" dirty="0"/>
          </a:p>
          <a:p>
            <a:pPr marL="0" lvl="0" indent="0">
              <a:buNone/>
            </a:pPr>
            <a:endParaRPr lang="es-ES" dirty="0"/>
          </a:p>
          <a:p>
            <a:pPr marL="0" lvl="0" indent="0">
              <a:buNone/>
            </a:pPr>
            <a:endParaRPr lang="es-ES" dirty="0"/>
          </a:p>
          <a:p>
            <a:pPr marL="0" lvl="0" indent="0">
              <a:buNone/>
            </a:pPr>
            <a:endParaRPr lang="es-ES" b="1" dirty="0"/>
          </a:p>
          <a:p>
            <a:endParaRPr lang="es-ES" dirty="0"/>
          </a:p>
        </p:txBody>
      </p:sp>
    </p:spTree>
    <p:extLst>
      <p:ext uri="{BB962C8B-B14F-4D97-AF65-F5344CB8AC3E}">
        <p14:creationId xmlns:p14="http://schemas.microsoft.com/office/powerpoint/2010/main" val="11589373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764704"/>
            <a:ext cx="9144000" cy="1296144"/>
          </a:xfrm>
        </p:spPr>
        <p:txBody>
          <a:bodyPr>
            <a:normAutofit fontScale="90000"/>
          </a:bodyPr>
          <a:lstStyle/>
          <a:p>
            <a:r>
              <a:rPr lang="es-ES" sz="2200" u="sng" dirty="0"/>
              <a:t>RESOLUCIÓN RECTORAL 43 DEL </a:t>
            </a:r>
            <a:r>
              <a:rPr lang="es-ES" sz="2200" u="sng" dirty="0" smtClean="0"/>
              <a:t>2021</a:t>
            </a:r>
            <a:br>
              <a:rPr lang="es-ES" sz="2200" u="sng" dirty="0" smtClean="0"/>
            </a:br>
            <a:r>
              <a:rPr lang="es-ES" sz="2200" u="sng" dirty="0" smtClean="0"/>
              <a:t>ANEXO 1 </a:t>
            </a:r>
            <a:br>
              <a:rPr lang="es-ES" sz="2200" u="sng" dirty="0" smtClean="0"/>
            </a:br>
            <a:r>
              <a:rPr lang="es-ES" sz="2800" dirty="0"/>
              <a:t>B). </a:t>
            </a:r>
            <a:r>
              <a:rPr lang="es-ES" sz="2800" b="1" u="sng" dirty="0"/>
              <a:t>Procedimiento para la selección del temario y la impresión de los exámenes finales.</a:t>
            </a:r>
            <a:br>
              <a:rPr lang="es-ES" sz="2800" b="1" u="sng" dirty="0"/>
            </a:br>
            <a:r>
              <a:rPr lang="es-ES" sz="3100" dirty="0"/>
              <a:t/>
            </a:r>
            <a:br>
              <a:rPr lang="es-ES" sz="3100" dirty="0"/>
            </a:br>
            <a:r>
              <a:rPr lang="es-ES" sz="3100" u="sng" dirty="0"/>
              <a:t/>
            </a:r>
            <a:br>
              <a:rPr lang="es-ES" sz="3100" u="sng" dirty="0"/>
            </a:br>
            <a:endParaRPr lang="es-ES" sz="3100" dirty="0"/>
          </a:p>
        </p:txBody>
      </p:sp>
      <p:sp>
        <p:nvSpPr>
          <p:cNvPr id="3" name="2 Marcador de contenido"/>
          <p:cNvSpPr>
            <a:spLocks noGrp="1"/>
          </p:cNvSpPr>
          <p:nvPr>
            <p:ph idx="1"/>
          </p:nvPr>
        </p:nvSpPr>
        <p:spPr>
          <a:xfrm>
            <a:off x="0" y="1556792"/>
            <a:ext cx="9144000" cy="5184576"/>
          </a:xfrm>
        </p:spPr>
        <p:txBody>
          <a:bodyPr>
            <a:normAutofit fontScale="85000" lnSpcReduction="20000"/>
          </a:bodyPr>
          <a:lstStyle/>
          <a:p>
            <a:r>
              <a:rPr lang="x-none"/>
              <a:t>Se establecerá como medida </a:t>
            </a:r>
            <a:r>
              <a:rPr lang="es-ES" dirty="0"/>
              <a:t>adicional </a:t>
            </a:r>
            <a:r>
              <a:rPr lang="x-none"/>
              <a:t>de seguridad que el </a:t>
            </a:r>
            <a:r>
              <a:rPr lang="x-none" b="1" u="sng"/>
              <a:t>profesor responsable del cuidado del examen </a:t>
            </a:r>
            <a:r>
              <a:rPr lang="x-none"/>
              <a:t>de cada aula </a:t>
            </a:r>
            <a:r>
              <a:rPr lang="x-none" b="1" u="sng"/>
              <a:t>firma en el borde superior derecho de cada hoja de cada examen,</a:t>
            </a:r>
            <a:r>
              <a:rPr lang="x-none"/>
              <a:t> de igual forma con los exámenes sobrantes, estos</a:t>
            </a:r>
            <a:r>
              <a:rPr lang="es-ES" dirty="0"/>
              <a:t> últimos</a:t>
            </a:r>
            <a:r>
              <a:rPr lang="x-none"/>
              <a:t> una vez aplicado el examen se destinan para el uso de los departamentos docentes. </a:t>
            </a:r>
            <a:endParaRPr lang="es-ES" dirty="0"/>
          </a:p>
          <a:p>
            <a:pPr lvl="0"/>
            <a:r>
              <a:rPr lang="x-none" b="1" u="sng"/>
              <a:t>El jefe del departamento docente </a:t>
            </a:r>
            <a:r>
              <a:rPr lang="x-none" u="sng"/>
              <a:t>de la asignatura, es responsable de recoger los exámenes entregados a los profesores y los exámenes que no se utilizaron para garantizar que no se cometan ilegalidades después de aplicado el examen. </a:t>
            </a:r>
            <a:endParaRPr lang="es-ES" u="sng" dirty="0"/>
          </a:p>
          <a:p>
            <a:pPr lvl="0"/>
            <a:r>
              <a:rPr lang="x-none"/>
              <a:t>El local del Departamento Docente Metodológico donde se guardan los exámenes quedará sellado todos los días y se verificará sello antes de abrir el local de forma diaria.  </a:t>
            </a:r>
            <a:endParaRPr lang="es-ES" dirty="0"/>
          </a:p>
          <a:p>
            <a:pPr marL="0" indent="0">
              <a:buNone/>
            </a:pPr>
            <a:endParaRPr lang="es-ES" dirty="0"/>
          </a:p>
          <a:p>
            <a:pPr marL="0" lvl="0" indent="0">
              <a:buNone/>
            </a:pPr>
            <a:endParaRPr lang="es-ES" dirty="0"/>
          </a:p>
          <a:p>
            <a:pPr lvl="0"/>
            <a:endParaRPr lang="es-ES" dirty="0"/>
          </a:p>
          <a:p>
            <a:pPr marL="0" indent="0">
              <a:buNone/>
            </a:pPr>
            <a:endParaRPr lang="es-ES" dirty="0"/>
          </a:p>
          <a:p>
            <a:pPr marL="0" lvl="0" indent="0">
              <a:buNone/>
            </a:pPr>
            <a:endParaRPr lang="es-ES" dirty="0"/>
          </a:p>
          <a:p>
            <a:pPr marL="0" lvl="0" indent="0">
              <a:buNone/>
            </a:pPr>
            <a:endParaRPr lang="es-ES" dirty="0"/>
          </a:p>
          <a:p>
            <a:pPr marL="0" lvl="0" indent="0">
              <a:buNone/>
            </a:pPr>
            <a:endParaRPr lang="es-ES" b="1" dirty="0"/>
          </a:p>
          <a:p>
            <a:endParaRPr lang="es-ES" dirty="0"/>
          </a:p>
        </p:txBody>
      </p:sp>
    </p:spTree>
    <p:extLst>
      <p:ext uri="{BB962C8B-B14F-4D97-AF65-F5344CB8AC3E}">
        <p14:creationId xmlns:p14="http://schemas.microsoft.com/office/powerpoint/2010/main" val="27657858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764704"/>
            <a:ext cx="9144000" cy="1296144"/>
          </a:xfrm>
        </p:spPr>
        <p:txBody>
          <a:bodyPr>
            <a:normAutofit fontScale="90000"/>
          </a:bodyPr>
          <a:lstStyle/>
          <a:p>
            <a:r>
              <a:rPr lang="es-ES" sz="2200" u="sng" dirty="0"/>
              <a:t>RESOLUCIÓN RECTORAL 43 DEL </a:t>
            </a:r>
            <a:r>
              <a:rPr lang="es-ES" sz="2200" u="sng" dirty="0" smtClean="0"/>
              <a:t>2021</a:t>
            </a:r>
            <a:br>
              <a:rPr lang="es-ES" sz="2200" u="sng" dirty="0" smtClean="0"/>
            </a:br>
            <a:r>
              <a:rPr lang="es-ES" sz="2200" u="sng" dirty="0" smtClean="0"/>
              <a:t>ANEXO 1 </a:t>
            </a:r>
            <a:br>
              <a:rPr lang="es-ES" sz="2200" u="sng" dirty="0" smtClean="0"/>
            </a:br>
            <a:r>
              <a:rPr lang="es-ES" sz="2800" dirty="0"/>
              <a:t>C</a:t>
            </a:r>
            <a:r>
              <a:rPr lang="es-ES" sz="2800" dirty="0" smtClean="0"/>
              <a:t>). </a:t>
            </a:r>
            <a:r>
              <a:rPr lang="es-ES" sz="2700" b="1" u="sng" dirty="0"/>
              <a:t>Procedimiento para la </a:t>
            </a:r>
            <a:r>
              <a:rPr lang="es-ES_tradnl" sz="2700" b="1" u="sng" dirty="0" smtClean="0"/>
              <a:t>distribución</a:t>
            </a:r>
            <a:r>
              <a:rPr lang="es-ES" sz="2700" b="1" u="sng" dirty="0" smtClean="0"/>
              <a:t> de los exámenes finales.</a:t>
            </a:r>
            <a:r>
              <a:rPr lang="es-ES" sz="2700" b="1" u="sng" dirty="0"/>
              <a:t/>
            </a:r>
            <a:br>
              <a:rPr lang="es-ES" sz="2700" b="1" u="sng" dirty="0"/>
            </a:br>
            <a:r>
              <a:rPr lang="es-ES" sz="2700" dirty="0"/>
              <a:t/>
            </a:r>
            <a:br>
              <a:rPr lang="es-ES" sz="2700" dirty="0"/>
            </a:br>
            <a:r>
              <a:rPr lang="es-ES" sz="3100" dirty="0"/>
              <a:t/>
            </a:r>
            <a:br>
              <a:rPr lang="es-ES" sz="3100" dirty="0"/>
            </a:br>
            <a:r>
              <a:rPr lang="es-ES" sz="3100" u="sng" dirty="0"/>
              <a:t/>
            </a:r>
            <a:br>
              <a:rPr lang="es-ES" sz="3100" u="sng" dirty="0"/>
            </a:br>
            <a:endParaRPr lang="es-ES" sz="3100" dirty="0"/>
          </a:p>
        </p:txBody>
      </p:sp>
      <p:sp>
        <p:nvSpPr>
          <p:cNvPr id="3" name="2 Marcador de contenido"/>
          <p:cNvSpPr>
            <a:spLocks noGrp="1"/>
          </p:cNvSpPr>
          <p:nvPr>
            <p:ph idx="1"/>
          </p:nvPr>
        </p:nvSpPr>
        <p:spPr>
          <a:xfrm>
            <a:off x="0" y="1556792"/>
            <a:ext cx="9144000" cy="5184576"/>
          </a:xfrm>
        </p:spPr>
        <p:txBody>
          <a:bodyPr>
            <a:normAutofit fontScale="92500" lnSpcReduction="10000"/>
          </a:bodyPr>
          <a:lstStyle/>
          <a:p>
            <a:pPr lvl="0"/>
            <a:r>
              <a:rPr lang="x-none" dirty="0" smtClean="0"/>
              <a:t> </a:t>
            </a:r>
            <a:r>
              <a:rPr lang="x-none" b="1" u="sng" dirty="0"/>
              <a:t>El día de la aplicación del </a:t>
            </a:r>
            <a:r>
              <a:rPr lang="x-none" b="1" u="sng" dirty="0" smtClean="0"/>
              <a:t>ex</a:t>
            </a:r>
            <a:r>
              <a:rPr lang="es-ES" b="1" u="sng" dirty="0" smtClean="0"/>
              <a:t>á</a:t>
            </a:r>
            <a:r>
              <a:rPr lang="x-none" b="1" u="sng" dirty="0" smtClean="0"/>
              <a:t>men </a:t>
            </a:r>
            <a:r>
              <a:rPr lang="x-none" dirty="0"/>
              <a:t>el Jefe del Departamento Docente Metodológico o el metodólogo asignado por cada decano, entrega al Jefe del Departamento docente y/o el jefe de colectivo de asignatura (profesor principal) los exámenes que se van aplicar en sobres sellados. La recogida de los mismos se anotará en el libro registro con la firma del profesor responsable que los recoja especificando </a:t>
            </a:r>
            <a:r>
              <a:rPr lang="es-ES" dirty="0"/>
              <a:t>el número del instrumento a</a:t>
            </a:r>
            <a:r>
              <a:rPr lang="x-none" dirty="0"/>
              <a:t> aplicar</a:t>
            </a:r>
            <a:r>
              <a:rPr lang="es-ES" dirty="0"/>
              <a:t> (del 1 al 6)</a:t>
            </a:r>
            <a:r>
              <a:rPr lang="x-none" dirty="0"/>
              <a:t>.</a:t>
            </a:r>
            <a:endParaRPr lang="es-ES" dirty="0"/>
          </a:p>
          <a:p>
            <a:r>
              <a:rPr lang="es-ES" u="sng" dirty="0"/>
              <a:t>Las claves de calificación se entregarán en sobre sellado al Jefe de Departamento y/o jefe de colectivo de asignatura </a:t>
            </a:r>
            <a:r>
              <a:rPr lang="es-ES" b="1" u="sng" dirty="0"/>
              <a:t>tres horas después de iniciado el examen</a:t>
            </a:r>
          </a:p>
          <a:p>
            <a:pPr marL="0" indent="0">
              <a:buNone/>
            </a:pPr>
            <a:endParaRPr lang="es-ES" b="1" dirty="0"/>
          </a:p>
          <a:p>
            <a:pPr marL="0" lvl="0" indent="0">
              <a:buNone/>
            </a:pPr>
            <a:endParaRPr lang="es-ES" dirty="0"/>
          </a:p>
          <a:p>
            <a:pPr lvl="0"/>
            <a:endParaRPr lang="es-ES" dirty="0"/>
          </a:p>
          <a:p>
            <a:pPr marL="0" indent="0">
              <a:buNone/>
            </a:pPr>
            <a:endParaRPr lang="es-ES" dirty="0"/>
          </a:p>
          <a:p>
            <a:pPr marL="0" lvl="0" indent="0">
              <a:buNone/>
            </a:pPr>
            <a:endParaRPr lang="es-ES" dirty="0"/>
          </a:p>
          <a:p>
            <a:pPr marL="0" lvl="0" indent="0">
              <a:buNone/>
            </a:pPr>
            <a:endParaRPr lang="es-ES" dirty="0"/>
          </a:p>
          <a:p>
            <a:pPr marL="0" lvl="0" indent="0">
              <a:buNone/>
            </a:pPr>
            <a:endParaRPr lang="es-ES" b="1" dirty="0"/>
          </a:p>
          <a:p>
            <a:endParaRPr lang="es-ES" dirty="0"/>
          </a:p>
        </p:txBody>
      </p:sp>
    </p:spTree>
    <p:extLst>
      <p:ext uri="{BB962C8B-B14F-4D97-AF65-F5344CB8AC3E}">
        <p14:creationId xmlns:p14="http://schemas.microsoft.com/office/powerpoint/2010/main" val="11649333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764704"/>
            <a:ext cx="9144000" cy="1296144"/>
          </a:xfrm>
        </p:spPr>
        <p:txBody>
          <a:bodyPr>
            <a:normAutofit fontScale="90000"/>
          </a:bodyPr>
          <a:lstStyle/>
          <a:p>
            <a:r>
              <a:rPr lang="es-ES" sz="2200" u="sng" dirty="0"/>
              <a:t>RESOLUCIÓN RECTORAL 43 DEL </a:t>
            </a:r>
            <a:r>
              <a:rPr lang="es-ES" sz="2200" u="sng" dirty="0" smtClean="0"/>
              <a:t>2021</a:t>
            </a:r>
            <a:br>
              <a:rPr lang="es-ES" sz="2200" u="sng" dirty="0" smtClean="0"/>
            </a:br>
            <a:r>
              <a:rPr lang="es-ES" sz="2200" u="sng" dirty="0" smtClean="0"/>
              <a:t>ANEXO 1 </a:t>
            </a:r>
            <a:br>
              <a:rPr lang="es-ES" sz="2200" u="sng" dirty="0" smtClean="0"/>
            </a:br>
            <a:r>
              <a:rPr lang="es-ES" sz="2800" dirty="0"/>
              <a:t>C</a:t>
            </a:r>
            <a:r>
              <a:rPr lang="es-ES" sz="2800" dirty="0" smtClean="0"/>
              <a:t>). </a:t>
            </a:r>
            <a:r>
              <a:rPr lang="es-ES" sz="2700" dirty="0"/>
              <a:t>Procedimiento para la </a:t>
            </a:r>
            <a:r>
              <a:rPr lang="es-ES_tradnl" sz="2700" dirty="0" smtClean="0"/>
              <a:t>distribución</a:t>
            </a:r>
            <a:r>
              <a:rPr lang="es-ES" sz="2700" dirty="0" smtClean="0"/>
              <a:t> de los exámenes finales.</a:t>
            </a:r>
            <a:r>
              <a:rPr lang="es-ES" sz="2700" dirty="0"/>
              <a:t/>
            </a:r>
            <a:br>
              <a:rPr lang="es-ES" sz="2700" dirty="0"/>
            </a:br>
            <a:r>
              <a:rPr lang="es-ES" sz="2700" dirty="0"/>
              <a:t/>
            </a:r>
            <a:br>
              <a:rPr lang="es-ES" sz="2700" dirty="0"/>
            </a:br>
            <a:r>
              <a:rPr lang="es-ES" sz="3100" dirty="0"/>
              <a:t/>
            </a:r>
            <a:br>
              <a:rPr lang="es-ES" sz="3100" dirty="0"/>
            </a:br>
            <a:r>
              <a:rPr lang="es-ES" sz="3100" u="sng" dirty="0"/>
              <a:t/>
            </a:r>
            <a:br>
              <a:rPr lang="es-ES" sz="3100" u="sng" dirty="0"/>
            </a:br>
            <a:endParaRPr lang="es-ES" sz="3100" dirty="0"/>
          </a:p>
        </p:txBody>
      </p:sp>
      <p:sp>
        <p:nvSpPr>
          <p:cNvPr id="3" name="2 Marcador de contenido"/>
          <p:cNvSpPr>
            <a:spLocks noGrp="1"/>
          </p:cNvSpPr>
          <p:nvPr>
            <p:ph idx="1"/>
          </p:nvPr>
        </p:nvSpPr>
        <p:spPr>
          <a:xfrm>
            <a:off x="0" y="1556792"/>
            <a:ext cx="9144000" cy="5184576"/>
          </a:xfrm>
        </p:spPr>
        <p:txBody>
          <a:bodyPr>
            <a:normAutofit/>
          </a:bodyPr>
          <a:lstStyle/>
          <a:p>
            <a:r>
              <a:rPr lang="es-ES" dirty="0"/>
              <a:t>E</a:t>
            </a:r>
            <a:r>
              <a:rPr lang="x-none"/>
              <a:t>l máximo responsable de velar por las acciones </a:t>
            </a:r>
            <a:r>
              <a:rPr lang="es-ES" dirty="0"/>
              <a:t>descritas en esta resolución </a:t>
            </a:r>
            <a:r>
              <a:rPr lang="x-none"/>
              <a:t>es el Decano </a:t>
            </a:r>
            <a:r>
              <a:rPr lang="es-ES" dirty="0"/>
              <a:t>de cada facultad o Director de Filial de la IJ </a:t>
            </a:r>
            <a:r>
              <a:rPr lang="x-none"/>
              <a:t>y la ejecución </a:t>
            </a:r>
            <a:r>
              <a:rPr lang="es-ES" dirty="0"/>
              <a:t>directa será del </a:t>
            </a:r>
            <a:r>
              <a:rPr lang="x-none"/>
              <a:t>Vicedecano del área académica.</a:t>
            </a:r>
            <a:endParaRPr lang="es-ES" dirty="0"/>
          </a:p>
          <a:p>
            <a:r>
              <a:rPr lang="x-none"/>
              <a:t>Una vez concluida la entrega de los exámenes a los tribunales y </a:t>
            </a:r>
            <a:r>
              <a:rPr lang="x-none" u="sng"/>
              <a:t>entregado el mismo a los estudiantes, </a:t>
            </a:r>
            <a:r>
              <a:rPr lang="x-none" b="1" u="sng"/>
              <a:t>un metodólogo</a:t>
            </a:r>
            <a:r>
              <a:rPr lang="x-none" u="sng"/>
              <a:t> participará con el colectivo de asignatura en el análisis de los temarios aplicados con el fin de evitar aclaraciones innecesarias sobre el contenido de </a:t>
            </a:r>
            <a:r>
              <a:rPr lang="es-ES" u="sng" dirty="0"/>
              <a:t>éstos</a:t>
            </a:r>
            <a:r>
              <a:rPr lang="x-none" u="sng"/>
              <a:t> durante el acto del examen.</a:t>
            </a:r>
            <a:endParaRPr lang="es-ES" u="sng" dirty="0"/>
          </a:p>
          <a:p>
            <a:pPr marL="0" lvl="0" indent="0">
              <a:buNone/>
            </a:pPr>
            <a:endParaRPr lang="es-ES" u="sng" dirty="0"/>
          </a:p>
          <a:p>
            <a:pPr marL="0" indent="0">
              <a:buNone/>
            </a:pPr>
            <a:endParaRPr lang="es-ES" dirty="0"/>
          </a:p>
          <a:p>
            <a:pPr marL="0" lvl="0" indent="0">
              <a:buNone/>
            </a:pPr>
            <a:endParaRPr lang="es-ES" dirty="0"/>
          </a:p>
          <a:p>
            <a:pPr lvl="0"/>
            <a:endParaRPr lang="es-ES" dirty="0"/>
          </a:p>
          <a:p>
            <a:pPr marL="0" indent="0">
              <a:buNone/>
            </a:pPr>
            <a:endParaRPr lang="es-ES" dirty="0"/>
          </a:p>
          <a:p>
            <a:pPr marL="0" lvl="0" indent="0">
              <a:buNone/>
            </a:pPr>
            <a:endParaRPr lang="es-ES" dirty="0"/>
          </a:p>
          <a:p>
            <a:pPr marL="0" lvl="0" indent="0">
              <a:buNone/>
            </a:pPr>
            <a:endParaRPr lang="es-ES" dirty="0"/>
          </a:p>
          <a:p>
            <a:pPr marL="0" lvl="0" indent="0">
              <a:buNone/>
            </a:pPr>
            <a:endParaRPr lang="es-ES" b="1" dirty="0"/>
          </a:p>
          <a:p>
            <a:endParaRPr lang="es-ES" dirty="0"/>
          </a:p>
        </p:txBody>
      </p:sp>
    </p:spTree>
    <p:extLst>
      <p:ext uri="{BB962C8B-B14F-4D97-AF65-F5344CB8AC3E}">
        <p14:creationId xmlns:p14="http://schemas.microsoft.com/office/powerpoint/2010/main" val="6771315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764704"/>
            <a:ext cx="9144000" cy="1296144"/>
          </a:xfrm>
        </p:spPr>
        <p:txBody>
          <a:bodyPr>
            <a:normAutofit fontScale="90000"/>
          </a:bodyPr>
          <a:lstStyle/>
          <a:p>
            <a:r>
              <a:rPr lang="es-ES" sz="2200" u="sng" dirty="0"/>
              <a:t>RESOLUCIÓN RECTORAL 43 DEL </a:t>
            </a:r>
            <a:r>
              <a:rPr lang="es-ES" sz="2200" u="sng" dirty="0" smtClean="0"/>
              <a:t>2021</a:t>
            </a:r>
            <a:br>
              <a:rPr lang="es-ES" sz="2200" u="sng" dirty="0" smtClean="0"/>
            </a:br>
            <a:r>
              <a:rPr lang="es-ES" sz="2200" u="sng" dirty="0" smtClean="0"/>
              <a:t>ANEXO 1 </a:t>
            </a:r>
            <a:br>
              <a:rPr lang="es-ES" sz="2200" u="sng" dirty="0" smtClean="0"/>
            </a:br>
            <a:r>
              <a:rPr lang="es-ES" sz="2800" dirty="0"/>
              <a:t>C</a:t>
            </a:r>
            <a:r>
              <a:rPr lang="es-ES" sz="2800" dirty="0" smtClean="0"/>
              <a:t>). </a:t>
            </a:r>
            <a:r>
              <a:rPr lang="es-ES" sz="2700" b="1" u="sng" dirty="0"/>
              <a:t>Procedimiento para la </a:t>
            </a:r>
            <a:r>
              <a:rPr lang="es-ES_tradnl" sz="2700" b="1" u="sng" dirty="0" smtClean="0"/>
              <a:t>distribución</a:t>
            </a:r>
            <a:r>
              <a:rPr lang="es-ES" sz="2700" b="1" u="sng" dirty="0" smtClean="0"/>
              <a:t> de los exámenes finales</a:t>
            </a:r>
            <a:r>
              <a:rPr lang="es-ES" sz="2700" dirty="0" smtClean="0"/>
              <a:t>.</a:t>
            </a:r>
            <a:r>
              <a:rPr lang="es-ES" sz="2700" dirty="0"/>
              <a:t/>
            </a:r>
            <a:br>
              <a:rPr lang="es-ES" sz="2700" dirty="0"/>
            </a:br>
            <a:r>
              <a:rPr lang="es-ES" sz="2700" dirty="0"/>
              <a:t/>
            </a:r>
            <a:br>
              <a:rPr lang="es-ES" sz="2700" dirty="0"/>
            </a:br>
            <a:r>
              <a:rPr lang="es-ES" sz="3100" dirty="0"/>
              <a:t/>
            </a:r>
            <a:br>
              <a:rPr lang="es-ES" sz="3100" dirty="0"/>
            </a:br>
            <a:r>
              <a:rPr lang="es-ES" sz="3100" u="sng" dirty="0"/>
              <a:t/>
            </a:r>
            <a:br>
              <a:rPr lang="es-ES" sz="3100" u="sng" dirty="0"/>
            </a:br>
            <a:endParaRPr lang="es-ES" sz="3100" dirty="0"/>
          </a:p>
        </p:txBody>
      </p:sp>
      <p:sp>
        <p:nvSpPr>
          <p:cNvPr id="3" name="2 Marcador de contenido"/>
          <p:cNvSpPr>
            <a:spLocks noGrp="1"/>
          </p:cNvSpPr>
          <p:nvPr>
            <p:ph idx="1"/>
          </p:nvPr>
        </p:nvSpPr>
        <p:spPr>
          <a:xfrm>
            <a:off x="0" y="1556792"/>
            <a:ext cx="9144000" cy="5184576"/>
          </a:xfrm>
        </p:spPr>
        <p:txBody>
          <a:bodyPr>
            <a:normAutofit fontScale="92500"/>
          </a:bodyPr>
          <a:lstStyle/>
          <a:p>
            <a:pPr lvl="0"/>
            <a:r>
              <a:rPr lang="x-none" dirty="0"/>
              <a:t>Todos los estudiantes durante el examen </a:t>
            </a:r>
            <a:r>
              <a:rPr lang="x-none" b="1" u="sng" dirty="0"/>
              <a:t>firman el acta de comparecencia con tinta azul o negra,</a:t>
            </a:r>
            <a:r>
              <a:rPr lang="x-none" dirty="0"/>
              <a:t> en su nombre y casilla correspondiente. </a:t>
            </a:r>
            <a:r>
              <a:rPr lang="x-none" u="sng" dirty="0"/>
              <a:t>Los profesores que conforman el tribunal son responsables de verificar la identidad del estudiante con su carnet. </a:t>
            </a:r>
            <a:r>
              <a:rPr lang="x-none" dirty="0"/>
              <a:t>En caso</a:t>
            </a:r>
            <a:r>
              <a:rPr lang="es-ES" dirty="0"/>
              <a:t>s excepcionales </a:t>
            </a:r>
            <a:r>
              <a:rPr lang="x-none" dirty="0"/>
              <a:t>de estudiantes que se les haya extraviado el carnet de identidad</a:t>
            </a:r>
            <a:r>
              <a:rPr lang="es-ES" dirty="0"/>
              <a:t> el día anterior o el mismo del examen, </a:t>
            </a:r>
            <a:r>
              <a:rPr lang="x-none" dirty="0"/>
              <a:t> tienen que presentar documento certificado por Secretaria Docente donde se compruebe su identidad. Esto evita que un estudiante se presente por otro a realizar el examen.  </a:t>
            </a:r>
            <a:endParaRPr lang="es-ES" dirty="0"/>
          </a:p>
          <a:p>
            <a:endParaRPr lang="es-ES" u="sng" dirty="0"/>
          </a:p>
          <a:p>
            <a:pPr marL="0" lvl="0" indent="0">
              <a:buNone/>
            </a:pPr>
            <a:endParaRPr lang="es-ES" u="sng" dirty="0"/>
          </a:p>
          <a:p>
            <a:pPr marL="0" indent="0">
              <a:buNone/>
            </a:pPr>
            <a:endParaRPr lang="es-ES" dirty="0"/>
          </a:p>
          <a:p>
            <a:pPr marL="0" lvl="0" indent="0">
              <a:buNone/>
            </a:pPr>
            <a:endParaRPr lang="es-ES" dirty="0"/>
          </a:p>
          <a:p>
            <a:pPr lvl="0"/>
            <a:endParaRPr lang="es-ES" dirty="0"/>
          </a:p>
          <a:p>
            <a:pPr marL="0" indent="0">
              <a:buNone/>
            </a:pPr>
            <a:endParaRPr lang="es-ES" dirty="0"/>
          </a:p>
          <a:p>
            <a:pPr marL="0" lvl="0" indent="0">
              <a:buNone/>
            </a:pPr>
            <a:endParaRPr lang="es-ES" dirty="0"/>
          </a:p>
          <a:p>
            <a:pPr marL="0" lvl="0" indent="0">
              <a:buNone/>
            </a:pPr>
            <a:endParaRPr lang="es-ES" dirty="0"/>
          </a:p>
          <a:p>
            <a:pPr marL="0" lvl="0" indent="0">
              <a:buNone/>
            </a:pPr>
            <a:endParaRPr lang="es-ES" b="1" dirty="0"/>
          </a:p>
          <a:p>
            <a:endParaRPr lang="es-ES" dirty="0"/>
          </a:p>
        </p:txBody>
      </p:sp>
    </p:spTree>
    <p:extLst>
      <p:ext uri="{BB962C8B-B14F-4D97-AF65-F5344CB8AC3E}">
        <p14:creationId xmlns:p14="http://schemas.microsoft.com/office/powerpoint/2010/main" val="9278001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1124744"/>
            <a:ext cx="9144000" cy="936104"/>
          </a:xfrm>
        </p:spPr>
        <p:txBody>
          <a:bodyPr>
            <a:normAutofit fontScale="90000"/>
          </a:bodyPr>
          <a:lstStyle/>
          <a:p>
            <a:r>
              <a:rPr lang="es-ES" sz="2200" u="sng" dirty="0"/>
              <a:t>RESOLUCIÓN RECTORAL 43 DEL </a:t>
            </a:r>
            <a:r>
              <a:rPr lang="es-ES" sz="2200" u="sng" dirty="0" smtClean="0"/>
              <a:t>2021</a:t>
            </a:r>
            <a:br>
              <a:rPr lang="es-ES" sz="2200" u="sng" dirty="0" smtClean="0"/>
            </a:br>
            <a:r>
              <a:rPr lang="es-ES" sz="2200" u="sng" dirty="0" smtClean="0"/>
              <a:t>ANEXO 1 </a:t>
            </a:r>
            <a:br>
              <a:rPr lang="es-ES" sz="2200" u="sng" dirty="0" smtClean="0"/>
            </a:br>
            <a:r>
              <a:rPr lang="es-ES" sz="2700" dirty="0"/>
              <a:t>D). </a:t>
            </a:r>
            <a:r>
              <a:rPr lang="x-none" sz="2700" b="1" u="sng" dirty="0"/>
              <a:t>Procedimiento para la </a:t>
            </a:r>
            <a:r>
              <a:rPr lang="es-ES_tradnl" sz="2700" b="1" u="sng" dirty="0"/>
              <a:t>calificación</a:t>
            </a:r>
            <a:r>
              <a:rPr lang="x-none" sz="2700" b="1" u="sng" dirty="0"/>
              <a:t> de los </a:t>
            </a:r>
            <a:r>
              <a:rPr lang="es-ES" sz="2700" b="1" u="sng" dirty="0"/>
              <a:t>exámenes </a:t>
            </a:r>
            <a:r>
              <a:rPr lang="x-none" sz="2700" b="1" u="sng" dirty="0"/>
              <a:t>finales</a:t>
            </a:r>
            <a:r>
              <a:rPr lang="x-none" sz="2400" b="1" u="sng" dirty="0"/>
              <a:t>.</a:t>
            </a:r>
            <a:r>
              <a:rPr lang="es-ES" sz="2400" b="1" u="sng" dirty="0"/>
              <a:t/>
            </a:r>
            <a:br>
              <a:rPr lang="es-ES" sz="2400" b="1" u="sng" dirty="0"/>
            </a:br>
            <a:r>
              <a:rPr lang="es-ES" sz="2700" dirty="0"/>
              <a:t/>
            </a:r>
            <a:br>
              <a:rPr lang="es-ES" sz="2700" dirty="0"/>
            </a:br>
            <a:r>
              <a:rPr lang="es-ES" sz="2700" dirty="0"/>
              <a:t/>
            </a:r>
            <a:br>
              <a:rPr lang="es-ES" sz="2700" dirty="0"/>
            </a:br>
            <a:r>
              <a:rPr lang="es-ES" sz="3100" dirty="0"/>
              <a:t/>
            </a:r>
            <a:br>
              <a:rPr lang="es-ES" sz="3100" dirty="0"/>
            </a:br>
            <a:r>
              <a:rPr lang="es-ES" sz="3100" u="sng" dirty="0"/>
              <a:t/>
            </a:r>
            <a:br>
              <a:rPr lang="es-ES" sz="3100" u="sng" dirty="0"/>
            </a:br>
            <a:endParaRPr lang="es-ES" sz="3100" dirty="0"/>
          </a:p>
        </p:txBody>
      </p:sp>
      <p:sp>
        <p:nvSpPr>
          <p:cNvPr id="3" name="2 Marcador de contenido"/>
          <p:cNvSpPr>
            <a:spLocks noGrp="1"/>
          </p:cNvSpPr>
          <p:nvPr>
            <p:ph idx="1"/>
          </p:nvPr>
        </p:nvSpPr>
        <p:spPr>
          <a:xfrm>
            <a:off x="0" y="1556792"/>
            <a:ext cx="9144000" cy="5184576"/>
          </a:xfrm>
        </p:spPr>
        <p:txBody>
          <a:bodyPr>
            <a:normAutofit fontScale="85000" lnSpcReduction="10000"/>
          </a:bodyPr>
          <a:lstStyle/>
          <a:p>
            <a:r>
              <a:rPr lang="x-none" dirty="0"/>
              <a:t>La calificación de los exámenes se realizará en local designado por los decanos, en horario laboral y </a:t>
            </a:r>
            <a:r>
              <a:rPr lang="x-none" b="1" u="sng" dirty="0"/>
              <a:t>participan todos los profesores de la asignatura</a:t>
            </a:r>
            <a:r>
              <a:rPr lang="x-none" dirty="0"/>
              <a:t> después de realizado en conjunto el análisis de la clave de calificación. De ser necesario realizar algún ajuste a la clave se hace un acta con estos, se consulta a la Dirección de Formación de Profesionales de la UCMH, dejando </a:t>
            </a:r>
            <a:r>
              <a:rPr lang="es-ES" dirty="0"/>
              <a:t>evidencia de los comentarios.</a:t>
            </a:r>
          </a:p>
          <a:p>
            <a:r>
              <a:rPr lang="x-none" b="1" i="1" u="sng" dirty="0"/>
              <a:t>La calificación se realiza por preguntas</a:t>
            </a:r>
            <a:r>
              <a:rPr lang="x-none" b="1" dirty="0"/>
              <a:t> </a:t>
            </a:r>
            <a:r>
              <a:rPr lang="x-none" u="sng" dirty="0"/>
              <a:t>de manera que ningún profesor califica el examen completo</a:t>
            </a:r>
            <a:r>
              <a:rPr lang="es-ES" dirty="0"/>
              <a:t>; </a:t>
            </a:r>
            <a:r>
              <a:rPr lang="es-ES" b="1" dirty="0"/>
              <a:t>el </a:t>
            </a:r>
            <a:r>
              <a:rPr lang="x-none" b="1" dirty="0"/>
              <a:t>cierra </a:t>
            </a:r>
            <a:r>
              <a:rPr lang="es-ES" b="1" dirty="0"/>
              <a:t>de </a:t>
            </a:r>
            <a:r>
              <a:rPr lang="x-none" b="1" dirty="0"/>
              <a:t>la nota final </a:t>
            </a:r>
            <a:r>
              <a:rPr lang="es-ES" b="1" dirty="0"/>
              <a:t>de cada examen lo hacen </a:t>
            </a:r>
            <a:r>
              <a:rPr lang="x-none" b="1" dirty="0"/>
              <a:t>el jefe de departamento y </a:t>
            </a:r>
            <a:r>
              <a:rPr lang="es-ES" b="1" dirty="0"/>
              <a:t>d</a:t>
            </a:r>
            <a:r>
              <a:rPr lang="x-none" b="1" dirty="0"/>
              <a:t>el colectivo de asignatura, </a:t>
            </a:r>
            <a:r>
              <a:rPr lang="es-ES" b="1" dirty="0"/>
              <a:t>que </a:t>
            </a:r>
            <a:r>
              <a:rPr lang="x-none" b="1" dirty="0"/>
              <a:t>verificará el descuento ortográfico según las normas vigentes del MES.</a:t>
            </a:r>
            <a:endParaRPr lang="es-ES" b="1" dirty="0"/>
          </a:p>
          <a:p>
            <a:pPr lvl="0"/>
            <a:endParaRPr lang="es-ES" dirty="0"/>
          </a:p>
          <a:p>
            <a:endParaRPr lang="es-ES" u="sng" dirty="0"/>
          </a:p>
          <a:p>
            <a:pPr marL="0" lvl="0" indent="0">
              <a:buNone/>
            </a:pPr>
            <a:endParaRPr lang="es-ES" u="sng" dirty="0"/>
          </a:p>
          <a:p>
            <a:pPr marL="0" indent="0">
              <a:buNone/>
            </a:pPr>
            <a:endParaRPr lang="es-ES" dirty="0"/>
          </a:p>
          <a:p>
            <a:pPr marL="0" lvl="0" indent="0">
              <a:buNone/>
            </a:pPr>
            <a:endParaRPr lang="es-ES" dirty="0"/>
          </a:p>
          <a:p>
            <a:pPr lvl="0"/>
            <a:endParaRPr lang="es-ES" dirty="0"/>
          </a:p>
          <a:p>
            <a:pPr marL="0" indent="0">
              <a:buNone/>
            </a:pPr>
            <a:endParaRPr lang="es-ES" dirty="0"/>
          </a:p>
          <a:p>
            <a:pPr marL="0" lvl="0" indent="0">
              <a:buNone/>
            </a:pPr>
            <a:endParaRPr lang="es-ES" dirty="0"/>
          </a:p>
          <a:p>
            <a:pPr marL="0" lvl="0" indent="0">
              <a:buNone/>
            </a:pPr>
            <a:endParaRPr lang="es-ES" dirty="0"/>
          </a:p>
          <a:p>
            <a:pPr marL="0" lvl="0" indent="0">
              <a:buNone/>
            </a:pPr>
            <a:endParaRPr lang="es-ES" b="1" dirty="0"/>
          </a:p>
          <a:p>
            <a:endParaRPr lang="es-ES" dirty="0"/>
          </a:p>
        </p:txBody>
      </p:sp>
    </p:spTree>
    <p:extLst>
      <p:ext uri="{BB962C8B-B14F-4D97-AF65-F5344CB8AC3E}">
        <p14:creationId xmlns:p14="http://schemas.microsoft.com/office/powerpoint/2010/main" val="15355515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980728"/>
            <a:ext cx="9144000" cy="1080120"/>
          </a:xfrm>
        </p:spPr>
        <p:txBody>
          <a:bodyPr>
            <a:normAutofit fontScale="90000"/>
          </a:bodyPr>
          <a:lstStyle/>
          <a:p>
            <a:r>
              <a:rPr lang="es-ES" sz="2200" u="sng" dirty="0"/>
              <a:t>RESOLUCIÓN RECTORAL 43 DEL </a:t>
            </a:r>
            <a:r>
              <a:rPr lang="es-ES" sz="2200" u="sng" dirty="0" smtClean="0"/>
              <a:t>2021</a:t>
            </a:r>
            <a:br>
              <a:rPr lang="es-ES" sz="2200" u="sng" dirty="0" smtClean="0"/>
            </a:br>
            <a:r>
              <a:rPr lang="es-ES" sz="2200" u="sng" dirty="0" smtClean="0"/>
              <a:t>ANEXO 1 </a:t>
            </a:r>
            <a:br>
              <a:rPr lang="es-ES" sz="2200" u="sng" dirty="0" smtClean="0"/>
            </a:br>
            <a:r>
              <a:rPr lang="es-ES" sz="2700" dirty="0"/>
              <a:t>D). </a:t>
            </a:r>
            <a:r>
              <a:rPr lang="x-none" sz="2700" b="1" u="sng" dirty="0"/>
              <a:t>Procedimiento para la </a:t>
            </a:r>
            <a:r>
              <a:rPr lang="es-ES_tradnl" sz="2700" b="1" u="sng" dirty="0"/>
              <a:t>calificación</a:t>
            </a:r>
            <a:r>
              <a:rPr lang="x-none" sz="2700" b="1" u="sng" dirty="0"/>
              <a:t> de los </a:t>
            </a:r>
            <a:r>
              <a:rPr lang="es-ES" sz="2700" b="1" u="sng" dirty="0"/>
              <a:t>exámenes </a:t>
            </a:r>
            <a:r>
              <a:rPr lang="x-none" sz="2700" b="1" u="sng" dirty="0"/>
              <a:t>finales</a:t>
            </a:r>
            <a:r>
              <a:rPr lang="x-none" sz="2400" b="1" u="sng" dirty="0"/>
              <a:t>.</a:t>
            </a:r>
            <a:r>
              <a:rPr lang="es-ES" sz="2400" b="1" u="sng" dirty="0"/>
              <a:t/>
            </a:r>
            <a:br>
              <a:rPr lang="es-ES" sz="2400" b="1" u="sng" dirty="0"/>
            </a:br>
            <a:r>
              <a:rPr lang="es-ES" sz="2700" dirty="0"/>
              <a:t/>
            </a:r>
            <a:br>
              <a:rPr lang="es-ES" sz="2700" dirty="0"/>
            </a:br>
            <a:r>
              <a:rPr lang="es-ES" sz="2700" dirty="0"/>
              <a:t/>
            </a:r>
            <a:br>
              <a:rPr lang="es-ES" sz="2700" dirty="0"/>
            </a:br>
            <a:r>
              <a:rPr lang="es-ES" sz="3100" dirty="0"/>
              <a:t/>
            </a:r>
            <a:br>
              <a:rPr lang="es-ES" sz="3100" dirty="0"/>
            </a:br>
            <a:r>
              <a:rPr lang="es-ES" sz="3100" u="sng" dirty="0"/>
              <a:t/>
            </a:r>
            <a:br>
              <a:rPr lang="es-ES" sz="3100" u="sng" dirty="0"/>
            </a:br>
            <a:endParaRPr lang="es-ES" sz="3100" dirty="0"/>
          </a:p>
        </p:txBody>
      </p:sp>
      <p:sp>
        <p:nvSpPr>
          <p:cNvPr id="3" name="2 Marcador de contenido"/>
          <p:cNvSpPr>
            <a:spLocks noGrp="1"/>
          </p:cNvSpPr>
          <p:nvPr>
            <p:ph idx="1"/>
          </p:nvPr>
        </p:nvSpPr>
        <p:spPr>
          <a:xfrm>
            <a:off x="0" y="1556792"/>
            <a:ext cx="9144000" cy="5184576"/>
          </a:xfrm>
        </p:spPr>
        <p:txBody>
          <a:bodyPr>
            <a:normAutofit fontScale="85000" lnSpcReduction="10000"/>
          </a:bodyPr>
          <a:lstStyle/>
          <a:p>
            <a:pPr lvl="0"/>
            <a:r>
              <a:rPr lang="x-none" u="sng"/>
              <a:t>Al concluir la jornada laboral los exámenes se vuelven a ensobrar por grupo y se entregan en el Departamento Docente Metodológico donde se guardan en archivo sellado. El local también debe quedar sellado. Este proceso se realizará diariamente mientras dura la calificación. </a:t>
            </a:r>
            <a:endParaRPr lang="es-ES" u="sng" dirty="0"/>
          </a:p>
          <a:p>
            <a:pPr lvl="0"/>
            <a:r>
              <a:rPr lang="x-none"/>
              <a:t>Durante el proceso de calificación los metodólogos de la Dirección de Profesionales de la UCMH, deben controlar </a:t>
            </a:r>
            <a:r>
              <a:rPr lang="es-ES" dirty="0"/>
              <a:t>a nivel de las facultades el cumplimiento de las indicaciones de la presente resolución. </a:t>
            </a:r>
          </a:p>
          <a:p>
            <a:r>
              <a:rPr lang="es-ES" b="1" dirty="0"/>
              <a:t>Los profesores integrantes del tribunal de calificación no están autorizados a brindar información del resultado obtenido a ningún examinado durante el proceso de calificación</a:t>
            </a:r>
          </a:p>
          <a:p>
            <a:pPr lvl="0"/>
            <a:endParaRPr lang="es-ES" dirty="0"/>
          </a:p>
          <a:p>
            <a:endParaRPr lang="es-ES" u="sng" dirty="0"/>
          </a:p>
          <a:p>
            <a:pPr marL="0" lvl="0" indent="0">
              <a:buNone/>
            </a:pPr>
            <a:endParaRPr lang="es-ES" u="sng" dirty="0"/>
          </a:p>
          <a:p>
            <a:pPr marL="0" indent="0">
              <a:buNone/>
            </a:pPr>
            <a:endParaRPr lang="es-ES" dirty="0"/>
          </a:p>
          <a:p>
            <a:pPr marL="0" lvl="0" indent="0">
              <a:buNone/>
            </a:pPr>
            <a:endParaRPr lang="es-ES" dirty="0"/>
          </a:p>
          <a:p>
            <a:pPr lvl="0"/>
            <a:endParaRPr lang="es-ES" dirty="0"/>
          </a:p>
          <a:p>
            <a:pPr marL="0" indent="0">
              <a:buNone/>
            </a:pPr>
            <a:endParaRPr lang="es-ES" dirty="0"/>
          </a:p>
          <a:p>
            <a:pPr marL="0" lvl="0" indent="0">
              <a:buNone/>
            </a:pPr>
            <a:endParaRPr lang="es-ES" dirty="0"/>
          </a:p>
          <a:p>
            <a:pPr marL="0" lvl="0" indent="0">
              <a:buNone/>
            </a:pPr>
            <a:endParaRPr lang="es-ES" dirty="0"/>
          </a:p>
          <a:p>
            <a:pPr marL="0" lvl="0" indent="0">
              <a:buNone/>
            </a:pPr>
            <a:endParaRPr lang="es-ES" b="1" dirty="0"/>
          </a:p>
          <a:p>
            <a:endParaRPr lang="es-ES" dirty="0"/>
          </a:p>
        </p:txBody>
      </p:sp>
    </p:spTree>
    <p:extLst>
      <p:ext uri="{BB962C8B-B14F-4D97-AF65-F5344CB8AC3E}">
        <p14:creationId xmlns:p14="http://schemas.microsoft.com/office/powerpoint/2010/main" val="21689613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1052736"/>
            <a:ext cx="9144000" cy="1008112"/>
          </a:xfrm>
        </p:spPr>
        <p:txBody>
          <a:bodyPr>
            <a:normAutofit fontScale="90000"/>
          </a:bodyPr>
          <a:lstStyle/>
          <a:p>
            <a:r>
              <a:rPr lang="es-ES" sz="2200" u="sng" dirty="0"/>
              <a:t>RESOLUCIÓN RECTORAL 43 DEL </a:t>
            </a:r>
            <a:r>
              <a:rPr lang="es-ES" sz="2200" u="sng" dirty="0" smtClean="0"/>
              <a:t>2021</a:t>
            </a:r>
            <a:br>
              <a:rPr lang="es-ES" sz="2200" u="sng" dirty="0" smtClean="0"/>
            </a:br>
            <a:r>
              <a:rPr lang="es-ES" sz="2200" u="sng" dirty="0" smtClean="0"/>
              <a:t>ANEXO 1 </a:t>
            </a:r>
            <a:br>
              <a:rPr lang="es-ES" sz="2200" u="sng" dirty="0" smtClean="0"/>
            </a:br>
            <a:r>
              <a:rPr lang="es-ES" sz="2700" dirty="0"/>
              <a:t>D). </a:t>
            </a:r>
            <a:r>
              <a:rPr lang="x-none" sz="2700" b="1" u="sng" dirty="0"/>
              <a:t>Procedimiento para la </a:t>
            </a:r>
            <a:r>
              <a:rPr lang="es-ES_tradnl" sz="2700" b="1" u="sng" dirty="0"/>
              <a:t>calificación</a:t>
            </a:r>
            <a:r>
              <a:rPr lang="x-none" sz="2700" b="1" u="sng" dirty="0"/>
              <a:t> de los </a:t>
            </a:r>
            <a:r>
              <a:rPr lang="es-ES" sz="2700" b="1" u="sng" dirty="0"/>
              <a:t>exámenes </a:t>
            </a:r>
            <a:r>
              <a:rPr lang="x-none" sz="2700" b="1" u="sng" dirty="0"/>
              <a:t>finales</a:t>
            </a:r>
            <a:r>
              <a:rPr lang="x-none" sz="2400" b="1" u="sng" dirty="0"/>
              <a:t>.</a:t>
            </a:r>
            <a:r>
              <a:rPr lang="es-ES" sz="2400" b="1" u="sng" dirty="0"/>
              <a:t/>
            </a:r>
            <a:br>
              <a:rPr lang="es-ES" sz="2400" b="1" u="sng" dirty="0"/>
            </a:br>
            <a:r>
              <a:rPr lang="es-ES" sz="2700" dirty="0"/>
              <a:t/>
            </a:r>
            <a:br>
              <a:rPr lang="es-ES" sz="2700" dirty="0"/>
            </a:br>
            <a:r>
              <a:rPr lang="es-ES" sz="2700" dirty="0"/>
              <a:t/>
            </a:r>
            <a:br>
              <a:rPr lang="es-ES" sz="2700" dirty="0"/>
            </a:br>
            <a:r>
              <a:rPr lang="es-ES" sz="3100" dirty="0"/>
              <a:t/>
            </a:r>
            <a:br>
              <a:rPr lang="es-ES" sz="3100" dirty="0"/>
            </a:br>
            <a:r>
              <a:rPr lang="es-ES" sz="3100" u="sng" dirty="0"/>
              <a:t/>
            </a:r>
            <a:br>
              <a:rPr lang="es-ES" sz="3100" u="sng" dirty="0"/>
            </a:br>
            <a:endParaRPr lang="es-ES" sz="3100" dirty="0"/>
          </a:p>
        </p:txBody>
      </p:sp>
      <p:sp>
        <p:nvSpPr>
          <p:cNvPr id="3" name="2 Marcador de contenido"/>
          <p:cNvSpPr>
            <a:spLocks noGrp="1"/>
          </p:cNvSpPr>
          <p:nvPr>
            <p:ph idx="1"/>
          </p:nvPr>
        </p:nvSpPr>
        <p:spPr>
          <a:xfrm>
            <a:off x="0" y="1556792"/>
            <a:ext cx="9144000" cy="5184576"/>
          </a:xfrm>
        </p:spPr>
        <p:txBody>
          <a:bodyPr>
            <a:normAutofit/>
          </a:bodyPr>
          <a:lstStyle/>
          <a:p>
            <a:pPr lvl="0"/>
            <a:r>
              <a:rPr lang="x-none" dirty="0"/>
              <a:t>Una vez publicados los resultados los exámenes aplicados pueden quedarse en un local del departamento docente, hasta que culmine el periodo de revisión ante dudas de los estudiantes. </a:t>
            </a:r>
            <a:endParaRPr lang="es-ES" dirty="0"/>
          </a:p>
          <a:p>
            <a:pPr lvl="0"/>
            <a:r>
              <a:rPr lang="es-ES" b="1" dirty="0"/>
              <a:t>La</a:t>
            </a:r>
            <a:r>
              <a:rPr lang="x-none" b="1" dirty="0"/>
              <a:t> reclamación de notas </a:t>
            </a:r>
            <a:r>
              <a:rPr lang="es-ES" b="1" dirty="0"/>
              <a:t>los </a:t>
            </a:r>
            <a:r>
              <a:rPr lang="x-none" b="1" dirty="0"/>
              <a:t>estudiante debe </a:t>
            </a:r>
            <a:r>
              <a:rPr lang="es-ES" b="1" dirty="0"/>
              <a:t>de realizarla </a:t>
            </a:r>
            <a:r>
              <a:rPr lang="x-none" b="1" dirty="0"/>
              <a:t>por escrito al D</a:t>
            </a:r>
            <a:r>
              <a:rPr lang="es-ES" b="1" dirty="0"/>
              <a:t>e</a:t>
            </a:r>
            <a:r>
              <a:rPr lang="x-none" b="1" dirty="0"/>
              <a:t>p</a:t>
            </a:r>
            <a:r>
              <a:rPr lang="es-ES" b="1" dirty="0" err="1"/>
              <a:t>artamen</a:t>
            </a:r>
            <a:r>
              <a:rPr lang="x-none" b="1" dirty="0"/>
              <a:t>to Docente.</a:t>
            </a:r>
            <a:endParaRPr lang="es-ES" b="1" dirty="0"/>
          </a:p>
          <a:p>
            <a:r>
              <a:rPr lang="es-ES" u="sng" dirty="0"/>
              <a:t>El Departamento Docente, debe atender todas las reclamaciones, designará uno o varios profesores </a:t>
            </a:r>
            <a:r>
              <a:rPr lang="es-ES" dirty="0"/>
              <a:t>algunos de ellos que no hayan estado involucrados en la calificación para la recalificación</a:t>
            </a:r>
            <a:endParaRPr lang="es-ES" b="1" dirty="0"/>
          </a:p>
          <a:p>
            <a:pPr lvl="0"/>
            <a:endParaRPr lang="es-ES" dirty="0"/>
          </a:p>
          <a:p>
            <a:endParaRPr lang="es-ES" u="sng" dirty="0"/>
          </a:p>
          <a:p>
            <a:pPr marL="0" lvl="0" indent="0">
              <a:buNone/>
            </a:pPr>
            <a:endParaRPr lang="es-ES" u="sng" dirty="0"/>
          </a:p>
          <a:p>
            <a:pPr marL="0" indent="0">
              <a:buNone/>
            </a:pPr>
            <a:endParaRPr lang="es-ES" dirty="0"/>
          </a:p>
          <a:p>
            <a:pPr marL="0" lvl="0" indent="0">
              <a:buNone/>
            </a:pPr>
            <a:endParaRPr lang="es-ES" dirty="0"/>
          </a:p>
          <a:p>
            <a:pPr lvl="0"/>
            <a:endParaRPr lang="es-ES" dirty="0"/>
          </a:p>
          <a:p>
            <a:pPr marL="0" indent="0">
              <a:buNone/>
            </a:pPr>
            <a:endParaRPr lang="es-ES" dirty="0"/>
          </a:p>
          <a:p>
            <a:pPr marL="0" lvl="0" indent="0">
              <a:buNone/>
            </a:pPr>
            <a:endParaRPr lang="es-ES" dirty="0"/>
          </a:p>
          <a:p>
            <a:pPr marL="0" lvl="0" indent="0">
              <a:buNone/>
            </a:pPr>
            <a:endParaRPr lang="es-ES" dirty="0"/>
          </a:p>
          <a:p>
            <a:pPr marL="0" lvl="0" indent="0">
              <a:buNone/>
            </a:pPr>
            <a:endParaRPr lang="es-ES" b="1" dirty="0"/>
          </a:p>
          <a:p>
            <a:endParaRPr lang="es-ES" dirty="0"/>
          </a:p>
        </p:txBody>
      </p:sp>
    </p:spTree>
    <p:extLst>
      <p:ext uri="{BB962C8B-B14F-4D97-AF65-F5344CB8AC3E}">
        <p14:creationId xmlns:p14="http://schemas.microsoft.com/office/powerpoint/2010/main" val="7309323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u="sng" dirty="0"/>
              <a:t>RESOLUCIÓN RECTORAL 43 DEL 2021 </a:t>
            </a:r>
            <a:br>
              <a:rPr lang="es-ES" u="sng" dirty="0"/>
            </a:br>
            <a:endParaRPr lang="es-ES" dirty="0"/>
          </a:p>
        </p:txBody>
      </p:sp>
      <p:sp>
        <p:nvSpPr>
          <p:cNvPr id="3" name="2 Marcador de contenido"/>
          <p:cNvSpPr>
            <a:spLocks noGrp="1"/>
          </p:cNvSpPr>
          <p:nvPr>
            <p:ph idx="1"/>
          </p:nvPr>
        </p:nvSpPr>
        <p:spPr>
          <a:xfrm>
            <a:off x="107504" y="1340768"/>
            <a:ext cx="8928992" cy="5400600"/>
          </a:xfrm>
        </p:spPr>
        <p:txBody>
          <a:bodyPr/>
          <a:lstStyle/>
          <a:p>
            <a:r>
              <a:rPr lang="es-ES" dirty="0" smtClean="0"/>
              <a:t>En el texto inicial de la Resolución explica los fundamentos de la misma, aclarando que es el anexo 1 de la misma donde se dan los detalles de </a:t>
            </a:r>
            <a:r>
              <a:rPr lang="es-ES" dirty="0"/>
              <a:t>LA </a:t>
            </a:r>
            <a:r>
              <a:rPr lang="es-ES_tradnl" dirty="0"/>
              <a:t>ELABORACIÓN, IMPRESIÓN, DISTRIBUCIÓN, CALIFICACIÓN, REGISTRO Y CONSERVACIÓN DE </a:t>
            </a:r>
            <a:r>
              <a:rPr lang="es-ES_tradnl" b="1" u="sng" dirty="0"/>
              <a:t>EXÁMENES FINALES</a:t>
            </a:r>
            <a:endParaRPr lang="es-ES" b="1" u="sng" dirty="0"/>
          </a:p>
        </p:txBody>
      </p:sp>
    </p:spTree>
    <p:extLst>
      <p:ext uri="{BB962C8B-B14F-4D97-AF65-F5344CB8AC3E}">
        <p14:creationId xmlns:p14="http://schemas.microsoft.com/office/powerpoint/2010/main" val="15721360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1052736"/>
            <a:ext cx="9144000" cy="1008112"/>
          </a:xfrm>
        </p:spPr>
        <p:txBody>
          <a:bodyPr>
            <a:normAutofit fontScale="90000"/>
          </a:bodyPr>
          <a:lstStyle/>
          <a:p>
            <a:r>
              <a:rPr lang="es-ES" sz="2200" u="sng" dirty="0"/>
              <a:t>RESOLUCIÓN RECTORAL 43 DEL </a:t>
            </a:r>
            <a:r>
              <a:rPr lang="es-ES" sz="2200" u="sng" dirty="0" smtClean="0"/>
              <a:t>2021</a:t>
            </a:r>
            <a:br>
              <a:rPr lang="es-ES" sz="2200" u="sng" dirty="0" smtClean="0"/>
            </a:br>
            <a:r>
              <a:rPr lang="es-ES" sz="2200" u="sng" dirty="0" smtClean="0"/>
              <a:t>ANEXO 1 </a:t>
            </a:r>
            <a:br>
              <a:rPr lang="es-ES" sz="2200" u="sng" dirty="0" smtClean="0"/>
            </a:br>
            <a:r>
              <a:rPr lang="es-ES" sz="2700" dirty="0"/>
              <a:t>D). </a:t>
            </a:r>
            <a:r>
              <a:rPr lang="x-none" sz="2700" b="1" u="sng" dirty="0"/>
              <a:t>Procedimiento para la </a:t>
            </a:r>
            <a:r>
              <a:rPr lang="es-ES_tradnl" sz="2700" b="1" u="sng" dirty="0"/>
              <a:t>calificación</a:t>
            </a:r>
            <a:r>
              <a:rPr lang="x-none" sz="2700" b="1" u="sng" dirty="0"/>
              <a:t> de los </a:t>
            </a:r>
            <a:r>
              <a:rPr lang="es-ES" sz="2700" b="1" u="sng" dirty="0"/>
              <a:t>exámenes </a:t>
            </a:r>
            <a:r>
              <a:rPr lang="x-none" sz="2700" b="1" u="sng" dirty="0"/>
              <a:t>finales</a:t>
            </a:r>
            <a:r>
              <a:rPr lang="x-none" sz="2400" b="1" dirty="0"/>
              <a:t>.</a:t>
            </a:r>
            <a:r>
              <a:rPr lang="es-ES" sz="2400" dirty="0"/>
              <a:t/>
            </a:r>
            <a:br>
              <a:rPr lang="es-ES" sz="2400" dirty="0"/>
            </a:br>
            <a:r>
              <a:rPr lang="es-ES" sz="2700" dirty="0"/>
              <a:t/>
            </a:r>
            <a:br>
              <a:rPr lang="es-ES" sz="2700" dirty="0"/>
            </a:br>
            <a:r>
              <a:rPr lang="es-ES" sz="2700" dirty="0"/>
              <a:t/>
            </a:r>
            <a:br>
              <a:rPr lang="es-ES" sz="2700" dirty="0"/>
            </a:br>
            <a:r>
              <a:rPr lang="es-ES" sz="3100" dirty="0"/>
              <a:t/>
            </a:r>
            <a:br>
              <a:rPr lang="es-ES" sz="3100" dirty="0"/>
            </a:br>
            <a:r>
              <a:rPr lang="es-ES" sz="3100" u="sng" dirty="0"/>
              <a:t/>
            </a:r>
            <a:br>
              <a:rPr lang="es-ES" sz="3100" u="sng" dirty="0"/>
            </a:br>
            <a:endParaRPr lang="es-ES" sz="3100" dirty="0"/>
          </a:p>
        </p:txBody>
      </p:sp>
      <p:sp>
        <p:nvSpPr>
          <p:cNvPr id="3" name="2 Marcador de contenido"/>
          <p:cNvSpPr>
            <a:spLocks noGrp="1"/>
          </p:cNvSpPr>
          <p:nvPr>
            <p:ph idx="1"/>
          </p:nvPr>
        </p:nvSpPr>
        <p:spPr>
          <a:xfrm>
            <a:off x="0" y="1556792"/>
            <a:ext cx="9144000" cy="5184576"/>
          </a:xfrm>
        </p:spPr>
        <p:txBody>
          <a:bodyPr>
            <a:normAutofit/>
          </a:bodyPr>
          <a:lstStyle/>
          <a:p>
            <a:pPr marL="0" indent="0">
              <a:buNone/>
            </a:pPr>
            <a:r>
              <a:rPr lang="es-ES" b="1" u="sng" dirty="0"/>
              <a:t>El estudiante</a:t>
            </a:r>
            <a:r>
              <a:rPr lang="es-ES" dirty="0"/>
              <a:t> tendrá derecho a ver su examen en presencia del Jefe del </a:t>
            </a:r>
            <a:r>
              <a:rPr lang="es-ES" dirty="0" err="1"/>
              <a:t>Dpto</a:t>
            </a:r>
            <a:r>
              <a:rPr lang="es-ES" dirty="0"/>
              <a:t> Docente y un metodólogo del </a:t>
            </a:r>
            <a:r>
              <a:rPr lang="es-ES" dirty="0" err="1"/>
              <a:t>Dpto</a:t>
            </a:r>
            <a:r>
              <a:rPr lang="es-ES" dirty="0"/>
              <a:t> Docente Metodológico,  para que pueda constatar sus errores (evitar involucrar padres u otros familiares en este proceso)</a:t>
            </a:r>
          </a:p>
          <a:p>
            <a:pPr marL="0" lvl="0" indent="0">
              <a:buNone/>
            </a:pPr>
            <a:endParaRPr lang="es-ES" b="1" dirty="0"/>
          </a:p>
          <a:p>
            <a:pPr lvl="0"/>
            <a:endParaRPr lang="es-ES" dirty="0"/>
          </a:p>
          <a:p>
            <a:endParaRPr lang="es-ES" u="sng" dirty="0"/>
          </a:p>
          <a:p>
            <a:pPr marL="0" lvl="0" indent="0">
              <a:buNone/>
            </a:pPr>
            <a:endParaRPr lang="es-ES" u="sng" dirty="0"/>
          </a:p>
          <a:p>
            <a:pPr marL="0" indent="0">
              <a:buNone/>
            </a:pPr>
            <a:endParaRPr lang="es-ES" dirty="0"/>
          </a:p>
          <a:p>
            <a:pPr marL="0" lvl="0" indent="0">
              <a:buNone/>
            </a:pPr>
            <a:endParaRPr lang="es-ES" dirty="0"/>
          </a:p>
          <a:p>
            <a:pPr lvl="0"/>
            <a:endParaRPr lang="es-ES" dirty="0"/>
          </a:p>
          <a:p>
            <a:pPr marL="0" indent="0">
              <a:buNone/>
            </a:pPr>
            <a:endParaRPr lang="es-ES" dirty="0"/>
          </a:p>
          <a:p>
            <a:pPr marL="0" lvl="0" indent="0">
              <a:buNone/>
            </a:pPr>
            <a:endParaRPr lang="es-ES" dirty="0"/>
          </a:p>
          <a:p>
            <a:pPr marL="0" lvl="0" indent="0">
              <a:buNone/>
            </a:pPr>
            <a:endParaRPr lang="es-ES" dirty="0"/>
          </a:p>
          <a:p>
            <a:pPr marL="0" lvl="0" indent="0">
              <a:buNone/>
            </a:pPr>
            <a:endParaRPr lang="es-ES" b="1" dirty="0"/>
          </a:p>
          <a:p>
            <a:endParaRPr lang="es-ES" dirty="0"/>
          </a:p>
        </p:txBody>
      </p:sp>
    </p:spTree>
    <p:extLst>
      <p:ext uri="{BB962C8B-B14F-4D97-AF65-F5344CB8AC3E}">
        <p14:creationId xmlns:p14="http://schemas.microsoft.com/office/powerpoint/2010/main" val="21341275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1628800"/>
            <a:ext cx="9144000" cy="432048"/>
          </a:xfrm>
        </p:spPr>
        <p:txBody>
          <a:bodyPr>
            <a:normAutofit fontScale="90000"/>
          </a:bodyPr>
          <a:lstStyle/>
          <a:p>
            <a:r>
              <a:rPr lang="es-ES" sz="2200" u="sng" dirty="0"/>
              <a:t>RESOLUCIÓN RECTORAL 43 DEL </a:t>
            </a:r>
            <a:r>
              <a:rPr lang="es-ES" sz="2200" u="sng" dirty="0" smtClean="0"/>
              <a:t>2021</a:t>
            </a:r>
            <a:br>
              <a:rPr lang="es-ES" sz="2200" u="sng" dirty="0" smtClean="0"/>
            </a:br>
            <a:r>
              <a:rPr lang="es-ES" sz="2200" u="sng" dirty="0" smtClean="0"/>
              <a:t>ANEXO 1 </a:t>
            </a:r>
            <a:br>
              <a:rPr lang="es-ES" sz="2200" u="sng" dirty="0" smtClean="0"/>
            </a:br>
            <a:r>
              <a:rPr lang="es-ES" sz="2700" dirty="0"/>
              <a:t>E). </a:t>
            </a:r>
            <a:r>
              <a:rPr lang="x-none" sz="2700" b="1" u="sng" dirty="0"/>
              <a:t>Procedimiento para el control del proceso de calificación y su registro en secretaria docente. </a:t>
            </a:r>
            <a:r>
              <a:rPr lang="es-ES" sz="2700" b="1" u="sng" dirty="0"/>
              <a:t/>
            </a:r>
            <a:br>
              <a:rPr lang="es-ES" sz="2700" b="1" u="sng" dirty="0"/>
            </a:br>
            <a:r>
              <a:rPr lang="es-ES" sz="2400" dirty="0"/>
              <a:t/>
            </a:r>
            <a:br>
              <a:rPr lang="es-ES" sz="2400" dirty="0"/>
            </a:br>
            <a:r>
              <a:rPr lang="es-ES" sz="2700" dirty="0"/>
              <a:t/>
            </a:r>
            <a:br>
              <a:rPr lang="es-ES" sz="2700" dirty="0"/>
            </a:br>
            <a:r>
              <a:rPr lang="es-ES" sz="2700" dirty="0"/>
              <a:t/>
            </a:r>
            <a:br>
              <a:rPr lang="es-ES" sz="2700" dirty="0"/>
            </a:br>
            <a:r>
              <a:rPr lang="es-ES" sz="3100" dirty="0"/>
              <a:t/>
            </a:r>
            <a:br>
              <a:rPr lang="es-ES" sz="3100" dirty="0"/>
            </a:br>
            <a:r>
              <a:rPr lang="es-ES" sz="3100" u="sng" dirty="0"/>
              <a:t/>
            </a:r>
            <a:br>
              <a:rPr lang="es-ES" sz="3100" u="sng" dirty="0"/>
            </a:br>
            <a:endParaRPr lang="es-ES" sz="3100" dirty="0"/>
          </a:p>
        </p:txBody>
      </p:sp>
      <p:sp>
        <p:nvSpPr>
          <p:cNvPr id="3" name="2 Marcador de contenido"/>
          <p:cNvSpPr>
            <a:spLocks noGrp="1"/>
          </p:cNvSpPr>
          <p:nvPr>
            <p:ph idx="1"/>
          </p:nvPr>
        </p:nvSpPr>
        <p:spPr>
          <a:xfrm>
            <a:off x="0" y="1628800"/>
            <a:ext cx="9144000" cy="6048672"/>
          </a:xfrm>
        </p:spPr>
        <p:txBody>
          <a:bodyPr>
            <a:normAutofit/>
          </a:bodyPr>
          <a:lstStyle/>
          <a:p>
            <a:pPr lvl="0"/>
            <a:r>
              <a:rPr lang="x-none" sz="2200"/>
              <a:t>Los metodólogos de la Dirección de Profesionales de conjunto con los metodólogos del Dpto. Metodológico de las facultades, una vez concluido el proceso de calificación, harán las siguientes acciones:</a:t>
            </a:r>
            <a:endParaRPr lang="es-ES" sz="2200" dirty="0"/>
          </a:p>
          <a:p>
            <a:pPr lvl="1"/>
            <a:r>
              <a:rPr lang="x-none" sz="2200"/>
              <a:t>Revisar, al azar al menos el 10% de los exámenes de diferentes grupos y con diferentes calificaciones y verificar la correcta aplicación de la clave de calificación y el descuento ortográfico. </a:t>
            </a:r>
            <a:endParaRPr lang="es-ES" sz="2200" dirty="0"/>
          </a:p>
          <a:p>
            <a:pPr lvl="1"/>
            <a:r>
              <a:rPr lang="es-ES" sz="2200" dirty="0"/>
              <a:t>E</a:t>
            </a:r>
            <a:r>
              <a:rPr lang="x-none" sz="2200"/>
              <a:t>valuar las actas y los registros de calificaciones, para comprobar si la nota final otorgada a los estudiantes se corresponde con el recorrido y la nota del examen, verificar la coincidencia de la nota final otorgada al estudiante que existe en el registro y la del acta de examen.</a:t>
            </a:r>
            <a:endParaRPr lang="es-ES" sz="2200" dirty="0"/>
          </a:p>
          <a:p>
            <a:pPr lvl="1"/>
            <a:r>
              <a:rPr lang="x-none" sz="2200"/>
              <a:t>Realizar control de las actas de examen en Secretaría docente, verificar la coincidencia de la nota final entre el registro de asistencia y evaluación, el acta de examen, la base de datos y la certificación de notas del estudiante. </a:t>
            </a:r>
            <a:endParaRPr lang="es-ES" sz="2200" dirty="0"/>
          </a:p>
          <a:p>
            <a:pPr marL="0" indent="0">
              <a:buNone/>
            </a:pPr>
            <a:endParaRPr lang="es-ES" dirty="0"/>
          </a:p>
          <a:p>
            <a:pPr marL="0" lvl="0" indent="0">
              <a:buNone/>
            </a:pPr>
            <a:endParaRPr lang="es-ES" b="1" dirty="0"/>
          </a:p>
          <a:p>
            <a:pPr lvl="0"/>
            <a:endParaRPr lang="es-ES" dirty="0"/>
          </a:p>
          <a:p>
            <a:pPr marL="0" indent="0">
              <a:buNone/>
            </a:pPr>
            <a:endParaRPr lang="es-ES" u="sng" dirty="0"/>
          </a:p>
          <a:p>
            <a:pPr marL="0" lvl="0" indent="0">
              <a:buNone/>
            </a:pPr>
            <a:endParaRPr lang="es-ES" u="sng" dirty="0"/>
          </a:p>
          <a:p>
            <a:pPr marL="0" indent="0">
              <a:buNone/>
            </a:pPr>
            <a:endParaRPr lang="es-ES" dirty="0"/>
          </a:p>
          <a:p>
            <a:pPr marL="0" lvl="0" indent="0">
              <a:buNone/>
            </a:pPr>
            <a:endParaRPr lang="es-ES" dirty="0"/>
          </a:p>
          <a:p>
            <a:pPr lvl="0"/>
            <a:endParaRPr lang="es-ES" dirty="0"/>
          </a:p>
          <a:p>
            <a:pPr marL="0" indent="0">
              <a:buNone/>
            </a:pPr>
            <a:endParaRPr lang="es-ES" dirty="0"/>
          </a:p>
          <a:p>
            <a:pPr marL="0" lvl="0" indent="0">
              <a:buNone/>
            </a:pPr>
            <a:endParaRPr lang="es-ES" dirty="0"/>
          </a:p>
          <a:p>
            <a:pPr marL="0" lvl="0" indent="0">
              <a:buNone/>
            </a:pPr>
            <a:endParaRPr lang="es-ES" dirty="0"/>
          </a:p>
          <a:p>
            <a:pPr marL="0" lvl="0" indent="0">
              <a:buNone/>
            </a:pPr>
            <a:endParaRPr lang="es-ES" b="1" dirty="0"/>
          </a:p>
          <a:p>
            <a:endParaRPr lang="es-ES" dirty="0"/>
          </a:p>
        </p:txBody>
      </p:sp>
    </p:spTree>
    <p:extLst>
      <p:ext uri="{BB962C8B-B14F-4D97-AF65-F5344CB8AC3E}">
        <p14:creationId xmlns:p14="http://schemas.microsoft.com/office/powerpoint/2010/main" val="18959075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1628800"/>
            <a:ext cx="9144000" cy="432048"/>
          </a:xfrm>
        </p:spPr>
        <p:txBody>
          <a:bodyPr>
            <a:normAutofit fontScale="90000"/>
          </a:bodyPr>
          <a:lstStyle/>
          <a:p>
            <a:r>
              <a:rPr lang="es-ES" sz="2200" u="sng" dirty="0"/>
              <a:t>RESOLUCIÓN RECTORAL 43 DEL </a:t>
            </a:r>
            <a:r>
              <a:rPr lang="es-ES" sz="2200" u="sng" dirty="0" smtClean="0"/>
              <a:t>2021</a:t>
            </a:r>
            <a:br>
              <a:rPr lang="es-ES" sz="2200" u="sng" dirty="0" smtClean="0"/>
            </a:br>
            <a:r>
              <a:rPr lang="es-ES" sz="2200" u="sng" dirty="0" smtClean="0"/>
              <a:t>ANEXO 1 </a:t>
            </a:r>
            <a:br>
              <a:rPr lang="es-ES" sz="2200" u="sng" dirty="0" smtClean="0"/>
            </a:br>
            <a:r>
              <a:rPr lang="es-ES" sz="2700" dirty="0"/>
              <a:t>F</a:t>
            </a:r>
            <a:r>
              <a:rPr lang="es-ES" sz="2700" dirty="0" smtClean="0"/>
              <a:t>). </a:t>
            </a:r>
            <a:r>
              <a:rPr lang="es-ES" sz="2700" dirty="0"/>
              <a:t>Otras acciones</a:t>
            </a:r>
            <a:r>
              <a:rPr lang="x-none" sz="2700" dirty="0"/>
              <a:t>: </a:t>
            </a:r>
            <a:r>
              <a:rPr lang="es-ES" sz="2700" dirty="0"/>
              <a:t/>
            </a:r>
            <a:br>
              <a:rPr lang="es-ES" sz="2700" dirty="0"/>
            </a:br>
            <a:r>
              <a:rPr lang="x-none" sz="2700" dirty="0" smtClean="0"/>
              <a:t> </a:t>
            </a:r>
            <a:r>
              <a:rPr lang="es-ES" sz="2700" dirty="0"/>
              <a:t/>
            </a:r>
            <a:br>
              <a:rPr lang="es-ES" sz="2700" dirty="0"/>
            </a:br>
            <a:r>
              <a:rPr lang="es-ES" sz="2400" dirty="0"/>
              <a:t/>
            </a:r>
            <a:br>
              <a:rPr lang="es-ES" sz="2400" dirty="0"/>
            </a:br>
            <a:r>
              <a:rPr lang="es-ES" sz="2700" dirty="0"/>
              <a:t/>
            </a:r>
            <a:br>
              <a:rPr lang="es-ES" sz="2700" dirty="0"/>
            </a:br>
            <a:r>
              <a:rPr lang="es-ES" sz="2700" dirty="0"/>
              <a:t/>
            </a:r>
            <a:br>
              <a:rPr lang="es-ES" sz="2700" dirty="0"/>
            </a:br>
            <a:r>
              <a:rPr lang="es-ES" sz="3100" dirty="0"/>
              <a:t/>
            </a:r>
            <a:br>
              <a:rPr lang="es-ES" sz="3100" dirty="0"/>
            </a:br>
            <a:r>
              <a:rPr lang="es-ES" sz="3100" u="sng" dirty="0"/>
              <a:t/>
            </a:r>
            <a:br>
              <a:rPr lang="es-ES" sz="3100" u="sng" dirty="0"/>
            </a:br>
            <a:endParaRPr lang="es-ES" sz="3100" dirty="0"/>
          </a:p>
        </p:txBody>
      </p:sp>
      <p:sp>
        <p:nvSpPr>
          <p:cNvPr id="3" name="2 Marcador de contenido"/>
          <p:cNvSpPr>
            <a:spLocks noGrp="1"/>
          </p:cNvSpPr>
          <p:nvPr>
            <p:ph idx="1"/>
          </p:nvPr>
        </p:nvSpPr>
        <p:spPr>
          <a:xfrm>
            <a:off x="0" y="1628800"/>
            <a:ext cx="9144000" cy="5229200"/>
          </a:xfrm>
        </p:spPr>
        <p:txBody>
          <a:bodyPr>
            <a:normAutofit/>
          </a:bodyPr>
          <a:lstStyle/>
          <a:p>
            <a:pPr lvl="0"/>
            <a:r>
              <a:rPr lang="x-none" sz="2400"/>
              <a:t>La información sobre los exámenes se salvará en un CD </a:t>
            </a:r>
            <a:r>
              <a:rPr lang="es-ES" sz="2400" dirty="0"/>
              <a:t>o disco externo institucional</a:t>
            </a:r>
            <a:r>
              <a:rPr lang="x-none" sz="2400"/>
              <a:t>. El mismo se sellará y guardará bajo llave en el archivo</a:t>
            </a:r>
            <a:r>
              <a:rPr lang="es-ES" sz="2400" dirty="0"/>
              <a:t>. </a:t>
            </a:r>
          </a:p>
          <a:p>
            <a:pPr lvl="0"/>
            <a:r>
              <a:rPr lang="x-none" sz="2400" u="sng"/>
              <a:t>Semestralmente se incinerarán el máster y otros documentos relacionados con las evaluaciones aplicadas (no los exámenes).</a:t>
            </a:r>
            <a:endParaRPr lang="es-ES" sz="2400" u="sng" dirty="0"/>
          </a:p>
          <a:p>
            <a:pPr lvl="0"/>
            <a:r>
              <a:rPr lang="x-none" sz="2400" b="1" u="sng"/>
              <a:t>Los exámenes aplicados se guardan por cinco años. </a:t>
            </a:r>
            <a:endParaRPr lang="es-ES" sz="2400" b="1" u="sng" dirty="0"/>
          </a:p>
          <a:p>
            <a:pPr lvl="0"/>
            <a:r>
              <a:rPr lang="x-none" sz="2400"/>
              <a:t>Debe estar debidamente confeccionado </a:t>
            </a:r>
            <a:r>
              <a:rPr lang="es-ES_tradnl" sz="2400" dirty="0"/>
              <a:t>por cada facultad </a:t>
            </a:r>
            <a:r>
              <a:rPr lang="x-none" sz="2400"/>
              <a:t>el nivel de acceso al local donde se encuentran los exámenes y la computadora certificada, quedando prohibida la entrada de otro personal.</a:t>
            </a:r>
            <a:endParaRPr lang="es-ES" sz="2400" dirty="0"/>
          </a:p>
          <a:p>
            <a:pPr lvl="0"/>
            <a:r>
              <a:rPr lang="x-none" sz="2400"/>
              <a:t>Debe quedar prohibida </a:t>
            </a:r>
            <a:r>
              <a:rPr lang="es-ES" sz="2400" dirty="0"/>
              <a:t>a </a:t>
            </a:r>
            <a:r>
              <a:rPr lang="x-none" sz="2400"/>
              <a:t>la entrada a la oficina d</a:t>
            </a:r>
            <a:r>
              <a:rPr lang="es-ES" sz="2400" dirty="0" err="1"/>
              <a:t>onde</a:t>
            </a:r>
            <a:r>
              <a:rPr lang="es-ES" sz="2400" dirty="0"/>
              <a:t> s</a:t>
            </a:r>
            <a:r>
              <a:rPr lang="x-none" sz="2400"/>
              <a:t>e </a:t>
            </a:r>
            <a:r>
              <a:rPr lang="es-ES" sz="2400" dirty="0"/>
              <a:t>custodian los </a:t>
            </a:r>
            <a:r>
              <a:rPr lang="x-none" sz="2400"/>
              <a:t>exámen</a:t>
            </a:r>
            <a:r>
              <a:rPr lang="es-ES" sz="2400" dirty="0"/>
              <a:t>es</a:t>
            </a:r>
            <a:r>
              <a:rPr lang="x-none" sz="2400"/>
              <a:t> con carteras, celulares</a:t>
            </a:r>
            <a:r>
              <a:rPr lang="es-ES" sz="2400" dirty="0"/>
              <a:t>,</a:t>
            </a:r>
            <a:r>
              <a:rPr lang="x-none" sz="2400"/>
              <a:t> memorias flash</a:t>
            </a:r>
            <a:r>
              <a:rPr lang="es-ES" sz="2400" dirty="0"/>
              <a:t> u otros aditamentos electrónicos</a:t>
            </a:r>
            <a:r>
              <a:rPr lang="x-none" sz="2400"/>
              <a:t>.</a:t>
            </a:r>
            <a:endParaRPr lang="es-ES" sz="2400" dirty="0"/>
          </a:p>
          <a:p>
            <a:pPr marL="0" indent="0">
              <a:buNone/>
            </a:pPr>
            <a:r>
              <a:rPr lang="x-none" sz="2400"/>
              <a:t> </a:t>
            </a:r>
            <a:endParaRPr lang="es-ES" sz="2400" dirty="0"/>
          </a:p>
          <a:p>
            <a:pPr marL="0" lvl="0" indent="0">
              <a:buNone/>
            </a:pPr>
            <a:endParaRPr lang="es-ES" sz="2200" dirty="0"/>
          </a:p>
          <a:p>
            <a:pPr marL="0" indent="0">
              <a:buNone/>
            </a:pPr>
            <a:endParaRPr lang="es-ES" dirty="0"/>
          </a:p>
          <a:p>
            <a:pPr marL="0" lvl="0" indent="0">
              <a:buNone/>
            </a:pPr>
            <a:endParaRPr lang="es-ES" b="1" dirty="0"/>
          </a:p>
          <a:p>
            <a:pPr lvl="0"/>
            <a:endParaRPr lang="es-ES" dirty="0"/>
          </a:p>
          <a:p>
            <a:pPr marL="0" indent="0">
              <a:buNone/>
            </a:pPr>
            <a:endParaRPr lang="es-ES" u="sng" dirty="0"/>
          </a:p>
          <a:p>
            <a:pPr marL="0" lvl="0" indent="0">
              <a:buNone/>
            </a:pPr>
            <a:endParaRPr lang="es-ES" u="sng" dirty="0"/>
          </a:p>
          <a:p>
            <a:pPr marL="0" indent="0">
              <a:buNone/>
            </a:pPr>
            <a:endParaRPr lang="es-ES" dirty="0"/>
          </a:p>
          <a:p>
            <a:pPr marL="0" lvl="0" indent="0">
              <a:buNone/>
            </a:pPr>
            <a:endParaRPr lang="es-ES" dirty="0"/>
          </a:p>
          <a:p>
            <a:pPr lvl="0"/>
            <a:endParaRPr lang="es-ES" dirty="0"/>
          </a:p>
          <a:p>
            <a:pPr marL="0" indent="0">
              <a:buNone/>
            </a:pPr>
            <a:endParaRPr lang="es-ES" dirty="0"/>
          </a:p>
          <a:p>
            <a:pPr marL="0" lvl="0" indent="0">
              <a:buNone/>
            </a:pPr>
            <a:endParaRPr lang="es-ES" dirty="0"/>
          </a:p>
          <a:p>
            <a:pPr marL="0" lvl="0" indent="0">
              <a:buNone/>
            </a:pPr>
            <a:endParaRPr lang="es-ES" dirty="0"/>
          </a:p>
          <a:p>
            <a:pPr marL="0" lvl="0" indent="0">
              <a:buNone/>
            </a:pPr>
            <a:endParaRPr lang="es-ES" b="1" dirty="0"/>
          </a:p>
          <a:p>
            <a:endParaRPr lang="es-ES" dirty="0"/>
          </a:p>
        </p:txBody>
      </p:sp>
    </p:spTree>
    <p:extLst>
      <p:ext uri="{BB962C8B-B14F-4D97-AF65-F5344CB8AC3E}">
        <p14:creationId xmlns:p14="http://schemas.microsoft.com/office/powerpoint/2010/main" val="33447431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normAutofit/>
          </a:bodyPr>
          <a:lstStyle/>
          <a:p>
            <a:pPr marL="0" indent="0">
              <a:buNone/>
            </a:pPr>
            <a:r>
              <a:rPr lang="es-ES" sz="9600" dirty="0" smtClean="0"/>
              <a:t>          FIN</a:t>
            </a:r>
            <a:endParaRPr lang="es-ES" sz="9600" dirty="0"/>
          </a:p>
        </p:txBody>
      </p:sp>
    </p:spTree>
    <p:extLst>
      <p:ext uri="{BB962C8B-B14F-4D97-AF65-F5344CB8AC3E}">
        <p14:creationId xmlns:p14="http://schemas.microsoft.com/office/powerpoint/2010/main" val="15639536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0"/>
            <a:ext cx="9144000" cy="1844824"/>
          </a:xfrm>
        </p:spPr>
        <p:txBody>
          <a:bodyPr>
            <a:normAutofit fontScale="90000"/>
          </a:bodyPr>
          <a:lstStyle/>
          <a:p>
            <a:r>
              <a:rPr lang="es-ES" u="sng" dirty="0"/>
              <a:t>RESOLUCIÓN RECTORAL 43 DEL </a:t>
            </a:r>
            <a:r>
              <a:rPr lang="es-ES" u="sng" dirty="0" smtClean="0"/>
              <a:t>2021</a:t>
            </a:r>
            <a:br>
              <a:rPr lang="es-ES" u="sng" dirty="0" smtClean="0"/>
            </a:br>
            <a:r>
              <a:rPr lang="es-ES" u="sng" dirty="0" smtClean="0"/>
              <a:t>ANEXO 1 </a:t>
            </a:r>
            <a:r>
              <a:rPr lang="es-ES" u="sng" dirty="0"/>
              <a:t/>
            </a:r>
            <a:br>
              <a:rPr lang="es-ES" u="sng" dirty="0"/>
            </a:br>
            <a:endParaRPr lang="es-ES" dirty="0"/>
          </a:p>
        </p:txBody>
      </p:sp>
      <p:sp>
        <p:nvSpPr>
          <p:cNvPr id="3" name="2 Marcador de contenido"/>
          <p:cNvSpPr>
            <a:spLocks noGrp="1"/>
          </p:cNvSpPr>
          <p:nvPr>
            <p:ph idx="1"/>
          </p:nvPr>
        </p:nvSpPr>
        <p:spPr>
          <a:xfrm>
            <a:off x="107504" y="1556792"/>
            <a:ext cx="8928992" cy="5184576"/>
          </a:xfrm>
        </p:spPr>
        <p:txBody>
          <a:bodyPr>
            <a:normAutofit fontScale="92500" lnSpcReduction="20000"/>
          </a:bodyPr>
          <a:lstStyle/>
          <a:p>
            <a:r>
              <a:rPr lang="es-ES" dirty="0" smtClean="0"/>
              <a:t>Explica la metodología en diferentes partes:</a:t>
            </a:r>
          </a:p>
          <a:p>
            <a:pPr>
              <a:buFont typeface="Wingdings" pitchFamily="2" charset="2"/>
              <a:buChar char="Ø"/>
            </a:pPr>
            <a:r>
              <a:rPr lang="es-ES" b="1" dirty="0"/>
              <a:t>A). </a:t>
            </a:r>
            <a:r>
              <a:rPr lang="es-ES" b="1" dirty="0" smtClean="0"/>
              <a:t>Procedimiento para </a:t>
            </a:r>
            <a:r>
              <a:rPr lang="es-ES" b="1" dirty="0"/>
              <a:t>la elaboración de los exámenes finales.</a:t>
            </a:r>
            <a:endParaRPr lang="es-ES" dirty="0"/>
          </a:p>
          <a:p>
            <a:pPr>
              <a:buFont typeface="Wingdings" pitchFamily="2" charset="2"/>
              <a:buChar char="Ø"/>
            </a:pPr>
            <a:r>
              <a:rPr lang="es-ES" b="1" dirty="0"/>
              <a:t>B). Procedimiento para la selección del temario y la impresión de los exámenes finales.</a:t>
            </a:r>
            <a:endParaRPr lang="es-ES" dirty="0"/>
          </a:p>
          <a:p>
            <a:pPr>
              <a:buFont typeface="Wingdings" pitchFamily="2" charset="2"/>
              <a:buChar char="Ø"/>
            </a:pPr>
            <a:r>
              <a:rPr lang="es-ES" b="1" dirty="0"/>
              <a:t>C). Procedimiento para la </a:t>
            </a:r>
            <a:r>
              <a:rPr lang="es-ES_tradnl" b="1" dirty="0"/>
              <a:t>distribución</a:t>
            </a:r>
            <a:r>
              <a:rPr lang="es-ES" b="1" dirty="0"/>
              <a:t> de los exámenes finales.</a:t>
            </a:r>
            <a:endParaRPr lang="es-ES" dirty="0"/>
          </a:p>
          <a:p>
            <a:pPr>
              <a:buFont typeface="Wingdings" pitchFamily="2" charset="2"/>
              <a:buChar char="Ø"/>
            </a:pPr>
            <a:r>
              <a:rPr lang="es-ES" b="1" dirty="0"/>
              <a:t>D). </a:t>
            </a:r>
            <a:r>
              <a:rPr lang="x-none" b="1" dirty="0"/>
              <a:t>Procedimiento para la </a:t>
            </a:r>
            <a:r>
              <a:rPr lang="es-ES_tradnl" b="1" dirty="0"/>
              <a:t>calificación</a:t>
            </a:r>
            <a:r>
              <a:rPr lang="x-none" b="1" dirty="0"/>
              <a:t> de los </a:t>
            </a:r>
            <a:r>
              <a:rPr lang="es-ES" b="1" dirty="0"/>
              <a:t>exámenes </a:t>
            </a:r>
            <a:r>
              <a:rPr lang="x-none" b="1" dirty="0"/>
              <a:t>finales.</a:t>
            </a:r>
            <a:endParaRPr lang="es-ES" dirty="0"/>
          </a:p>
          <a:p>
            <a:pPr>
              <a:buFont typeface="Wingdings" pitchFamily="2" charset="2"/>
              <a:buChar char="Ø"/>
            </a:pPr>
            <a:r>
              <a:rPr lang="es-ES" b="1" dirty="0"/>
              <a:t>E). </a:t>
            </a:r>
            <a:r>
              <a:rPr lang="x-none" b="1" dirty="0"/>
              <a:t>Procedimiento para el control del proceso de calificación y su registro en </a:t>
            </a:r>
            <a:r>
              <a:rPr lang="x-none" b="1" dirty="0" smtClean="0"/>
              <a:t>secretar</a:t>
            </a:r>
            <a:r>
              <a:rPr lang="es-ES" b="1" dirty="0" smtClean="0"/>
              <a:t>í</a:t>
            </a:r>
            <a:r>
              <a:rPr lang="x-none" b="1" dirty="0" smtClean="0"/>
              <a:t>a </a:t>
            </a:r>
            <a:r>
              <a:rPr lang="x-none" b="1" dirty="0"/>
              <a:t>docente. </a:t>
            </a:r>
            <a:endParaRPr lang="es-ES" dirty="0"/>
          </a:p>
          <a:p>
            <a:pPr>
              <a:buFont typeface="Wingdings" pitchFamily="2" charset="2"/>
              <a:buChar char="Ø"/>
            </a:pPr>
            <a:r>
              <a:rPr lang="es-ES" b="1" dirty="0"/>
              <a:t>F</a:t>
            </a:r>
            <a:r>
              <a:rPr lang="es-ES" b="1" dirty="0" smtClean="0"/>
              <a:t>). </a:t>
            </a:r>
            <a:r>
              <a:rPr lang="es-ES" b="1" dirty="0"/>
              <a:t>Otras acciones</a:t>
            </a:r>
            <a:r>
              <a:rPr lang="x-none" b="1" dirty="0"/>
              <a:t>: </a:t>
            </a:r>
            <a:endParaRPr lang="es-ES" dirty="0"/>
          </a:p>
          <a:p>
            <a:endParaRPr lang="es-ES" dirty="0"/>
          </a:p>
        </p:txBody>
      </p:sp>
    </p:spTree>
    <p:extLst>
      <p:ext uri="{BB962C8B-B14F-4D97-AF65-F5344CB8AC3E}">
        <p14:creationId xmlns:p14="http://schemas.microsoft.com/office/powerpoint/2010/main" val="23796746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404664"/>
            <a:ext cx="9144000" cy="1656184"/>
          </a:xfrm>
        </p:spPr>
        <p:txBody>
          <a:bodyPr>
            <a:normAutofit fontScale="90000"/>
          </a:bodyPr>
          <a:lstStyle/>
          <a:p>
            <a:r>
              <a:rPr lang="es-ES" sz="2800" u="sng" dirty="0"/>
              <a:t>RESOLUCIÓN RECTORAL 43 DEL </a:t>
            </a:r>
            <a:r>
              <a:rPr lang="es-ES" sz="2800" u="sng" dirty="0" smtClean="0"/>
              <a:t>2021</a:t>
            </a:r>
            <a:br>
              <a:rPr lang="es-ES" sz="2800" u="sng" dirty="0" smtClean="0"/>
            </a:br>
            <a:r>
              <a:rPr lang="es-ES" sz="2800" u="sng" dirty="0" smtClean="0"/>
              <a:t>ANEXO 1 </a:t>
            </a:r>
            <a:br>
              <a:rPr lang="es-ES" sz="2800" u="sng" dirty="0" smtClean="0"/>
            </a:br>
            <a:r>
              <a:rPr lang="es-ES" sz="3100" dirty="0" smtClean="0"/>
              <a:t>A</a:t>
            </a:r>
            <a:r>
              <a:rPr lang="es-ES" sz="3100" dirty="0"/>
              <a:t>). </a:t>
            </a:r>
            <a:r>
              <a:rPr lang="es-ES" sz="3100" b="1" u="sng" dirty="0" smtClean="0"/>
              <a:t>Procedimiento para </a:t>
            </a:r>
            <a:r>
              <a:rPr lang="es-ES" sz="3100" b="1" u="sng" dirty="0"/>
              <a:t>la elaboración de los exámenes finales</a:t>
            </a:r>
            <a:r>
              <a:rPr lang="es-ES" sz="3100" dirty="0"/>
              <a:t>.</a:t>
            </a:r>
            <a:br>
              <a:rPr lang="es-ES" sz="3100" dirty="0"/>
            </a:br>
            <a:r>
              <a:rPr lang="es-ES" sz="3100" u="sng" dirty="0"/>
              <a:t/>
            </a:r>
            <a:br>
              <a:rPr lang="es-ES" sz="3100" u="sng" dirty="0"/>
            </a:br>
            <a:endParaRPr lang="es-ES" sz="3100" dirty="0"/>
          </a:p>
        </p:txBody>
      </p:sp>
      <p:sp>
        <p:nvSpPr>
          <p:cNvPr id="3" name="2 Marcador de contenido"/>
          <p:cNvSpPr>
            <a:spLocks noGrp="1"/>
          </p:cNvSpPr>
          <p:nvPr>
            <p:ph idx="1"/>
          </p:nvPr>
        </p:nvSpPr>
        <p:spPr>
          <a:xfrm>
            <a:off x="107504" y="1412776"/>
            <a:ext cx="8928992" cy="5328592"/>
          </a:xfrm>
        </p:spPr>
        <p:txBody>
          <a:bodyPr>
            <a:normAutofit/>
          </a:bodyPr>
          <a:lstStyle/>
          <a:p>
            <a:pPr marL="0" indent="0">
              <a:buNone/>
            </a:pPr>
            <a:endParaRPr lang="es-ES" dirty="0"/>
          </a:p>
          <a:p>
            <a:pPr marL="0" lvl="0" indent="0">
              <a:buNone/>
            </a:pPr>
            <a:r>
              <a:rPr lang="es-ES" u="sng" dirty="0"/>
              <a:t>El jefe del departamento docente</a:t>
            </a:r>
            <a:r>
              <a:rPr lang="es-ES" dirty="0"/>
              <a:t>, el jefe de colectivo de asignatura y </a:t>
            </a:r>
            <a:r>
              <a:rPr lang="es-ES" u="sng" dirty="0"/>
              <a:t>el profesor principal</a:t>
            </a:r>
            <a:r>
              <a:rPr lang="es-ES" dirty="0"/>
              <a:t>, son los responsables de elaborar los proyectos de exámenes </a:t>
            </a:r>
            <a:r>
              <a:rPr lang="es-ES" b="1" u="sng" dirty="0"/>
              <a:t>a partir del banco de preguntas de cada asignatura</a:t>
            </a:r>
            <a:r>
              <a:rPr lang="es-ES" dirty="0"/>
              <a:t>. Para los exámenes finales </a:t>
            </a:r>
            <a:r>
              <a:rPr lang="es-ES" b="1" u="sng" dirty="0"/>
              <a:t>deben elaborar como mínimo seis temarios</a:t>
            </a:r>
            <a:r>
              <a:rPr lang="es-ES" dirty="0"/>
              <a:t>, los que serán utilizados en las diferentes convocatorias de ordinario y extraordinarios, garantizando el mismo rigor en cada instrumento.  </a:t>
            </a:r>
          </a:p>
          <a:p>
            <a:pPr marL="0" indent="0">
              <a:buNone/>
            </a:pPr>
            <a:endParaRPr lang="es-ES" dirty="0"/>
          </a:p>
          <a:p>
            <a:endParaRPr lang="es-ES" dirty="0"/>
          </a:p>
        </p:txBody>
      </p:sp>
    </p:spTree>
    <p:extLst>
      <p:ext uri="{BB962C8B-B14F-4D97-AF65-F5344CB8AC3E}">
        <p14:creationId xmlns:p14="http://schemas.microsoft.com/office/powerpoint/2010/main" val="8974824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404664"/>
            <a:ext cx="9144000" cy="1440160"/>
          </a:xfrm>
        </p:spPr>
        <p:txBody>
          <a:bodyPr>
            <a:normAutofit fontScale="90000"/>
          </a:bodyPr>
          <a:lstStyle/>
          <a:p>
            <a:r>
              <a:rPr lang="es-ES" sz="2800" u="sng" dirty="0"/>
              <a:t>RESOLUCIÓN RECTORAL 43 DEL </a:t>
            </a:r>
            <a:r>
              <a:rPr lang="es-ES" sz="2800" u="sng" dirty="0" smtClean="0"/>
              <a:t>2021</a:t>
            </a:r>
            <a:br>
              <a:rPr lang="es-ES" sz="2800" u="sng" dirty="0" smtClean="0"/>
            </a:br>
            <a:r>
              <a:rPr lang="es-ES" sz="2800" u="sng" dirty="0" smtClean="0"/>
              <a:t>ANEXO 1 </a:t>
            </a:r>
            <a:br>
              <a:rPr lang="es-ES" sz="2800" u="sng" dirty="0" smtClean="0"/>
            </a:br>
            <a:r>
              <a:rPr lang="es-ES" sz="3100" dirty="0" smtClean="0"/>
              <a:t>A</a:t>
            </a:r>
            <a:r>
              <a:rPr lang="es-ES" sz="3100" dirty="0"/>
              <a:t>). </a:t>
            </a:r>
            <a:r>
              <a:rPr lang="es-ES" sz="3100" b="1" u="sng" dirty="0"/>
              <a:t>Para la elaboración de los exámenes finales.</a:t>
            </a:r>
            <a:br>
              <a:rPr lang="es-ES" sz="3100" b="1" u="sng" dirty="0"/>
            </a:br>
            <a:r>
              <a:rPr lang="es-ES" sz="3100" u="sng" dirty="0"/>
              <a:t/>
            </a:r>
            <a:br>
              <a:rPr lang="es-ES" sz="3100" u="sng" dirty="0"/>
            </a:br>
            <a:endParaRPr lang="es-ES" sz="3100" dirty="0"/>
          </a:p>
        </p:txBody>
      </p:sp>
      <p:sp>
        <p:nvSpPr>
          <p:cNvPr id="3" name="2 Marcador de contenido"/>
          <p:cNvSpPr>
            <a:spLocks noGrp="1"/>
          </p:cNvSpPr>
          <p:nvPr>
            <p:ph idx="1"/>
          </p:nvPr>
        </p:nvSpPr>
        <p:spPr>
          <a:xfrm>
            <a:off x="0" y="1412776"/>
            <a:ext cx="9144000" cy="5328592"/>
          </a:xfrm>
        </p:spPr>
        <p:txBody>
          <a:bodyPr>
            <a:normAutofit fontScale="85000" lnSpcReduction="10000"/>
          </a:bodyPr>
          <a:lstStyle/>
          <a:p>
            <a:pPr marL="0" indent="0">
              <a:buNone/>
            </a:pPr>
            <a:endParaRPr lang="es-ES" dirty="0"/>
          </a:p>
          <a:p>
            <a:pPr lvl="0"/>
            <a:r>
              <a:rPr lang="es-ES" dirty="0"/>
              <a:t>Los proyectos de exámenes,  se digitalizan en </a:t>
            </a:r>
            <a:r>
              <a:rPr lang="es-ES" b="1" u="sng" dirty="0"/>
              <a:t>computadora certificada </a:t>
            </a:r>
            <a:r>
              <a:rPr lang="es-ES" dirty="0"/>
              <a:t>por los decanos de las facultades, la que debe estar ubicada en el </a:t>
            </a:r>
            <a:r>
              <a:rPr lang="es-ES" b="1" u="sng" dirty="0"/>
              <a:t>Departamento Docente Metodológico </a:t>
            </a:r>
            <a:r>
              <a:rPr lang="es-ES" dirty="0"/>
              <a:t>y que </a:t>
            </a:r>
            <a:r>
              <a:rPr lang="es-ES" b="1" u="sng" dirty="0"/>
              <a:t>solo puede ser utilizada para estos fines</a:t>
            </a:r>
            <a:r>
              <a:rPr lang="es-ES" dirty="0"/>
              <a:t>. La Computadora para estos fines, no puede estar conectada a red.</a:t>
            </a:r>
          </a:p>
          <a:p>
            <a:r>
              <a:rPr lang="es-ES" b="1" u="sng" dirty="0"/>
              <a:t>Los proyectos de exámenes y la clave de calificación una vez confeccionados son entregados al Jefe del departamento Docente Metodológico de cada facultad</a:t>
            </a:r>
            <a:r>
              <a:rPr lang="es-ES" dirty="0"/>
              <a:t>, el que anotará en un libro registro (creado al efecto) la fecha, el número de temarios y claves entregadas, así como el nombre del </a:t>
            </a:r>
            <a:r>
              <a:rPr lang="es-ES" u="sng" dirty="0"/>
              <a:t>jefe del departamento docente y su firma</a:t>
            </a:r>
            <a:r>
              <a:rPr lang="es-ES" dirty="0" smtClean="0"/>
              <a:t>  </a:t>
            </a:r>
            <a:endParaRPr lang="es-ES" dirty="0"/>
          </a:p>
          <a:p>
            <a:pPr marL="0" indent="0">
              <a:buNone/>
            </a:pPr>
            <a:endParaRPr lang="es-ES" dirty="0"/>
          </a:p>
          <a:p>
            <a:endParaRPr lang="es-ES" dirty="0"/>
          </a:p>
        </p:txBody>
      </p:sp>
    </p:spTree>
    <p:extLst>
      <p:ext uri="{BB962C8B-B14F-4D97-AF65-F5344CB8AC3E}">
        <p14:creationId xmlns:p14="http://schemas.microsoft.com/office/powerpoint/2010/main" val="24310276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476672"/>
            <a:ext cx="9144000" cy="1296144"/>
          </a:xfrm>
        </p:spPr>
        <p:txBody>
          <a:bodyPr>
            <a:normAutofit fontScale="90000"/>
          </a:bodyPr>
          <a:lstStyle/>
          <a:p>
            <a:r>
              <a:rPr lang="es-ES" sz="2800" u="sng" dirty="0"/>
              <a:t>RESOLUCIÓN RECTORAL 43 DEL </a:t>
            </a:r>
            <a:r>
              <a:rPr lang="es-ES" sz="2800" u="sng" dirty="0" smtClean="0"/>
              <a:t>2021</a:t>
            </a:r>
            <a:br>
              <a:rPr lang="es-ES" sz="2800" u="sng" dirty="0" smtClean="0"/>
            </a:br>
            <a:r>
              <a:rPr lang="es-ES" sz="2800" u="sng" dirty="0" smtClean="0"/>
              <a:t>ANEXO 1 </a:t>
            </a:r>
            <a:br>
              <a:rPr lang="es-ES" sz="2800" u="sng" dirty="0" smtClean="0"/>
            </a:br>
            <a:r>
              <a:rPr lang="es-ES" sz="3100" dirty="0" smtClean="0"/>
              <a:t>A</a:t>
            </a:r>
            <a:r>
              <a:rPr lang="es-ES" sz="3100" dirty="0"/>
              <a:t>). </a:t>
            </a:r>
            <a:r>
              <a:rPr lang="es-ES" sz="3100" b="1" u="sng" dirty="0"/>
              <a:t>Para la elaboración de los exámenes finales.</a:t>
            </a:r>
            <a:br>
              <a:rPr lang="es-ES" sz="3100" b="1" u="sng" dirty="0"/>
            </a:br>
            <a:r>
              <a:rPr lang="es-ES" sz="3100" b="1" u="sng" dirty="0"/>
              <a:t/>
            </a:r>
            <a:br>
              <a:rPr lang="es-ES" sz="3100" b="1" u="sng" dirty="0"/>
            </a:br>
            <a:endParaRPr lang="es-ES" sz="3100" b="1" u="sng" dirty="0"/>
          </a:p>
        </p:txBody>
      </p:sp>
      <p:sp>
        <p:nvSpPr>
          <p:cNvPr id="3" name="2 Marcador de contenido"/>
          <p:cNvSpPr>
            <a:spLocks noGrp="1"/>
          </p:cNvSpPr>
          <p:nvPr>
            <p:ph idx="1"/>
          </p:nvPr>
        </p:nvSpPr>
        <p:spPr>
          <a:xfrm>
            <a:off x="0" y="1556792"/>
            <a:ext cx="9144000" cy="5184576"/>
          </a:xfrm>
        </p:spPr>
        <p:txBody>
          <a:bodyPr>
            <a:normAutofit fontScale="92500"/>
          </a:bodyPr>
          <a:lstStyle/>
          <a:p>
            <a:pPr marL="0" indent="0">
              <a:buNone/>
            </a:pPr>
            <a:endParaRPr lang="es-ES" dirty="0"/>
          </a:p>
          <a:p>
            <a:pPr lvl="0"/>
            <a:r>
              <a:rPr lang="es-ES" dirty="0" smtClean="0"/>
              <a:t> </a:t>
            </a:r>
            <a:r>
              <a:rPr lang="es-ES" dirty="0"/>
              <a:t>La entrega de los proyectos de exámenes y las claves, </a:t>
            </a:r>
            <a:r>
              <a:rPr lang="es-ES" b="1" u="sng" dirty="0"/>
              <a:t>se realizará diez días antes de la aplicación de estos según calendario docente del </a:t>
            </a:r>
            <a:r>
              <a:rPr lang="es-ES" b="1" u="sng" dirty="0" smtClean="0"/>
              <a:t>curso</a:t>
            </a:r>
            <a:r>
              <a:rPr lang="es-ES" dirty="0" smtClean="0"/>
              <a:t> ……..</a:t>
            </a:r>
            <a:endParaRPr lang="es-ES" dirty="0"/>
          </a:p>
          <a:p>
            <a:endParaRPr lang="es-ES" dirty="0"/>
          </a:p>
          <a:p>
            <a:pPr lvl="0"/>
            <a:r>
              <a:rPr lang="es-ES" dirty="0"/>
              <a:t>La confección de los proyectos de exámenes los </a:t>
            </a:r>
            <a:r>
              <a:rPr lang="es-ES" dirty="0" smtClean="0"/>
              <a:t>realiza</a:t>
            </a:r>
            <a:r>
              <a:rPr lang="es-ES" dirty="0"/>
              <a:t>:</a:t>
            </a:r>
            <a:r>
              <a:rPr lang="es-ES" u="sng" dirty="0" smtClean="0"/>
              <a:t> </a:t>
            </a:r>
            <a:r>
              <a:rPr lang="es-ES" b="1" dirty="0"/>
              <a:t>el jefe de departamento de la asignatura junto al jefe de carrera, coordinado por el jefe del departamento docente metodológico de la facultad, confeccionan los 6 instrumentos evaluativos certificados.</a:t>
            </a:r>
          </a:p>
          <a:p>
            <a:endParaRPr lang="es-ES" dirty="0"/>
          </a:p>
        </p:txBody>
      </p:sp>
    </p:spTree>
    <p:extLst>
      <p:ext uri="{BB962C8B-B14F-4D97-AF65-F5344CB8AC3E}">
        <p14:creationId xmlns:p14="http://schemas.microsoft.com/office/powerpoint/2010/main" val="19168353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476672"/>
            <a:ext cx="9144000" cy="1296144"/>
          </a:xfrm>
        </p:spPr>
        <p:txBody>
          <a:bodyPr>
            <a:normAutofit fontScale="90000"/>
          </a:bodyPr>
          <a:lstStyle/>
          <a:p>
            <a:r>
              <a:rPr lang="es-ES" sz="2800" u="sng" dirty="0"/>
              <a:t>RESOLUCIÓN RECTORAL 43 DEL </a:t>
            </a:r>
            <a:r>
              <a:rPr lang="es-ES" sz="2800" u="sng" dirty="0" smtClean="0"/>
              <a:t>2021</a:t>
            </a:r>
            <a:br>
              <a:rPr lang="es-ES" sz="2800" u="sng" dirty="0" smtClean="0"/>
            </a:br>
            <a:r>
              <a:rPr lang="es-ES" sz="2800" u="sng" dirty="0" smtClean="0"/>
              <a:t>ANEXO 1 </a:t>
            </a:r>
            <a:br>
              <a:rPr lang="es-ES" sz="2800" u="sng" dirty="0" smtClean="0"/>
            </a:br>
            <a:r>
              <a:rPr lang="es-ES" sz="3100" dirty="0" smtClean="0"/>
              <a:t>A</a:t>
            </a:r>
            <a:r>
              <a:rPr lang="es-ES" sz="3100" dirty="0"/>
              <a:t>). </a:t>
            </a:r>
            <a:r>
              <a:rPr lang="es-ES" sz="3100" b="1" u="sng" dirty="0"/>
              <a:t>Para la elaboración de los exámenes finales.</a:t>
            </a:r>
            <a:br>
              <a:rPr lang="es-ES" sz="3100" b="1" u="sng" dirty="0"/>
            </a:br>
            <a:r>
              <a:rPr lang="es-ES" sz="3100" b="1" u="sng" dirty="0"/>
              <a:t/>
            </a:r>
            <a:br>
              <a:rPr lang="es-ES" sz="3100" b="1" u="sng" dirty="0"/>
            </a:br>
            <a:endParaRPr lang="es-ES" sz="3100" b="1" u="sng" dirty="0"/>
          </a:p>
        </p:txBody>
      </p:sp>
      <p:sp>
        <p:nvSpPr>
          <p:cNvPr id="3" name="2 Marcador de contenido"/>
          <p:cNvSpPr>
            <a:spLocks noGrp="1"/>
          </p:cNvSpPr>
          <p:nvPr>
            <p:ph idx="1"/>
          </p:nvPr>
        </p:nvSpPr>
        <p:spPr>
          <a:xfrm>
            <a:off x="0" y="1556792"/>
            <a:ext cx="9144000" cy="5184576"/>
          </a:xfrm>
        </p:spPr>
        <p:txBody>
          <a:bodyPr>
            <a:normAutofit lnSpcReduction="10000"/>
          </a:bodyPr>
          <a:lstStyle/>
          <a:p>
            <a:pPr marL="0" indent="0">
              <a:buNone/>
            </a:pPr>
            <a:endParaRPr lang="es-ES" dirty="0"/>
          </a:p>
          <a:p>
            <a:pPr lvl="0"/>
            <a:r>
              <a:rPr lang="es-ES" dirty="0"/>
              <a:t>Los instrumentos evaluativos escritos se harán con siete (7), cinco (5) o tres (3) preguntas, según criterio del colectivo de asignatura de la universidad y aprobados en su reunión metodológica; deben estar conformados por preguntas tipo test y desarrollo, de la siguiente forma:</a:t>
            </a:r>
          </a:p>
          <a:p>
            <a:pPr lvl="0"/>
            <a:r>
              <a:rPr lang="es-ES" dirty="0"/>
              <a:t>Examen con 7 preguntas, 3 de desarrollo y 4 de test</a:t>
            </a:r>
          </a:p>
          <a:p>
            <a:pPr lvl="0"/>
            <a:r>
              <a:rPr lang="es-ES" dirty="0"/>
              <a:t>Examen con 5 preguntas, 2 de desarrollo y 3de test</a:t>
            </a:r>
          </a:p>
          <a:p>
            <a:pPr lvl="0"/>
            <a:r>
              <a:rPr lang="es-ES" dirty="0"/>
              <a:t>Examen con 3 preguntas, 1 de desarrollo y 2 de test</a:t>
            </a:r>
          </a:p>
          <a:p>
            <a:pPr marL="0" lvl="0" indent="0">
              <a:buNone/>
            </a:pPr>
            <a:endParaRPr lang="es-ES" b="1" dirty="0"/>
          </a:p>
          <a:p>
            <a:endParaRPr lang="es-ES" dirty="0"/>
          </a:p>
        </p:txBody>
      </p:sp>
    </p:spTree>
    <p:extLst>
      <p:ext uri="{BB962C8B-B14F-4D97-AF65-F5344CB8AC3E}">
        <p14:creationId xmlns:p14="http://schemas.microsoft.com/office/powerpoint/2010/main" val="40790086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476672"/>
            <a:ext cx="9144000" cy="1296144"/>
          </a:xfrm>
        </p:spPr>
        <p:txBody>
          <a:bodyPr>
            <a:normAutofit fontScale="90000"/>
          </a:bodyPr>
          <a:lstStyle/>
          <a:p>
            <a:r>
              <a:rPr lang="es-ES" sz="2800" u="sng" dirty="0"/>
              <a:t>RESOLUCIÓN RECTORAL 43 DEL </a:t>
            </a:r>
            <a:r>
              <a:rPr lang="es-ES" sz="2800" u="sng" dirty="0" smtClean="0"/>
              <a:t>2021</a:t>
            </a:r>
            <a:br>
              <a:rPr lang="es-ES" sz="2800" u="sng" dirty="0" smtClean="0"/>
            </a:br>
            <a:r>
              <a:rPr lang="es-ES" sz="2800" u="sng" dirty="0" smtClean="0"/>
              <a:t>ANEXO 1 </a:t>
            </a:r>
            <a:br>
              <a:rPr lang="es-ES" sz="2800" u="sng" dirty="0" smtClean="0"/>
            </a:br>
            <a:r>
              <a:rPr lang="es-ES" sz="3100" dirty="0" smtClean="0"/>
              <a:t>A</a:t>
            </a:r>
            <a:r>
              <a:rPr lang="es-ES" sz="3100" dirty="0"/>
              <a:t>). </a:t>
            </a:r>
            <a:r>
              <a:rPr lang="es-ES" sz="3100" b="1" u="sng" dirty="0"/>
              <a:t>Para la elaboración de los exámenes finales.</a:t>
            </a:r>
            <a:br>
              <a:rPr lang="es-ES" sz="3100" b="1" u="sng" dirty="0"/>
            </a:br>
            <a:r>
              <a:rPr lang="es-ES" sz="3100" b="1" u="sng" dirty="0"/>
              <a:t/>
            </a:r>
            <a:br>
              <a:rPr lang="es-ES" sz="3100" b="1" u="sng" dirty="0"/>
            </a:br>
            <a:endParaRPr lang="es-ES" sz="3100" b="1" u="sng" dirty="0"/>
          </a:p>
        </p:txBody>
      </p:sp>
      <p:sp>
        <p:nvSpPr>
          <p:cNvPr id="3" name="2 Marcador de contenido"/>
          <p:cNvSpPr>
            <a:spLocks noGrp="1"/>
          </p:cNvSpPr>
          <p:nvPr>
            <p:ph idx="1"/>
          </p:nvPr>
        </p:nvSpPr>
        <p:spPr>
          <a:xfrm>
            <a:off x="0" y="1556792"/>
            <a:ext cx="9144000" cy="5184576"/>
          </a:xfrm>
        </p:spPr>
        <p:txBody>
          <a:bodyPr>
            <a:normAutofit fontScale="85000" lnSpcReduction="10000"/>
          </a:bodyPr>
          <a:lstStyle/>
          <a:p>
            <a:pPr marL="0" indent="0">
              <a:buNone/>
            </a:pPr>
            <a:endParaRPr lang="es-ES" dirty="0"/>
          </a:p>
          <a:p>
            <a:pPr marL="0" lvl="0" indent="0">
              <a:buNone/>
            </a:pPr>
            <a:r>
              <a:rPr lang="es-ES" u="sng" dirty="0"/>
              <a:t>Carrera de Medicina; para las asignaturas de las Ciencias Básicas Biomédicas,</a:t>
            </a:r>
            <a:r>
              <a:rPr lang="es-ES" dirty="0"/>
              <a:t> se confeccionará banco de preguntas y exámenes por </a:t>
            </a:r>
            <a:r>
              <a:rPr lang="es-ES" b="1" dirty="0"/>
              <a:t>polos</a:t>
            </a:r>
            <a:r>
              <a:rPr lang="es-ES" dirty="0"/>
              <a:t> de formación (tener en cuenta que para estas asignaturas los exámenes serán de </a:t>
            </a:r>
            <a:r>
              <a:rPr lang="es-ES" b="1" u="sng" dirty="0"/>
              <a:t>siete preguntas</a:t>
            </a:r>
            <a:r>
              <a:rPr lang="es-ES" dirty="0" smtClean="0"/>
              <a:t>).</a:t>
            </a:r>
          </a:p>
          <a:p>
            <a:pPr lvl="0"/>
            <a:r>
              <a:rPr lang="x-none"/>
              <a:t>Polo 1. Facultad </a:t>
            </a:r>
            <a:r>
              <a:rPr lang="x-none" b="1"/>
              <a:t>Victoria de Girón </a:t>
            </a:r>
            <a:r>
              <a:rPr lang="x-none"/>
              <a:t>con las Facultades Finlay Albarrán </a:t>
            </a:r>
            <a:r>
              <a:rPr lang="es-ES" dirty="0"/>
              <a:t>y Filial de la </a:t>
            </a:r>
            <a:r>
              <a:rPr lang="x-none"/>
              <a:t>Isla de la Juventud.</a:t>
            </a:r>
            <a:endParaRPr lang="es-ES" dirty="0"/>
          </a:p>
          <a:p>
            <a:pPr lvl="0"/>
            <a:r>
              <a:rPr lang="x-none"/>
              <a:t>Polo 2. Facultad </a:t>
            </a:r>
            <a:r>
              <a:rPr lang="x-none" b="1"/>
              <a:t>Manuel Fajardo </a:t>
            </a:r>
            <a:r>
              <a:rPr lang="x-none"/>
              <a:t>con la Facultad Calixto García.</a:t>
            </a:r>
            <a:endParaRPr lang="es-ES" dirty="0"/>
          </a:p>
          <a:p>
            <a:pPr lvl="0"/>
            <a:r>
              <a:rPr lang="x-none"/>
              <a:t>Polo 3.</a:t>
            </a:r>
            <a:r>
              <a:rPr lang="x-none" b="1"/>
              <a:t> Facultad Salvador Allende </a:t>
            </a:r>
            <a:r>
              <a:rPr lang="x-none"/>
              <a:t>con las Facultades</a:t>
            </a:r>
            <a:r>
              <a:rPr lang="x-none" b="1"/>
              <a:t> </a:t>
            </a:r>
            <a:r>
              <a:rPr lang="x-none"/>
              <a:t>Miguel Enríquez y 10 de Octubre.</a:t>
            </a:r>
            <a:endParaRPr lang="es-ES" dirty="0"/>
          </a:p>
          <a:p>
            <a:pPr lvl="0"/>
            <a:r>
              <a:rPr lang="x-none"/>
              <a:t>Polo 4. Facultad </a:t>
            </a:r>
            <a:r>
              <a:rPr lang="x-none" b="1"/>
              <a:t>Enrique Cabrera </a:t>
            </a:r>
            <a:r>
              <a:rPr lang="x-none"/>
              <a:t>con la Facultad Julio Trigo.</a:t>
            </a:r>
            <a:endParaRPr lang="es-ES" dirty="0"/>
          </a:p>
          <a:p>
            <a:pPr marL="0" lvl="0" indent="0">
              <a:buNone/>
            </a:pPr>
            <a:endParaRPr lang="es-ES" dirty="0"/>
          </a:p>
          <a:p>
            <a:pPr marL="0" lvl="0" indent="0">
              <a:buNone/>
            </a:pPr>
            <a:endParaRPr lang="es-ES" b="1" dirty="0"/>
          </a:p>
          <a:p>
            <a:endParaRPr lang="es-ES" dirty="0"/>
          </a:p>
        </p:txBody>
      </p:sp>
    </p:spTree>
    <p:extLst>
      <p:ext uri="{BB962C8B-B14F-4D97-AF65-F5344CB8AC3E}">
        <p14:creationId xmlns:p14="http://schemas.microsoft.com/office/powerpoint/2010/main" val="17848500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476672"/>
            <a:ext cx="9144000" cy="1296144"/>
          </a:xfrm>
        </p:spPr>
        <p:txBody>
          <a:bodyPr>
            <a:normAutofit fontScale="90000"/>
          </a:bodyPr>
          <a:lstStyle/>
          <a:p>
            <a:r>
              <a:rPr lang="es-ES" sz="2800" u="sng" dirty="0"/>
              <a:t>RESOLUCIÓN RECTORAL 43 DEL </a:t>
            </a:r>
            <a:r>
              <a:rPr lang="es-ES" sz="2800" u="sng" dirty="0" smtClean="0"/>
              <a:t>2021</a:t>
            </a:r>
            <a:br>
              <a:rPr lang="es-ES" sz="2800" u="sng" dirty="0" smtClean="0"/>
            </a:br>
            <a:r>
              <a:rPr lang="es-ES" sz="2800" u="sng" dirty="0" smtClean="0"/>
              <a:t>ANEXO 1 </a:t>
            </a:r>
            <a:br>
              <a:rPr lang="es-ES" sz="2800" u="sng" dirty="0" smtClean="0"/>
            </a:br>
            <a:r>
              <a:rPr lang="es-ES" sz="3100" dirty="0" smtClean="0"/>
              <a:t>A</a:t>
            </a:r>
            <a:r>
              <a:rPr lang="es-ES" sz="3100" dirty="0"/>
              <a:t>). </a:t>
            </a:r>
            <a:r>
              <a:rPr lang="es-ES" sz="3100" b="1" u="sng" dirty="0"/>
              <a:t>Para la elaboración de los exámenes finales.</a:t>
            </a:r>
            <a:br>
              <a:rPr lang="es-ES" sz="3100" b="1" u="sng" dirty="0"/>
            </a:br>
            <a:r>
              <a:rPr lang="es-ES" sz="3100" b="1" u="sng" dirty="0"/>
              <a:t/>
            </a:r>
            <a:br>
              <a:rPr lang="es-ES" sz="3100" b="1" u="sng" dirty="0"/>
            </a:br>
            <a:endParaRPr lang="es-ES" sz="3100" b="1" u="sng" dirty="0"/>
          </a:p>
        </p:txBody>
      </p:sp>
      <p:sp>
        <p:nvSpPr>
          <p:cNvPr id="3" name="2 Marcador de contenido"/>
          <p:cNvSpPr>
            <a:spLocks noGrp="1"/>
          </p:cNvSpPr>
          <p:nvPr>
            <p:ph idx="1"/>
          </p:nvPr>
        </p:nvSpPr>
        <p:spPr>
          <a:xfrm>
            <a:off x="0" y="1556792"/>
            <a:ext cx="9144000" cy="5184576"/>
          </a:xfrm>
        </p:spPr>
        <p:txBody>
          <a:bodyPr>
            <a:normAutofit/>
          </a:bodyPr>
          <a:lstStyle/>
          <a:p>
            <a:pPr marL="0" indent="0">
              <a:buNone/>
            </a:pPr>
            <a:endParaRPr lang="es-ES" dirty="0"/>
          </a:p>
          <a:p>
            <a:pPr marL="0" lvl="0" indent="0">
              <a:buNone/>
            </a:pPr>
            <a:r>
              <a:rPr lang="es-ES" dirty="0"/>
              <a:t>Los exámenes finales dela carrera de medicina, de las asignaturas que no son de CBB así como de los años de 3ro a 6to se realizan a nivel de cada facultad, realizando el mismo procedimiento y control que expresa la presente resolución</a:t>
            </a:r>
          </a:p>
          <a:p>
            <a:pPr marL="0" lvl="0" indent="0">
              <a:buNone/>
            </a:pPr>
            <a:endParaRPr lang="es-ES" dirty="0"/>
          </a:p>
          <a:p>
            <a:pPr marL="0" lvl="0" indent="0">
              <a:buNone/>
            </a:pPr>
            <a:endParaRPr lang="es-ES" b="1" dirty="0"/>
          </a:p>
          <a:p>
            <a:endParaRPr lang="es-ES" dirty="0"/>
          </a:p>
        </p:txBody>
      </p:sp>
    </p:spTree>
    <p:extLst>
      <p:ext uri="{BB962C8B-B14F-4D97-AF65-F5344CB8AC3E}">
        <p14:creationId xmlns:p14="http://schemas.microsoft.com/office/powerpoint/2010/main" val="127402848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ici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TotalTime>
  <Words>2140</Words>
  <Application>Microsoft Office PowerPoint</Application>
  <PresentationFormat>Presentación en pantalla (4:3)</PresentationFormat>
  <Paragraphs>192</Paragraphs>
  <Slides>23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23</vt:i4>
      </vt:variant>
    </vt:vector>
  </HeadingPairs>
  <TitlesOfParts>
    <vt:vector size="27" baseType="lpstr">
      <vt:lpstr>Arial</vt:lpstr>
      <vt:lpstr>Calibri</vt:lpstr>
      <vt:lpstr>Wingdings</vt:lpstr>
      <vt:lpstr>Tema de Office</vt:lpstr>
      <vt:lpstr>RESOLUCIÓN RECTORAL 43 DEL 2021   METODOLOGÍA PARA LA ELABORACIÓN, IMPRESIÓN, DISTRIBUCIÓN, CALIFICACIÓN, REGISTRO Y CONSERVACIÓN DE EXÁMENES FINALES DE TODAS LAS ASIGNATURAS Y CARRERAS DE LA UNIVERSIDAD</vt:lpstr>
      <vt:lpstr>RESOLUCIÓN RECTORAL 43 DEL 2021  </vt:lpstr>
      <vt:lpstr>RESOLUCIÓN RECTORAL 43 DEL 2021 ANEXO 1  </vt:lpstr>
      <vt:lpstr>RESOLUCIÓN RECTORAL 43 DEL 2021 ANEXO 1  A). Procedimiento para la elaboración de los exámenes finales.  </vt:lpstr>
      <vt:lpstr>RESOLUCIÓN RECTORAL 43 DEL 2021 ANEXO 1  A). Para la elaboración de los exámenes finales.  </vt:lpstr>
      <vt:lpstr>RESOLUCIÓN RECTORAL 43 DEL 2021 ANEXO 1  A). Para la elaboración de los exámenes finales.  </vt:lpstr>
      <vt:lpstr>RESOLUCIÓN RECTORAL 43 DEL 2021 ANEXO 1  A). Para la elaboración de los exámenes finales.  </vt:lpstr>
      <vt:lpstr>RESOLUCIÓN RECTORAL 43 DEL 2021 ANEXO 1  A). Para la elaboración de los exámenes finales.  </vt:lpstr>
      <vt:lpstr>RESOLUCIÓN RECTORAL 43 DEL 2021 ANEXO 1  A). Para la elaboración de los exámenes finales.  </vt:lpstr>
      <vt:lpstr> Comentarios sobre la confección de los exámenes que considero crean dudas en la aplicación de esta resolución (fíjese lo señalado en rojitas)  </vt:lpstr>
      <vt:lpstr>RESOLUCIÓN RECTORAL 43 DEL 2021 ANEXO 1  B). Procedimiento para la selección del temario y la impresión de los exámenes finales.   </vt:lpstr>
      <vt:lpstr>RESOLUCIÓN RECTORAL 43 DEL 2021 ANEXO 1  B). Procedimiento para la selección del temario y la impresión de los exámenes finales.   </vt:lpstr>
      <vt:lpstr>RESOLUCIÓN RECTORAL 43 DEL 2021 ANEXO 1  B). Procedimiento para la selección del temario y la impresión de los exámenes finales.   </vt:lpstr>
      <vt:lpstr>RESOLUCIÓN RECTORAL 43 DEL 2021 ANEXO 1  C). Procedimiento para la distribución de los exámenes finales.    </vt:lpstr>
      <vt:lpstr>RESOLUCIÓN RECTORAL 43 DEL 2021 ANEXO 1  C). Procedimiento para la distribución de los exámenes finales.    </vt:lpstr>
      <vt:lpstr>RESOLUCIÓN RECTORAL 43 DEL 2021 ANEXO 1  C). Procedimiento para la distribución de los exámenes finales.    </vt:lpstr>
      <vt:lpstr>RESOLUCIÓN RECTORAL 43 DEL 2021 ANEXO 1  D). Procedimiento para la calificación de los exámenes finales.     </vt:lpstr>
      <vt:lpstr>RESOLUCIÓN RECTORAL 43 DEL 2021 ANEXO 1  D). Procedimiento para la calificación de los exámenes finales.     </vt:lpstr>
      <vt:lpstr>RESOLUCIÓN RECTORAL 43 DEL 2021 ANEXO 1  D). Procedimiento para la calificación de los exámenes finales.     </vt:lpstr>
      <vt:lpstr>RESOLUCIÓN RECTORAL 43 DEL 2021 ANEXO 1  D). Procedimiento para la calificación de los exámenes finales.     </vt:lpstr>
      <vt:lpstr>RESOLUCIÓN RECTORAL 43 DEL 2021 ANEXO 1  E). Procedimiento para el control del proceso de calificación y su registro en secretaria docente.       </vt:lpstr>
      <vt:lpstr>RESOLUCIÓN RECTORAL 43 DEL 2021 ANEXO 1  F). Otras acciones:         </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RESOLUCIÓN RECTORAL 43 DEL 2021   METODOLOGÍA PARA LA ELABORACIÓN, IMPRESIÓN, DISTRIBUCIÓN, CALIFICACIÓN, REGISTRO Y CONSERVACIÓN DE EXÁMENES FINALES DE TODAS LAS ASIGNATURAS Y CARRERAS DE LA UNIVERSIDAD</dc:title>
  <dc:creator>Estudiantes</dc:creator>
  <cp:lastModifiedBy>Cuenta Microsoft</cp:lastModifiedBy>
  <cp:revision>17</cp:revision>
  <dcterms:created xsi:type="dcterms:W3CDTF">2024-03-22T14:27:41Z</dcterms:created>
  <dcterms:modified xsi:type="dcterms:W3CDTF">2024-04-19T08:16:41Z</dcterms:modified>
</cp:coreProperties>
</file>