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7AA391E-8074-4FD7-8970-9767BD65438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229399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7AA391E-8074-4FD7-8970-9767BD65438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3273575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7AA391E-8074-4FD7-8970-9767BD65438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416226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7AA391E-8074-4FD7-8970-9767BD65438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3981043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7AA391E-8074-4FD7-8970-9767BD65438A}" type="datetimeFigureOut">
              <a:rPr lang="es-ES" smtClean="0"/>
              <a:t>19/04/2024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535287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F7AA391E-8074-4FD7-8970-9767BD65438A}" type="datetimeFigureOut">
              <a:rPr lang="es-ES" smtClean="0"/>
              <a:t>19/04/2024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1362210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F7AA391E-8074-4FD7-8970-9767BD65438A}" type="datetimeFigureOut">
              <a:rPr lang="es-ES" smtClean="0"/>
              <a:t>19/04/2024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2264550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F7AA391E-8074-4FD7-8970-9767BD65438A}" type="datetimeFigureOut">
              <a:rPr lang="es-ES" smtClean="0"/>
              <a:t>19/04/2024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1863157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7AA391E-8074-4FD7-8970-9767BD65438A}" type="datetimeFigureOut">
              <a:rPr lang="es-ES" smtClean="0"/>
              <a:t>19/04/2024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2118034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AA391E-8074-4FD7-8970-9767BD65438A}" type="datetimeFigureOut">
              <a:rPr lang="es-ES" smtClean="0"/>
              <a:t>19/04/2024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3503900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AA391E-8074-4FD7-8970-9767BD65438A}" type="datetimeFigureOut">
              <a:rPr lang="es-ES" smtClean="0"/>
              <a:t>19/04/2024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D430597-0760-4501-A339-689DA5090031}" type="slidenum">
              <a:rPr lang="es-ES" smtClean="0"/>
              <a:t>‹Nº›</a:t>
            </a:fld>
            <a:endParaRPr lang="es-ES"/>
          </a:p>
        </p:txBody>
      </p:sp>
    </p:spTree>
    <p:extLst>
      <p:ext uri="{BB962C8B-B14F-4D97-AF65-F5344CB8AC3E}">
        <p14:creationId xmlns:p14="http://schemas.microsoft.com/office/powerpoint/2010/main" val="1988956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A391E-8074-4FD7-8970-9767BD65438A}" type="datetimeFigureOut">
              <a:rPr lang="es-ES" smtClean="0"/>
              <a:t>19/04/2024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430597-0760-4501-A339-689DA5090031}" type="slidenum">
              <a:rPr lang="es-ES" smtClean="0"/>
              <a:t>‹Nº›</a:t>
            </a:fld>
            <a:endParaRPr lang="es-ES"/>
          </a:p>
        </p:txBody>
      </p:sp>
    </p:spTree>
    <p:extLst>
      <p:ext uri="{BB962C8B-B14F-4D97-AF65-F5344CB8AC3E}">
        <p14:creationId xmlns:p14="http://schemas.microsoft.com/office/powerpoint/2010/main" val="3650148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5534" y="109182"/>
            <a:ext cx="12096466" cy="3400781"/>
          </a:xfrm>
        </p:spPr>
        <p:txBody>
          <a:bodyPr>
            <a:normAutofit/>
          </a:bodyPr>
          <a:lstStyle/>
          <a:p>
            <a:r>
              <a:rPr lang="es-ES" sz="3200" b="1" u="sng" dirty="0"/>
              <a:t>RESOLUCIÓN </a:t>
            </a:r>
            <a:r>
              <a:rPr lang="es-ES" sz="3200" b="1" u="sng" dirty="0" smtClean="0"/>
              <a:t>MINISTERIAL 145 DEL 2023</a:t>
            </a:r>
            <a:br>
              <a:rPr lang="es-ES" sz="3200" b="1" u="sng" dirty="0" smtClean="0"/>
            </a:br>
            <a:r>
              <a:rPr lang="es-ES" sz="3200" dirty="0"/>
              <a:t/>
            </a:r>
            <a:br>
              <a:rPr lang="es-ES" sz="3200" dirty="0"/>
            </a:br>
            <a:r>
              <a:rPr lang="es-ES" sz="3600" b="1" u="sng" dirty="0" smtClean="0"/>
              <a:t>REGLAMENTO </a:t>
            </a:r>
            <a:r>
              <a:rPr lang="es-ES" sz="3600" b="1" u="sng" dirty="0"/>
              <a:t>PARA LA APLICACIÓN DE LAS CATEGORÍAS  </a:t>
            </a:r>
            <a:br>
              <a:rPr lang="es-ES" sz="3600" b="1" u="sng" dirty="0"/>
            </a:br>
            <a:r>
              <a:rPr lang="es-ES" sz="3600" b="1" u="sng" dirty="0"/>
              <a:t>DOCENTES DE LA EDUCACIÓN SUPERIOR</a:t>
            </a:r>
            <a:br>
              <a:rPr lang="es-ES" sz="3600" b="1" u="sng" dirty="0"/>
            </a:br>
            <a:r>
              <a:rPr lang="es-ES" sz="3600" b="1" dirty="0" smtClean="0"/>
              <a:t>(artículos seleccionados de interés)</a:t>
            </a:r>
            <a:endParaRPr lang="es-ES" sz="3600" dirty="0"/>
          </a:p>
        </p:txBody>
      </p:sp>
      <p:sp>
        <p:nvSpPr>
          <p:cNvPr id="3" name="Subtítulo 2"/>
          <p:cNvSpPr>
            <a:spLocks noGrp="1"/>
          </p:cNvSpPr>
          <p:nvPr>
            <p:ph type="subTitle" idx="1"/>
          </p:nvPr>
        </p:nvSpPr>
        <p:spPr>
          <a:xfrm>
            <a:off x="95534" y="3602037"/>
            <a:ext cx="12096466" cy="3112661"/>
          </a:xfrm>
        </p:spPr>
        <p:txBody>
          <a:bodyPr>
            <a:normAutofit/>
          </a:bodyPr>
          <a:lstStyle/>
          <a:p>
            <a:endParaRPr lang="es-ES" dirty="0" smtClean="0"/>
          </a:p>
          <a:p>
            <a:endParaRPr lang="es-ES" dirty="0"/>
          </a:p>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p>
          <a:p>
            <a:endParaRPr lang="es-ES" dirty="0"/>
          </a:p>
        </p:txBody>
      </p:sp>
    </p:spTree>
    <p:extLst>
      <p:ext uri="{BB962C8B-B14F-4D97-AF65-F5344CB8AC3E}">
        <p14:creationId xmlns:p14="http://schemas.microsoft.com/office/powerpoint/2010/main" val="2271794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45661"/>
            <a:ext cx="12192000" cy="1445028"/>
          </a:xfrm>
        </p:spPr>
        <p:txBody>
          <a:bodyPr>
            <a:noAutofit/>
          </a:bodyPr>
          <a:lstStyle/>
          <a:p>
            <a:pPr algn="ctr"/>
            <a:r>
              <a:rPr lang="es-ES" sz="3200" dirty="0"/>
              <a:t>CAPÍTULO III</a:t>
            </a:r>
            <a:br>
              <a:rPr lang="es-ES" sz="3200" dirty="0"/>
            </a:br>
            <a:r>
              <a:rPr lang="es-ES" sz="3200" b="1" u="sng" dirty="0"/>
              <a:t>DE LOS REQUISITOS PARA LA OBTENCIÓN  DE CATEGORIAS DOCENTES</a:t>
            </a:r>
            <a:r>
              <a:rPr lang="es-ES" sz="3200" b="1" dirty="0"/>
              <a:t/>
            </a:r>
            <a:br>
              <a:rPr lang="es-ES" sz="3200" b="1" dirty="0"/>
            </a:br>
            <a:endParaRPr lang="es-ES" sz="3200" dirty="0"/>
          </a:p>
        </p:txBody>
      </p:sp>
      <p:sp>
        <p:nvSpPr>
          <p:cNvPr id="3" name="Marcador de contenido 2"/>
          <p:cNvSpPr>
            <a:spLocks noGrp="1"/>
          </p:cNvSpPr>
          <p:nvPr>
            <p:ph idx="1"/>
          </p:nvPr>
        </p:nvSpPr>
        <p:spPr>
          <a:xfrm>
            <a:off x="-1" y="1825624"/>
            <a:ext cx="12037325" cy="4916369"/>
          </a:xfrm>
        </p:spPr>
        <p:txBody>
          <a:bodyPr>
            <a:normAutofit/>
          </a:bodyPr>
          <a:lstStyle/>
          <a:p>
            <a:pPr marL="0" indent="0">
              <a:buNone/>
            </a:pPr>
            <a:r>
              <a:rPr lang="es-ES" dirty="0"/>
              <a:t>Artículo 18.1. El requisito sobre los conocimientos de idioma extranjero, establecido en el precedente Artículo 13, inciso g) y Artículo 14, inciso f), para las categorías docentes principales Profesor Auxiliar y Profesor Asistente respectivamente, se consideran cumplidos a partir de:</a:t>
            </a:r>
          </a:p>
          <a:p>
            <a:pPr lvl="0" fontAlgn="base">
              <a:buFont typeface="Wingdings" panose="05000000000000000000" pitchFamily="2" charset="2"/>
              <a:buChar char="Ø"/>
            </a:pPr>
            <a:r>
              <a:rPr lang="es-ES" dirty="0"/>
              <a:t>Haber aprobado el examen de mínimo establecido como requisito para los que obtuvieron el grado científico, el cual no tiene fecha de vencimiento; o </a:t>
            </a:r>
          </a:p>
          <a:p>
            <a:pPr lvl="0" fontAlgn="base">
              <a:buFont typeface="Wingdings" panose="05000000000000000000" pitchFamily="2" charset="2"/>
              <a:buChar char="Ø"/>
            </a:pPr>
            <a:r>
              <a:rPr lang="es-ES" dirty="0"/>
              <a:t>haber aprobado el examen establecido para la categoría docente correspondiente, el cual no tendrá vencimiento. </a:t>
            </a:r>
          </a:p>
          <a:p>
            <a:pPr lvl="0" fontAlgn="base">
              <a:buFont typeface="Wingdings" panose="05000000000000000000" pitchFamily="2" charset="2"/>
              <a:buChar char="§"/>
            </a:pPr>
            <a:r>
              <a:rPr lang="es-ES" dirty="0" smtClean="0"/>
              <a:t> 2.El </a:t>
            </a:r>
            <a:r>
              <a:rPr lang="es-ES" dirty="0"/>
              <a:t>procedimiento para la realización de estos exámenes, será regulado por la norma complementaria dictada al efecto por el Ministro de Educación Superior.</a:t>
            </a:r>
          </a:p>
          <a:p>
            <a:endParaRPr lang="es-ES" dirty="0"/>
          </a:p>
        </p:txBody>
      </p:sp>
    </p:spTree>
    <p:extLst>
      <p:ext uri="{BB962C8B-B14F-4D97-AF65-F5344CB8AC3E}">
        <p14:creationId xmlns:p14="http://schemas.microsoft.com/office/powerpoint/2010/main" val="18476412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91069"/>
            <a:ext cx="12192000" cy="1499619"/>
          </a:xfrm>
        </p:spPr>
        <p:txBody>
          <a:bodyPr>
            <a:noAutofit/>
          </a:bodyPr>
          <a:lstStyle/>
          <a:p>
            <a:pPr algn="ctr"/>
            <a:r>
              <a:rPr lang="es-ES" sz="3200" dirty="0"/>
              <a:t>CAPÍTULO III</a:t>
            </a:r>
            <a:br>
              <a:rPr lang="es-ES" sz="3200" dirty="0"/>
            </a:br>
            <a:r>
              <a:rPr lang="es-ES" sz="3200" b="1" u="sng" dirty="0"/>
              <a:t>DE LOS REQUISITOS PARA LA OBTENCIÓN  DE CATEGORIAS DOCENTES</a:t>
            </a:r>
            <a:r>
              <a:rPr lang="es-ES" sz="3200" b="1" dirty="0"/>
              <a:t/>
            </a:r>
            <a:br>
              <a:rPr lang="es-ES" sz="3200" b="1" dirty="0"/>
            </a:br>
            <a:endParaRPr lang="es-ES" sz="3200" dirty="0"/>
          </a:p>
        </p:txBody>
      </p:sp>
      <p:sp>
        <p:nvSpPr>
          <p:cNvPr id="3" name="Marcador de contenido 2"/>
          <p:cNvSpPr>
            <a:spLocks noGrp="1"/>
          </p:cNvSpPr>
          <p:nvPr>
            <p:ph idx="1"/>
          </p:nvPr>
        </p:nvSpPr>
        <p:spPr>
          <a:xfrm>
            <a:off x="-1" y="1825624"/>
            <a:ext cx="12064621" cy="4930017"/>
          </a:xfrm>
        </p:spPr>
        <p:txBody>
          <a:bodyPr>
            <a:normAutofit/>
          </a:bodyPr>
          <a:lstStyle/>
          <a:p>
            <a:pPr marL="0" indent="0">
              <a:buNone/>
            </a:pPr>
            <a:r>
              <a:rPr lang="es-ES" dirty="0"/>
              <a:t>Artículo 21. A solicitud expresa y fundamentada de los consejos de dirección de las facultades, el Rector puede aprobar el análisis por los tribunales correspondientes, de profesionales y técnicos que no cumplan los requisitos establecidos sobre el índice académico en el inciso b) de los artículos 16, 19 y 20 precedentes, para la categoría docente transitoria de Instructor y las categorías complementarias de Auxiliar Técnico de la Docencia de Nivel Superior y Auxiliar Técnico de la Docencia de Nivel Medio Superior, respectivamente.</a:t>
            </a:r>
          </a:p>
          <a:p>
            <a:endParaRPr lang="es-ES" dirty="0"/>
          </a:p>
        </p:txBody>
      </p:sp>
    </p:spTree>
    <p:extLst>
      <p:ext uri="{BB962C8B-B14F-4D97-AF65-F5344CB8AC3E}">
        <p14:creationId xmlns:p14="http://schemas.microsoft.com/office/powerpoint/2010/main" val="97622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1"/>
            <a:ext cx="12078269" cy="1690688"/>
          </a:xfrm>
        </p:spPr>
        <p:txBody>
          <a:bodyPr>
            <a:normAutofit/>
          </a:bodyPr>
          <a:lstStyle/>
          <a:p>
            <a:pPr algn="ctr"/>
            <a:r>
              <a:rPr lang="es-ES" sz="3200" dirty="0" smtClean="0"/>
              <a:t>CAPÍTULO III</a:t>
            </a:r>
            <a:br>
              <a:rPr lang="es-ES" sz="3200" dirty="0" smtClean="0"/>
            </a:br>
            <a:r>
              <a:rPr lang="es-ES" sz="3200" b="1" u="sng" dirty="0" smtClean="0"/>
              <a:t>DE LOS REQUISITOS PARA LA OBTENCIÓN  DE CATEGORIAS DOCENTES</a:t>
            </a:r>
            <a:br>
              <a:rPr lang="es-ES" sz="3200" b="1" u="sng" dirty="0" smtClean="0"/>
            </a:br>
            <a:r>
              <a:rPr lang="es-ES" sz="3200" b="1" u="sng" dirty="0" smtClean="0"/>
              <a:t>PROFESOR CONSULTANTE</a:t>
            </a:r>
            <a:endParaRPr lang="es-ES" sz="3200" u="sng" dirty="0"/>
          </a:p>
        </p:txBody>
      </p:sp>
      <p:sp>
        <p:nvSpPr>
          <p:cNvPr id="3" name="Marcador de contenido 2"/>
          <p:cNvSpPr>
            <a:spLocks noGrp="1"/>
          </p:cNvSpPr>
          <p:nvPr>
            <p:ph idx="1"/>
          </p:nvPr>
        </p:nvSpPr>
        <p:spPr>
          <a:xfrm>
            <a:off x="0" y="1825624"/>
            <a:ext cx="12078268" cy="5032375"/>
          </a:xfrm>
        </p:spPr>
        <p:txBody>
          <a:bodyPr>
            <a:normAutofit fontScale="92500" lnSpcReduction="10000"/>
          </a:bodyPr>
          <a:lstStyle/>
          <a:p>
            <a:pPr marL="0" indent="0">
              <a:buNone/>
            </a:pPr>
            <a:endParaRPr lang="es-ES" b="1" dirty="0"/>
          </a:p>
          <a:p>
            <a:pPr marL="0" indent="0">
              <a:buNone/>
            </a:pPr>
            <a:r>
              <a:rPr lang="es-ES" dirty="0"/>
              <a:t>Artículo 22. Los requisitos para otorgar la condición docente especial de Profesor Consultante son los siguientes:</a:t>
            </a:r>
          </a:p>
          <a:p>
            <a:pPr lvl="0" fontAlgn="base">
              <a:buFont typeface="Wingdings" panose="05000000000000000000" pitchFamily="2" charset="2"/>
              <a:buChar char="Ø"/>
            </a:pPr>
            <a:r>
              <a:rPr lang="es-ES" dirty="0"/>
              <a:t>Ser Profesor Titular, o excepcionalmente Profesor Auxiliar, de reconocido prestigio en el claustro profesoral de la Universidad, avalado por una sobresaliente actividad docente-educativa y científica-pedagógica;</a:t>
            </a:r>
          </a:p>
          <a:p>
            <a:pPr lvl="0" fontAlgn="base">
              <a:buFont typeface="Wingdings" panose="05000000000000000000" pitchFamily="2" charset="2"/>
              <a:buChar char="Ø"/>
            </a:pPr>
            <a:r>
              <a:rPr lang="es-ES" dirty="0"/>
              <a:t>cumplir con los requisitos establecidos en la Ley de Seguridad Social para la pensión ordinaria por edad: </a:t>
            </a:r>
          </a:p>
          <a:p>
            <a:pPr lvl="1" fontAlgn="base">
              <a:buFont typeface="Wingdings" panose="05000000000000000000" pitchFamily="2" charset="2"/>
              <a:buChar char="Ø"/>
            </a:pPr>
            <a:r>
              <a:rPr lang="es-ES" dirty="0"/>
              <a:t>Tener como mínimo la edad de jubilación que establece la Ley; y</a:t>
            </a:r>
          </a:p>
          <a:p>
            <a:pPr lvl="1" fontAlgn="base">
              <a:buFont typeface="Wingdings" panose="05000000000000000000" pitchFamily="2" charset="2"/>
              <a:buChar char="Ø"/>
            </a:pPr>
            <a:r>
              <a:rPr lang="es-ES" dirty="0"/>
              <a:t>haber prestado no menos de treinta (30) años de servicios; de ellos, 25 de experiencia docente en la educación superior.</a:t>
            </a:r>
          </a:p>
          <a:p>
            <a:pPr lvl="0" fontAlgn="base">
              <a:buFont typeface="Wingdings" panose="05000000000000000000" pitchFamily="2" charset="2"/>
              <a:buChar char="Ø"/>
            </a:pPr>
            <a:r>
              <a:rPr lang="es-ES" dirty="0"/>
              <a:t>ser propuesto por el decano, el jefe del departamento o cátedra y en caso de no existir facultades en la universidad, u otras áreas organizativas aprobadas en la estructura, estar aprobado por el Consejo de Dirección de la universidad de que se trate.</a:t>
            </a:r>
          </a:p>
          <a:p>
            <a:pPr>
              <a:buFont typeface="Wingdings" panose="05000000000000000000" pitchFamily="2" charset="2"/>
              <a:buChar char="Ø"/>
            </a:pPr>
            <a:endParaRPr lang="es-ES" dirty="0"/>
          </a:p>
        </p:txBody>
      </p:sp>
    </p:spTree>
    <p:extLst>
      <p:ext uri="{BB962C8B-B14F-4D97-AF65-F5344CB8AC3E}">
        <p14:creationId xmlns:p14="http://schemas.microsoft.com/office/powerpoint/2010/main" val="20139532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77421"/>
            <a:ext cx="12192000" cy="1513267"/>
          </a:xfrm>
        </p:spPr>
        <p:txBody>
          <a:bodyPr>
            <a:normAutofit/>
          </a:bodyPr>
          <a:lstStyle/>
          <a:p>
            <a:pPr algn="ctr"/>
            <a:r>
              <a:rPr lang="es-ES" sz="3200" dirty="0" smtClean="0"/>
              <a:t>CAPÍTULO III</a:t>
            </a:r>
            <a:br>
              <a:rPr lang="es-ES" sz="3200" dirty="0" smtClean="0"/>
            </a:br>
            <a:r>
              <a:rPr lang="es-ES" sz="3200" b="1" u="sng" dirty="0" smtClean="0"/>
              <a:t>DE LOS REQUISITOS PARA LA OBTENCIÓN  DE CATEGORIAS DOCENTES</a:t>
            </a:r>
            <a:br>
              <a:rPr lang="es-ES" sz="3200" b="1" u="sng" dirty="0" smtClean="0"/>
            </a:br>
            <a:r>
              <a:rPr lang="es-ES" sz="3200" b="1" u="sng" dirty="0" smtClean="0"/>
              <a:t>PROFESOR CONSULTANTE</a:t>
            </a:r>
            <a:endParaRPr lang="es-ES" sz="3200" u="sng" dirty="0"/>
          </a:p>
        </p:txBody>
      </p:sp>
      <p:sp>
        <p:nvSpPr>
          <p:cNvPr id="3" name="Marcador de contenido 2"/>
          <p:cNvSpPr>
            <a:spLocks noGrp="1"/>
          </p:cNvSpPr>
          <p:nvPr>
            <p:ph idx="1"/>
          </p:nvPr>
        </p:nvSpPr>
        <p:spPr>
          <a:xfrm>
            <a:off x="0" y="1825624"/>
            <a:ext cx="12192000" cy="5032375"/>
          </a:xfrm>
        </p:spPr>
        <p:txBody>
          <a:bodyPr>
            <a:normAutofit fontScale="92500" lnSpcReduction="20000"/>
          </a:bodyPr>
          <a:lstStyle/>
          <a:p>
            <a:pPr marL="0" indent="0">
              <a:buNone/>
            </a:pPr>
            <a:r>
              <a:rPr lang="es-ES" dirty="0"/>
              <a:t>Artículo 23.1. La condición docente especial de Profesor Consultante es otorgada por los rectores de las universidades. </a:t>
            </a:r>
          </a:p>
          <a:p>
            <a:pPr lvl="0" fontAlgn="base">
              <a:buFont typeface="Wingdings" panose="05000000000000000000" pitchFamily="2" charset="2"/>
              <a:buChar char="Ø"/>
            </a:pPr>
            <a:r>
              <a:rPr lang="es-ES" dirty="0"/>
              <a:t>Esta condición docente es un reconocimiento especial y un estímulo para que continúen aportando su experiencia y conocimientos a la formación integral de las nuevas generaciones de profesores universitarios.</a:t>
            </a:r>
          </a:p>
          <a:p>
            <a:pPr marL="0" indent="0">
              <a:buNone/>
            </a:pPr>
            <a:r>
              <a:rPr lang="es-ES" dirty="0"/>
              <a:t>Artículo 24. Los profesores consultantes se mantienen subordinados al departamento o cátedra u otras áreas organizativas aprobadas en la estructura de cada institución.</a:t>
            </a:r>
          </a:p>
          <a:p>
            <a:pPr marL="0" indent="0">
              <a:buNone/>
            </a:pPr>
            <a:r>
              <a:rPr lang="es-ES" dirty="0"/>
              <a:t>Artículo 25.1. Los profesores consultantes desarrollan su trabajo orientado a la formación integral del claustro de categoría inferior y de las nuevas generaciones de profesionales, en las esferas docente (pregrado, posgrado), metodológica, científico-técnica y de dirección académica, como actividades esenciales de su labor, en dependencia de las características y necesidades de la universidad.</a:t>
            </a:r>
          </a:p>
          <a:p>
            <a:pPr marL="0" indent="0">
              <a:buNone/>
            </a:pPr>
            <a:r>
              <a:rPr lang="es-ES" dirty="0"/>
              <a:t>2. Se evaluarán anualmente, igual que todos los profesores, y cumplen las funciones generales de estos; así como las específicas de la categoría docente principal que ostentan.</a:t>
            </a:r>
          </a:p>
          <a:p>
            <a:endParaRPr lang="es-ES" dirty="0"/>
          </a:p>
        </p:txBody>
      </p:sp>
    </p:spTree>
    <p:extLst>
      <p:ext uri="{BB962C8B-B14F-4D97-AF65-F5344CB8AC3E}">
        <p14:creationId xmlns:p14="http://schemas.microsoft.com/office/powerpoint/2010/main" val="36822342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66255"/>
            <a:ext cx="12192000" cy="1260763"/>
          </a:xfrm>
        </p:spPr>
        <p:txBody>
          <a:bodyPr>
            <a:normAutofit/>
          </a:bodyPr>
          <a:lstStyle/>
          <a:p>
            <a:pPr algn="ctr"/>
            <a:r>
              <a:rPr lang="es-ES" sz="3200" b="1" u="sng" dirty="0"/>
              <a:t>DE LAS BASES PARA EL INICIO DEL PROCESO DE OTORGAMIENTO</a:t>
            </a:r>
            <a:r>
              <a:rPr lang="es-ES" sz="3200" dirty="0"/>
              <a:t/>
            </a:r>
            <a:br>
              <a:rPr lang="es-ES" sz="3200" dirty="0"/>
            </a:br>
            <a:endParaRPr lang="es-ES" sz="3200" dirty="0"/>
          </a:p>
        </p:txBody>
      </p:sp>
      <p:sp>
        <p:nvSpPr>
          <p:cNvPr id="3" name="Marcador de contenido 2"/>
          <p:cNvSpPr>
            <a:spLocks noGrp="1"/>
          </p:cNvSpPr>
          <p:nvPr>
            <p:ph idx="1"/>
          </p:nvPr>
        </p:nvSpPr>
        <p:spPr>
          <a:xfrm>
            <a:off x="0" y="1454727"/>
            <a:ext cx="12081164" cy="5264728"/>
          </a:xfrm>
        </p:spPr>
        <p:txBody>
          <a:bodyPr>
            <a:normAutofit/>
          </a:bodyPr>
          <a:lstStyle/>
          <a:p>
            <a:pPr marL="0" indent="0">
              <a:buNone/>
            </a:pPr>
            <a:r>
              <a:rPr lang="es-ES" dirty="0"/>
              <a:t>Artículo 28. Para aprobar el inicio del proceso de otorgamiento de una categoría docente principal, transitoria o complementaria a un aspirante, los tribunales creados al efecto se basan en los documentos siguientes</a:t>
            </a:r>
            <a:r>
              <a:rPr lang="es-ES" dirty="0" smtClean="0"/>
              <a:t>:</a:t>
            </a:r>
            <a:endParaRPr lang="es-ES" dirty="0"/>
          </a:p>
          <a:p>
            <a:pPr lvl="0" fontAlgn="base">
              <a:buFont typeface="Wingdings" pitchFamily="2" charset="2"/>
              <a:buChar char="Ø"/>
            </a:pPr>
            <a:r>
              <a:rPr lang="es-ES" dirty="0"/>
              <a:t>Expediente actualizado del profesor universitario o currículum vitae si el aspirante no es profesor universitario</a:t>
            </a:r>
            <a:r>
              <a:rPr lang="es-ES" dirty="0" smtClean="0"/>
              <a:t>;</a:t>
            </a:r>
          </a:p>
          <a:p>
            <a:pPr marL="0" lvl="0" indent="0" fontAlgn="base">
              <a:buNone/>
            </a:pPr>
            <a:endParaRPr lang="es-ES" dirty="0"/>
          </a:p>
          <a:p>
            <a:pPr lvl="0" fontAlgn="base">
              <a:buFont typeface="Wingdings" pitchFamily="2" charset="2"/>
              <a:buChar char="Ø"/>
            </a:pPr>
            <a:r>
              <a:rPr lang="es-ES" dirty="0"/>
              <a:t>certificaciones que acrediten los requisitos establecidos del nivel y conocimientos exigidos que correspondan, de acuerdo a la categoría</a:t>
            </a:r>
            <a:r>
              <a:rPr lang="es-ES" dirty="0" smtClean="0"/>
              <a:t>;</a:t>
            </a:r>
          </a:p>
          <a:p>
            <a:pPr marL="0" lvl="0" indent="0" fontAlgn="base">
              <a:buNone/>
            </a:pPr>
            <a:endParaRPr lang="es-ES" dirty="0"/>
          </a:p>
          <a:p>
            <a:pPr lvl="0" fontAlgn="base">
              <a:buFont typeface="Wingdings" pitchFamily="2" charset="2"/>
              <a:buChar char="Ø"/>
            </a:pPr>
            <a:r>
              <a:rPr lang="es-ES" dirty="0"/>
              <a:t>que las últimas evaluaciones obtenidas del trabajo del aspirante, anteriores al proceso, sean de Excelente o Bien; </a:t>
            </a:r>
          </a:p>
          <a:p>
            <a:pPr marL="0" indent="0">
              <a:buNone/>
            </a:pPr>
            <a:endParaRPr lang="es-ES" dirty="0"/>
          </a:p>
        </p:txBody>
      </p:sp>
    </p:spTree>
    <p:extLst>
      <p:ext uri="{BB962C8B-B14F-4D97-AF65-F5344CB8AC3E}">
        <p14:creationId xmlns:p14="http://schemas.microsoft.com/office/powerpoint/2010/main" val="3275356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2400" y="365125"/>
            <a:ext cx="12039600" cy="1325563"/>
          </a:xfrm>
        </p:spPr>
        <p:txBody>
          <a:bodyPr>
            <a:normAutofit/>
          </a:bodyPr>
          <a:lstStyle/>
          <a:p>
            <a:pPr algn="ctr"/>
            <a:r>
              <a:rPr lang="es-ES" sz="3200" b="1" u="sng" dirty="0"/>
              <a:t>DE LAS BASES PARA EL INICIO DEL PROCESO DE OTORGAMIENTO</a:t>
            </a:r>
            <a:r>
              <a:rPr lang="es-ES" sz="3200" u="sng" dirty="0"/>
              <a:t/>
            </a:r>
            <a:br>
              <a:rPr lang="es-ES" sz="3200" u="sng" dirty="0"/>
            </a:br>
            <a:endParaRPr lang="es-ES" sz="3200" u="sng" dirty="0"/>
          </a:p>
        </p:txBody>
      </p:sp>
      <p:sp>
        <p:nvSpPr>
          <p:cNvPr id="3" name="Marcador de contenido 2"/>
          <p:cNvSpPr>
            <a:spLocks noGrp="1"/>
          </p:cNvSpPr>
          <p:nvPr>
            <p:ph idx="1"/>
          </p:nvPr>
        </p:nvSpPr>
        <p:spPr>
          <a:xfrm>
            <a:off x="-1" y="1690255"/>
            <a:ext cx="12053455" cy="5070763"/>
          </a:xfrm>
        </p:spPr>
        <p:txBody>
          <a:bodyPr>
            <a:normAutofit/>
          </a:bodyPr>
          <a:lstStyle/>
          <a:p>
            <a:pPr lvl="0" fontAlgn="base">
              <a:buFont typeface="Wingdings" pitchFamily="2" charset="2"/>
              <a:buChar char="Ø"/>
            </a:pPr>
            <a:r>
              <a:rPr lang="es-ES" dirty="0"/>
              <a:t>evaluación social y moral, cuando fuere necesario a juicio del tribunal, las que son expedidas según corresponda, por el decano de la facultad, jefe de departamento o cátedra, en caso de no existir facultades, o los jefes de otras áreas organizativas aprobadas en la estructura; </a:t>
            </a:r>
            <a:r>
              <a:rPr lang="es-ES" dirty="0" smtClean="0"/>
              <a:t>y</a:t>
            </a:r>
          </a:p>
          <a:p>
            <a:pPr marL="0" lvl="0" indent="0" fontAlgn="base">
              <a:buNone/>
            </a:pPr>
            <a:endParaRPr lang="es-ES" dirty="0"/>
          </a:p>
          <a:p>
            <a:pPr lvl="0" fontAlgn="base">
              <a:buFont typeface="Wingdings" pitchFamily="2" charset="2"/>
              <a:buChar char="Ø"/>
            </a:pPr>
            <a:r>
              <a:rPr lang="es-ES" dirty="0"/>
              <a:t>aval del jefe inmediato superior, incluyendo la opinión de las organizaciones donde labora el aspirante. Cuando se trate de un aspirante que sea profesor a tiempo completo en una universidad debe incluir los resultados de su labor como educador, trayectoria académica, experiencia y otros aspectos de interés, que reflejen su destacado trabajo educativo en la base y los resultados de su labor científica.</a:t>
            </a:r>
          </a:p>
          <a:p>
            <a:endParaRPr lang="es-ES" dirty="0"/>
          </a:p>
        </p:txBody>
      </p:sp>
    </p:spTree>
    <p:extLst>
      <p:ext uri="{BB962C8B-B14F-4D97-AF65-F5344CB8AC3E}">
        <p14:creationId xmlns:p14="http://schemas.microsoft.com/office/powerpoint/2010/main" val="40085157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2618" y="152401"/>
            <a:ext cx="11416146" cy="1330035"/>
          </a:xfrm>
        </p:spPr>
        <p:txBody>
          <a:bodyPr>
            <a:normAutofit/>
          </a:bodyPr>
          <a:lstStyle/>
          <a:p>
            <a:r>
              <a:rPr lang="es-ES" sz="3200" b="1" u="sng" dirty="0"/>
              <a:t>DE LAS BASES PARA EL INICIO DEL PROCESO DE OTORGAMIENTO</a:t>
            </a:r>
            <a:endParaRPr lang="es-ES" sz="3200" u="sng" dirty="0"/>
          </a:p>
        </p:txBody>
      </p:sp>
      <p:sp>
        <p:nvSpPr>
          <p:cNvPr id="3" name="Marcador de contenido 2"/>
          <p:cNvSpPr>
            <a:spLocks noGrp="1"/>
          </p:cNvSpPr>
          <p:nvPr>
            <p:ph idx="1"/>
          </p:nvPr>
        </p:nvSpPr>
        <p:spPr>
          <a:xfrm>
            <a:off x="207817" y="1551709"/>
            <a:ext cx="11817927" cy="5167746"/>
          </a:xfrm>
        </p:spPr>
        <p:txBody>
          <a:bodyPr>
            <a:normAutofit/>
          </a:bodyPr>
          <a:lstStyle/>
          <a:p>
            <a:pPr marL="0" indent="0">
              <a:buNone/>
            </a:pPr>
            <a:r>
              <a:rPr lang="es-ES" dirty="0"/>
              <a:t>Artículo 29. Los tribunales no iniciarán el proceso de otorgamiento de la categoría docente en los casos en que falte alguno de los documentos requeridos, establecidos en el artículo precedente.</a:t>
            </a:r>
          </a:p>
          <a:p>
            <a:pPr marL="0" indent="0">
              <a:buNone/>
            </a:pPr>
            <a:r>
              <a:rPr lang="es-ES" dirty="0"/>
              <a:t>Artículo 30.1. El aspirante a una categoría docente que no presente en el tiempo establecido la documentación requerida para la categoría docente a la que aspira, por causas que le sean imputables, no tendrá derecho a continuar en el proceso, en esa convocatoria.</a:t>
            </a:r>
          </a:p>
          <a:p>
            <a:pPr marL="0" indent="0">
              <a:buNone/>
            </a:pPr>
            <a:r>
              <a:rPr lang="es-ES" dirty="0" smtClean="0"/>
              <a:t>30.2</a:t>
            </a:r>
            <a:r>
              <a:rPr lang="es-ES" dirty="0"/>
              <a:t>. Cuando la demora en la presentación de algunos de los documentos indicados no sea imputable al interesado, el tribunal puede conferir una prórroga especial dentro del término fijado por la universidad para el proceso de otorgamiento de categorías docentes.</a:t>
            </a:r>
          </a:p>
          <a:p>
            <a:endParaRPr lang="es-ES" dirty="0"/>
          </a:p>
        </p:txBody>
      </p:sp>
    </p:spTree>
    <p:extLst>
      <p:ext uri="{BB962C8B-B14F-4D97-AF65-F5344CB8AC3E}">
        <p14:creationId xmlns:p14="http://schemas.microsoft.com/office/powerpoint/2010/main" val="6904223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38545"/>
            <a:ext cx="10515600" cy="1330037"/>
          </a:xfrm>
        </p:spPr>
        <p:txBody>
          <a:bodyPr>
            <a:normAutofit/>
          </a:bodyPr>
          <a:lstStyle/>
          <a:p>
            <a:r>
              <a:rPr lang="es-ES" sz="3200" b="1" u="sng" dirty="0"/>
              <a:t>DE LAS BASES PARA EL INICIO DEL PROCESO DE OTORGAMIENTO</a:t>
            </a:r>
            <a:endParaRPr lang="es-ES" sz="3200" u="sng" dirty="0"/>
          </a:p>
        </p:txBody>
      </p:sp>
      <p:sp>
        <p:nvSpPr>
          <p:cNvPr id="3" name="Marcador de contenido 2"/>
          <p:cNvSpPr>
            <a:spLocks noGrp="1"/>
          </p:cNvSpPr>
          <p:nvPr>
            <p:ph idx="1"/>
          </p:nvPr>
        </p:nvSpPr>
        <p:spPr>
          <a:xfrm>
            <a:off x="0" y="1825624"/>
            <a:ext cx="12095018" cy="5032375"/>
          </a:xfrm>
        </p:spPr>
        <p:txBody>
          <a:bodyPr>
            <a:normAutofit/>
          </a:bodyPr>
          <a:lstStyle/>
          <a:p>
            <a:pPr marL="0" indent="0">
              <a:buNone/>
            </a:pPr>
            <a:r>
              <a:rPr lang="es-ES" dirty="0"/>
              <a:t>Artículo 31. Los tribunales reciben los expedientes completos de los aspirantes a categorías docentes, en dependencia del dispositivo u órgano que atiende los procesos de categoría docente en la universidad específica, y determinan los casos que pueden iniciar el proceso, informándoles a los aspirantes, al dispositivo u órgano, a los decanos de las facultades, jefes de departamento o cátedra y en caso de no existir facultades a los jefes de las áreas organizativas aprobadas en la estructura</a:t>
            </a:r>
            <a:r>
              <a:rPr lang="es-ES" dirty="0" smtClean="0"/>
              <a:t>.</a:t>
            </a:r>
          </a:p>
          <a:p>
            <a:pPr marL="0" indent="0">
              <a:buNone/>
            </a:pPr>
            <a:endParaRPr lang="es-ES" dirty="0"/>
          </a:p>
          <a:p>
            <a:pPr marL="0" indent="0">
              <a:buNone/>
            </a:pPr>
            <a:r>
              <a:rPr lang="es-ES" dirty="0"/>
              <a:t>Artículo 32. Una vez que el tribunal haya culminado su análisis y determinado los aspirantes que pueden iniciar el proceso, convoca a la realización de los ejercicios correspondientes.</a:t>
            </a:r>
          </a:p>
          <a:p>
            <a:endParaRPr lang="es-ES" dirty="0"/>
          </a:p>
        </p:txBody>
      </p:sp>
    </p:spTree>
    <p:extLst>
      <p:ext uri="{BB962C8B-B14F-4D97-AF65-F5344CB8AC3E}">
        <p14:creationId xmlns:p14="http://schemas.microsoft.com/office/powerpoint/2010/main" val="15745523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5635" y="110837"/>
            <a:ext cx="11485419" cy="1343890"/>
          </a:xfrm>
        </p:spPr>
        <p:txBody>
          <a:bodyPr>
            <a:normAutofit/>
          </a:bodyPr>
          <a:lstStyle/>
          <a:p>
            <a:pPr algn="ctr"/>
            <a:r>
              <a:rPr lang="es-ES" sz="3200" b="1" dirty="0" smtClean="0"/>
              <a:t>CAPÍTULO V</a:t>
            </a:r>
            <a:br>
              <a:rPr lang="es-ES" sz="3200" b="1" dirty="0" smtClean="0"/>
            </a:br>
            <a:r>
              <a:rPr lang="es-ES" sz="3200" b="1" u="sng" dirty="0" smtClean="0"/>
              <a:t>DE LOS EJERCICIOS</a:t>
            </a:r>
            <a:endParaRPr lang="es-ES" sz="3200" b="1" u="sng" dirty="0"/>
          </a:p>
        </p:txBody>
      </p:sp>
      <p:sp>
        <p:nvSpPr>
          <p:cNvPr id="3" name="Marcador de contenido 2"/>
          <p:cNvSpPr>
            <a:spLocks noGrp="1"/>
          </p:cNvSpPr>
          <p:nvPr>
            <p:ph idx="1"/>
          </p:nvPr>
        </p:nvSpPr>
        <p:spPr>
          <a:xfrm>
            <a:off x="193963" y="1537856"/>
            <a:ext cx="11873345" cy="5209308"/>
          </a:xfrm>
        </p:spPr>
        <p:txBody>
          <a:bodyPr>
            <a:normAutofit fontScale="92500" lnSpcReduction="10000"/>
          </a:bodyPr>
          <a:lstStyle/>
          <a:p>
            <a:pPr marL="0" indent="0">
              <a:buNone/>
            </a:pPr>
            <a:r>
              <a:rPr lang="es-ES" dirty="0" smtClean="0"/>
              <a:t>Los ejercicios para las categorías de titular, auxiliar y asistentes están expuestas en los artículos 33, 34 y 35 respectivamente</a:t>
            </a:r>
          </a:p>
          <a:p>
            <a:pPr marL="0" indent="0">
              <a:buNone/>
            </a:pPr>
            <a:r>
              <a:rPr lang="es-ES" dirty="0"/>
              <a:t>Artículo 36. Para la categoría docente transitoria de Instructor, los ejercicios consisten en:</a:t>
            </a:r>
          </a:p>
          <a:p>
            <a:pPr lvl="0" fontAlgn="base">
              <a:buFont typeface="Wingdings" pitchFamily="2" charset="2"/>
              <a:buChar char="Ø"/>
            </a:pPr>
            <a:r>
              <a:rPr lang="es-ES" dirty="0"/>
              <a:t>Desarrollar una clase de comprobación de una de las asignaturas de la disciplina en que desarrollará la docencia, en la que debe obtener como mínimo la calificación de b</a:t>
            </a:r>
            <a:r>
              <a:rPr lang="es-ES" dirty="0" smtClean="0"/>
              <a:t>ien </a:t>
            </a:r>
            <a:r>
              <a:rPr lang="es-ES" dirty="0"/>
              <a:t>(4);</a:t>
            </a:r>
          </a:p>
          <a:p>
            <a:pPr lvl="0" fontAlgn="base">
              <a:buFont typeface="Wingdings" pitchFamily="2" charset="2"/>
              <a:buChar char="Ø"/>
            </a:pPr>
            <a:r>
              <a:rPr lang="es-ES" dirty="0"/>
              <a:t>D</a:t>
            </a:r>
            <a:r>
              <a:rPr lang="es-ES" dirty="0" smtClean="0"/>
              <a:t>emostrar </a:t>
            </a:r>
            <a:r>
              <a:rPr lang="es-ES" dirty="0"/>
              <a:t>el conocimiento de las normas jurídicas sobre el trabajo docente y metodológico, a través de un examen; y  </a:t>
            </a:r>
          </a:p>
          <a:p>
            <a:pPr lvl="0" fontAlgn="base">
              <a:buFont typeface="Wingdings" pitchFamily="2" charset="2"/>
              <a:buChar char="Ø"/>
            </a:pPr>
            <a:r>
              <a:rPr lang="es-ES" dirty="0"/>
              <a:t>D</a:t>
            </a:r>
            <a:r>
              <a:rPr lang="es-ES" dirty="0" smtClean="0"/>
              <a:t>emostrar </a:t>
            </a:r>
            <a:r>
              <a:rPr lang="es-ES" dirty="0"/>
              <a:t>los conocimientos y habilidades en la utilización de las tecnologías de la información, comunicación e informatización a través de una evaluación diseñada al efecto. El tribunal debe evaluar si el nivel alcanzado por el aspirante está acorde a la categoría a la que aspira.</a:t>
            </a:r>
          </a:p>
          <a:p>
            <a:endParaRPr lang="es-ES" dirty="0"/>
          </a:p>
        </p:txBody>
      </p:sp>
    </p:spTree>
    <p:extLst>
      <p:ext uri="{BB962C8B-B14F-4D97-AF65-F5344CB8AC3E}">
        <p14:creationId xmlns:p14="http://schemas.microsoft.com/office/powerpoint/2010/main" val="19902002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38545"/>
            <a:ext cx="10515600" cy="1177637"/>
          </a:xfrm>
        </p:spPr>
        <p:txBody>
          <a:bodyPr>
            <a:normAutofit/>
          </a:bodyPr>
          <a:lstStyle/>
          <a:p>
            <a:pPr algn="ctr"/>
            <a:r>
              <a:rPr lang="es-ES" sz="3200" b="1" u="sng" dirty="0"/>
              <a:t>DE LOS EJERCICIOS</a:t>
            </a:r>
            <a:endParaRPr lang="es-ES" sz="3200" u="sng" dirty="0"/>
          </a:p>
        </p:txBody>
      </p:sp>
      <p:sp>
        <p:nvSpPr>
          <p:cNvPr id="3" name="Marcador de contenido 2"/>
          <p:cNvSpPr>
            <a:spLocks noGrp="1"/>
          </p:cNvSpPr>
          <p:nvPr>
            <p:ph idx="1"/>
          </p:nvPr>
        </p:nvSpPr>
        <p:spPr>
          <a:xfrm>
            <a:off x="138545" y="1454727"/>
            <a:ext cx="11942619" cy="5264728"/>
          </a:xfrm>
        </p:spPr>
        <p:txBody>
          <a:bodyPr>
            <a:normAutofit/>
          </a:bodyPr>
          <a:lstStyle/>
          <a:p>
            <a:pPr marL="0" indent="0">
              <a:buNone/>
            </a:pPr>
            <a:r>
              <a:rPr lang="es-ES" dirty="0"/>
              <a:t>Artículo 38.1. </a:t>
            </a:r>
            <a:r>
              <a:rPr lang="es-ES" u="sng" dirty="0"/>
              <a:t>En las universidades de ciencias médicas, la clase a la que se hace referencia en los artículos 33, 34, 35, 36 y 37 de la presente Resolución, en las disciplinas y especialidades clínicas y preclínicas, se desarrollará sobre algunas de las actividades de educación en el trabajo.</a:t>
            </a:r>
          </a:p>
          <a:p>
            <a:pPr marL="0" indent="0">
              <a:buNone/>
            </a:pPr>
            <a:r>
              <a:rPr lang="es-ES" dirty="0"/>
              <a:t>Artículo 40. Para efectuar la valoración cualitativa del trabajo o aportes científicos de un aspirante a categoría docente, los tribunales analizarán las evidencias de los resultados académicos obtenidos en dirección de trabajos científicos, tutorías de doctorados, maestrías, proyectos de investigación, desarrollo e innovación o extensión universitaria en que haya participado el aspirante y las publicaciones realizadas; así como la opinión del consejo científico de la universidad o de la facultad y de los organismos en que haya aplicado los resultados de la investigación o participado el aspirante; así como cuantos otros elementos consideren necesarios.</a:t>
            </a:r>
          </a:p>
          <a:p>
            <a:endParaRPr lang="es-ES" dirty="0"/>
          </a:p>
        </p:txBody>
      </p:sp>
    </p:spTree>
    <p:extLst>
      <p:ext uri="{BB962C8B-B14F-4D97-AF65-F5344CB8AC3E}">
        <p14:creationId xmlns:p14="http://schemas.microsoft.com/office/powerpoint/2010/main" val="9300851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4" y="0"/>
            <a:ext cx="12096466" cy="2129051"/>
          </a:xfrm>
        </p:spPr>
        <p:txBody>
          <a:bodyPr>
            <a:noAutofit/>
          </a:bodyPr>
          <a:lstStyle/>
          <a:p>
            <a:pPr algn="ctr"/>
            <a:r>
              <a:rPr lang="es-ES" sz="3200" b="1" dirty="0" smtClean="0"/>
              <a:t/>
            </a:r>
            <a:br>
              <a:rPr lang="es-ES" sz="3200" b="1" dirty="0" smtClean="0"/>
            </a:br>
            <a:r>
              <a:rPr lang="es-ES" sz="3200" b="1" dirty="0"/>
              <a:t/>
            </a:r>
            <a:br>
              <a:rPr lang="es-ES" sz="3200" b="1" dirty="0"/>
            </a:br>
            <a:r>
              <a:rPr lang="es-ES" sz="3200" b="1" dirty="0" smtClean="0"/>
              <a:t>RESOLUCIÓN MINISTERIAL 145 DEL 2023</a:t>
            </a:r>
            <a:br>
              <a:rPr lang="es-ES" sz="3200" b="1" dirty="0" smtClean="0"/>
            </a:br>
            <a:r>
              <a:rPr lang="es-ES" sz="3200" b="1" dirty="0" smtClean="0"/>
              <a:t>(artículos seleccionados de interés)</a:t>
            </a:r>
            <a:br>
              <a:rPr lang="es-ES" sz="3200" b="1" dirty="0" smtClean="0"/>
            </a:br>
            <a:r>
              <a:rPr lang="es-ES" sz="3200" b="1" u="sng" dirty="0"/>
              <a:t>GENERALIDADES</a:t>
            </a:r>
            <a:br>
              <a:rPr lang="es-ES" sz="3200" b="1" u="sng" dirty="0"/>
            </a:br>
            <a:r>
              <a:rPr lang="es-ES" sz="3200" dirty="0" smtClean="0"/>
              <a:t/>
            </a:r>
            <a:br>
              <a:rPr lang="es-ES" sz="3200" dirty="0" smtClean="0"/>
            </a:br>
            <a:endParaRPr lang="es-ES" sz="3200" dirty="0"/>
          </a:p>
        </p:txBody>
      </p:sp>
      <p:sp>
        <p:nvSpPr>
          <p:cNvPr id="3" name="Marcador de contenido 2"/>
          <p:cNvSpPr>
            <a:spLocks noGrp="1"/>
          </p:cNvSpPr>
          <p:nvPr>
            <p:ph idx="1"/>
          </p:nvPr>
        </p:nvSpPr>
        <p:spPr>
          <a:xfrm>
            <a:off x="0" y="2129051"/>
            <a:ext cx="12192000" cy="4728948"/>
          </a:xfrm>
        </p:spPr>
        <p:txBody>
          <a:bodyPr>
            <a:normAutofit/>
          </a:bodyPr>
          <a:lstStyle/>
          <a:p>
            <a:pPr marL="0" indent="0">
              <a:buNone/>
            </a:pPr>
            <a:r>
              <a:rPr lang="es-ES" dirty="0"/>
              <a:t>Artículo 1.1. Las categorías docentes establecidas para la organización del trabajo de los profesores universitarios son las siguientes:</a:t>
            </a:r>
          </a:p>
          <a:p>
            <a:pPr lvl="0" fontAlgn="base">
              <a:buFont typeface="Wingdings" panose="05000000000000000000" pitchFamily="2" charset="2"/>
              <a:buChar char="Ø"/>
            </a:pPr>
            <a:r>
              <a:rPr lang="es-ES" dirty="0"/>
              <a:t>Tres (3) categorías docentes principales: Profesor Titular, Profesor Auxiliar y Profesor Asistente;</a:t>
            </a:r>
          </a:p>
          <a:p>
            <a:pPr lvl="0" fontAlgn="base">
              <a:buFont typeface="Wingdings" panose="05000000000000000000" pitchFamily="2" charset="2"/>
              <a:buChar char="Ø"/>
            </a:pPr>
            <a:r>
              <a:rPr lang="es-ES" dirty="0"/>
              <a:t>una (1) categoría docente transitoria: Instructor;</a:t>
            </a:r>
          </a:p>
          <a:p>
            <a:pPr lvl="0" fontAlgn="base">
              <a:buFont typeface="Wingdings" panose="05000000000000000000" pitchFamily="2" charset="2"/>
              <a:buChar char="Ø"/>
            </a:pPr>
            <a:r>
              <a:rPr lang="es-ES" dirty="0"/>
              <a:t>dos (2) categorías docentes complementarias: Auxiliar Técnico de la Docencia de </a:t>
            </a:r>
            <a:r>
              <a:rPr lang="es-ES" dirty="0" smtClean="0"/>
              <a:t>Nivel </a:t>
            </a:r>
            <a:r>
              <a:rPr lang="es-ES" dirty="0"/>
              <a:t>Superior y Auxiliar Técnico de la Docencia de Nivel Medio Superior;</a:t>
            </a:r>
          </a:p>
          <a:p>
            <a:pPr lvl="0" fontAlgn="base">
              <a:buFont typeface="Wingdings" panose="05000000000000000000" pitchFamily="2" charset="2"/>
              <a:buChar char="Ø"/>
            </a:pPr>
            <a:r>
              <a:rPr lang="es-ES" dirty="0"/>
              <a:t>dos (2) categorías docentes especiales: Profesor Emérito y Profesor Invitado; y</a:t>
            </a:r>
          </a:p>
          <a:p>
            <a:pPr lvl="0" fontAlgn="base">
              <a:buFont typeface="Wingdings" panose="05000000000000000000" pitchFamily="2" charset="2"/>
              <a:buChar char="Ø"/>
            </a:pPr>
            <a:r>
              <a:rPr lang="es-ES" dirty="0"/>
              <a:t>una (1) condición docente especial: Profesor Consultante.</a:t>
            </a:r>
          </a:p>
          <a:p>
            <a:endParaRPr lang="es-ES" dirty="0"/>
          </a:p>
        </p:txBody>
      </p:sp>
    </p:spTree>
    <p:extLst>
      <p:ext uri="{BB962C8B-B14F-4D97-AF65-F5344CB8AC3E}">
        <p14:creationId xmlns:p14="http://schemas.microsoft.com/office/powerpoint/2010/main" val="6217125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52401"/>
            <a:ext cx="10515600" cy="1191490"/>
          </a:xfrm>
        </p:spPr>
        <p:txBody>
          <a:bodyPr>
            <a:normAutofit/>
          </a:bodyPr>
          <a:lstStyle/>
          <a:p>
            <a:pPr algn="ctr"/>
            <a:r>
              <a:rPr lang="es-ES" sz="3200" b="1" u="sng" dirty="0"/>
              <a:t>DE LOS EJERCICIOS</a:t>
            </a:r>
            <a:endParaRPr lang="es-ES" sz="3200" u="sng" dirty="0"/>
          </a:p>
        </p:txBody>
      </p:sp>
      <p:sp>
        <p:nvSpPr>
          <p:cNvPr id="3" name="Marcador de contenido 2"/>
          <p:cNvSpPr>
            <a:spLocks noGrp="1"/>
          </p:cNvSpPr>
          <p:nvPr>
            <p:ph idx="1"/>
          </p:nvPr>
        </p:nvSpPr>
        <p:spPr>
          <a:xfrm>
            <a:off x="152400" y="1330036"/>
            <a:ext cx="11928764" cy="5375563"/>
          </a:xfrm>
        </p:spPr>
        <p:txBody>
          <a:bodyPr/>
          <a:lstStyle/>
          <a:p>
            <a:pPr marL="0" indent="0">
              <a:buNone/>
            </a:pPr>
            <a:r>
              <a:rPr lang="es-ES" dirty="0"/>
              <a:t>Artículo 42.1. Los tribunales presentan a la consideración del rector la propuesta fundamentada de los aspirantes a los que considere deba otorgárseles las categorías docentes. </a:t>
            </a:r>
          </a:p>
          <a:p>
            <a:pPr marL="0" indent="0">
              <a:buNone/>
            </a:pPr>
            <a:r>
              <a:rPr lang="es-ES" dirty="0" smtClean="0"/>
              <a:t>42.2 </a:t>
            </a:r>
            <a:r>
              <a:rPr lang="es-ES" dirty="0"/>
              <a:t>La fundamentación se basa en primer lugar, en el análisis integral del expediente; así como en las valoraciones cualitativas y cuantitativas sobre el cumplimiento de los requisitos y resultados de los ejercicios y exámenes realizados</a:t>
            </a:r>
            <a:r>
              <a:rPr lang="es-ES" dirty="0" smtClean="0"/>
              <a:t>.</a:t>
            </a:r>
          </a:p>
          <a:p>
            <a:pPr marL="0" indent="0">
              <a:buNone/>
            </a:pPr>
            <a:endParaRPr lang="es-ES" dirty="0"/>
          </a:p>
          <a:p>
            <a:pPr marL="0" indent="0">
              <a:buNone/>
            </a:pPr>
            <a:r>
              <a:rPr lang="es-ES" dirty="0"/>
              <a:t>Artículo 43.1. </a:t>
            </a:r>
            <a:r>
              <a:rPr lang="es-ES" u="sng" dirty="0"/>
              <a:t>Los ejercicios solo tienen validez para el proceso en que se realizan y no para procesos posteriores. </a:t>
            </a:r>
          </a:p>
          <a:p>
            <a:endParaRPr lang="es-ES" dirty="0"/>
          </a:p>
        </p:txBody>
      </p:sp>
    </p:spTree>
    <p:extLst>
      <p:ext uri="{BB962C8B-B14F-4D97-AF65-F5344CB8AC3E}">
        <p14:creationId xmlns:p14="http://schemas.microsoft.com/office/powerpoint/2010/main" val="187471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90945" y="124691"/>
            <a:ext cx="11679382" cy="1343891"/>
          </a:xfrm>
        </p:spPr>
        <p:txBody>
          <a:bodyPr>
            <a:noAutofit/>
          </a:bodyPr>
          <a:lstStyle/>
          <a:p>
            <a:pPr algn="ctr"/>
            <a:r>
              <a:rPr lang="es-ES" sz="3200" b="1" u="sng" dirty="0"/>
              <a:t>DE LOS TRIBUNALES PARA EL OTORGAMIENTO O REVOCACIÓN DE LAS CATEGORÍAS DOCENTES</a:t>
            </a:r>
            <a:br>
              <a:rPr lang="es-ES" sz="3200" b="1" u="sng" dirty="0"/>
            </a:br>
            <a:endParaRPr lang="es-ES" sz="3200" u="sng" dirty="0"/>
          </a:p>
        </p:txBody>
      </p:sp>
      <p:sp>
        <p:nvSpPr>
          <p:cNvPr id="3" name="Marcador de contenido 2"/>
          <p:cNvSpPr>
            <a:spLocks noGrp="1"/>
          </p:cNvSpPr>
          <p:nvPr>
            <p:ph idx="1"/>
          </p:nvPr>
        </p:nvSpPr>
        <p:spPr>
          <a:xfrm>
            <a:off x="166255" y="1427018"/>
            <a:ext cx="11928763" cy="5306291"/>
          </a:xfrm>
        </p:spPr>
        <p:txBody>
          <a:bodyPr>
            <a:normAutofit lnSpcReduction="10000"/>
          </a:bodyPr>
          <a:lstStyle/>
          <a:p>
            <a:pPr marL="0" indent="0">
              <a:buNone/>
            </a:pPr>
            <a:r>
              <a:rPr lang="es-ES" dirty="0"/>
              <a:t>Artículo 44.1. </a:t>
            </a:r>
            <a:r>
              <a:rPr lang="es-ES" u="sng" dirty="0"/>
              <a:t>Los tribunales para el otorgamiento o revocación de las categorías docentes se integran por cinco (5) miembros, uno (1) de los cuales lo presidirá y hasta cuatro (4) suplentes. </a:t>
            </a:r>
          </a:p>
          <a:p>
            <a:pPr marL="0" indent="0">
              <a:buNone/>
            </a:pPr>
            <a:r>
              <a:rPr lang="es-ES" dirty="0" smtClean="0"/>
              <a:t>44.2 </a:t>
            </a:r>
            <a:r>
              <a:rPr lang="es-ES" dirty="0"/>
              <a:t>. En su integración deberán cumplirse los requisitos siguientes :</a:t>
            </a:r>
          </a:p>
          <a:p>
            <a:pPr lvl="0" fontAlgn="base">
              <a:buFont typeface="Wingdings" pitchFamily="2" charset="2"/>
              <a:buChar char="Ø"/>
            </a:pPr>
            <a:r>
              <a:rPr lang="es-ES" dirty="0"/>
              <a:t>Para el análisis de las categorías docentes Profesor Titular y Profesor Auxiliar está integrado por Profesores Titulares; </a:t>
            </a:r>
          </a:p>
          <a:p>
            <a:pPr lvl="0" fontAlgn="base">
              <a:buFont typeface="Wingdings" pitchFamily="2" charset="2"/>
              <a:buChar char="Ø"/>
            </a:pPr>
            <a:r>
              <a:rPr lang="es-ES" dirty="0"/>
              <a:t>para el análisis de la categoría docente Profesor Asistente, Instructor y Auxiliar Técnico de la Docencia de Nivel Superior está integrado por Profesores Titulares o </a:t>
            </a:r>
            <a:r>
              <a:rPr lang="es-ES" dirty="0" smtClean="0"/>
              <a:t>Profesores </a:t>
            </a:r>
            <a:r>
              <a:rPr lang="es-ES" dirty="0"/>
              <a:t>Auxiliares; </a:t>
            </a:r>
          </a:p>
          <a:p>
            <a:pPr>
              <a:buFont typeface="Wingdings" pitchFamily="2" charset="2"/>
              <a:buChar char="Ø"/>
            </a:pPr>
            <a:r>
              <a:rPr lang="es-ES" dirty="0"/>
              <a:t>Al menos tres (3) de los miembros del tribunal deben ser profesores de las disciplinas del ejercicio de la profesión de la carrera en el caso de las disciplinas básicas, el tribunal debe estar integrado solamente por profesores de la disciplina correspondiente.</a:t>
            </a:r>
          </a:p>
        </p:txBody>
      </p:sp>
    </p:spTree>
    <p:extLst>
      <p:ext uri="{BB962C8B-B14F-4D97-AF65-F5344CB8AC3E}">
        <p14:creationId xmlns:p14="http://schemas.microsoft.com/office/powerpoint/2010/main" val="18011879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24692"/>
            <a:ext cx="10515600" cy="1233054"/>
          </a:xfrm>
        </p:spPr>
        <p:txBody>
          <a:bodyPr>
            <a:noAutofit/>
          </a:bodyPr>
          <a:lstStyle/>
          <a:p>
            <a:pPr algn="ctr"/>
            <a:r>
              <a:rPr lang="es-ES" sz="3200" b="1" u="sng" dirty="0"/>
              <a:t>DE LOS TRIBUNALES PARA EL OTORGAMIENTO O REVOCACIÓN DE LAS CATEGORÍAS DOCENTES</a:t>
            </a:r>
            <a:br>
              <a:rPr lang="es-ES" sz="3200" b="1" u="sng" dirty="0"/>
            </a:br>
            <a:endParaRPr lang="es-ES" sz="3200" u="sng" dirty="0"/>
          </a:p>
        </p:txBody>
      </p:sp>
      <p:sp>
        <p:nvSpPr>
          <p:cNvPr id="3" name="Marcador de contenido 2"/>
          <p:cNvSpPr>
            <a:spLocks noGrp="1"/>
          </p:cNvSpPr>
          <p:nvPr>
            <p:ph idx="1"/>
          </p:nvPr>
        </p:nvSpPr>
        <p:spPr>
          <a:xfrm>
            <a:off x="-1" y="1537856"/>
            <a:ext cx="12067309" cy="5209308"/>
          </a:xfrm>
        </p:spPr>
        <p:txBody>
          <a:bodyPr>
            <a:normAutofit/>
          </a:bodyPr>
          <a:lstStyle/>
          <a:p>
            <a:pPr marL="0" indent="0">
              <a:buNone/>
            </a:pPr>
            <a:r>
              <a:rPr lang="es-ES" dirty="0"/>
              <a:t>Artículo 47. </a:t>
            </a:r>
            <a:r>
              <a:rPr lang="es-ES" u="sng" dirty="0"/>
              <a:t>El rector de la universidad es quien designa, de acuerdo con lo establecido en el presente Reglamento, los tribunales para el análisis de las categorías docentes. </a:t>
            </a:r>
          </a:p>
          <a:p>
            <a:pPr marL="0" indent="0">
              <a:buNone/>
            </a:pPr>
            <a:r>
              <a:rPr lang="es-ES" dirty="0"/>
              <a:t>Artículo 49.1. </a:t>
            </a:r>
            <a:r>
              <a:rPr lang="es-ES" u="sng" dirty="0"/>
              <a:t>El personal designado para integrar los tribunales de análisis de las categorías docentes elegirá de entre ellos, en la reunión de constitución, un presidente y un secretario. </a:t>
            </a:r>
          </a:p>
          <a:p>
            <a:pPr marL="0" indent="0">
              <a:buNone/>
            </a:pPr>
            <a:r>
              <a:rPr lang="es-ES" dirty="0" smtClean="0"/>
              <a:t>49.2</a:t>
            </a:r>
            <a:r>
              <a:rPr lang="es-ES" dirty="0"/>
              <a:t>. La reunión de constitución será convocada por el dispositivo u órgano que atiende los procesos de categoría docente en la universidad.</a:t>
            </a:r>
          </a:p>
          <a:p>
            <a:pPr marL="0" indent="0">
              <a:buNone/>
            </a:pPr>
            <a:r>
              <a:rPr lang="es-ES" dirty="0"/>
              <a:t>Artículo 50.1. Al personal designado para integrar los tribunales de análisis de las categorías docentes le será incluida esta tarea en su plan de trabajo. </a:t>
            </a:r>
          </a:p>
          <a:p>
            <a:pPr marL="0" indent="0">
              <a:buNone/>
            </a:pPr>
            <a:r>
              <a:rPr lang="es-ES" dirty="0" smtClean="0"/>
              <a:t>50.2</a:t>
            </a:r>
            <a:r>
              <a:rPr lang="es-ES" dirty="0"/>
              <a:t>. Para evaluar los ejercicios, el presidente del tribunal podrá invitar a cuantos especialistas en la materia estime necesario que participen, sin derecho al voto. </a:t>
            </a:r>
          </a:p>
          <a:p>
            <a:pPr marL="0" indent="0">
              <a:buNone/>
            </a:pPr>
            <a:endParaRPr lang="es-ES" dirty="0"/>
          </a:p>
        </p:txBody>
      </p:sp>
    </p:spTree>
    <p:extLst>
      <p:ext uri="{BB962C8B-B14F-4D97-AF65-F5344CB8AC3E}">
        <p14:creationId xmlns:p14="http://schemas.microsoft.com/office/powerpoint/2010/main" val="21725460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sz="3200" b="1" u="sng" dirty="0"/>
              <a:t>DE LOS TRIBUNALES PARA EL OTORGAMIENTO O REVOCACIÓN DE LAS CATEGORÍAS DOCENTES</a:t>
            </a:r>
            <a:br>
              <a:rPr lang="es-ES" sz="3200" b="1" u="sng" dirty="0"/>
            </a:br>
            <a:endParaRPr lang="es-ES" sz="3200" u="sng" dirty="0"/>
          </a:p>
        </p:txBody>
      </p:sp>
      <p:sp>
        <p:nvSpPr>
          <p:cNvPr id="3" name="Marcador de contenido 2"/>
          <p:cNvSpPr>
            <a:spLocks noGrp="1"/>
          </p:cNvSpPr>
          <p:nvPr>
            <p:ph idx="1"/>
          </p:nvPr>
        </p:nvSpPr>
        <p:spPr>
          <a:xfrm>
            <a:off x="96982" y="1510146"/>
            <a:ext cx="12095018" cy="5347854"/>
          </a:xfrm>
        </p:spPr>
        <p:txBody>
          <a:bodyPr>
            <a:normAutofit/>
          </a:bodyPr>
          <a:lstStyle/>
          <a:p>
            <a:pPr marL="0" indent="0">
              <a:buNone/>
            </a:pPr>
            <a:r>
              <a:rPr lang="es-ES" dirty="0"/>
              <a:t>Artículo 55.1. En el Plan de trabajo anual de la universidad debe aparecer el cronograma del proceso de categorización docente.</a:t>
            </a:r>
          </a:p>
          <a:p>
            <a:pPr marL="0" indent="0">
              <a:buNone/>
            </a:pPr>
            <a:r>
              <a:rPr lang="es-ES" dirty="0" smtClean="0"/>
              <a:t>55.2</a:t>
            </a:r>
            <a:r>
              <a:rPr lang="es-ES" dirty="0"/>
              <a:t>. Los tribunales, una vez constituidos, reciben del dispositivo u órgano que atiende los procesos de categoría docente en la universidad, en la fecha programada, los expedientes de los aspirantes a categorías docentes debidamente actualizados. </a:t>
            </a:r>
          </a:p>
          <a:p>
            <a:pPr marL="0" indent="0">
              <a:buNone/>
            </a:pPr>
            <a:r>
              <a:rPr lang="es-ES" dirty="0"/>
              <a:t>Artículo 56. Previa coordinación con la organización sindical, </a:t>
            </a:r>
            <a:r>
              <a:rPr lang="es-ES" u="sng" dirty="0"/>
              <a:t>el rector dispondrá la publicación de la convocatoria del proceso y su divulgación. </a:t>
            </a:r>
          </a:p>
          <a:p>
            <a:pPr marL="0" indent="0">
              <a:buNone/>
            </a:pPr>
            <a:r>
              <a:rPr lang="es-ES" dirty="0"/>
              <a:t>Artículo 57. </a:t>
            </a:r>
            <a:r>
              <a:rPr lang="es-ES" b="1" u="sng" dirty="0"/>
              <a:t>Los aspirantes que consideren reunir los requisitos para una de las categorías docentes a analizar, deben presentar su solicitud por escrito al decano u otro nivel que corresponda, en un término de hasta treinta (30) días naturales como máximo, posteriores a la publicación de la convocatoria.</a:t>
            </a:r>
          </a:p>
          <a:p>
            <a:endParaRPr lang="es-ES" dirty="0"/>
          </a:p>
        </p:txBody>
      </p:sp>
    </p:spTree>
    <p:extLst>
      <p:ext uri="{BB962C8B-B14F-4D97-AF65-F5344CB8AC3E}">
        <p14:creationId xmlns:p14="http://schemas.microsoft.com/office/powerpoint/2010/main" val="8878608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7818" y="1"/>
            <a:ext cx="11984182" cy="1316181"/>
          </a:xfrm>
        </p:spPr>
        <p:txBody>
          <a:bodyPr>
            <a:normAutofit/>
          </a:bodyPr>
          <a:lstStyle/>
          <a:p>
            <a:pPr algn="ctr"/>
            <a:r>
              <a:rPr lang="es-ES" sz="3200" b="1" u="sng" dirty="0" smtClean="0"/>
              <a:t>DEL OTORGAMIENTO DE LAS CATEGORIAS DOCENTES</a:t>
            </a:r>
            <a:endParaRPr lang="es-ES" sz="3200" b="1" u="sng" dirty="0"/>
          </a:p>
        </p:txBody>
      </p:sp>
      <p:sp>
        <p:nvSpPr>
          <p:cNvPr id="3" name="Marcador de contenido 2"/>
          <p:cNvSpPr>
            <a:spLocks noGrp="1"/>
          </p:cNvSpPr>
          <p:nvPr>
            <p:ph idx="1"/>
          </p:nvPr>
        </p:nvSpPr>
        <p:spPr>
          <a:xfrm>
            <a:off x="0" y="1468582"/>
            <a:ext cx="12081164" cy="5389417"/>
          </a:xfrm>
        </p:spPr>
        <p:txBody>
          <a:bodyPr>
            <a:normAutofit/>
          </a:bodyPr>
          <a:lstStyle/>
          <a:p>
            <a:pPr marL="0" indent="0">
              <a:buNone/>
            </a:pPr>
            <a:r>
              <a:rPr lang="es-ES" dirty="0"/>
              <a:t>Artículo 59.1. </a:t>
            </a:r>
            <a:r>
              <a:rPr lang="es-ES" u="sng" dirty="0"/>
              <a:t>Al concluir los ejercicios, el tribunal dictamina sobre el otorgamiento de las categorías docentes que corresponda,</a:t>
            </a:r>
            <a:r>
              <a:rPr lang="es-ES" dirty="0"/>
              <a:t> entregando la documentación establecida al dispositivo u órgano que atiende los procesos de categoría docente en esa universidad, el que se encarga de su presentación al rector para su aprobación o tramitación, en correspondencia con los niveles establecidos en el artículo precedente, en un término máximo de hasta treinta (30) días hábiles.</a:t>
            </a:r>
          </a:p>
          <a:p>
            <a:pPr marL="0" indent="0">
              <a:buNone/>
            </a:pPr>
            <a:r>
              <a:rPr lang="es-ES" dirty="0"/>
              <a:t>Artículo 60. Las categorías docentes entran en vigor a partir de su otorgamiento por el nivel correspondiente.</a:t>
            </a:r>
          </a:p>
          <a:p>
            <a:pPr marL="0" indent="0">
              <a:buNone/>
            </a:pPr>
            <a:r>
              <a:rPr lang="es-ES" dirty="0"/>
              <a:t>Artículo 61. </a:t>
            </a:r>
            <a:r>
              <a:rPr lang="es-ES" u="sng" dirty="0"/>
              <a:t>Todo profesor universitario que posea alguna categoría docente principal, transitoria o complementarias, está en la obligación de mantener la adecuada preparación y actualización científico pedagógica que requiere el ejercicio de sus funciones.</a:t>
            </a:r>
          </a:p>
          <a:p>
            <a:endParaRPr lang="es-ES" dirty="0"/>
          </a:p>
        </p:txBody>
      </p:sp>
    </p:spTree>
    <p:extLst>
      <p:ext uri="{BB962C8B-B14F-4D97-AF65-F5344CB8AC3E}">
        <p14:creationId xmlns:p14="http://schemas.microsoft.com/office/powerpoint/2010/main" val="1718615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3200" b="1" u="sng" dirty="0"/>
              <a:t>DE LA REVOCACIÓN DE LAS CATEGORÍAS DOCENTES</a:t>
            </a:r>
            <a:br>
              <a:rPr lang="es-ES" sz="3200" b="1" u="sng" dirty="0"/>
            </a:br>
            <a:endParaRPr lang="es-ES" sz="3200" u="sng" dirty="0"/>
          </a:p>
        </p:txBody>
      </p:sp>
      <p:sp>
        <p:nvSpPr>
          <p:cNvPr id="3" name="Marcador de contenido 2"/>
          <p:cNvSpPr>
            <a:spLocks noGrp="1"/>
          </p:cNvSpPr>
          <p:nvPr>
            <p:ph idx="1"/>
          </p:nvPr>
        </p:nvSpPr>
        <p:spPr>
          <a:xfrm>
            <a:off x="110836" y="1537856"/>
            <a:ext cx="12081164" cy="5320144"/>
          </a:xfrm>
        </p:spPr>
        <p:txBody>
          <a:bodyPr>
            <a:normAutofit fontScale="92500" lnSpcReduction="20000"/>
          </a:bodyPr>
          <a:lstStyle/>
          <a:p>
            <a:pPr marL="0" indent="0">
              <a:buNone/>
            </a:pPr>
            <a:r>
              <a:rPr lang="es-ES" dirty="0"/>
              <a:t>Artículo 62. La revocación de la categoría docente implica pasar a una categoría docente inferior o la pérdida de </a:t>
            </a:r>
            <a:r>
              <a:rPr lang="es-ES" dirty="0" smtClean="0"/>
              <a:t>ésta </a:t>
            </a:r>
            <a:r>
              <a:rPr lang="es-ES" dirty="0"/>
              <a:t>y por tanto del derecho a continuar como profesor universitario.</a:t>
            </a:r>
          </a:p>
          <a:p>
            <a:pPr marL="0" indent="0">
              <a:buNone/>
            </a:pPr>
            <a:r>
              <a:rPr lang="es-ES" dirty="0"/>
              <a:t>Artículo 63. Las categorías docentes pueden ser revocadas cuando concurra alguna de las circunstancias siguientes:</a:t>
            </a:r>
          </a:p>
          <a:p>
            <a:pPr lvl="0" fontAlgn="base">
              <a:buFont typeface="Wingdings" pitchFamily="2" charset="2"/>
              <a:buChar char="Ø"/>
            </a:pPr>
            <a:r>
              <a:rPr lang="es-ES" dirty="0"/>
              <a:t>Cuando por los resultados obtenidos en las evaluaciones anuales como profesor universitario, se considere conveniente pasar a una categoría docente inferior o dar por terminada la relación laboral; </a:t>
            </a:r>
          </a:p>
          <a:p>
            <a:pPr lvl="0" fontAlgn="base">
              <a:buFont typeface="Wingdings" pitchFamily="2" charset="2"/>
              <a:buChar char="Ø"/>
            </a:pPr>
            <a:r>
              <a:rPr lang="es-ES" dirty="0"/>
              <a:t>el incumplimiento reiterado de las funciones de la categoría docente por causas que le sean imputables, en uno o más cursos; o </a:t>
            </a:r>
          </a:p>
          <a:p>
            <a:pPr lvl="0" fontAlgn="base">
              <a:buFont typeface="Wingdings" pitchFamily="2" charset="2"/>
              <a:buChar char="Ø"/>
            </a:pPr>
            <a:r>
              <a:rPr lang="es-ES" dirty="0"/>
              <a:t>cuando por indisciplinas laborales o por hechos de índole moral o social se vea dañado el prestigio del profesor universitario de manera tal que ello afecte su condición de educador o se haga firme la aplicación de medidas disciplinarias o sanciones judiciales, y dichas medidas y sanciones consistan en la separación del cargo, del centro de trabajo o del sector.</a:t>
            </a:r>
          </a:p>
          <a:p>
            <a:endParaRPr lang="es-ES" dirty="0"/>
          </a:p>
        </p:txBody>
      </p:sp>
    </p:spTree>
    <p:extLst>
      <p:ext uri="{BB962C8B-B14F-4D97-AF65-F5344CB8AC3E}">
        <p14:creationId xmlns:p14="http://schemas.microsoft.com/office/powerpoint/2010/main" val="16114707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07819"/>
            <a:ext cx="10515600" cy="1052946"/>
          </a:xfrm>
        </p:spPr>
        <p:txBody>
          <a:bodyPr>
            <a:normAutofit/>
          </a:bodyPr>
          <a:lstStyle/>
          <a:p>
            <a:pPr algn="ctr"/>
            <a:r>
              <a:rPr lang="es-ES" sz="3200" b="1" u="sng" dirty="0"/>
              <a:t>DE LA REVOCACIÓN DE LAS CATEGORÍAS DOCENTES</a:t>
            </a:r>
            <a:r>
              <a:rPr lang="es-ES" sz="3200" b="1" dirty="0"/>
              <a:t/>
            </a:r>
            <a:br>
              <a:rPr lang="es-ES" sz="3200" b="1" dirty="0"/>
            </a:br>
            <a:endParaRPr lang="es-ES" sz="3200" dirty="0"/>
          </a:p>
        </p:txBody>
      </p:sp>
      <p:sp>
        <p:nvSpPr>
          <p:cNvPr id="3" name="Marcador de contenido 2"/>
          <p:cNvSpPr>
            <a:spLocks noGrp="1"/>
          </p:cNvSpPr>
          <p:nvPr>
            <p:ph idx="1"/>
          </p:nvPr>
        </p:nvSpPr>
        <p:spPr>
          <a:xfrm>
            <a:off x="110835" y="1233055"/>
            <a:ext cx="11956473" cy="5444836"/>
          </a:xfrm>
        </p:spPr>
        <p:txBody>
          <a:bodyPr>
            <a:normAutofit/>
          </a:bodyPr>
          <a:lstStyle/>
          <a:p>
            <a:pPr marL="0" indent="0">
              <a:buNone/>
            </a:pPr>
            <a:r>
              <a:rPr lang="es-ES" dirty="0"/>
              <a:t>Artículo 64.1. Cuando concurran alguna de las circunstancias mencionadas en el Artículo precedente, el jefe del departamento o cátedra correspondiente o los jefes de otras áreas organizativas aprobadas en la estructura, notificarán al jefe inmediato superior la propuesta de revocación, o sea el otorgamiento de una categoría docente inferior o la pérdida de su condición de profesor universitario, fundamentando debidamente dicha propuesta. </a:t>
            </a:r>
          </a:p>
          <a:p>
            <a:pPr marL="0" indent="0">
              <a:buNone/>
            </a:pPr>
            <a:r>
              <a:rPr lang="es-ES" dirty="0"/>
              <a:t>Artículo 66.1. El decano, o nivel equivalente, da su opinión fundamentada y la envía al Rector, que decidirá al respecto. </a:t>
            </a:r>
          </a:p>
          <a:p>
            <a:pPr marL="0" indent="0">
              <a:buNone/>
            </a:pPr>
            <a:r>
              <a:rPr lang="es-ES" dirty="0" smtClean="0"/>
              <a:t>66.2</a:t>
            </a:r>
            <a:r>
              <a:rPr lang="es-ES" dirty="0"/>
              <a:t>. Una vez decidido por el Rector el inicio del proceso de revocación, se procede con su remisión al tribunal correspondiente.</a:t>
            </a:r>
          </a:p>
          <a:p>
            <a:endParaRPr lang="es-ES" dirty="0"/>
          </a:p>
        </p:txBody>
      </p:sp>
    </p:spTree>
    <p:extLst>
      <p:ext uri="{BB962C8B-B14F-4D97-AF65-F5344CB8AC3E}">
        <p14:creationId xmlns:p14="http://schemas.microsoft.com/office/powerpoint/2010/main" val="8885235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66255"/>
            <a:ext cx="10515600" cy="1108363"/>
          </a:xfrm>
        </p:spPr>
        <p:txBody>
          <a:bodyPr>
            <a:normAutofit/>
          </a:bodyPr>
          <a:lstStyle/>
          <a:p>
            <a:pPr algn="ctr"/>
            <a:r>
              <a:rPr lang="es-ES" sz="3200" b="1" u="sng" dirty="0"/>
              <a:t>DE LA REVOCACIÓN DE LAS CATEGORÍAS DOCENTES</a:t>
            </a:r>
            <a:br>
              <a:rPr lang="es-ES" sz="3200" b="1" u="sng" dirty="0"/>
            </a:br>
            <a:endParaRPr lang="es-ES" sz="3200" u="sng" dirty="0"/>
          </a:p>
        </p:txBody>
      </p:sp>
      <p:sp>
        <p:nvSpPr>
          <p:cNvPr id="3" name="Marcador de contenido 2"/>
          <p:cNvSpPr>
            <a:spLocks noGrp="1"/>
          </p:cNvSpPr>
          <p:nvPr>
            <p:ph idx="1"/>
          </p:nvPr>
        </p:nvSpPr>
        <p:spPr>
          <a:xfrm>
            <a:off x="138545" y="1302327"/>
            <a:ext cx="11928764" cy="5430982"/>
          </a:xfrm>
        </p:spPr>
        <p:txBody>
          <a:bodyPr>
            <a:normAutofit/>
          </a:bodyPr>
          <a:lstStyle/>
          <a:p>
            <a:pPr marL="0" indent="0">
              <a:buNone/>
            </a:pPr>
            <a:r>
              <a:rPr lang="es-ES" dirty="0"/>
              <a:t>Artículo 69.1. En el término de sesenta (60) días naturales, contados a partir de la fecha de inicio del proceso, el tribunal eleva sus conclusiones al nivel correspondiente, a través del dispositivo u órgano que se ocupa de los procesos de categoría docente en la universidad, con la propuesta que se mantenga, se disminuya la categoría o se disponga la pérdida de su condición como profesor. </a:t>
            </a:r>
            <a:endParaRPr lang="es-ES" dirty="0" smtClean="0"/>
          </a:p>
          <a:p>
            <a:pPr marL="0" indent="0">
              <a:buNone/>
            </a:pPr>
            <a:endParaRPr lang="es-ES" dirty="0"/>
          </a:p>
          <a:p>
            <a:pPr marL="0" indent="0">
              <a:buNone/>
            </a:pPr>
            <a:r>
              <a:rPr lang="es-ES" dirty="0" smtClean="0"/>
              <a:t>69.2</a:t>
            </a:r>
            <a:r>
              <a:rPr lang="es-ES" dirty="0"/>
              <a:t>. El Rector de la universidad dicta su fallo mediante resolución fundada en el término de hasta quince (15) días hábiles y notifica al interesado a través del Decano o Director del Centro Universitario Municipal, el que cuenta con siete (7) días hábiles para dicha notificación a partir del recibo de esta.</a:t>
            </a:r>
          </a:p>
          <a:p>
            <a:endParaRPr lang="es-ES" dirty="0"/>
          </a:p>
        </p:txBody>
      </p:sp>
    </p:spTree>
    <p:extLst>
      <p:ext uri="{BB962C8B-B14F-4D97-AF65-F5344CB8AC3E}">
        <p14:creationId xmlns:p14="http://schemas.microsoft.com/office/powerpoint/2010/main" val="26230544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124691"/>
            <a:ext cx="10515600" cy="1149927"/>
          </a:xfrm>
        </p:spPr>
        <p:txBody>
          <a:bodyPr>
            <a:normAutofit/>
          </a:bodyPr>
          <a:lstStyle/>
          <a:p>
            <a:pPr algn="ctr"/>
            <a:r>
              <a:rPr lang="es-ES" sz="3200" b="1" u="sng" dirty="0"/>
              <a:t>DISPOSICIONES ESPECIALES</a:t>
            </a:r>
          </a:p>
        </p:txBody>
      </p:sp>
      <p:sp>
        <p:nvSpPr>
          <p:cNvPr id="3" name="Marcador de contenido 2"/>
          <p:cNvSpPr>
            <a:spLocks noGrp="1"/>
          </p:cNvSpPr>
          <p:nvPr>
            <p:ph idx="1"/>
          </p:nvPr>
        </p:nvSpPr>
        <p:spPr>
          <a:xfrm>
            <a:off x="277091" y="1316182"/>
            <a:ext cx="11665527" cy="5375563"/>
          </a:xfrm>
        </p:spPr>
        <p:txBody>
          <a:bodyPr/>
          <a:lstStyle/>
          <a:p>
            <a:pPr marL="0" indent="0">
              <a:buNone/>
            </a:pPr>
            <a:r>
              <a:rPr lang="es-ES" dirty="0"/>
              <a:t>SEGUNDA: Cualquiera de los miembros de los tribunales de categorías docentes puede inhibirse de participar en un proceso en caso de que exista manifiesta amistad, enemistad o parentesco con el interesado</a:t>
            </a:r>
            <a:r>
              <a:rPr lang="es-ES" dirty="0" smtClean="0"/>
              <a:t>.</a:t>
            </a:r>
          </a:p>
          <a:p>
            <a:pPr marL="0" indent="0">
              <a:buNone/>
            </a:pPr>
            <a:endParaRPr lang="es-ES" dirty="0"/>
          </a:p>
          <a:p>
            <a:pPr marL="0" indent="0">
              <a:buNone/>
            </a:pPr>
            <a:r>
              <a:rPr lang="es-ES" dirty="0"/>
              <a:t>Asimismo, dichos interesados pueden solicitar la recusación de algún miembro del tribunal de categorías docentes cuando exista manifiesta amistad, enemistad o parentesco con este. En esos casos, el tribunal resuelve la solicitud de excusa o recusación como cuestión de previo y especial pronunciamiento.</a:t>
            </a:r>
          </a:p>
          <a:p>
            <a:endParaRPr lang="es-ES" dirty="0"/>
          </a:p>
        </p:txBody>
      </p:sp>
    </p:spTree>
    <p:extLst>
      <p:ext uri="{BB962C8B-B14F-4D97-AF65-F5344CB8AC3E}">
        <p14:creationId xmlns:p14="http://schemas.microsoft.com/office/powerpoint/2010/main" val="25879709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sz="3200" b="1" u="sng" dirty="0"/>
              <a:t>DISPOSICIONES FINALES</a:t>
            </a:r>
            <a:r>
              <a:rPr lang="es-ES" b="1" u="sng" dirty="0"/>
              <a:t/>
            </a:r>
            <a:br>
              <a:rPr lang="es-ES" b="1" u="sng" dirty="0"/>
            </a:br>
            <a:endParaRPr lang="es-ES" u="sng" dirty="0"/>
          </a:p>
        </p:txBody>
      </p:sp>
      <p:sp>
        <p:nvSpPr>
          <p:cNvPr id="3" name="Marcador de contenido 2"/>
          <p:cNvSpPr>
            <a:spLocks noGrp="1"/>
          </p:cNvSpPr>
          <p:nvPr>
            <p:ph idx="1"/>
          </p:nvPr>
        </p:nvSpPr>
        <p:spPr>
          <a:xfrm>
            <a:off x="138545" y="1302328"/>
            <a:ext cx="12053455" cy="5555672"/>
          </a:xfrm>
        </p:spPr>
        <p:txBody>
          <a:bodyPr>
            <a:normAutofit/>
          </a:bodyPr>
          <a:lstStyle/>
          <a:p>
            <a:pPr marL="0" indent="0">
              <a:buNone/>
            </a:pPr>
            <a:r>
              <a:rPr lang="es-ES" dirty="0"/>
              <a:t>SEGUNDA: Se deroga la Resolución 85, de 17 de octubre de 2016, emitida por esta instancia; así como todas aquellas normas complementarias que se opongan en todo o en parte a lo que en la presente se dispone.</a:t>
            </a:r>
          </a:p>
          <a:p>
            <a:pPr marL="0" indent="0">
              <a:buNone/>
            </a:pPr>
            <a:r>
              <a:rPr lang="es-ES" dirty="0"/>
              <a:t>TERCERA: Este Reglamento entra en vigor a partir de su publicación en la Gaceta Oficial de la República de Cuba.</a:t>
            </a:r>
          </a:p>
          <a:p>
            <a:r>
              <a:rPr lang="es-ES" dirty="0"/>
              <a:t>DADA en La Habana, a los 10 días del mes de noviembre de 2023, “Año 65 de la Revolución”. </a:t>
            </a:r>
          </a:p>
          <a:p>
            <a:r>
              <a:rPr lang="es-ES" b="1" dirty="0"/>
              <a:t>Dr. C. Walter </a:t>
            </a:r>
            <a:r>
              <a:rPr lang="es-ES" b="1" dirty="0" err="1"/>
              <a:t>Baluja</a:t>
            </a:r>
            <a:r>
              <a:rPr lang="es-ES" b="1" dirty="0"/>
              <a:t> García </a:t>
            </a:r>
            <a:endParaRPr lang="es-ES" dirty="0"/>
          </a:p>
          <a:p>
            <a:r>
              <a:rPr lang="es-ES" dirty="0"/>
              <a:t>Ministro</a:t>
            </a:r>
          </a:p>
          <a:p>
            <a:endParaRPr lang="es-ES" dirty="0"/>
          </a:p>
        </p:txBody>
      </p:sp>
    </p:spTree>
    <p:extLst>
      <p:ext uri="{BB962C8B-B14F-4D97-AF65-F5344CB8AC3E}">
        <p14:creationId xmlns:p14="http://schemas.microsoft.com/office/powerpoint/2010/main" val="1565598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050972" cy="1690688"/>
          </a:xfrm>
        </p:spPr>
        <p:txBody>
          <a:bodyPr>
            <a:noAutofit/>
          </a:bodyPr>
          <a:lstStyle/>
          <a:p>
            <a:pPr algn="ctr"/>
            <a:r>
              <a:rPr lang="es-ES" sz="3200" b="1" dirty="0" smtClean="0"/>
              <a:t/>
            </a:r>
            <a:br>
              <a:rPr lang="es-ES" sz="3200" b="1" dirty="0" smtClean="0"/>
            </a:br>
            <a:r>
              <a:rPr lang="es-ES" sz="3200" b="1" dirty="0"/>
              <a:t/>
            </a:r>
            <a:br>
              <a:rPr lang="es-ES" sz="3200" b="1" dirty="0"/>
            </a:br>
            <a:r>
              <a:rPr lang="es-ES" sz="3200" b="1" dirty="0" smtClean="0"/>
              <a:t>RESOLUCIÓN MINISTERIAL 145 DEL 2023</a:t>
            </a:r>
            <a:br>
              <a:rPr lang="es-ES" sz="3200" b="1" dirty="0" smtClean="0"/>
            </a:br>
            <a:r>
              <a:rPr lang="es-ES" sz="3200" b="1" dirty="0" smtClean="0"/>
              <a:t>(artículos seleccionados de interés)</a:t>
            </a:r>
            <a:br>
              <a:rPr lang="es-ES" sz="3200" b="1" dirty="0" smtClean="0"/>
            </a:br>
            <a:r>
              <a:rPr lang="es-ES" sz="3200" b="1" u="sng" dirty="0" smtClean="0"/>
              <a:t>GENERALIDADES</a:t>
            </a:r>
            <a:r>
              <a:rPr lang="es-ES" sz="3200" b="1" dirty="0" smtClean="0"/>
              <a:t/>
            </a:r>
            <a:br>
              <a:rPr lang="es-ES" sz="3200" b="1" dirty="0" smtClean="0"/>
            </a:br>
            <a:r>
              <a:rPr lang="es-ES" sz="3200" dirty="0" smtClean="0"/>
              <a:t/>
            </a:r>
            <a:br>
              <a:rPr lang="es-ES" sz="3200" dirty="0" smtClean="0"/>
            </a:br>
            <a:endParaRPr lang="es-ES" sz="3200" dirty="0"/>
          </a:p>
        </p:txBody>
      </p:sp>
      <p:sp>
        <p:nvSpPr>
          <p:cNvPr id="3" name="Marcador de contenido 2"/>
          <p:cNvSpPr>
            <a:spLocks noGrp="1"/>
          </p:cNvSpPr>
          <p:nvPr>
            <p:ph idx="1"/>
          </p:nvPr>
        </p:nvSpPr>
        <p:spPr>
          <a:xfrm>
            <a:off x="-1" y="1690689"/>
            <a:ext cx="12050973" cy="5167310"/>
          </a:xfrm>
        </p:spPr>
        <p:txBody>
          <a:bodyPr>
            <a:normAutofit/>
          </a:bodyPr>
          <a:lstStyle/>
          <a:p>
            <a:pPr marL="0" lvl="0" indent="0" fontAlgn="base">
              <a:buNone/>
            </a:pPr>
            <a:r>
              <a:rPr lang="es-ES" dirty="0" smtClean="0"/>
              <a:t>1.2 La </a:t>
            </a:r>
            <a:r>
              <a:rPr lang="es-ES" dirty="0"/>
              <a:t>categoría docente transitoria de Instructor tiene un tiempo máximo de cinco (5) años, transcurrido el cual, si no adquiere Categoría Docente Principal, pasa a la categoría complementaria de Auxiliar Técnico de la Docencia de Nivel Superior. </a:t>
            </a:r>
          </a:p>
          <a:p>
            <a:pPr marL="0" lvl="0" indent="0" fontAlgn="base">
              <a:buNone/>
            </a:pPr>
            <a:r>
              <a:rPr lang="es-ES" dirty="0" smtClean="0"/>
              <a:t>1.3 El </a:t>
            </a:r>
            <a:r>
              <a:rPr lang="es-ES" dirty="0"/>
              <a:t>Rector puede autorizar, con carácter excepcional, la prórroga de este período a los profesores universitarios que soliciten dispensa por causas debidamente justificadas, tales como: Licencia de maternidad, misión internacionalista u otras debidamente fundamentadas.</a:t>
            </a:r>
          </a:p>
          <a:p>
            <a:pPr>
              <a:buFont typeface="Wingdings" panose="05000000000000000000" pitchFamily="2" charset="2"/>
              <a:buChar char="Ø"/>
            </a:pPr>
            <a:r>
              <a:rPr lang="es-ES" dirty="0"/>
              <a:t>Artículo 2. El proceso para otorgar las categorías docentes se convoca en cada universidad, de acuerdo a las necesidades de las carreras y las disciplinas existentes.</a:t>
            </a:r>
          </a:p>
          <a:p>
            <a:endParaRPr lang="es-ES" dirty="0"/>
          </a:p>
        </p:txBody>
      </p:sp>
    </p:spTree>
    <p:extLst>
      <p:ext uri="{BB962C8B-B14F-4D97-AF65-F5344CB8AC3E}">
        <p14:creationId xmlns:p14="http://schemas.microsoft.com/office/powerpoint/2010/main" val="17216750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5"/>
            <a:ext cx="10515600" cy="6146511"/>
          </a:xfrm>
        </p:spPr>
        <p:txBody>
          <a:bodyPr>
            <a:normAutofit/>
          </a:bodyPr>
          <a:lstStyle/>
          <a:p>
            <a:pPr algn="ctr"/>
            <a:r>
              <a:rPr lang="es-ES" sz="9600" dirty="0" smtClean="0"/>
              <a:t>fin</a:t>
            </a:r>
            <a:endParaRPr lang="es-ES" sz="9600" dirty="0"/>
          </a:p>
        </p:txBody>
      </p:sp>
    </p:spTree>
    <p:extLst>
      <p:ext uri="{BB962C8B-B14F-4D97-AF65-F5344CB8AC3E}">
        <p14:creationId xmlns:p14="http://schemas.microsoft.com/office/powerpoint/2010/main" val="2861280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1"/>
            <a:ext cx="12050973" cy="1690688"/>
          </a:xfrm>
        </p:spPr>
        <p:txBody>
          <a:bodyPr>
            <a:noAutofit/>
          </a:bodyPr>
          <a:lstStyle/>
          <a:p>
            <a:pPr algn="ctr"/>
            <a:r>
              <a:rPr lang="es-ES" sz="3200" dirty="0" smtClean="0"/>
              <a:t/>
            </a:r>
            <a:br>
              <a:rPr lang="es-ES" sz="3200" dirty="0" smtClean="0"/>
            </a:br>
            <a:r>
              <a:rPr lang="es-ES" sz="3200" dirty="0" smtClean="0"/>
              <a:t>CAPÍTULO </a:t>
            </a:r>
            <a:r>
              <a:rPr lang="es-ES" sz="3200" dirty="0"/>
              <a:t>II </a:t>
            </a:r>
            <a:r>
              <a:rPr lang="es-ES" sz="3200" b="1" dirty="0" smtClean="0"/>
              <a:t/>
            </a:r>
            <a:br>
              <a:rPr lang="es-ES" sz="3200" b="1" dirty="0" smtClean="0"/>
            </a:br>
            <a:r>
              <a:rPr lang="es-ES" sz="3200" b="1" u="sng" dirty="0" smtClean="0"/>
              <a:t>DE </a:t>
            </a:r>
            <a:r>
              <a:rPr lang="es-ES" sz="3200" b="1" u="sng" dirty="0"/>
              <a:t>LAS FUNCIONES DE LOS PROFESORES UNIVERSITARIOS</a:t>
            </a:r>
            <a:br>
              <a:rPr lang="es-ES" sz="3200" b="1" u="sng" dirty="0"/>
            </a:br>
            <a:endParaRPr lang="es-ES" sz="3200" u="sng" dirty="0"/>
          </a:p>
        </p:txBody>
      </p:sp>
      <p:sp>
        <p:nvSpPr>
          <p:cNvPr id="3" name="Marcador de contenido 2"/>
          <p:cNvSpPr>
            <a:spLocks noGrp="1"/>
          </p:cNvSpPr>
          <p:nvPr>
            <p:ph idx="1"/>
          </p:nvPr>
        </p:nvSpPr>
        <p:spPr>
          <a:xfrm>
            <a:off x="0" y="1825624"/>
            <a:ext cx="12192000" cy="5032375"/>
          </a:xfrm>
        </p:spPr>
        <p:txBody>
          <a:bodyPr>
            <a:normAutofit fontScale="92500" lnSpcReduction="20000"/>
          </a:bodyPr>
          <a:lstStyle/>
          <a:p>
            <a:pPr marL="0" indent="0">
              <a:buNone/>
            </a:pPr>
            <a:r>
              <a:rPr lang="es-ES" sz="3000" dirty="0"/>
              <a:t>Artículo 4. Las funciones generales de los profesores universitarios son las siguientes:</a:t>
            </a:r>
          </a:p>
          <a:p>
            <a:pPr lvl="0" fontAlgn="base">
              <a:buFont typeface="Wingdings" panose="05000000000000000000" pitchFamily="2" charset="2"/>
              <a:buChar char="ü"/>
            </a:pPr>
            <a:r>
              <a:rPr lang="es-ES" sz="3000" dirty="0"/>
              <a:t>Educar desde la instrucción, a partir del contenido de las asignaturas y en todos los escenarios, para contribuir a la formación de profesionales integrales, competentes, con espíritu innovador y firmeza político-ideológica, participando de forma activa en el diálogo y debate con estos, como una importante vía para el desarrollo de la labor educativa en el eslabón de base;</a:t>
            </a:r>
          </a:p>
          <a:p>
            <a:pPr lvl="0" fontAlgn="base">
              <a:buFont typeface="Wingdings" panose="05000000000000000000" pitchFamily="2" charset="2"/>
              <a:buChar char="ü"/>
            </a:pPr>
            <a:r>
              <a:rPr lang="es-ES" sz="3000" dirty="0"/>
              <a:t>desarrollar el trabajo de asesoría y orientación metodológica en la preparación de sus asignaturas, incluyendo de manera intencionada los aspectos ideológicos que contribuyan a la formación y consolidación de los valores compartidos de la educación superior cubana y ampliar el horizonte de la cultura general de los estudiantes inherentes al proceso docente educativo de pregrado y posgrado, con la pertinencia y efectividad que requiera el desarrollo exitoso de las funciones correspondientes a su categoría docente;</a:t>
            </a:r>
          </a:p>
          <a:p>
            <a:pPr>
              <a:buFont typeface="Wingdings" panose="05000000000000000000" pitchFamily="2" charset="2"/>
              <a:buChar char="ü"/>
            </a:pPr>
            <a:endParaRPr lang="es-ES" dirty="0"/>
          </a:p>
        </p:txBody>
      </p:sp>
    </p:spTree>
    <p:extLst>
      <p:ext uri="{BB962C8B-B14F-4D97-AF65-F5344CB8AC3E}">
        <p14:creationId xmlns:p14="http://schemas.microsoft.com/office/powerpoint/2010/main" val="23949780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4715" y="191069"/>
            <a:ext cx="11846257" cy="1499620"/>
          </a:xfrm>
        </p:spPr>
        <p:txBody>
          <a:bodyPr>
            <a:normAutofit/>
          </a:bodyPr>
          <a:lstStyle/>
          <a:p>
            <a:pPr algn="ctr"/>
            <a:r>
              <a:rPr lang="es-ES" sz="3200" dirty="0" smtClean="0"/>
              <a:t>CAPÍTULO II </a:t>
            </a:r>
            <a:r>
              <a:rPr lang="es-ES" sz="3200" b="1" dirty="0" smtClean="0"/>
              <a:t/>
            </a:r>
            <a:br>
              <a:rPr lang="es-ES" sz="3200" b="1" dirty="0" smtClean="0"/>
            </a:br>
            <a:r>
              <a:rPr lang="es-ES" sz="3200" b="1" u="sng" dirty="0" smtClean="0"/>
              <a:t>DE LAS FUNCIONES DE LOS PROFESORES UNIVERSITARIOS</a:t>
            </a:r>
            <a:r>
              <a:rPr lang="es-ES" sz="3200" b="1" dirty="0" smtClean="0"/>
              <a:t/>
            </a:r>
            <a:br>
              <a:rPr lang="es-ES" sz="3200" b="1" dirty="0" smtClean="0"/>
            </a:br>
            <a:endParaRPr lang="es-ES" sz="3200" dirty="0"/>
          </a:p>
        </p:txBody>
      </p:sp>
      <p:sp>
        <p:nvSpPr>
          <p:cNvPr id="3" name="Marcador de contenido 2"/>
          <p:cNvSpPr>
            <a:spLocks noGrp="1"/>
          </p:cNvSpPr>
          <p:nvPr>
            <p:ph idx="1"/>
          </p:nvPr>
        </p:nvSpPr>
        <p:spPr>
          <a:xfrm>
            <a:off x="0" y="1825624"/>
            <a:ext cx="12192000" cy="4916369"/>
          </a:xfrm>
        </p:spPr>
        <p:txBody>
          <a:bodyPr>
            <a:noAutofit/>
          </a:bodyPr>
          <a:lstStyle/>
          <a:p>
            <a:pPr lvl="0" fontAlgn="base">
              <a:buFont typeface="Wingdings" panose="05000000000000000000" pitchFamily="2" charset="2"/>
              <a:buChar char="ü"/>
            </a:pPr>
            <a:r>
              <a:rPr lang="es-ES" dirty="0"/>
              <a:t>priorizar la </a:t>
            </a:r>
            <a:r>
              <a:rPr lang="es-ES" dirty="0" err="1"/>
              <a:t>autosuperación</a:t>
            </a:r>
            <a:r>
              <a:rPr lang="es-ES" dirty="0"/>
              <a:t>, como elemento fundamental en el trabajo del departamento o cátedra, el tránsito a categorías superiores y contribuir a la superación de los demás integrantes, en la preparación política, ideológica, económica, científico-técnica, pedagógica, metodológica, profesional y cultural para aumentar la eficacia del proceso de transformación de los estudiantes y el mejor cumplimiento de sus funciones;</a:t>
            </a:r>
          </a:p>
          <a:p>
            <a:pPr lvl="0" fontAlgn="base">
              <a:buFont typeface="Wingdings" panose="05000000000000000000" pitchFamily="2" charset="2"/>
              <a:buChar char="ü"/>
            </a:pPr>
            <a:r>
              <a:rPr lang="es-ES" dirty="0"/>
              <a:t>planificar, organizar, ejecutar y controlar el proceso docente educativo de pregrado y posgrado en todas sus formas, de acuerdo con su categoría docente;</a:t>
            </a:r>
          </a:p>
          <a:p>
            <a:pPr lvl="0">
              <a:buFont typeface="Wingdings" panose="05000000000000000000" pitchFamily="2" charset="2"/>
              <a:buChar char="ü"/>
            </a:pPr>
            <a:r>
              <a:rPr lang="es-ES" dirty="0"/>
              <a:t>orientar al estudiante durante su tránsito por la carrera, cumpliendo las funciones de tutoría de proyectos de curso, diplomas y prácticas laborales, en aras de que logre elevados conocimientos, habilidades y valores; así como contribuir al desarrollo del trabajo científico estudiantil; </a:t>
            </a:r>
          </a:p>
          <a:p>
            <a:pPr marL="0" indent="0">
              <a:buNone/>
            </a:pPr>
            <a:r>
              <a:rPr lang="es-ES" dirty="0"/>
              <a:t/>
            </a:r>
            <a:br>
              <a:rPr lang="es-ES" dirty="0"/>
            </a:br>
            <a:endParaRPr lang="es-ES" dirty="0"/>
          </a:p>
        </p:txBody>
      </p:sp>
    </p:spTree>
    <p:extLst>
      <p:ext uri="{BB962C8B-B14F-4D97-AF65-F5344CB8AC3E}">
        <p14:creationId xmlns:p14="http://schemas.microsoft.com/office/powerpoint/2010/main" val="3145877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182" y="365125"/>
            <a:ext cx="12082818" cy="1325563"/>
          </a:xfrm>
        </p:spPr>
        <p:txBody>
          <a:bodyPr>
            <a:normAutofit fontScale="90000"/>
          </a:bodyPr>
          <a:lstStyle/>
          <a:p>
            <a:pPr algn="ctr"/>
            <a:r>
              <a:rPr lang="es-ES" dirty="0" smtClean="0"/>
              <a:t/>
            </a:r>
            <a:br>
              <a:rPr lang="es-ES" dirty="0" smtClean="0"/>
            </a:br>
            <a:r>
              <a:rPr lang="es-ES" dirty="0"/>
              <a:t/>
            </a:r>
            <a:br>
              <a:rPr lang="es-ES" dirty="0"/>
            </a:br>
            <a:r>
              <a:rPr lang="es-ES" dirty="0" smtClean="0"/>
              <a:t>CAPÍTULO II </a:t>
            </a:r>
            <a:r>
              <a:rPr lang="es-ES" b="1" dirty="0" smtClean="0"/>
              <a:t/>
            </a:r>
            <a:br>
              <a:rPr lang="es-ES" b="1" dirty="0" smtClean="0"/>
            </a:br>
            <a:r>
              <a:rPr lang="es-ES" b="1" u="sng" dirty="0" smtClean="0"/>
              <a:t>DE LAS FUNCIONES DE LOS PROFESORES UNIVERSITARIOS</a:t>
            </a:r>
            <a:br>
              <a:rPr lang="es-ES" b="1" u="sng" dirty="0" smtClean="0"/>
            </a:br>
            <a:r>
              <a:rPr lang="es-ES" b="1" u="sng" dirty="0"/>
              <a:t/>
            </a:r>
            <a:br>
              <a:rPr lang="es-ES" b="1" u="sng" dirty="0"/>
            </a:br>
            <a:endParaRPr lang="es-ES" u="sng" dirty="0"/>
          </a:p>
        </p:txBody>
      </p:sp>
      <p:sp>
        <p:nvSpPr>
          <p:cNvPr id="3" name="Marcador de contenido 2"/>
          <p:cNvSpPr>
            <a:spLocks noGrp="1"/>
          </p:cNvSpPr>
          <p:nvPr>
            <p:ph idx="1"/>
          </p:nvPr>
        </p:nvSpPr>
        <p:spPr>
          <a:xfrm>
            <a:off x="0" y="1825624"/>
            <a:ext cx="12091916" cy="5032375"/>
          </a:xfrm>
        </p:spPr>
        <p:txBody>
          <a:bodyPr>
            <a:normAutofit/>
          </a:bodyPr>
          <a:lstStyle/>
          <a:p>
            <a:pPr lvl="0" fontAlgn="base">
              <a:buFont typeface="Wingdings" panose="05000000000000000000" pitchFamily="2" charset="2"/>
              <a:buChar char="ü"/>
            </a:pPr>
            <a:r>
              <a:rPr lang="es-ES" dirty="0"/>
              <a:t>dirigir o participar en proyectos de investigación, desarrollo, innovación o extensión universitaria y atender la introducción o generalización de los resultados en los casos que proceda; </a:t>
            </a:r>
            <a:endParaRPr lang="es-ES" dirty="0" smtClean="0"/>
          </a:p>
          <a:p>
            <a:pPr marL="0" lvl="0" indent="0" fontAlgn="base">
              <a:buNone/>
            </a:pPr>
            <a:endParaRPr lang="es-ES" dirty="0"/>
          </a:p>
          <a:p>
            <a:pPr lvl="0" fontAlgn="base">
              <a:buFont typeface="Wingdings" panose="05000000000000000000" pitchFamily="2" charset="2"/>
              <a:buChar char="ü"/>
            </a:pPr>
            <a:r>
              <a:rPr lang="es-ES" dirty="0" smtClean="0"/>
              <a:t>conocer </a:t>
            </a:r>
            <a:r>
              <a:rPr lang="es-ES" dirty="0"/>
              <a:t>y cumplir las regulaciones establecidas para los profesores universitarios; </a:t>
            </a:r>
            <a:r>
              <a:rPr lang="es-ES" dirty="0" smtClean="0"/>
              <a:t>y</a:t>
            </a:r>
          </a:p>
          <a:p>
            <a:pPr marL="0" lvl="0" indent="0" fontAlgn="base">
              <a:buNone/>
            </a:pPr>
            <a:endParaRPr lang="es-ES" dirty="0"/>
          </a:p>
          <a:p>
            <a:pPr lvl="0" fontAlgn="base">
              <a:buFont typeface="Wingdings" panose="05000000000000000000" pitchFamily="2" charset="2"/>
              <a:buChar char="ü"/>
            </a:pPr>
            <a:r>
              <a:rPr lang="es-ES" dirty="0"/>
              <a:t>publicar los resultados investigativos y participar en eventos científicos; así como en la obtención de resultados científicos, tecnológicos, del arte y la innovación.</a:t>
            </a:r>
          </a:p>
          <a:p>
            <a:pPr lvl="0" fontAlgn="base">
              <a:buFont typeface="Wingdings" panose="05000000000000000000" pitchFamily="2" charset="2"/>
              <a:buChar char="ü"/>
            </a:pPr>
            <a:endParaRPr lang="es-ES" dirty="0"/>
          </a:p>
        </p:txBody>
      </p:sp>
    </p:spTree>
    <p:extLst>
      <p:ext uri="{BB962C8B-B14F-4D97-AF65-F5344CB8AC3E}">
        <p14:creationId xmlns:p14="http://schemas.microsoft.com/office/powerpoint/2010/main" val="2934871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182" y="365125"/>
            <a:ext cx="12082818" cy="1325563"/>
          </a:xfrm>
        </p:spPr>
        <p:txBody>
          <a:bodyPr>
            <a:normAutofit fontScale="90000"/>
          </a:bodyPr>
          <a:lstStyle/>
          <a:p>
            <a:pPr algn="ctr"/>
            <a:r>
              <a:rPr lang="es-ES" dirty="0" smtClean="0"/>
              <a:t>CAPÍTULO II </a:t>
            </a:r>
            <a:r>
              <a:rPr lang="es-ES" b="1" dirty="0" smtClean="0"/>
              <a:t/>
            </a:r>
            <a:br>
              <a:rPr lang="es-ES" b="1" dirty="0" smtClean="0"/>
            </a:br>
            <a:r>
              <a:rPr lang="es-ES" b="1" u="sng" dirty="0" smtClean="0"/>
              <a:t>DE LAS FUNCIONES DE LOS PROFESORES UNIVERSITARIOS</a:t>
            </a:r>
            <a:r>
              <a:rPr lang="es-ES" b="1" u="sng" dirty="0"/>
              <a:t/>
            </a:r>
            <a:br>
              <a:rPr lang="es-ES" b="1" u="sng" dirty="0"/>
            </a:br>
            <a:endParaRPr lang="es-ES" u="sng" dirty="0"/>
          </a:p>
        </p:txBody>
      </p:sp>
      <p:sp>
        <p:nvSpPr>
          <p:cNvPr id="3" name="Marcador de contenido 2"/>
          <p:cNvSpPr>
            <a:spLocks noGrp="1"/>
          </p:cNvSpPr>
          <p:nvPr>
            <p:ph idx="1"/>
          </p:nvPr>
        </p:nvSpPr>
        <p:spPr>
          <a:xfrm>
            <a:off x="109182" y="1825624"/>
            <a:ext cx="12082818" cy="5032375"/>
          </a:xfrm>
        </p:spPr>
        <p:txBody>
          <a:bodyPr>
            <a:normAutofit/>
          </a:bodyPr>
          <a:lstStyle/>
          <a:p>
            <a:pPr lvl="0" fontAlgn="base">
              <a:buFont typeface="Wingdings" panose="05000000000000000000" pitchFamily="2" charset="2"/>
              <a:buChar char="Ø"/>
            </a:pPr>
            <a:r>
              <a:rPr lang="es-ES" dirty="0" smtClean="0"/>
              <a:t>Los artículos del 5 al 8 exponen las funciones específicas de los profesores titulares, auxiliares, asistentes e instructores</a:t>
            </a:r>
          </a:p>
          <a:p>
            <a:pPr marL="0" lvl="0" indent="0" fontAlgn="base">
              <a:buNone/>
            </a:pPr>
            <a:endParaRPr lang="es-ES" dirty="0" smtClean="0"/>
          </a:p>
          <a:p>
            <a:pPr fontAlgn="base">
              <a:buFont typeface="Wingdings" panose="05000000000000000000" pitchFamily="2" charset="2"/>
              <a:buChar char="Ø"/>
            </a:pPr>
            <a:r>
              <a:rPr lang="es-ES" dirty="0"/>
              <a:t>Artículo 9.1. Cuando sea imprescindible para el desarrollo del trabajo en alguna instancia de una universidad, los profesores universitarios </a:t>
            </a:r>
            <a:r>
              <a:rPr lang="es-ES" u="sng" dirty="0"/>
              <a:t>pueden cumplir funciones correspondientes a categorías superiores a la que ostentan</a:t>
            </a:r>
            <a:r>
              <a:rPr lang="es-ES" u="sng" dirty="0" smtClean="0"/>
              <a:t>.</a:t>
            </a:r>
          </a:p>
          <a:p>
            <a:pPr marL="0" indent="0" fontAlgn="base">
              <a:buNone/>
            </a:pPr>
            <a:endParaRPr lang="es-ES" dirty="0"/>
          </a:p>
          <a:p>
            <a:pPr fontAlgn="base">
              <a:buFont typeface="Wingdings" panose="05000000000000000000" pitchFamily="2" charset="2"/>
              <a:buChar char="Ø"/>
            </a:pPr>
            <a:r>
              <a:rPr lang="es-ES" dirty="0"/>
              <a:t>2. En estos casos, si la labor realizada cumple los objetivos definidos para esta, podrá ser considerada para futuros procesos de categoría docente.</a:t>
            </a:r>
          </a:p>
          <a:p>
            <a:pPr lvl="0" fontAlgn="base"/>
            <a:endParaRPr lang="es-ES" dirty="0"/>
          </a:p>
        </p:txBody>
      </p:sp>
    </p:spTree>
    <p:extLst>
      <p:ext uri="{BB962C8B-B14F-4D97-AF65-F5344CB8AC3E}">
        <p14:creationId xmlns:p14="http://schemas.microsoft.com/office/powerpoint/2010/main" val="2513932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365125"/>
            <a:ext cx="12192000" cy="1325563"/>
          </a:xfrm>
        </p:spPr>
        <p:txBody>
          <a:bodyPr>
            <a:noAutofit/>
          </a:bodyPr>
          <a:lstStyle/>
          <a:p>
            <a:pPr algn="ctr"/>
            <a:r>
              <a:rPr lang="es-ES" sz="3200" dirty="0"/>
              <a:t>CAPÍTULO III</a:t>
            </a:r>
            <a:br>
              <a:rPr lang="es-ES" sz="3200" dirty="0"/>
            </a:br>
            <a:r>
              <a:rPr lang="es-ES" sz="3200" b="1" u="sng" dirty="0"/>
              <a:t>DE LOS REQUISITOS PARA LA OBTENCIÓN  DE CATEGORIAS DOCENTES</a:t>
            </a:r>
            <a:r>
              <a:rPr lang="es-ES" sz="3200" b="1" dirty="0"/>
              <a:t/>
            </a:r>
            <a:br>
              <a:rPr lang="es-ES" sz="3200" b="1" dirty="0"/>
            </a:br>
            <a:endParaRPr lang="es-ES" sz="3200" dirty="0"/>
          </a:p>
        </p:txBody>
      </p:sp>
      <p:sp>
        <p:nvSpPr>
          <p:cNvPr id="3" name="Marcador de contenido 2"/>
          <p:cNvSpPr>
            <a:spLocks noGrp="1"/>
          </p:cNvSpPr>
          <p:nvPr>
            <p:ph idx="1"/>
          </p:nvPr>
        </p:nvSpPr>
        <p:spPr>
          <a:xfrm>
            <a:off x="0" y="1583140"/>
            <a:ext cx="12192000" cy="4967785"/>
          </a:xfrm>
        </p:spPr>
        <p:txBody>
          <a:bodyPr>
            <a:noAutofit/>
          </a:bodyPr>
          <a:lstStyle/>
          <a:p>
            <a:pPr marL="0" indent="0">
              <a:buNone/>
            </a:pPr>
            <a:r>
              <a:rPr lang="es-ES" sz="2400" dirty="0" smtClean="0"/>
              <a:t>Los artículos 12,13,14 y 16 exponen los requisitos específicos para cada una de las categorías: titular, auxiliar y asistente </a:t>
            </a:r>
          </a:p>
          <a:p>
            <a:pPr marL="0" indent="0">
              <a:buNone/>
            </a:pPr>
            <a:r>
              <a:rPr lang="es-ES" sz="2400" dirty="0"/>
              <a:t>Artículo 16. Los requisitos correspondientes a la categoría docente transitoria de Instructor son los siguientes:</a:t>
            </a:r>
          </a:p>
          <a:p>
            <a:pPr lvl="0" fontAlgn="base">
              <a:buFont typeface="Wingdings" panose="05000000000000000000" pitchFamily="2" charset="2"/>
              <a:buChar char="Ø"/>
            </a:pPr>
            <a:r>
              <a:rPr lang="es-ES" sz="2400" dirty="0"/>
              <a:t>Ser graduado de nivel superior y haber obtenido una buena evaluación integral como estudiante durante su formación de pregrado; </a:t>
            </a:r>
          </a:p>
          <a:p>
            <a:pPr lvl="0" fontAlgn="base">
              <a:buFont typeface="Wingdings" panose="05000000000000000000" pitchFamily="2" charset="2"/>
              <a:buChar char="Ø"/>
            </a:pPr>
            <a:r>
              <a:rPr lang="es-ES" sz="2400" dirty="0"/>
              <a:t>tener un índice académico no menor de cuatro (4) puntos o su equivalente;</a:t>
            </a:r>
          </a:p>
          <a:p>
            <a:pPr lvl="0" fontAlgn="base">
              <a:buFont typeface="Wingdings" panose="05000000000000000000" pitchFamily="2" charset="2"/>
              <a:buChar char="Ø"/>
            </a:pPr>
            <a:r>
              <a:rPr lang="es-ES" sz="2400" dirty="0"/>
              <a:t>mantener una conducta ejemplar, ser portador de los valores compartidos de la educación superior cubana y poseer una cultura general que se correspondan con su condición de educador de las nuevas generaciones de profesionales integrales, competentes y comprometidos con nuestra sociedad y demostrar que tiene posibilidades de cumplir las funciones de la categoría docente de Instructor;</a:t>
            </a:r>
          </a:p>
          <a:p>
            <a:pPr>
              <a:buFont typeface="Wingdings" panose="05000000000000000000" pitchFamily="2" charset="2"/>
              <a:buChar char="Ø"/>
            </a:pPr>
            <a:r>
              <a:rPr lang="es-ES" sz="2400" dirty="0"/>
              <a:t>realizar satisfactoriamente los ejercicios establecidos para esta categoría; </a:t>
            </a:r>
          </a:p>
        </p:txBody>
      </p:sp>
    </p:spTree>
    <p:extLst>
      <p:ext uri="{BB962C8B-B14F-4D97-AF65-F5344CB8AC3E}">
        <p14:creationId xmlns:p14="http://schemas.microsoft.com/office/powerpoint/2010/main" val="1904698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4" y="365125"/>
            <a:ext cx="12096466" cy="1325563"/>
          </a:xfrm>
        </p:spPr>
        <p:txBody>
          <a:bodyPr>
            <a:noAutofit/>
          </a:bodyPr>
          <a:lstStyle/>
          <a:p>
            <a:pPr algn="ctr"/>
            <a:r>
              <a:rPr lang="es-ES" sz="3200" dirty="0"/>
              <a:t>CAPÍTULO III</a:t>
            </a:r>
            <a:br>
              <a:rPr lang="es-ES" sz="3200" dirty="0"/>
            </a:br>
            <a:r>
              <a:rPr lang="es-ES" sz="3200" b="1" u="sng" dirty="0"/>
              <a:t>DE LOS REQUISITOS PARA LA OBTENCIÓN  DE CATEGORIAS DOCENTES</a:t>
            </a:r>
            <a:br>
              <a:rPr lang="es-ES" sz="3200" b="1" u="sng" dirty="0"/>
            </a:br>
            <a:endParaRPr lang="es-ES" sz="3200" u="sng" dirty="0"/>
          </a:p>
        </p:txBody>
      </p:sp>
      <p:sp>
        <p:nvSpPr>
          <p:cNvPr id="3" name="Marcador de contenido 2"/>
          <p:cNvSpPr>
            <a:spLocks noGrp="1"/>
          </p:cNvSpPr>
          <p:nvPr>
            <p:ph idx="1"/>
          </p:nvPr>
        </p:nvSpPr>
        <p:spPr>
          <a:xfrm>
            <a:off x="95534" y="1825624"/>
            <a:ext cx="12096466" cy="5032375"/>
          </a:xfrm>
        </p:spPr>
        <p:txBody>
          <a:bodyPr>
            <a:normAutofit/>
          </a:bodyPr>
          <a:lstStyle/>
          <a:p>
            <a:pPr marL="0" indent="0">
              <a:buNone/>
            </a:pPr>
            <a:r>
              <a:rPr lang="es-ES" dirty="0"/>
              <a:t>Artículo 17.1. El requisito sobre los conocimientos de Problemas Sociales de la Ciencia y la Tecnología, establecidos en el precedente Artículo 13, inciso f) y Artículo 14, inciso e), para las categorías docentes principales Profesor Auxiliar y Profesor Asistente respectivamente, se consideran cumplidos a partir de:</a:t>
            </a:r>
          </a:p>
          <a:p>
            <a:pPr lvl="0" fontAlgn="base">
              <a:buFont typeface="Wingdings" panose="05000000000000000000" pitchFamily="2" charset="2"/>
              <a:buChar char="Ø"/>
            </a:pPr>
            <a:r>
              <a:rPr lang="es-ES" dirty="0"/>
              <a:t>Haber aprobado el examen de mínimo establecido como requisito para los que obtuvieron el grado científico, el cual no tiene fecha de vencimiento; o</a:t>
            </a:r>
          </a:p>
          <a:p>
            <a:pPr lvl="0" fontAlgn="base">
              <a:buFont typeface="Wingdings" panose="05000000000000000000" pitchFamily="2" charset="2"/>
              <a:buChar char="Ø"/>
            </a:pPr>
            <a:r>
              <a:rPr lang="es-ES" dirty="0"/>
              <a:t>haber aprobado el examen establecido para la categoría docente correspondiente, el cual no tendrá vencimiento.</a:t>
            </a:r>
          </a:p>
          <a:p>
            <a:r>
              <a:rPr lang="es-ES" dirty="0"/>
              <a:t>2. El procedimiento para la realización de estos exámenes, será regulado por la norma complementaria dictada al efecto por el Ministro de Educación Superior.</a:t>
            </a:r>
          </a:p>
          <a:p>
            <a:endParaRPr lang="es-ES" dirty="0"/>
          </a:p>
        </p:txBody>
      </p:sp>
    </p:spTree>
    <p:extLst>
      <p:ext uri="{BB962C8B-B14F-4D97-AF65-F5344CB8AC3E}">
        <p14:creationId xmlns:p14="http://schemas.microsoft.com/office/powerpoint/2010/main" val="315039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3612</Words>
  <Application>Microsoft Office PowerPoint</Application>
  <PresentationFormat>Panorámica</PresentationFormat>
  <Paragraphs>151</Paragraphs>
  <Slides>30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30</vt:i4>
      </vt:variant>
    </vt:vector>
  </HeadingPairs>
  <TitlesOfParts>
    <vt:vector size="35" baseType="lpstr">
      <vt:lpstr>Arial</vt:lpstr>
      <vt:lpstr>Calibri</vt:lpstr>
      <vt:lpstr>Calibri Light</vt:lpstr>
      <vt:lpstr>Wingdings</vt:lpstr>
      <vt:lpstr>Tema de Office</vt:lpstr>
      <vt:lpstr>RESOLUCIÓN MINISTERIAL 145 DEL 2023  REGLAMENTO PARA LA APLICACIÓN DE LAS CATEGORÍAS   DOCENTES DE LA EDUCACIÓN SUPERIOR (artículos seleccionados de interés)</vt:lpstr>
      <vt:lpstr>  RESOLUCIÓN MINISTERIAL 145 DEL 2023 (artículos seleccionados de interés) GENERALIDADES  </vt:lpstr>
      <vt:lpstr>  RESOLUCIÓN MINISTERIAL 145 DEL 2023 (artículos seleccionados de interés) GENERALIDADES  </vt:lpstr>
      <vt:lpstr> CAPÍTULO II  DE LAS FUNCIONES DE LOS PROFESORES UNIVERSITARIOS </vt:lpstr>
      <vt:lpstr>CAPÍTULO II  DE LAS FUNCIONES DE LOS PROFESORES UNIVERSITARIOS </vt:lpstr>
      <vt:lpstr>  CAPÍTULO II  DE LAS FUNCIONES DE LOS PROFESORES UNIVERSITARIOS  </vt:lpstr>
      <vt:lpstr>CAPÍTULO II  DE LAS FUNCIONES DE LOS PROFESORES UNIVERSITARIOS </vt:lpstr>
      <vt:lpstr>CAPÍTULO III DE LOS REQUISITOS PARA LA OBTENCIÓN  DE CATEGORIAS DOCENTES </vt:lpstr>
      <vt:lpstr>CAPÍTULO III DE LOS REQUISITOS PARA LA OBTENCIÓN  DE CATEGORIAS DOCENTES </vt:lpstr>
      <vt:lpstr>CAPÍTULO III DE LOS REQUISITOS PARA LA OBTENCIÓN  DE CATEGORIAS DOCENTES </vt:lpstr>
      <vt:lpstr>CAPÍTULO III DE LOS REQUISITOS PARA LA OBTENCIÓN  DE CATEGORIAS DOCENTES </vt:lpstr>
      <vt:lpstr>CAPÍTULO III DE LOS REQUISITOS PARA LA OBTENCIÓN  DE CATEGORIAS DOCENTES PROFESOR CONSULTANTE</vt:lpstr>
      <vt:lpstr>CAPÍTULO III DE LOS REQUISITOS PARA LA OBTENCIÓN  DE CATEGORIAS DOCENTES PROFESOR CONSULTANTE</vt:lpstr>
      <vt:lpstr>DE LAS BASES PARA EL INICIO DEL PROCESO DE OTORGAMIENTO </vt:lpstr>
      <vt:lpstr>DE LAS BASES PARA EL INICIO DEL PROCESO DE OTORGAMIENTO </vt:lpstr>
      <vt:lpstr>DE LAS BASES PARA EL INICIO DEL PROCESO DE OTORGAMIENTO</vt:lpstr>
      <vt:lpstr>DE LAS BASES PARA EL INICIO DEL PROCESO DE OTORGAMIENTO</vt:lpstr>
      <vt:lpstr>CAPÍTULO V DE LOS EJERCICIOS</vt:lpstr>
      <vt:lpstr>DE LOS EJERCICIOS</vt:lpstr>
      <vt:lpstr>DE LOS EJERCICIOS</vt:lpstr>
      <vt:lpstr>DE LOS TRIBUNALES PARA EL OTORGAMIENTO O REVOCACIÓN DE LAS CATEGORÍAS DOCENTES </vt:lpstr>
      <vt:lpstr>DE LOS TRIBUNALES PARA EL OTORGAMIENTO O REVOCACIÓN DE LAS CATEGORÍAS DOCENTES </vt:lpstr>
      <vt:lpstr>DE LOS TRIBUNALES PARA EL OTORGAMIENTO O REVOCACIÓN DE LAS CATEGORÍAS DOCENTES </vt:lpstr>
      <vt:lpstr>DEL OTORGAMIENTO DE LAS CATEGORIAS DOCENTES</vt:lpstr>
      <vt:lpstr>DE LA REVOCACIÓN DE LAS CATEGORÍAS DOCENTES </vt:lpstr>
      <vt:lpstr>DE LA REVOCACIÓN DE LAS CATEGORÍAS DOCENTES </vt:lpstr>
      <vt:lpstr>DE LA REVOCACIÓN DE LAS CATEGORÍAS DOCENTES </vt:lpstr>
      <vt:lpstr>DISPOSICIONES ESPECIALES</vt:lpstr>
      <vt:lpstr>DISPOSICIONES FINALES </vt:lpstr>
      <vt:lpstr>fin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RESOLUCIÓN 145/2023   REGLAMENTO PARA LA APLICACIÓN DE LAS CATEGORÍAS   DOCENTES DE LA EDUCACIÓN SUPERIOR </dc:title>
  <dc:creator>Cuenta Microsoft</dc:creator>
  <cp:lastModifiedBy>Cuenta Microsoft</cp:lastModifiedBy>
  <cp:revision>18</cp:revision>
  <dcterms:created xsi:type="dcterms:W3CDTF">2024-04-04T18:41:11Z</dcterms:created>
  <dcterms:modified xsi:type="dcterms:W3CDTF">2024-04-19T08:44:41Z</dcterms:modified>
</cp:coreProperties>
</file>