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5" r:id="rId19"/>
    <p:sldId id="274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19/04/2024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16633"/>
            <a:ext cx="9144000" cy="3483818"/>
          </a:xfrm>
        </p:spPr>
        <p:txBody>
          <a:bodyPr>
            <a:normAutofit/>
          </a:bodyPr>
          <a:lstStyle/>
          <a:p>
            <a:r>
              <a:rPr lang="es-ES" sz="4000" b="1" dirty="0" smtClean="0"/>
              <a:t>RESOLUCIÓN MINISTERIAL 66 DEL 2014</a:t>
            </a:r>
            <a:br>
              <a:rPr lang="es-ES" sz="4000" b="1" dirty="0" smtClean="0"/>
            </a:br>
            <a:r>
              <a:rPr lang="es-ES" b="1" dirty="0" smtClean="0"/>
              <a:t>PROCEDIMIENTO </a:t>
            </a:r>
            <a:r>
              <a:rPr lang="es-ES" b="1" dirty="0"/>
              <a:t>PARA LA EVALUACIÓN DE LOS PROFESO­RES UNIVERSITARIOS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1872208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Dr. José Manuel </a:t>
            </a:r>
            <a:r>
              <a:rPr lang="es-ES" dirty="0" err="1"/>
              <a:t>Cepero</a:t>
            </a:r>
            <a:r>
              <a:rPr lang="es-ES" dirty="0"/>
              <a:t> Barroso</a:t>
            </a:r>
          </a:p>
          <a:p>
            <a:r>
              <a:rPr lang="es-ES" dirty="0"/>
              <a:t>Profesor asistente</a:t>
            </a:r>
          </a:p>
          <a:p>
            <a:r>
              <a:rPr lang="es-ES" dirty="0"/>
              <a:t>Jefe departamento de cirugía</a:t>
            </a:r>
          </a:p>
          <a:p>
            <a:r>
              <a:rPr lang="es-ES" dirty="0"/>
              <a:t>F. C. M. Julio Trigo López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1871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0"/>
            <a:ext cx="8856984" cy="1124744"/>
          </a:xfrm>
        </p:spPr>
        <p:txBody>
          <a:bodyPr>
            <a:normAutofit/>
          </a:bodyPr>
          <a:lstStyle/>
          <a:p>
            <a:r>
              <a:rPr lang="es-ES" sz="3200" b="1" dirty="0"/>
              <a:t>NOVENO</a:t>
            </a:r>
            <a:r>
              <a:rPr lang="es-ES" sz="3200" dirty="0"/>
              <a:t>: </a:t>
            </a:r>
            <a:r>
              <a:rPr lang="es-ES" sz="3200" b="1" dirty="0" smtClean="0"/>
              <a:t>Valoración </a:t>
            </a:r>
            <a:r>
              <a:rPr lang="es-ES" sz="3200" b="1" dirty="0"/>
              <a:t>del trabajo científico y de innovación</a:t>
            </a:r>
            <a:r>
              <a:rPr lang="es-ES" sz="3200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589240"/>
          </a:xfrm>
        </p:spPr>
        <p:txBody>
          <a:bodyPr>
            <a:normAutofit fontScale="70000" lnSpcReduction="20000"/>
          </a:bodyPr>
          <a:lstStyle/>
          <a:p>
            <a:pPr lvl="0" fontAlgn="base"/>
            <a:r>
              <a:rPr lang="es-ES" dirty="0"/>
              <a:t>Pertinencia e impacto de los resultados científi­co-técnicos alcanzados en ramas priorizadas;</a:t>
            </a:r>
          </a:p>
          <a:p>
            <a:pPr lvl="0" fontAlgn="base"/>
            <a:r>
              <a:rPr lang="es-ES" dirty="0"/>
              <a:t>grado de introducción de los resultados obteni­dos; utilidad para el país o la comunidad rela­cionados con la producción y los servicios;</a:t>
            </a:r>
          </a:p>
          <a:p>
            <a:pPr lvl="0" fontAlgn="base"/>
            <a:r>
              <a:rPr lang="es-ES" dirty="0"/>
              <a:t>nivel científico y actualidad de las investigacio­nes que realiza; utilización eficiente de las técni­cas y métodos de avanzada en sus investigacio­nes, que tributen a la formación de doctores;</a:t>
            </a:r>
          </a:p>
          <a:p>
            <a:pPr lvl="0" fontAlgn="base"/>
            <a:r>
              <a:rPr lang="es-ES" dirty="0"/>
              <a:t>labor desplegada en la dirección de la ciencia y la innovación tecnológica;</a:t>
            </a:r>
          </a:p>
          <a:p>
            <a:pPr lvl="0" fontAlgn="base"/>
            <a:r>
              <a:rPr lang="es-ES" dirty="0"/>
              <a:t>calidad de las publicaciones científicas elabora­das; de trabajos presentados en eventos; así como la preparación y obtención de normas, patentes y otras actividades, en tanto constitu­yan resultados del trabajo realizado;</a:t>
            </a:r>
          </a:p>
          <a:p>
            <a:pPr lvl="0" fontAlgn="base"/>
            <a:r>
              <a:rPr lang="es-ES" dirty="0"/>
              <a:t>para los profesores de enseñanza artística se considerarán las formas de publicación de las artes, creaciones e interpretaciones como for­mas de socialización de los resultados de inves­tigación;</a:t>
            </a:r>
          </a:p>
          <a:p>
            <a:pPr lvl="0" fontAlgn="base"/>
            <a:r>
              <a:rPr lang="es-ES" dirty="0"/>
              <a:t>aportes que realiza para contribuir al desarrollo científico de su especialidad y a la enseñanza de la misma; y</a:t>
            </a:r>
          </a:p>
          <a:p>
            <a:pPr lvl="0" fontAlgn="base"/>
            <a:r>
              <a:rPr lang="es-ES" dirty="0"/>
              <a:t>utilización eficiente de las fuentes de informa­ción en las investigaciones.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1345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r>
              <a:rPr lang="es-ES" sz="3200" b="1" dirty="0"/>
              <a:t>DÉCIMO</a:t>
            </a:r>
            <a:r>
              <a:rPr lang="es-ES" sz="3200" dirty="0"/>
              <a:t>: </a:t>
            </a:r>
            <a:r>
              <a:rPr lang="es-ES" sz="3200" b="1" dirty="0"/>
              <a:t>V</a:t>
            </a:r>
            <a:r>
              <a:rPr lang="es-ES" sz="3200" b="1" dirty="0" smtClean="0"/>
              <a:t>aloración </a:t>
            </a:r>
            <a:r>
              <a:rPr lang="es-ES" sz="3200" b="1" dirty="0"/>
              <a:t>de la su­peración</a:t>
            </a:r>
            <a:r>
              <a:rPr lang="es-ES" sz="3200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41168"/>
          </a:xfrm>
        </p:spPr>
        <p:txBody>
          <a:bodyPr>
            <a:normAutofit lnSpcReduction="10000"/>
          </a:bodyPr>
          <a:lstStyle/>
          <a:p>
            <a:pPr fontAlgn="base"/>
            <a:r>
              <a:rPr lang="es-ES" dirty="0"/>
              <a:t>a) Calidad con que cumplen las actividades plani­ficadas para su superación: doctorado, maestría, especialidad u otro tipo de superación básica o especializada;</a:t>
            </a:r>
          </a:p>
          <a:p>
            <a:pPr lvl="0" fontAlgn="base"/>
            <a:r>
              <a:rPr lang="es-ES" dirty="0"/>
              <a:t>resultados obtenidos por su labor científico-peda­gógica en la superación autodidacta, en corres­pondencia con su categoría docente y su reflejo en la docencia; y  </a:t>
            </a:r>
            <a:r>
              <a:rPr lang="es-ES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s-ES" dirty="0"/>
          </a:p>
          <a:p>
            <a:pPr lvl="0" fontAlgn="base"/>
            <a:r>
              <a:rPr lang="es-ES" dirty="0" smtClean="0"/>
              <a:t>dominio </a:t>
            </a:r>
            <a:r>
              <a:rPr lang="es-ES" dirty="0"/>
              <a:t>de los conocimientos alcanzados como resultado de su trabajo.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712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124744"/>
          </a:xfrm>
        </p:spPr>
        <p:txBody>
          <a:bodyPr>
            <a:normAutofit/>
          </a:bodyPr>
          <a:lstStyle/>
          <a:p>
            <a:r>
              <a:rPr lang="es-ES" sz="3200" b="1" dirty="0"/>
              <a:t>UNDÉCIMO</a:t>
            </a:r>
            <a:r>
              <a:rPr lang="es-ES" sz="3200" dirty="0"/>
              <a:t>: </a:t>
            </a:r>
            <a:r>
              <a:rPr lang="es-ES" sz="3200" b="1" dirty="0" smtClean="0"/>
              <a:t>Valoración </a:t>
            </a:r>
            <a:r>
              <a:rPr lang="es-ES" sz="3200" b="1" dirty="0"/>
              <a:t>del tra­bajo de extensión universitaria</a:t>
            </a:r>
            <a:r>
              <a:rPr lang="es-ES" sz="3200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472608"/>
          </a:xfrm>
        </p:spPr>
        <p:txBody>
          <a:bodyPr>
            <a:normAutofit fontScale="70000" lnSpcReduction="20000"/>
          </a:bodyPr>
          <a:lstStyle/>
          <a:p>
            <a:pPr lvl="0" fontAlgn="base"/>
            <a:r>
              <a:rPr lang="es-ES" sz="3400" dirty="0"/>
              <a:t>Calidad de las tareas extensionistas contenidas en su plan de trabajo;</a:t>
            </a:r>
          </a:p>
          <a:p>
            <a:pPr lvl="0" fontAlgn="base"/>
            <a:r>
              <a:rPr lang="es-ES" sz="3400" dirty="0"/>
              <a:t>promoción de la cultura de la profesión desde las distintas formas organizativas del proceso docente;</a:t>
            </a:r>
          </a:p>
          <a:p>
            <a:pPr lvl="0" fontAlgn="base"/>
            <a:r>
              <a:rPr lang="es-ES" sz="3400" dirty="0"/>
              <a:t>participación en cátedras honoríficas;</a:t>
            </a:r>
          </a:p>
          <a:p>
            <a:pPr lvl="0" fontAlgn="base"/>
            <a:r>
              <a:rPr lang="es-ES" sz="3400" dirty="0"/>
              <a:t>apoyo y contribución a la conformación de uni­dades artísticas, deportivas y otras instituciones culturales, dentro o fuera de la universidad;</a:t>
            </a:r>
          </a:p>
          <a:p>
            <a:pPr lvl="0" fontAlgn="base"/>
            <a:r>
              <a:rPr lang="es-ES" sz="3400" dirty="0"/>
              <a:t>divulgación de los resultados de la ciencia y la innovación tecnológica;</a:t>
            </a:r>
          </a:p>
          <a:p>
            <a:pPr lvl="0" fontAlgn="base"/>
            <a:r>
              <a:rPr lang="es-ES" sz="3400" dirty="0"/>
              <a:t>promoción de actividades extracurriculares para el desarrollo cultural integral de los estudiantes;</a:t>
            </a:r>
          </a:p>
          <a:p>
            <a:pPr lvl="0" fontAlgn="base"/>
            <a:r>
              <a:rPr lang="es-ES" sz="3400" dirty="0"/>
              <a:t>liderazgo y participación en la realización de proyectos extensionistas dirigidos al desarrollo sociocultural comunitario; y</a:t>
            </a:r>
          </a:p>
          <a:p>
            <a:pPr lvl="0" fontAlgn="base"/>
            <a:r>
              <a:rPr lang="es-ES" sz="3400" dirty="0"/>
              <a:t>investigación en el campo de la extensión uni­versitaria y participación en la introducción y generalización de sus resultados.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4439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u="sng" dirty="0"/>
              <a:t>PROCEDIMIENTO PARA LA EVALUACIÓN DE LOS PROFESO­RES UNIVERSITARIOS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141168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DUODÉCIMO</a:t>
            </a:r>
            <a:r>
              <a:rPr lang="es-ES" dirty="0"/>
              <a:t>: </a:t>
            </a:r>
            <a:r>
              <a:rPr lang="es-ES" b="1" dirty="0"/>
              <a:t>El jefe de departamento</a:t>
            </a:r>
            <a:r>
              <a:rPr lang="es-ES" dirty="0"/>
              <a:t> o el di­rector docente, según corresponda, </a:t>
            </a:r>
            <a:r>
              <a:rPr lang="es-ES" b="1" dirty="0"/>
              <a:t>confecciona y analiza el plan de trabajo individual con cada profe­sor</a:t>
            </a:r>
            <a:r>
              <a:rPr lang="es-ES" dirty="0"/>
              <a:t>, le entrega una copia de este y </a:t>
            </a:r>
            <a:r>
              <a:rPr lang="es-ES" b="1" u="sng" dirty="0"/>
              <a:t>realiza el control sistemático y riguroso del desarrollo de las activida­des planificadas</a:t>
            </a:r>
            <a:r>
              <a:rPr lang="es-ES" dirty="0"/>
              <a:t>, de acuerdo con las prioridades del plan de trabajo individual. </a:t>
            </a:r>
            <a:r>
              <a:rPr lang="es-ES" b="1" u="sng" dirty="0"/>
              <a:t>Se efectúa un corte se­mestral</a:t>
            </a:r>
            <a:r>
              <a:rPr lang="es-ES" dirty="0"/>
              <a:t>, que permite adoptar las decisiones adecua­das para el cumplimiento de las actividades y resul­tados programados para el año natural.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87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u="sng" dirty="0"/>
              <a:t>PROCEDIMIENTO PARA LA EVALUACIÓN DE LOS PROFESO­RES UNIVERSITARIOS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5257800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s-ES" b="1" dirty="0"/>
              <a:t>DECIMOTERCERO</a:t>
            </a:r>
            <a:r>
              <a:rPr lang="es-ES" dirty="0"/>
              <a:t>: </a:t>
            </a:r>
            <a:r>
              <a:rPr lang="es-ES" b="1" u="sng" dirty="0"/>
              <a:t>La evaluación se efectúa por el jefe del departamento</a:t>
            </a:r>
            <a:r>
              <a:rPr lang="es-ES" dirty="0"/>
              <a:t> o el director docente, según corresponda, para lo cual </a:t>
            </a:r>
            <a:r>
              <a:rPr lang="es-ES" b="1" u="sng" dirty="0"/>
              <a:t>considerará,</a:t>
            </a:r>
            <a:r>
              <a:rPr lang="es-ES" dirty="0"/>
              <a:t> entre otros, los aspectos siguientes: </a:t>
            </a:r>
            <a:r>
              <a:rPr lang="es-ES" b="1" u="sng" dirty="0"/>
              <a:t>la autoevaluación</a:t>
            </a:r>
            <a:r>
              <a:rPr lang="es-ES" dirty="0"/>
              <a:t> del profesor universitario, la categoría docente, </a:t>
            </a:r>
            <a:r>
              <a:rPr lang="es-ES" b="1" dirty="0"/>
              <a:t>el con­trol sistemático realizado al desarrollo de las </a:t>
            </a:r>
            <a:r>
              <a:rPr lang="es-ES" b="1" dirty="0" smtClean="0"/>
              <a:t>actividades </a:t>
            </a:r>
            <a:r>
              <a:rPr lang="es-ES" b="1" dirty="0"/>
              <a:t>durante el año, las opiniones recogidas de los profesores, trabajadores y de la organización sindi­cal en los análisis periódicos realizados en el depar­tamento, la opinión de los estudiantes emitida a tra­vés de la Federación Estudiantil Universitaria, así como el criterio de otros dirigentes que han interve­nido en el desarrollo del trabajo realizado por el profesor.</a:t>
            </a:r>
            <a:r>
              <a:rPr lang="es-ES" dirty="0"/>
              <a:t> 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1388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u="sng" dirty="0"/>
              <a:t>PROCEDIMIENTO PARA LA EVALUACIÓN DE LOS PROFESO­RES UNIVERSITARIOS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</p:spPr>
        <p:txBody>
          <a:bodyPr>
            <a:normAutofit fontScale="77500" lnSpcReduction="20000"/>
          </a:bodyPr>
          <a:lstStyle/>
          <a:p>
            <a:r>
              <a:rPr lang="es-ES" b="1" dirty="0"/>
              <a:t>DECIMOQUINTO</a:t>
            </a:r>
            <a:r>
              <a:rPr lang="es-ES" dirty="0"/>
              <a:t>: </a:t>
            </a:r>
            <a:r>
              <a:rPr lang="es-ES" b="1" u="sng" dirty="0"/>
              <a:t>La evaluación se basa en los principales resultados del trabajo</a:t>
            </a:r>
            <a:r>
              <a:rPr lang="es-ES" dirty="0"/>
              <a:t>, así como la cali­dad e impacto de estos. De igual forma, se reflejan con claridad los incumplimientos, insuficiencias y deficiencias en el trabajo. También se especifican las recomendaciones para la próxima etapa.</a:t>
            </a:r>
          </a:p>
          <a:p>
            <a:pPr fontAlgn="base"/>
            <a:r>
              <a:rPr lang="es-ES" b="1" dirty="0"/>
              <a:t>DECIMOSEXTO</a:t>
            </a:r>
            <a:r>
              <a:rPr lang="es-ES" dirty="0"/>
              <a:t>: Se otorga una calificación única </a:t>
            </a:r>
            <a:r>
              <a:rPr lang="es-ES" dirty="0" smtClean="0"/>
              <a:t>. </a:t>
            </a:r>
            <a:r>
              <a:rPr lang="es-ES" dirty="0"/>
              <a:t>La evaluación se expresa como Excelente, Bien, Regular o Mal.</a:t>
            </a:r>
          </a:p>
          <a:p>
            <a:pPr fontAlgn="base"/>
            <a:r>
              <a:rPr lang="es-ES" b="1" dirty="0"/>
              <a:t>Excelente</a:t>
            </a:r>
            <a:r>
              <a:rPr lang="es-ES" dirty="0"/>
              <a:t>, </a:t>
            </a:r>
            <a:r>
              <a:rPr lang="es-ES" b="1" u="sng" dirty="0"/>
              <a:t>cuando se obtienen resultados rele­vantes y se contribuye, de forma significativa, a los logros del centro.</a:t>
            </a:r>
            <a:endParaRPr lang="es-ES" dirty="0"/>
          </a:p>
          <a:p>
            <a:pPr fontAlgn="base"/>
            <a:r>
              <a:rPr lang="es-ES" b="1" dirty="0"/>
              <a:t>Bien</a:t>
            </a:r>
            <a:r>
              <a:rPr lang="es-ES" dirty="0"/>
              <a:t>, </a:t>
            </a:r>
            <a:r>
              <a:rPr lang="es-ES" b="1" dirty="0"/>
              <a:t>cuando se cumple con calidad el trabajo planificado.</a:t>
            </a:r>
            <a:endParaRPr lang="es-ES" dirty="0"/>
          </a:p>
          <a:p>
            <a:pPr fontAlgn="base"/>
            <a:r>
              <a:rPr lang="es-ES" b="1" dirty="0"/>
              <a:t>Regular</a:t>
            </a:r>
            <a:r>
              <a:rPr lang="es-ES" dirty="0"/>
              <a:t>, cuando existen incumplimientos en el plan de trabajo individual.</a:t>
            </a:r>
          </a:p>
          <a:p>
            <a:pPr fontAlgn="base"/>
            <a:r>
              <a:rPr lang="es-ES" b="1" dirty="0"/>
              <a:t>Mal</a:t>
            </a:r>
            <a:r>
              <a:rPr lang="es-ES" dirty="0"/>
              <a:t>, cuando existen incumplimientos significa­tivos y/o reiterativos.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6485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u="sng" dirty="0"/>
              <a:t>PROCEDIMIENTO PARA LA EVALUACIÓN DE LOS PROFESO­RES UNIVERSITARIOS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s-ES" b="1" dirty="0"/>
              <a:t>DECIMOCTAVO</a:t>
            </a:r>
            <a:r>
              <a:rPr lang="es-ES" dirty="0"/>
              <a:t>: El proceso para la evaluación anual de los profesores universitarios está compren­dido entre los meses de enero y marzo</a:t>
            </a:r>
            <a:r>
              <a:rPr lang="es-ES" dirty="0" smtClean="0"/>
              <a:t>.</a:t>
            </a:r>
            <a:endParaRPr lang="es-ES" dirty="0"/>
          </a:p>
          <a:p>
            <a:pPr fontAlgn="base"/>
            <a:r>
              <a:rPr lang="es-ES" b="1" dirty="0"/>
              <a:t>DECIMONOVENO</a:t>
            </a:r>
            <a:r>
              <a:rPr lang="es-ES" dirty="0"/>
              <a:t>: </a:t>
            </a:r>
            <a:r>
              <a:rPr lang="es-ES" b="1" u="sng" dirty="0"/>
              <a:t>En el momento de efectuar­se la evaluación de los resultados del trabajo el pro­fesor debe tener laborado, al menos, el 70 % del período que se evalúa.</a:t>
            </a:r>
            <a:r>
              <a:rPr lang="es-ES" dirty="0"/>
              <a:t> En caso de no cumplir este requisito tiene que esperar al próximo período </a:t>
            </a:r>
            <a:r>
              <a:rPr lang="es-ES" dirty="0" err="1"/>
              <a:t>eva-luativo</a:t>
            </a:r>
            <a:r>
              <a:rPr lang="es-ES" dirty="0"/>
              <a:t> y mantiene la estimulación que venía perci­biendo.</a:t>
            </a:r>
          </a:p>
          <a:p>
            <a:pPr marL="0" indent="0" fontAlgn="base">
              <a:buNone/>
            </a:pPr>
            <a:r>
              <a:rPr lang="es-ES" dirty="0"/>
              <a:t>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7739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u="sng" dirty="0"/>
              <a:t>PROCEDIMIENTO PARA LA EVALUACIÓN DE LOS PROFESO­RES UNIVERSITARIOS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</p:spPr>
        <p:txBody>
          <a:bodyPr>
            <a:normAutofit fontScale="85000" lnSpcReduction="20000"/>
          </a:bodyPr>
          <a:lstStyle/>
          <a:p>
            <a:r>
              <a:rPr lang="es-ES" b="1" dirty="0"/>
              <a:t>VIGÉSIMO SEGUNDO:</a:t>
            </a:r>
            <a:r>
              <a:rPr lang="es-ES" dirty="0"/>
              <a:t> </a:t>
            </a:r>
            <a:r>
              <a:rPr lang="es-ES" b="1" u="sng" dirty="0"/>
              <a:t>Cuando el profesor universitario esté inconforme con el resultado de la evaluación de su trabajo, puede manifestar su dis­crepancia por escrito, dentro de los siete (7) días hábiles posteriores a la fecha de notificación de la misma, al decano o director de la filial, según la subordinación del departamento o dirección en que trabaja, y enviará copia a la organización sindical correspondiente.</a:t>
            </a:r>
            <a:r>
              <a:rPr lang="es-ES" dirty="0"/>
              <a:t> El decano o director de la filial se auxilia por una comisión, con la participación de un representante de la organización sindical a ese nivel, para analizar la inconformidad.</a:t>
            </a:r>
          </a:p>
          <a:p>
            <a:r>
              <a:rPr lang="es-ES" b="1" dirty="0">
                <a:solidFill>
                  <a:srgbClr val="FF0000"/>
                </a:solidFill>
              </a:rPr>
              <a:t>TERCERA</a:t>
            </a:r>
            <a:r>
              <a:rPr lang="es-ES" dirty="0">
                <a:solidFill>
                  <a:srgbClr val="FF0000"/>
                </a:solidFill>
              </a:rPr>
              <a:t>: </a:t>
            </a:r>
            <a:r>
              <a:rPr lang="es-ES" b="1" u="sng" dirty="0">
                <a:solidFill>
                  <a:srgbClr val="FF0000"/>
                </a:solidFill>
              </a:rPr>
              <a:t>En el caso de las universidades ads­critas al Ministerio de Salud Pública, el proceso para la evaluación anual de los profesores universitarios se rige por las regulaciones que dicho organismo establezca.</a:t>
            </a:r>
            <a:endParaRPr lang="es-ES" dirty="0">
              <a:solidFill>
                <a:srgbClr val="FF0000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617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u="sng" dirty="0"/>
              <a:t>PROCEDIMIENTO PARA LA EVALUACIÓN DE LOS PROFESO­RES UNIVERSITARIOS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b="1" dirty="0"/>
              <a:t>DISPOSICIONES ESPECIALES</a:t>
            </a:r>
            <a:endParaRPr lang="es-ES" dirty="0"/>
          </a:p>
          <a:p>
            <a:r>
              <a:rPr lang="es-ES" b="1" dirty="0" smtClean="0"/>
              <a:t>TERCERA</a:t>
            </a:r>
            <a:r>
              <a:rPr lang="es-ES" dirty="0" smtClean="0"/>
              <a:t>: </a:t>
            </a:r>
            <a:r>
              <a:rPr lang="es-ES" b="1" u="sng" dirty="0"/>
              <a:t>En el caso de las universidades ads­critas al Ministerio de Salud Pública, el proceso para la evaluación anual de los profesores universitarios se rige por las regulaciones que dicho organismo establezca.</a:t>
            </a:r>
            <a:endParaRPr lang="es-ES" dirty="0"/>
          </a:p>
          <a:p>
            <a:pPr>
              <a:buFont typeface="Wingdings" panose="05000000000000000000" pitchFamily="2" charset="2"/>
              <a:buChar char="Ø"/>
            </a:pPr>
            <a:r>
              <a:rPr lang="es-ES" b="1" dirty="0" smtClean="0"/>
              <a:t>ESAS REGULACIONES ESTÁN EN LA RESOLUCIÓN MINISTERIAL 718 DEL 2015 DEL MINISTRO DE SALUD PÚBLICA, QUE ES LA QUE SE APLICA A LOS PROFESORES DE LAS UNIVERSIDADES MÉDICAS (VER PRESENTACIÓN)</a:t>
            </a:r>
            <a:endParaRPr lang="es-ES" b="1" dirty="0"/>
          </a:p>
        </p:txBody>
      </p:sp>
      <p:sp>
        <p:nvSpPr>
          <p:cNvPr id="5" name="Flecha abajo 4"/>
          <p:cNvSpPr/>
          <p:nvPr/>
        </p:nvSpPr>
        <p:spPr>
          <a:xfrm>
            <a:off x="6300192" y="4005064"/>
            <a:ext cx="3600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36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r>
              <a:rPr lang="es-ES" sz="9600" dirty="0" smtClean="0"/>
              <a:t>Fin</a:t>
            </a: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250516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16633"/>
            <a:ext cx="9144000" cy="2448271"/>
          </a:xfrm>
        </p:spPr>
        <p:txBody>
          <a:bodyPr>
            <a:normAutofit fontScale="90000"/>
          </a:bodyPr>
          <a:lstStyle/>
          <a:p>
            <a:r>
              <a:rPr lang="es-ES" sz="4000" b="1" dirty="0" smtClean="0"/>
              <a:t>RESOLUCIÓN MINISTERIAL 66 DEL 2014</a:t>
            </a:r>
            <a:br>
              <a:rPr lang="es-ES" sz="4000" b="1" dirty="0" smtClean="0"/>
            </a:br>
            <a:r>
              <a:rPr lang="es-ES" b="1" dirty="0" smtClean="0"/>
              <a:t>PROCEDIMIENTO </a:t>
            </a:r>
            <a:r>
              <a:rPr lang="es-ES" b="1" dirty="0"/>
              <a:t>PARA LA EVALUACIÓN DE LOS PROFESO­RES UNIVERSITARIOS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712968" cy="3456384"/>
          </a:xfrm>
        </p:spPr>
        <p:txBody>
          <a:bodyPr>
            <a:normAutofit/>
          </a:bodyPr>
          <a:lstStyle/>
          <a:p>
            <a:r>
              <a:rPr lang="es-ES" dirty="0" smtClean="0"/>
              <a:t>Esta resolución  es la que se aplica a los profesores universitarios, se expone aquí porque sirve de base a la </a:t>
            </a:r>
            <a:r>
              <a:rPr lang="es-ES" b="1" u="sng" dirty="0" smtClean="0"/>
              <a:t>Resolución 718 del 2015 </a:t>
            </a:r>
            <a:r>
              <a:rPr lang="es-ES" dirty="0" smtClean="0"/>
              <a:t>del Ministro de salud pública que es la que </a:t>
            </a:r>
            <a:r>
              <a:rPr lang="es-ES" b="1" dirty="0" smtClean="0"/>
              <a:t>pauta el sistema de evaluación para los </a:t>
            </a:r>
            <a:r>
              <a:rPr lang="es-ES" b="1" u="sng" dirty="0" smtClean="0"/>
              <a:t>profesores de las universidades de ciencias médicas</a:t>
            </a:r>
            <a:endParaRPr lang="es-ES" b="1" u="sng" dirty="0"/>
          </a:p>
        </p:txBody>
      </p:sp>
    </p:spTree>
    <p:extLst>
      <p:ext uri="{BB962C8B-B14F-4D97-AF65-F5344CB8AC3E}">
        <p14:creationId xmlns:p14="http://schemas.microsoft.com/office/powerpoint/2010/main" val="169799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u="sng" dirty="0"/>
              <a:t>PROCEDIMIENTO PARA LA EVALUACIÓN DE LOS PROFESO­RES UNIVERSITARIOS </a:t>
            </a:r>
            <a:endParaRPr lang="es-ES" sz="320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es-ES" b="1" dirty="0"/>
              <a:t>SEGUNDO: </a:t>
            </a:r>
            <a:r>
              <a:rPr lang="es-ES" b="1" u="sng" dirty="0"/>
              <a:t>El jefe del departamento</a:t>
            </a:r>
            <a:r>
              <a:rPr lang="es-ES" dirty="0"/>
              <a:t> o el direc­tor docente, según corresponda, </a:t>
            </a:r>
            <a:r>
              <a:rPr lang="es-ES" b="1" u="sng" dirty="0"/>
              <a:t>es el responsable de la organización, planificación y control del trabajo de los profesores universitarios del departamento o dirección que dirige, así como de su evaluación.</a:t>
            </a:r>
            <a:endParaRPr lang="es-ES" dirty="0"/>
          </a:p>
          <a:p>
            <a:pPr fontAlgn="base"/>
            <a:r>
              <a:rPr lang="es-ES" dirty="0"/>
              <a:t> </a:t>
            </a:r>
            <a:r>
              <a:rPr lang="es-ES" b="1" dirty="0"/>
              <a:t>TERCERO</a:t>
            </a:r>
            <a:r>
              <a:rPr lang="es-ES" dirty="0"/>
              <a:t>: </a:t>
            </a:r>
            <a:r>
              <a:rPr lang="es-ES" u="sng" dirty="0"/>
              <a:t>La elaboración del plan de trabajo de los profesores universitarios se realiza cada año natural por el jefe del departamento </a:t>
            </a:r>
            <a:r>
              <a:rPr lang="es-ES" dirty="0"/>
              <a:t>o el director docente, según corresponda, teniendo en cuenta las tareas que tributan a las prioridades y objetivos del curso, la disciplina laboral, la labor educativa y el incremento de la calidad de la educación superior, así como su comparación con el año anterior para cada profesor en ese período de tiempo.</a:t>
            </a:r>
          </a:p>
          <a:p>
            <a:pPr marL="0" indent="0" fontAlgn="base">
              <a:buNone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090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u="sng" dirty="0"/>
              <a:t>PROCEDIMIENTO PARA LA EVALUACIÓN DE LOS PROFESO­RES UNIVERSITARIOS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141168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s-ES" b="1" dirty="0"/>
              <a:t>CUARTO: </a:t>
            </a:r>
            <a:r>
              <a:rPr lang="es-ES" dirty="0"/>
              <a:t>La evaluación de los profesores uni­versitarios tiene como objetivo valorar los resulta­dos y la calidad del trabajo realizado en el año, de acuerdo con las actividades del plan individual; así como la efectividad de la labor desarrollada en la formación integral de los estudiantes, el ejemplo personal y el prestigio.</a:t>
            </a:r>
          </a:p>
          <a:p>
            <a:pPr marL="0" indent="0" fontAlgn="base">
              <a:buNone/>
            </a:pPr>
            <a:r>
              <a:rPr lang="es-ES" dirty="0"/>
              <a:t> </a:t>
            </a:r>
          </a:p>
          <a:p>
            <a:pPr fontAlgn="base"/>
            <a:r>
              <a:rPr lang="es-ES" b="1" dirty="0"/>
              <a:t>QUINTO</a:t>
            </a:r>
            <a:r>
              <a:rPr lang="es-ES" dirty="0"/>
              <a:t>: </a:t>
            </a:r>
            <a:r>
              <a:rPr lang="es-ES" b="1" dirty="0"/>
              <a:t>Para las actividades del plan de traba­jo de los profesores universitarios, se tienen en cuenta los aspectos siguientes:</a:t>
            </a:r>
            <a:endParaRPr lang="es-ES" dirty="0"/>
          </a:p>
          <a:p>
            <a:pPr marL="514350" lvl="0" indent="-514350" fontAlgn="base">
              <a:buFont typeface="+mj-lt"/>
              <a:buAutoNum type="arabicPeriod"/>
            </a:pPr>
            <a:r>
              <a:rPr lang="es-ES" b="1" dirty="0"/>
              <a:t>Trabajo docente-educativo en pregrado y pos-grado (TDE);</a:t>
            </a:r>
            <a:endParaRPr lang="es-ES" dirty="0"/>
          </a:p>
          <a:p>
            <a:pPr marL="514350" lvl="0" indent="-514350" fontAlgn="base">
              <a:buFont typeface="+mj-lt"/>
              <a:buAutoNum type="arabicPeriod"/>
            </a:pPr>
            <a:r>
              <a:rPr lang="es-ES" b="1" dirty="0"/>
              <a:t>trabajo político-ideológico (TPI);</a:t>
            </a:r>
            <a:endParaRPr lang="es-ES" dirty="0"/>
          </a:p>
          <a:p>
            <a:pPr marL="514350" lvl="0" indent="-514350" fontAlgn="base">
              <a:buFont typeface="+mj-lt"/>
              <a:buAutoNum type="arabicPeriod"/>
            </a:pPr>
            <a:r>
              <a:rPr lang="es-ES" b="1" dirty="0"/>
              <a:t>trabajo metodológico (TM);</a:t>
            </a:r>
            <a:endParaRPr lang="es-ES" dirty="0"/>
          </a:p>
          <a:p>
            <a:pPr marL="514350" lvl="0" indent="-514350" fontAlgn="base">
              <a:buFont typeface="+mj-lt"/>
              <a:buAutoNum type="arabicPeriod"/>
            </a:pPr>
            <a:r>
              <a:rPr lang="es-ES" b="1" dirty="0"/>
              <a:t>trabajo de investigación e innovación (TIC);</a:t>
            </a:r>
            <a:endParaRPr lang="es-ES" dirty="0"/>
          </a:p>
          <a:p>
            <a:pPr marL="514350" lvl="0" indent="-514350" fontAlgn="base">
              <a:buFont typeface="+mj-lt"/>
              <a:buAutoNum type="arabicPeriod"/>
            </a:pPr>
            <a:r>
              <a:rPr lang="es-ES" b="1" dirty="0"/>
              <a:t>superación (SP); y</a:t>
            </a:r>
            <a:endParaRPr lang="es-ES" dirty="0"/>
          </a:p>
          <a:p>
            <a:pPr marL="514350" lvl="0" indent="-514350" fontAlgn="base">
              <a:buFont typeface="+mj-lt"/>
              <a:buAutoNum type="arabicPeriod"/>
            </a:pPr>
            <a:r>
              <a:rPr lang="es-ES" b="1" dirty="0"/>
              <a:t>extensión universitaria (EU).</a:t>
            </a:r>
            <a:endParaRPr lang="es-ES" dirty="0"/>
          </a:p>
          <a:p>
            <a:pPr marL="0" indent="0" fontAlgn="base">
              <a:buNone/>
            </a:pPr>
            <a:r>
              <a:rPr lang="es-ES" b="1" dirty="0" smtClean="0"/>
              <a:t>                  Además</a:t>
            </a:r>
            <a:r>
              <a:rPr lang="es-ES" b="1" dirty="0"/>
              <a:t>, pueden incluirse otros que se considere necesario.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932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0"/>
            <a:ext cx="8507288" cy="1124744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Sexto: Valoración </a:t>
            </a:r>
            <a:r>
              <a:rPr lang="es-ES" sz="3200" b="1" dirty="0"/>
              <a:t>del trabajo docente-educativo</a:t>
            </a:r>
            <a:r>
              <a:rPr lang="es-ES" sz="3200" dirty="0"/>
              <a:t> </a:t>
            </a:r>
            <a:r>
              <a:rPr lang="es-ES" sz="3200" b="1" u="sng" dirty="0" smtClean="0"/>
              <a:t>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472608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endParaRPr lang="es-ES" dirty="0"/>
          </a:p>
          <a:p>
            <a:pPr lvl="0" fontAlgn="base"/>
            <a:r>
              <a:rPr lang="es-ES" dirty="0"/>
              <a:t>Ejemplaridad del profesor a partir de su disci­plina; su actuación cotidiana; su ética y su sensibilidad, entre otras;</a:t>
            </a:r>
          </a:p>
          <a:p>
            <a:pPr lvl="0" fontAlgn="base"/>
            <a:r>
              <a:rPr lang="es-ES" dirty="0"/>
              <a:t>formación integral y preparación para el diá­logo y el debate con los estudiantes;</a:t>
            </a:r>
          </a:p>
          <a:p>
            <a:pPr lvl="0" fontAlgn="base"/>
            <a:r>
              <a:rPr lang="es-ES" dirty="0"/>
              <a:t>dedicación demostrada y resultados obtenidos en el trabajo educativo con los estudiantes, encaminado a la formación integral de los mismos, en su esfera de actuación;</a:t>
            </a:r>
          </a:p>
          <a:p>
            <a:pPr lvl="0" fontAlgn="base"/>
            <a:r>
              <a:rPr lang="es-ES" dirty="0"/>
              <a:t>resultados de su labor como tutor, profesor guía o profesor principal de año académico;</a:t>
            </a:r>
          </a:p>
          <a:p>
            <a:pPr lvl="0" fontAlgn="base"/>
            <a:r>
              <a:rPr lang="es-ES" dirty="0"/>
              <a:t>calidad de su participación en las reuniones estudiantiles; contribución en la </a:t>
            </a:r>
            <a:r>
              <a:rPr lang="es-ES" dirty="0" smtClean="0"/>
              <a:t>formación integral </a:t>
            </a:r>
            <a:r>
              <a:rPr lang="es-ES" dirty="0"/>
              <a:t>de los estudiantes; labor educativa des­de la instrucción; </a:t>
            </a:r>
            <a:endParaRPr lang="es-ES" dirty="0" smtClean="0"/>
          </a:p>
          <a:p>
            <a:pPr lvl="0" fontAlgn="base"/>
            <a:r>
              <a:rPr lang="es-ES" dirty="0" smtClean="0"/>
              <a:t>participación </a:t>
            </a:r>
            <a:r>
              <a:rPr lang="es-ES" dirty="0"/>
              <a:t>en la vida del colectivo del de­partamento;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102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0"/>
            <a:ext cx="8507288" cy="1124744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Sexto: Valoración </a:t>
            </a:r>
            <a:r>
              <a:rPr lang="es-ES" sz="3200" b="1" dirty="0"/>
              <a:t>del trabajo docente-educativo</a:t>
            </a:r>
            <a:r>
              <a:rPr lang="es-ES" sz="3200" dirty="0"/>
              <a:t> </a:t>
            </a:r>
            <a:r>
              <a:rPr lang="es-ES" sz="3200" b="1" u="sng" dirty="0" smtClean="0"/>
              <a:t>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589240"/>
          </a:xfrm>
        </p:spPr>
        <p:txBody>
          <a:bodyPr>
            <a:normAutofit fontScale="77500" lnSpcReduction="20000"/>
          </a:bodyPr>
          <a:lstStyle/>
          <a:p>
            <a:pPr lvl="0" fontAlgn="base"/>
            <a:r>
              <a:rPr lang="es-ES" dirty="0" smtClean="0"/>
              <a:t>calidad </a:t>
            </a:r>
            <a:r>
              <a:rPr lang="es-ES" dirty="0"/>
              <a:t>de la docencia impartida en pregrado, lo que se expresa en el grado de cumplimiento de los objetivos programados, el nivel científi­co-técnico actualizado, los métodos y medios de enseñanza utilizados para una mayor acti­vación del proceso cognoscitivo, la motiva­ción lograda, la utilización eficiente de la lite­ratura docente y otras fuentes de información, la orientación de la </a:t>
            </a:r>
            <a:r>
              <a:rPr lang="es-ES" dirty="0" err="1"/>
              <a:t>autopreparación</a:t>
            </a:r>
            <a:r>
              <a:rPr lang="es-ES" dirty="0"/>
              <a:t>, así como los resultados obtenidos en lograr en los estu­diantes la dedicación al estudio y la adquisi­ción de conocimientos;</a:t>
            </a:r>
          </a:p>
          <a:p>
            <a:pPr lvl="0" fontAlgn="base"/>
            <a:r>
              <a:rPr lang="es-ES" dirty="0"/>
              <a:t>grado de cumplimiento y calidad del trabajo desarrollado por los estudiantes que atiende en prácticas laborales como tutor, consultante y oponente de trabajos de curso y de diploma; in­fluencia de su labor en la formación política, ideológica y profesional adquiridas por sus estu­diantes;</a:t>
            </a:r>
          </a:p>
          <a:p>
            <a:pPr lvl="0" fontAlgn="base"/>
            <a:r>
              <a:rPr lang="es-ES" dirty="0"/>
              <a:t>calidad con que controla y evalúa la adquisición de conocimientos y desarrollo de habilidades de los estudiantes, de acuerdo con lo establecido;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66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0"/>
            <a:ext cx="8507288" cy="1124744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Sexto: Valoración </a:t>
            </a:r>
            <a:r>
              <a:rPr lang="es-ES" sz="3200" b="1" dirty="0"/>
              <a:t>del trabajo docente-educativo</a:t>
            </a:r>
            <a:r>
              <a:rPr lang="es-ES" sz="3200" dirty="0"/>
              <a:t> </a:t>
            </a:r>
            <a:r>
              <a:rPr lang="es-ES" sz="3200" b="1" u="sng" dirty="0" smtClean="0"/>
              <a:t>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80728"/>
            <a:ext cx="9036496" cy="5877272"/>
          </a:xfrm>
        </p:spPr>
        <p:txBody>
          <a:bodyPr>
            <a:normAutofit fontScale="70000" lnSpcReduction="20000"/>
          </a:bodyPr>
          <a:lstStyle/>
          <a:p>
            <a:pPr lvl="0" fontAlgn="base"/>
            <a:r>
              <a:rPr lang="es-ES" dirty="0"/>
              <a:t>grado en que incorpora a la docencia sus re­sultados y los resultados de su colectivo en el trabajo investigativo, de innovación o de ser­vicios científico-técnicos, y otros factores de­rivados del ejercicio práctico de la actividad científico-técnica y laboral</a:t>
            </a:r>
            <a:r>
              <a:rPr lang="es-ES" dirty="0" smtClean="0"/>
              <a:t>;</a:t>
            </a:r>
            <a:endParaRPr lang="es-ES" dirty="0"/>
          </a:p>
          <a:p>
            <a:pPr lvl="0" fontAlgn="base"/>
            <a:r>
              <a:rPr lang="es-ES" dirty="0"/>
              <a:t>calidad de la docencia en cursos y estudios de posgrado</a:t>
            </a:r>
            <a:r>
              <a:rPr lang="es-ES" dirty="0" smtClean="0"/>
              <a:t>;</a:t>
            </a:r>
            <a:endParaRPr lang="es-ES" dirty="0"/>
          </a:p>
          <a:p>
            <a:pPr lvl="0" fontAlgn="base"/>
            <a:r>
              <a:rPr lang="es-ES" dirty="0"/>
              <a:t>resultados obtenidos en la dirección de grados científicos, así como en maestrías y especiali­dades</a:t>
            </a:r>
            <a:r>
              <a:rPr lang="es-ES" dirty="0" smtClean="0"/>
              <a:t>;</a:t>
            </a:r>
            <a:endParaRPr lang="es-ES" dirty="0"/>
          </a:p>
          <a:p>
            <a:pPr lvl="0" fontAlgn="base"/>
            <a:r>
              <a:rPr lang="es-ES" dirty="0"/>
              <a:t>labor desarrollada como consultante y oponen­te de doctorados, maestrías, especialidades, y otras formas de posgrado; </a:t>
            </a:r>
            <a:r>
              <a:rPr lang="es-ES" dirty="0" smtClean="0"/>
              <a:t>y</a:t>
            </a:r>
            <a:endParaRPr lang="es-ES" dirty="0"/>
          </a:p>
          <a:p>
            <a:r>
              <a:rPr lang="es-ES" dirty="0"/>
              <a:t>participación en tribunales de categorías do­centes y/o científicas para valorar lo anteriormente expresado se tienen en cuenta, entre otros elementos, los controles a las actividades desarrolladas, la opinión de: los estu­diantes, mediante la representación de la Federación Estudiantil Universitaria, del colectivo de profesores del departamento o dirección, según corresponda, del profesor principal del año académico, y de la organización sindical</a:t>
            </a:r>
          </a:p>
        </p:txBody>
      </p:sp>
    </p:spTree>
    <p:extLst>
      <p:ext uri="{BB962C8B-B14F-4D97-AF65-F5344CB8AC3E}">
        <p14:creationId xmlns:p14="http://schemas.microsoft.com/office/powerpoint/2010/main" val="147526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0"/>
            <a:ext cx="8507288" cy="1124744"/>
          </a:xfrm>
        </p:spPr>
        <p:txBody>
          <a:bodyPr>
            <a:normAutofit/>
          </a:bodyPr>
          <a:lstStyle/>
          <a:p>
            <a:r>
              <a:rPr lang="es-ES" sz="3200" b="1" dirty="0"/>
              <a:t>SÉPTIMO: </a:t>
            </a:r>
            <a:r>
              <a:rPr lang="es-ES" sz="3200" b="1" dirty="0" smtClean="0"/>
              <a:t>Valoración </a:t>
            </a:r>
            <a:r>
              <a:rPr lang="es-ES" sz="3200" b="1" dirty="0"/>
              <a:t>del trabajo político-ideológico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80728"/>
            <a:ext cx="9036496" cy="5877272"/>
          </a:xfrm>
        </p:spPr>
        <p:txBody>
          <a:bodyPr>
            <a:normAutofit/>
          </a:bodyPr>
          <a:lstStyle/>
          <a:p>
            <a:pPr lvl="0" fontAlgn="base"/>
            <a:r>
              <a:rPr lang="es-ES" dirty="0"/>
              <a:t>Grado de caracterización de los grupos de estu­diantes;</a:t>
            </a:r>
          </a:p>
          <a:p>
            <a:pPr lvl="0" fontAlgn="base"/>
            <a:r>
              <a:rPr lang="es-ES" dirty="0"/>
              <a:t>contribución a la formación integral de los es­tudiantes;</a:t>
            </a:r>
          </a:p>
          <a:p>
            <a:pPr lvl="0" fontAlgn="base"/>
            <a:r>
              <a:rPr lang="es-ES" dirty="0"/>
              <a:t>exigencia de la disciplina de los alumnos;</a:t>
            </a:r>
          </a:p>
          <a:p>
            <a:pPr lvl="0" fontAlgn="base"/>
            <a:r>
              <a:rPr lang="es-ES" dirty="0"/>
              <a:t>formación de valores;</a:t>
            </a:r>
          </a:p>
          <a:p>
            <a:pPr lvl="0" fontAlgn="base"/>
            <a:r>
              <a:rPr lang="es-ES" dirty="0"/>
              <a:t>contribución a la orientación y motivación pro­fesional de los alumnos; y</a:t>
            </a:r>
          </a:p>
          <a:p>
            <a:r>
              <a:rPr lang="es-ES" dirty="0"/>
              <a:t>eficacia de la labor docente en contribuir al desarrollo y la formación integral de los alumnos</a:t>
            </a:r>
          </a:p>
        </p:txBody>
      </p:sp>
    </p:spTree>
    <p:extLst>
      <p:ext uri="{BB962C8B-B14F-4D97-AF65-F5344CB8AC3E}">
        <p14:creationId xmlns:p14="http://schemas.microsoft.com/office/powerpoint/2010/main" val="170130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OCTAVO</a:t>
            </a:r>
            <a:r>
              <a:rPr lang="es-ES" sz="3200" dirty="0" smtClean="0"/>
              <a:t>: </a:t>
            </a:r>
            <a:r>
              <a:rPr lang="es-ES" sz="3200" b="1" dirty="0" smtClean="0"/>
              <a:t>Valoración </a:t>
            </a:r>
            <a:r>
              <a:rPr lang="es-ES" sz="3200" b="1" dirty="0"/>
              <a:t>del trabajo metodológico</a:t>
            </a:r>
            <a:r>
              <a:rPr lang="es-ES" sz="3200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70000" lnSpcReduction="20000"/>
          </a:bodyPr>
          <a:lstStyle/>
          <a:p>
            <a:pPr lvl="0" fontAlgn="base"/>
            <a:r>
              <a:rPr lang="es-ES" dirty="0"/>
              <a:t>Resultados del trabajo en la preparación de asignaturas; elaboración de literatura docente; programas informáticos de uso docente; y otros medios de enseñanza;</a:t>
            </a:r>
          </a:p>
          <a:p>
            <a:pPr lvl="0" fontAlgn="base"/>
            <a:r>
              <a:rPr lang="es-ES" dirty="0"/>
              <a:t>grado de participación en planes de estudio, programas de asignaturas y disciplinas o cual­quier otra documentación relativa al proceso docente-educativo;</a:t>
            </a:r>
          </a:p>
          <a:p>
            <a:pPr lvl="0" fontAlgn="base"/>
            <a:r>
              <a:rPr lang="es-ES" dirty="0"/>
              <a:t>trabajo desarrollado en la introducción de las téc­nicas informáticas en las asignaturas que imparte; la utilización del idioma extranjero; perfecciona­miento y modernización de las prácticas de labo­ratorio y otros;</a:t>
            </a:r>
          </a:p>
          <a:p>
            <a:pPr lvl="0" fontAlgn="base"/>
            <a:r>
              <a:rPr lang="es-ES" dirty="0"/>
              <a:t>resultados alcanzados por su participación en las diferentes formas de trabajo metodológico; como profesor principal de año académico, de asignatura o disciplina; y responsable de aten­der a otros profesores de categoría inferior, adiestrados y alumnos ayudantes; y</a:t>
            </a:r>
          </a:p>
          <a:p>
            <a:pPr lvl="0" fontAlgn="base"/>
            <a:r>
              <a:rPr lang="es-ES" dirty="0"/>
              <a:t>calidad de su participación en las actividades científico-investigativas de carácter </a:t>
            </a:r>
            <a:r>
              <a:rPr lang="es-ES" dirty="0" err="1"/>
              <a:t>metodoló-gico</a:t>
            </a:r>
            <a:r>
              <a:rPr lang="es-ES" dirty="0"/>
              <a:t>, dirigidas al perfeccionamiento de este proceso; así como en las reuniones del depar­tamento, claustros de la Facultad y del centro de educación superior, y otras comisiones para las que haya sido designado con este propósito.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353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1909</Words>
  <Application>Microsoft Office PowerPoint</Application>
  <PresentationFormat>Presentación en pantalla (4:3)</PresentationFormat>
  <Paragraphs>97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Tema de Office</vt:lpstr>
      <vt:lpstr>RESOLUCIÓN MINISTERIAL 66 DEL 2014 PROCEDIMIENTO PARA LA EVALUACIÓN DE LOS PROFESO­RES UNIVERSITARIOS </vt:lpstr>
      <vt:lpstr>RESOLUCIÓN MINISTERIAL 66 DEL 2014 PROCEDIMIENTO PARA LA EVALUACIÓN DE LOS PROFESO­RES UNIVERSITARIOS </vt:lpstr>
      <vt:lpstr>PROCEDIMIENTO PARA LA EVALUACIÓN DE LOS PROFESO­RES UNIVERSITARIOS </vt:lpstr>
      <vt:lpstr>PROCEDIMIENTO PARA LA EVALUACIÓN DE LOS PROFESO­RES UNIVERSITARIOS </vt:lpstr>
      <vt:lpstr>Sexto: Valoración del trabajo docente-educativo  </vt:lpstr>
      <vt:lpstr>Sexto: Valoración del trabajo docente-educativo  </vt:lpstr>
      <vt:lpstr>Sexto: Valoración del trabajo docente-educativo  </vt:lpstr>
      <vt:lpstr>SÉPTIMO: Valoración del trabajo político-ideológico </vt:lpstr>
      <vt:lpstr>OCTAVO: Valoración del trabajo metodológico </vt:lpstr>
      <vt:lpstr>NOVENO: Valoración del trabajo científico y de innovación </vt:lpstr>
      <vt:lpstr>DÉCIMO: Valoración de la su­peración </vt:lpstr>
      <vt:lpstr>UNDÉCIMO: Valoración del tra­bajo de extensión universitaria </vt:lpstr>
      <vt:lpstr>PROCEDIMIENTO PARA LA EVALUACIÓN DE LOS PROFESO­RES UNIVERSITARIOS </vt:lpstr>
      <vt:lpstr>PROCEDIMIENTO PARA LA EVALUACIÓN DE LOS PROFESO­RES UNIVERSITARIOS </vt:lpstr>
      <vt:lpstr>PROCEDIMIENTO PARA LA EVALUACIÓN DE LOS PROFESO­RES UNIVERSITARIOS </vt:lpstr>
      <vt:lpstr>PROCEDIMIENTO PARA LA EVALUACIÓN DE LOS PROFESO­RES UNIVERSITARIOS </vt:lpstr>
      <vt:lpstr>PROCEDIMIENTO PARA LA EVALUACIÓN DE LOS PROFESO­RES UNIVERSITARIOS </vt:lpstr>
      <vt:lpstr>PROCEDIMIENTO PARA LA EVALUACIÓN DE LOS PROFESO­RES UNIVERSITARIOS </vt:lpstr>
      <vt:lpstr>Fin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RESOLUCIÓN MINISTERIAL 66 DEL 2014 PROCEDIMIENTO PARA LA EVALUACIÓN DE LOS PROFESO­RES UNIVERSITARIOS </dc:title>
  <dc:creator>Estudiantes</dc:creator>
  <cp:lastModifiedBy>Cuenta Microsoft</cp:lastModifiedBy>
  <cp:revision>8</cp:revision>
  <dcterms:created xsi:type="dcterms:W3CDTF">2024-04-08T18:11:10Z</dcterms:created>
  <dcterms:modified xsi:type="dcterms:W3CDTF">2024-04-19T08:33:03Z</dcterms:modified>
</cp:coreProperties>
</file>