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4EE251AA-EE73-45CF-9E22-9518060E519A}" type="datetimeFigureOut">
              <a:rPr lang="es-ES" smtClean="0"/>
              <a:t>19/04/2024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986DD0C-B1A2-4320-9A04-37EEAC2ACB6D}" type="slidenum">
              <a:rPr lang="es-ES" smtClean="0"/>
              <a:t>‹Nº›</a:t>
            </a:fld>
            <a:endParaRPr lang="es-ES"/>
          </a:p>
        </p:txBody>
      </p:sp>
    </p:spTree>
    <p:extLst>
      <p:ext uri="{BB962C8B-B14F-4D97-AF65-F5344CB8AC3E}">
        <p14:creationId xmlns:p14="http://schemas.microsoft.com/office/powerpoint/2010/main" val="2240328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4EE251AA-EE73-45CF-9E22-9518060E519A}" type="datetimeFigureOut">
              <a:rPr lang="es-ES" smtClean="0"/>
              <a:t>19/04/2024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986DD0C-B1A2-4320-9A04-37EEAC2ACB6D}" type="slidenum">
              <a:rPr lang="es-ES" smtClean="0"/>
              <a:t>‹Nº›</a:t>
            </a:fld>
            <a:endParaRPr lang="es-ES"/>
          </a:p>
        </p:txBody>
      </p:sp>
    </p:spTree>
    <p:extLst>
      <p:ext uri="{BB962C8B-B14F-4D97-AF65-F5344CB8AC3E}">
        <p14:creationId xmlns:p14="http://schemas.microsoft.com/office/powerpoint/2010/main" val="22943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4EE251AA-EE73-45CF-9E22-9518060E519A}" type="datetimeFigureOut">
              <a:rPr lang="es-ES" smtClean="0"/>
              <a:t>19/04/2024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986DD0C-B1A2-4320-9A04-37EEAC2ACB6D}" type="slidenum">
              <a:rPr lang="es-ES" smtClean="0"/>
              <a:t>‹Nº›</a:t>
            </a:fld>
            <a:endParaRPr lang="es-ES"/>
          </a:p>
        </p:txBody>
      </p:sp>
    </p:spTree>
    <p:extLst>
      <p:ext uri="{BB962C8B-B14F-4D97-AF65-F5344CB8AC3E}">
        <p14:creationId xmlns:p14="http://schemas.microsoft.com/office/powerpoint/2010/main" val="1915940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4EE251AA-EE73-45CF-9E22-9518060E519A}" type="datetimeFigureOut">
              <a:rPr lang="es-ES" smtClean="0"/>
              <a:t>19/04/2024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986DD0C-B1A2-4320-9A04-37EEAC2ACB6D}" type="slidenum">
              <a:rPr lang="es-ES" smtClean="0"/>
              <a:t>‹Nº›</a:t>
            </a:fld>
            <a:endParaRPr lang="es-ES"/>
          </a:p>
        </p:txBody>
      </p:sp>
    </p:spTree>
    <p:extLst>
      <p:ext uri="{BB962C8B-B14F-4D97-AF65-F5344CB8AC3E}">
        <p14:creationId xmlns:p14="http://schemas.microsoft.com/office/powerpoint/2010/main" val="2963583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4EE251AA-EE73-45CF-9E22-9518060E519A}" type="datetimeFigureOut">
              <a:rPr lang="es-ES" smtClean="0"/>
              <a:t>19/04/2024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986DD0C-B1A2-4320-9A04-37EEAC2ACB6D}" type="slidenum">
              <a:rPr lang="es-ES" smtClean="0"/>
              <a:t>‹Nº›</a:t>
            </a:fld>
            <a:endParaRPr lang="es-ES"/>
          </a:p>
        </p:txBody>
      </p:sp>
    </p:spTree>
    <p:extLst>
      <p:ext uri="{BB962C8B-B14F-4D97-AF65-F5344CB8AC3E}">
        <p14:creationId xmlns:p14="http://schemas.microsoft.com/office/powerpoint/2010/main" val="2555229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4EE251AA-EE73-45CF-9E22-9518060E519A}" type="datetimeFigureOut">
              <a:rPr lang="es-ES" smtClean="0"/>
              <a:t>19/04/2024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6986DD0C-B1A2-4320-9A04-37EEAC2ACB6D}" type="slidenum">
              <a:rPr lang="es-ES" smtClean="0"/>
              <a:t>‹Nº›</a:t>
            </a:fld>
            <a:endParaRPr lang="es-ES"/>
          </a:p>
        </p:txBody>
      </p:sp>
    </p:spTree>
    <p:extLst>
      <p:ext uri="{BB962C8B-B14F-4D97-AF65-F5344CB8AC3E}">
        <p14:creationId xmlns:p14="http://schemas.microsoft.com/office/powerpoint/2010/main" val="4216374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4EE251AA-EE73-45CF-9E22-9518060E519A}" type="datetimeFigureOut">
              <a:rPr lang="es-ES" smtClean="0"/>
              <a:t>19/04/2024</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6986DD0C-B1A2-4320-9A04-37EEAC2ACB6D}" type="slidenum">
              <a:rPr lang="es-ES" smtClean="0"/>
              <a:t>‹Nº›</a:t>
            </a:fld>
            <a:endParaRPr lang="es-ES"/>
          </a:p>
        </p:txBody>
      </p:sp>
    </p:spTree>
    <p:extLst>
      <p:ext uri="{BB962C8B-B14F-4D97-AF65-F5344CB8AC3E}">
        <p14:creationId xmlns:p14="http://schemas.microsoft.com/office/powerpoint/2010/main" val="604325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4EE251AA-EE73-45CF-9E22-9518060E519A}" type="datetimeFigureOut">
              <a:rPr lang="es-ES" smtClean="0"/>
              <a:t>19/04/2024</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6986DD0C-B1A2-4320-9A04-37EEAC2ACB6D}" type="slidenum">
              <a:rPr lang="es-ES" smtClean="0"/>
              <a:t>‹Nº›</a:t>
            </a:fld>
            <a:endParaRPr lang="es-ES"/>
          </a:p>
        </p:txBody>
      </p:sp>
    </p:spTree>
    <p:extLst>
      <p:ext uri="{BB962C8B-B14F-4D97-AF65-F5344CB8AC3E}">
        <p14:creationId xmlns:p14="http://schemas.microsoft.com/office/powerpoint/2010/main" val="2612072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4EE251AA-EE73-45CF-9E22-9518060E519A}" type="datetimeFigureOut">
              <a:rPr lang="es-ES" smtClean="0"/>
              <a:t>19/04/2024</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6986DD0C-B1A2-4320-9A04-37EEAC2ACB6D}" type="slidenum">
              <a:rPr lang="es-ES" smtClean="0"/>
              <a:t>‹Nº›</a:t>
            </a:fld>
            <a:endParaRPr lang="es-ES"/>
          </a:p>
        </p:txBody>
      </p:sp>
    </p:spTree>
    <p:extLst>
      <p:ext uri="{BB962C8B-B14F-4D97-AF65-F5344CB8AC3E}">
        <p14:creationId xmlns:p14="http://schemas.microsoft.com/office/powerpoint/2010/main" val="1405078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4EE251AA-EE73-45CF-9E22-9518060E519A}" type="datetimeFigureOut">
              <a:rPr lang="es-ES" smtClean="0"/>
              <a:t>19/04/2024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6986DD0C-B1A2-4320-9A04-37EEAC2ACB6D}" type="slidenum">
              <a:rPr lang="es-ES" smtClean="0"/>
              <a:t>‹Nº›</a:t>
            </a:fld>
            <a:endParaRPr lang="es-ES"/>
          </a:p>
        </p:txBody>
      </p:sp>
    </p:spTree>
    <p:extLst>
      <p:ext uri="{BB962C8B-B14F-4D97-AF65-F5344CB8AC3E}">
        <p14:creationId xmlns:p14="http://schemas.microsoft.com/office/powerpoint/2010/main" val="4141947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4EE251AA-EE73-45CF-9E22-9518060E519A}" type="datetimeFigureOut">
              <a:rPr lang="es-ES" smtClean="0"/>
              <a:t>19/04/2024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6986DD0C-B1A2-4320-9A04-37EEAC2ACB6D}" type="slidenum">
              <a:rPr lang="es-ES" smtClean="0"/>
              <a:t>‹Nº›</a:t>
            </a:fld>
            <a:endParaRPr lang="es-ES"/>
          </a:p>
        </p:txBody>
      </p:sp>
    </p:spTree>
    <p:extLst>
      <p:ext uri="{BB962C8B-B14F-4D97-AF65-F5344CB8AC3E}">
        <p14:creationId xmlns:p14="http://schemas.microsoft.com/office/powerpoint/2010/main" val="1311237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E251AA-EE73-45CF-9E22-9518060E519A}" type="datetimeFigureOut">
              <a:rPr lang="es-ES" smtClean="0"/>
              <a:t>19/04/2024</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86DD0C-B1A2-4320-9A04-37EEAC2ACB6D}" type="slidenum">
              <a:rPr lang="es-ES" smtClean="0"/>
              <a:t>‹Nº›</a:t>
            </a:fld>
            <a:endParaRPr lang="es-ES"/>
          </a:p>
        </p:txBody>
      </p:sp>
    </p:spTree>
    <p:extLst>
      <p:ext uri="{BB962C8B-B14F-4D97-AF65-F5344CB8AC3E}">
        <p14:creationId xmlns:p14="http://schemas.microsoft.com/office/powerpoint/2010/main" val="31402392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04716" y="-177421"/>
            <a:ext cx="11987284" cy="4599295"/>
          </a:xfrm>
        </p:spPr>
        <p:txBody>
          <a:bodyPr>
            <a:normAutofit fontScale="90000"/>
          </a:bodyPr>
          <a:lstStyle/>
          <a:p>
            <a:pPr fontAlgn="base"/>
            <a:r>
              <a:rPr lang="es-ES" sz="4000" b="1" dirty="0" smtClean="0"/>
              <a:t/>
            </a:r>
            <a:br>
              <a:rPr lang="es-ES" sz="4000" b="1" dirty="0" smtClean="0"/>
            </a:br>
            <a:r>
              <a:rPr lang="es-ES" sz="4000" b="1" dirty="0"/>
              <a:t/>
            </a:r>
            <a:br>
              <a:rPr lang="es-ES" sz="4000" b="1" dirty="0"/>
            </a:br>
            <a:r>
              <a:rPr lang="es-ES" sz="4000" b="1" dirty="0" smtClean="0"/>
              <a:t/>
            </a:r>
            <a:br>
              <a:rPr lang="es-ES" sz="4000" b="1" dirty="0" smtClean="0"/>
            </a:br>
            <a:r>
              <a:rPr lang="es-ES" sz="4000" b="1" dirty="0"/>
              <a:t/>
            </a:r>
            <a:br>
              <a:rPr lang="es-ES" sz="4000" b="1" dirty="0"/>
            </a:br>
            <a:r>
              <a:rPr lang="es-ES" sz="4000" b="1" dirty="0" smtClean="0"/>
              <a:t/>
            </a:r>
            <a:br>
              <a:rPr lang="es-ES" sz="4000" b="1" dirty="0" smtClean="0"/>
            </a:br>
            <a:r>
              <a:rPr lang="es-ES" sz="4000" b="1" dirty="0"/>
              <a:t/>
            </a:r>
            <a:br>
              <a:rPr lang="es-ES" sz="4000" b="1" dirty="0"/>
            </a:br>
            <a:r>
              <a:rPr lang="es-ES" sz="4000" b="1" dirty="0" smtClean="0"/>
              <a:t/>
            </a:r>
            <a:br>
              <a:rPr lang="es-ES" sz="4000" b="1" dirty="0" smtClean="0"/>
            </a:br>
            <a:r>
              <a:rPr lang="es-ES" sz="4000" b="1" dirty="0"/>
              <a:t/>
            </a:r>
            <a:br>
              <a:rPr lang="es-ES" sz="4000" b="1" dirty="0"/>
            </a:br>
            <a:r>
              <a:rPr lang="es-ES" sz="4000" b="1" dirty="0" smtClean="0"/>
              <a:t/>
            </a:r>
            <a:br>
              <a:rPr lang="es-ES" sz="4000" b="1" dirty="0" smtClean="0"/>
            </a:br>
            <a:r>
              <a:rPr lang="es-ES" sz="4000" b="1" dirty="0" smtClean="0"/>
              <a:t/>
            </a:r>
            <a:br>
              <a:rPr lang="es-ES" sz="4000" b="1" dirty="0" smtClean="0"/>
            </a:br>
            <a:r>
              <a:rPr lang="es-ES" sz="4000" b="1" dirty="0"/>
              <a:t/>
            </a:r>
            <a:br>
              <a:rPr lang="es-ES" sz="4000" b="1" dirty="0"/>
            </a:br>
            <a:r>
              <a:rPr lang="es-ES" sz="4000" b="1" dirty="0" smtClean="0"/>
              <a:t/>
            </a:r>
            <a:br>
              <a:rPr lang="es-ES" sz="4000" b="1" dirty="0" smtClean="0"/>
            </a:br>
            <a:r>
              <a:rPr lang="es-ES" sz="4000" b="1" dirty="0"/>
              <a:t/>
            </a:r>
            <a:br>
              <a:rPr lang="es-ES" sz="4000" b="1" dirty="0"/>
            </a:br>
            <a:r>
              <a:rPr lang="es-ES" sz="4000" b="1" u="sng" dirty="0" smtClean="0"/>
              <a:t>RESOLUCIÓN MINISTERIAL 718 DEL 2015</a:t>
            </a:r>
            <a:br>
              <a:rPr lang="es-ES" sz="4000" b="1" u="sng" dirty="0" smtClean="0"/>
            </a:br>
            <a:r>
              <a:rPr lang="es-ES" sz="4000" b="1" dirty="0"/>
              <a:t/>
            </a:r>
            <a:br>
              <a:rPr lang="es-ES" sz="4000" b="1" dirty="0"/>
            </a:br>
            <a:r>
              <a:rPr lang="es-ES" sz="3600" b="1" dirty="0" smtClean="0"/>
              <a:t>PROCEDIMIENTO </a:t>
            </a:r>
            <a:r>
              <a:rPr lang="es-ES" sz="3600" b="1" dirty="0"/>
              <a:t>PARA LA EVALUACIÓN ANUAL DE LOS PROFESO­RES UNIVERSITARIOS QUE EJERCEN LA DOCENCIA EN LOS CENTROS DE EDUCACIÓN MÉDICA </a:t>
            </a:r>
            <a:r>
              <a:rPr lang="es-ES" sz="3600" b="1" dirty="0" smtClean="0"/>
              <a:t>SUPERIOR </a:t>
            </a:r>
            <a:r>
              <a:rPr lang="es-ES" sz="3600" b="1" dirty="0"/>
              <a:t>Y OTROS DEL SISTEMA NACIONAL DE SALUD”.</a:t>
            </a:r>
            <a:r>
              <a:rPr lang="es-ES" sz="3600" dirty="0"/>
              <a:t/>
            </a:r>
            <a:br>
              <a:rPr lang="es-ES" sz="3600" dirty="0"/>
            </a:br>
            <a:r>
              <a:rPr lang="es-ES" sz="3600" dirty="0"/>
              <a:t> </a:t>
            </a:r>
            <a:br>
              <a:rPr lang="es-ES" sz="3600" dirty="0"/>
            </a:br>
            <a:endParaRPr lang="es-ES" sz="3600" dirty="0"/>
          </a:p>
        </p:txBody>
      </p:sp>
      <p:sp>
        <p:nvSpPr>
          <p:cNvPr id="3" name="Subtítulo 2"/>
          <p:cNvSpPr>
            <a:spLocks noGrp="1"/>
          </p:cNvSpPr>
          <p:nvPr>
            <p:ph type="subTitle" idx="1"/>
          </p:nvPr>
        </p:nvSpPr>
        <p:spPr>
          <a:xfrm>
            <a:off x="204715" y="4722124"/>
            <a:ext cx="11832609" cy="2019869"/>
          </a:xfrm>
        </p:spPr>
        <p:txBody>
          <a:bodyPr/>
          <a:lstStyle/>
          <a:p>
            <a:r>
              <a:rPr lang="es-ES" dirty="0" smtClean="0"/>
              <a:t>Dr. José Manuel Cepero Barroso</a:t>
            </a:r>
          </a:p>
          <a:p>
            <a:r>
              <a:rPr lang="es-ES" dirty="0" smtClean="0"/>
              <a:t>Profesor asistente</a:t>
            </a:r>
          </a:p>
          <a:p>
            <a:r>
              <a:rPr lang="es-ES" dirty="0" smtClean="0"/>
              <a:t>Jefe departamento de cirugía</a:t>
            </a:r>
          </a:p>
          <a:p>
            <a:r>
              <a:rPr lang="es-ES" dirty="0" smtClean="0"/>
              <a:t>F. C. M. Julio Trigo López</a:t>
            </a:r>
          </a:p>
          <a:p>
            <a:endParaRPr lang="es-ES" dirty="0"/>
          </a:p>
        </p:txBody>
      </p:sp>
    </p:spTree>
    <p:extLst>
      <p:ext uri="{BB962C8B-B14F-4D97-AF65-F5344CB8AC3E}">
        <p14:creationId xmlns:p14="http://schemas.microsoft.com/office/powerpoint/2010/main" val="36007767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91067"/>
            <a:ext cx="12064621" cy="1581506"/>
          </a:xfrm>
        </p:spPr>
        <p:txBody>
          <a:bodyPr/>
          <a:lstStyle/>
          <a:p>
            <a:pPr algn="ctr"/>
            <a:r>
              <a:rPr lang="es-ES" b="1" u="sng" dirty="0" smtClean="0"/>
              <a:t>Aspectos a tener en cuenta en la evaluación</a:t>
            </a:r>
            <a:endParaRPr lang="es-ES" b="1" u="sng" dirty="0"/>
          </a:p>
        </p:txBody>
      </p:sp>
      <p:sp>
        <p:nvSpPr>
          <p:cNvPr id="3" name="Marcador de contenido 2"/>
          <p:cNvSpPr>
            <a:spLocks noGrp="1"/>
          </p:cNvSpPr>
          <p:nvPr>
            <p:ph idx="1"/>
          </p:nvPr>
        </p:nvSpPr>
        <p:spPr>
          <a:xfrm>
            <a:off x="109183" y="1269242"/>
            <a:ext cx="11955438" cy="5459103"/>
          </a:xfrm>
        </p:spPr>
        <p:txBody>
          <a:bodyPr/>
          <a:lstStyle/>
          <a:p>
            <a:pPr marL="514350" lvl="0" indent="-514350" fontAlgn="base">
              <a:buFont typeface="+mj-lt"/>
              <a:buAutoNum type="arabicPeriod"/>
            </a:pPr>
            <a:r>
              <a:rPr lang="es-ES" sz="3200" dirty="0"/>
              <a:t>Cumplimiento del Plan de Trabajo Anual;</a:t>
            </a:r>
          </a:p>
          <a:p>
            <a:pPr marL="514350" lvl="0" indent="-514350" fontAlgn="base">
              <a:buFont typeface="+mj-lt"/>
              <a:buAutoNum type="arabicPeriod"/>
            </a:pPr>
            <a:r>
              <a:rPr lang="es-ES" sz="3200" dirty="0"/>
              <a:t>Desempeño según su categoría docente y grado científico;</a:t>
            </a:r>
          </a:p>
          <a:p>
            <a:pPr marL="514350" lvl="0" indent="-514350" fontAlgn="base">
              <a:buFont typeface="+mj-lt"/>
              <a:buAutoNum type="arabicPeriod"/>
            </a:pPr>
            <a:r>
              <a:rPr lang="es-ES" sz="3200" dirty="0"/>
              <a:t>Autoevaluación;</a:t>
            </a:r>
          </a:p>
          <a:p>
            <a:pPr marL="514350" lvl="0" indent="-514350" fontAlgn="base">
              <a:buFont typeface="+mj-lt"/>
              <a:buAutoNum type="arabicPeriod"/>
            </a:pPr>
            <a:r>
              <a:rPr lang="es-ES" sz="3200" dirty="0"/>
              <a:t>Información de su labor docente y asistencial cuando corresponda, recibida por profesores, estudiantes, trabajadores, representantes de organizaciones políticas y de masas, cuadros y funcionarios que han intervenido en el desarrollo del trabajo realizado por el profesor;</a:t>
            </a:r>
          </a:p>
          <a:p>
            <a:pPr marL="514350" lvl="0" indent="-514350" fontAlgn="base">
              <a:buFont typeface="+mj-lt"/>
              <a:buAutoNum type="arabicPeriod"/>
            </a:pPr>
            <a:r>
              <a:rPr lang="es-ES" sz="3200" dirty="0"/>
              <a:t>Resultados del control sistemático de los convenios de trabajo;</a:t>
            </a:r>
          </a:p>
          <a:p>
            <a:pPr marL="514350" lvl="0" indent="-514350" fontAlgn="base">
              <a:buFont typeface="+mj-lt"/>
              <a:buAutoNum type="arabicPeriod"/>
            </a:pPr>
            <a:r>
              <a:rPr lang="es-ES" sz="3200" dirty="0"/>
              <a:t>Resultados programados del curso escolar. </a:t>
            </a:r>
          </a:p>
          <a:p>
            <a:endParaRPr lang="es-ES" dirty="0"/>
          </a:p>
        </p:txBody>
      </p:sp>
    </p:spTree>
    <p:extLst>
      <p:ext uri="{BB962C8B-B14F-4D97-AF65-F5344CB8AC3E}">
        <p14:creationId xmlns:p14="http://schemas.microsoft.com/office/powerpoint/2010/main" val="33869529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 y="365125"/>
            <a:ext cx="11969087" cy="1325563"/>
          </a:xfrm>
        </p:spPr>
        <p:txBody>
          <a:bodyPr/>
          <a:lstStyle/>
          <a:p>
            <a:pPr algn="ctr"/>
            <a:r>
              <a:rPr lang="es-ES" b="1" u="sng" dirty="0" smtClean="0"/>
              <a:t>RESOLUCIÓN MINISTERIAL 718 DEL 2015</a:t>
            </a:r>
            <a:br>
              <a:rPr lang="es-ES" b="1" u="sng" dirty="0" smtClean="0"/>
            </a:br>
            <a:endParaRPr lang="es-ES" dirty="0"/>
          </a:p>
        </p:txBody>
      </p:sp>
      <p:sp>
        <p:nvSpPr>
          <p:cNvPr id="3" name="Marcador de contenido 2"/>
          <p:cNvSpPr>
            <a:spLocks noGrp="1"/>
          </p:cNvSpPr>
          <p:nvPr>
            <p:ph idx="1"/>
          </p:nvPr>
        </p:nvSpPr>
        <p:spPr>
          <a:xfrm>
            <a:off x="-1" y="1269242"/>
            <a:ext cx="12192001" cy="5588757"/>
          </a:xfrm>
        </p:spPr>
        <p:txBody>
          <a:bodyPr>
            <a:normAutofit/>
          </a:bodyPr>
          <a:lstStyle/>
          <a:p>
            <a:pPr fontAlgn="base"/>
            <a:r>
              <a:rPr lang="es-ES" sz="3200" b="1" dirty="0"/>
              <a:t>NOVENO: </a:t>
            </a:r>
            <a:r>
              <a:rPr lang="es-ES" sz="3200" dirty="0"/>
              <a:t>En el momento de efectuarse la evalua­ción de los resultados de trabajo, el profesor </a:t>
            </a:r>
            <a:r>
              <a:rPr lang="es-ES" sz="3200" b="1" u="sng" dirty="0"/>
              <a:t>debe haber laborado, al menos, el setenta por ciento (70%) del período que se evalúa. </a:t>
            </a:r>
            <a:r>
              <a:rPr lang="es-ES" sz="3200" dirty="0"/>
              <a:t>En el caso de no cumplir este requisito, tiene que esperar al próximo período evaluativo.</a:t>
            </a:r>
          </a:p>
          <a:p>
            <a:pPr marL="0" indent="0" fontAlgn="base">
              <a:buNone/>
            </a:pPr>
            <a:endParaRPr lang="es-ES" sz="3200" dirty="0" smtClean="0"/>
          </a:p>
          <a:p>
            <a:pPr marL="0" indent="0" fontAlgn="base">
              <a:buNone/>
            </a:pPr>
            <a:endParaRPr lang="es-ES" sz="3200" dirty="0"/>
          </a:p>
          <a:p>
            <a:pPr fontAlgn="base"/>
            <a:r>
              <a:rPr lang="es-ES" sz="3200" dirty="0"/>
              <a:t> </a:t>
            </a:r>
            <a:r>
              <a:rPr lang="es-ES" sz="3200" b="1" dirty="0"/>
              <a:t>DÉCIMO</a:t>
            </a:r>
            <a:r>
              <a:rPr lang="es-ES" sz="3200" dirty="0"/>
              <a:t>: </a:t>
            </a:r>
            <a:r>
              <a:rPr lang="es-ES" sz="3200" b="1" u="sng" dirty="0"/>
              <a:t>El evaluador efectúa un análisis mensual y un corte semestral</a:t>
            </a:r>
            <a:r>
              <a:rPr lang="es-ES" sz="3200" dirty="0"/>
              <a:t>, que permita valorar el cumplimiento del plan de trabajo anual, adoptando las decisiones y adecuaciones que garanticen el éxito, la calidad en le cumplimiento de las actividades y sus resultados.</a:t>
            </a:r>
          </a:p>
          <a:p>
            <a:pPr marL="0" indent="0">
              <a:buNone/>
            </a:pPr>
            <a:endParaRPr lang="es-ES" dirty="0"/>
          </a:p>
        </p:txBody>
      </p:sp>
    </p:spTree>
    <p:extLst>
      <p:ext uri="{BB962C8B-B14F-4D97-AF65-F5344CB8AC3E}">
        <p14:creationId xmlns:p14="http://schemas.microsoft.com/office/powerpoint/2010/main" val="11910810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 y="365125"/>
            <a:ext cx="11969087" cy="1325563"/>
          </a:xfrm>
        </p:spPr>
        <p:txBody>
          <a:bodyPr/>
          <a:lstStyle/>
          <a:p>
            <a:pPr algn="ctr"/>
            <a:r>
              <a:rPr lang="es-ES" b="1" u="sng" dirty="0" smtClean="0"/>
              <a:t>RESOLUCIÓN MINISTERIAL 718 DEL 2015</a:t>
            </a:r>
            <a:br>
              <a:rPr lang="es-ES" b="1" u="sng" dirty="0" smtClean="0"/>
            </a:br>
            <a:endParaRPr lang="es-ES" dirty="0"/>
          </a:p>
        </p:txBody>
      </p:sp>
      <p:sp>
        <p:nvSpPr>
          <p:cNvPr id="3" name="Marcador de contenido 2"/>
          <p:cNvSpPr>
            <a:spLocks noGrp="1"/>
          </p:cNvSpPr>
          <p:nvPr>
            <p:ph idx="1"/>
          </p:nvPr>
        </p:nvSpPr>
        <p:spPr>
          <a:xfrm>
            <a:off x="-1" y="1269242"/>
            <a:ext cx="12192001" cy="5588757"/>
          </a:xfrm>
        </p:spPr>
        <p:txBody>
          <a:bodyPr>
            <a:normAutofit/>
          </a:bodyPr>
          <a:lstStyle/>
          <a:p>
            <a:pPr fontAlgn="base"/>
            <a:r>
              <a:rPr lang="es-ES" b="1" dirty="0"/>
              <a:t>DÉCIMO PRIMERO: L</a:t>
            </a:r>
            <a:r>
              <a:rPr lang="es-ES" dirty="0"/>
              <a:t>a calificación de los resultados del trabajo es única durante el curso académico. Se califica integralmente y se ponde­ran los resultados, destacando o penalizando aque­llos que mayor incidencia tienen individual y colec­tivamente para el centro, facultad y universidad. La evaluación se expresa de la siguiente forma</a:t>
            </a:r>
            <a:r>
              <a:rPr lang="es-ES" dirty="0" smtClean="0"/>
              <a:t>:.</a:t>
            </a:r>
          </a:p>
          <a:p>
            <a:pPr marL="0" indent="0" fontAlgn="base">
              <a:buNone/>
            </a:pPr>
            <a:endParaRPr lang="es-ES" dirty="0"/>
          </a:p>
          <a:p>
            <a:pPr fontAlgn="base">
              <a:buFont typeface="Wingdings" panose="05000000000000000000" pitchFamily="2" charset="2"/>
              <a:buChar char="Ø"/>
            </a:pPr>
            <a:r>
              <a:rPr lang="es-ES" b="1" dirty="0"/>
              <a:t>Excelente</a:t>
            </a:r>
            <a:r>
              <a:rPr lang="es-ES" dirty="0"/>
              <a:t>, cuando se obtienen resultados y se contribuye de forma significativa a los logros del centro.</a:t>
            </a:r>
          </a:p>
          <a:p>
            <a:pPr fontAlgn="base">
              <a:buFont typeface="Wingdings" panose="05000000000000000000" pitchFamily="2" charset="2"/>
              <a:buChar char="Ø"/>
            </a:pPr>
            <a:r>
              <a:rPr lang="es-ES" b="1" dirty="0"/>
              <a:t>Bien</a:t>
            </a:r>
            <a:r>
              <a:rPr lang="es-ES" dirty="0"/>
              <a:t>, cuando se cumple con el trabajo planificado.</a:t>
            </a:r>
          </a:p>
          <a:p>
            <a:pPr fontAlgn="base">
              <a:buFont typeface="Wingdings" panose="05000000000000000000" pitchFamily="2" charset="2"/>
              <a:buChar char="Ø"/>
            </a:pPr>
            <a:r>
              <a:rPr lang="es-ES" b="1" dirty="0"/>
              <a:t>Regular</a:t>
            </a:r>
            <a:r>
              <a:rPr lang="es-ES" dirty="0"/>
              <a:t>, cuando existen incumplimientos en el plan de trabajo individual.</a:t>
            </a:r>
          </a:p>
          <a:p>
            <a:pPr fontAlgn="base">
              <a:buFont typeface="Wingdings" panose="05000000000000000000" pitchFamily="2" charset="2"/>
              <a:buChar char="Ø"/>
            </a:pPr>
            <a:r>
              <a:rPr lang="es-ES" b="1" dirty="0"/>
              <a:t>Mal</a:t>
            </a:r>
            <a:r>
              <a:rPr lang="es-ES" dirty="0"/>
              <a:t>, cuando existen incumplimientos significa­tivos y/o reiterativos.</a:t>
            </a:r>
          </a:p>
          <a:p>
            <a:pPr marL="0" indent="0" fontAlgn="base">
              <a:buNone/>
            </a:pPr>
            <a:endParaRPr lang="es-ES" dirty="0"/>
          </a:p>
          <a:p>
            <a:pPr marL="0" indent="0">
              <a:buNone/>
            </a:pPr>
            <a:endParaRPr lang="es-ES" dirty="0"/>
          </a:p>
        </p:txBody>
      </p:sp>
    </p:spTree>
    <p:extLst>
      <p:ext uri="{BB962C8B-B14F-4D97-AF65-F5344CB8AC3E}">
        <p14:creationId xmlns:p14="http://schemas.microsoft.com/office/powerpoint/2010/main" val="19164318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 y="365125"/>
            <a:ext cx="11969087" cy="1325563"/>
          </a:xfrm>
        </p:spPr>
        <p:txBody>
          <a:bodyPr/>
          <a:lstStyle/>
          <a:p>
            <a:pPr algn="ctr"/>
            <a:r>
              <a:rPr lang="es-ES" b="1" u="sng" dirty="0" smtClean="0"/>
              <a:t>RESOLUCIÓN MINISTERIAL 718 DEL 2015</a:t>
            </a:r>
            <a:br>
              <a:rPr lang="es-ES" b="1" u="sng" dirty="0" smtClean="0"/>
            </a:br>
            <a:endParaRPr lang="es-ES" dirty="0"/>
          </a:p>
        </p:txBody>
      </p:sp>
      <p:sp>
        <p:nvSpPr>
          <p:cNvPr id="3" name="Marcador de contenido 2"/>
          <p:cNvSpPr>
            <a:spLocks noGrp="1"/>
          </p:cNvSpPr>
          <p:nvPr>
            <p:ph idx="1"/>
          </p:nvPr>
        </p:nvSpPr>
        <p:spPr>
          <a:xfrm>
            <a:off x="-1" y="1269242"/>
            <a:ext cx="12192001" cy="5588757"/>
          </a:xfrm>
        </p:spPr>
        <p:txBody>
          <a:bodyPr>
            <a:normAutofit/>
          </a:bodyPr>
          <a:lstStyle/>
          <a:p>
            <a:pPr fontAlgn="base"/>
            <a:r>
              <a:rPr lang="es-ES" b="1" dirty="0"/>
              <a:t>DÉCIMO TERCERO: </a:t>
            </a:r>
            <a:r>
              <a:rPr lang="es-ES" dirty="0"/>
              <a:t>Para resolver las reclamaciones de profesores inconformes con el resultado de su evaluación, se sigue el procedimiento establecido en ele apartado Vigésimo Segundo de la Resolución No. 66, de 16 de junio de 2014, del Ministerio de Educación Superior</a:t>
            </a:r>
            <a:r>
              <a:rPr lang="es-ES" dirty="0" smtClean="0"/>
              <a:t>.</a:t>
            </a:r>
            <a:endParaRPr lang="es-ES" dirty="0"/>
          </a:p>
          <a:p>
            <a:r>
              <a:rPr lang="es-ES" b="1" dirty="0"/>
              <a:t>DÉCIMO QUINTO: </a:t>
            </a:r>
            <a:r>
              <a:rPr lang="es-ES" dirty="0"/>
              <a:t>Los Rectores y los Decanos de las Facultades de Artemisa y </a:t>
            </a:r>
            <a:r>
              <a:rPr lang="es-ES" dirty="0" err="1"/>
              <a:t>Mayabeque</a:t>
            </a:r>
            <a:r>
              <a:rPr lang="es-ES" dirty="0"/>
              <a:t>, así como los cuadros docentes de las universidades y facultades de Ciencias Médicas, </a:t>
            </a:r>
            <a:r>
              <a:rPr lang="es-ES" b="1" u="sng" dirty="0"/>
              <a:t>destinan el 25 % de su fondo de tiempo a la docencia</a:t>
            </a:r>
            <a:r>
              <a:rPr lang="es-ES" dirty="0"/>
              <a:t>. Los cuadros y funcionarios docentes de otros centros del Sistema Nacional de Salud destinan el 15% de su fondo de tiempo a la docencia.</a:t>
            </a:r>
          </a:p>
          <a:p>
            <a:r>
              <a:rPr lang="es-ES" b="1" dirty="0"/>
              <a:t>DÉCIMO SEXTO: </a:t>
            </a:r>
            <a:r>
              <a:rPr lang="es-ES" dirty="0"/>
              <a:t>Los profesionales y Técnicos recién graduados, formados en el Sistema Nacional de Salud, podrán ser contratados como profesores cuando cumplidos los requisitos, obtengan la categoría docente correspondiente</a:t>
            </a:r>
          </a:p>
        </p:txBody>
      </p:sp>
    </p:spTree>
    <p:extLst>
      <p:ext uri="{BB962C8B-B14F-4D97-AF65-F5344CB8AC3E}">
        <p14:creationId xmlns:p14="http://schemas.microsoft.com/office/powerpoint/2010/main" val="8102149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6144857"/>
          </a:xfrm>
        </p:spPr>
        <p:txBody>
          <a:bodyPr>
            <a:normAutofit/>
          </a:bodyPr>
          <a:lstStyle/>
          <a:p>
            <a:pPr algn="ctr"/>
            <a:r>
              <a:rPr lang="es-ES" sz="9600" dirty="0" smtClean="0"/>
              <a:t>fin</a:t>
            </a:r>
            <a:endParaRPr lang="es-ES" sz="9600" dirty="0"/>
          </a:p>
        </p:txBody>
      </p:sp>
    </p:spTree>
    <p:extLst>
      <p:ext uri="{BB962C8B-B14F-4D97-AF65-F5344CB8AC3E}">
        <p14:creationId xmlns:p14="http://schemas.microsoft.com/office/powerpoint/2010/main" val="39837417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3772" y="109182"/>
            <a:ext cx="11846257" cy="1716442"/>
          </a:xfrm>
        </p:spPr>
        <p:txBody>
          <a:bodyPr/>
          <a:lstStyle/>
          <a:p>
            <a:pPr algn="ctr"/>
            <a:r>
              <a:rPr lang="es-ES" b="1" u="sng" dirty="0" smtClean="0"/>
              <a:t>RESOLUCIÓN MINISTERIAL 718 DEL 2015</a:t>
            </a:r>
            <a:br>
              <a:rPr lang="es-ES" b="1" u="sng" dirty="0" smtClean="0"/>
            </a:br>
            <a:endParaRPr lang="es-ES" u="sng" dirty="0"/>
          </a:p>
        </p:txBody>
      </p:sp>
      <p:sp>
        <p:nvSpPr>
          <p:cNvPr id="3" name="Marcador de contenido 2"/>
          <p:cNvSpPr>
            <a:spLocks noGrp="1"/>
          </p:cNvSpPr>
          <p:nvPr>
            <p:ph idx="1"/>
          </p:nvPr>
        </p:nvSpPr>
        <p:spPr>
          <a:xfrm>
            <a:off x="0" y="1228300"/>
            <a:ext cx="12192000" cy="5629700"/>
          </a:xfrm>
        </p:spPr>
        <p:txBody>
          <a:bodyPr>
            <a:normAutofit/>
          </a:bodyPr>
          <a:lstStyle/>
          <a:p>
            <a:r>
              <a:rPr lang="es-ES" b="1" dirty="0"/>
              <a:t>SEGUNDO: </a:t>
            </a:r>
            <a:r>
              <a:rPr lang="es-ES" dirty="0"/>
              <a:t>La evaluación de los profesores universitarios que ejercen la docencia en los centros de educación médica superior y otros del Sistema Nacional de Salud, se realiza por curso académico y tiene como objetivo </a:t>
            </a:r>
            <a:r>
              <a:rPr lang="es-ES" dirty="0" smtClean="0"/>
              <a:t>valorar </a:t>
            </a:r>
            <a:r>
              <a:rPr lang="es-ES" dirty="0"/>
              <a:t>los resultados y la calidad del trabajo realizado durante el mismo, de acuerdo con el cumplimiento de las actividades del plan de trabajo individual; así como la efectividad de la labor desarrollada en la formación integral de los estudiantes, el ejemplo personal y el prestigio</a:t>
            </a:r>
            <a:r>
              <a:rPr lang="es-ES" dirty="0" smtClean="0"/>
              <a:t>.</a:t>
            </a:r>
          </a:p>
          <a:p>
            <a:pPr marL="0" indent="0">
              <a:buNone/>
            </a:pPr>
            <a:endParaRPr lang="es-ES" dirty="0"/>
          </a:p>
          <a:p>
            <a:pPr fontAlgn="base"/>
            <a:r>
              <a:rPr lang="es-ES" b="1" dirty="0"/>
              <a:t>QUINTO</a:t>
            </a:r>
            <a:r>
              <a:rPr lang="es-ES" dirty="0"/>
              <a:t>: </a:t>
            </a:r>
            <a:r>
              <a:rPr lang="es-ES" b="1" u="sng" dirty="0"/>
              <a:t>En las Universidades o Facultades de Ciencias Médicas, el Director o </a:t>
            </a:r>
            <a:r>
              <a:rPr lang="es-ES" b="1" i="1" u="sng" dirty="0">
                <a:effectLst>
                  <a:outerShdw blurRad="38100" dist="38100" dir="2700000" algn="tl">
                    <a:srgbClr val="000000">
                      <a:alpha val="43137"/>
                    </a:srgbClr>
                  </a:outerShdw>
                </a:effectLst>
              </a:rPr>
              <a:t>Jefe de Departamento docente</a:t>
            </a:r>
            <a:r>
              <a:rPr lang="es-ES" b="1" u="sng" dirty="0"/>
              <a:t>, según corresponda de acuerdo con su estructura de dirección, </a:t>
            </a:r>
            <a:r>
              <a:rPr lang="es-ES" b="1" u="sng" dirty="0" smtClean="0"/>
              <a:t>es </a:t>
            </a:r>
            <a:r>
              <a:rPr lang="es-ES" b="1" u="sng" dirty="0"/>
              <a:t>el responsable de organizar, planificar y controlar el trabajo y evaluación de los profesores universitarios.</a:t>
            </a:r>
            <a:endParaRPr lang="es-ES" dirty="0"/>
          </a:p>
          <a:p>
            <a:pPr marL="0" indent="0" fontAlgn="base">
              <a:buNone/>
            </a:pPr>
            <a:endParaRPr lang="es-ES" dirty="0"/>
          </a:p>
        </p:txBody>
      </p:sp>
    </p:spTree>
    <p:extLst>
      <p:ext uri="{BB962C8B-B14F-4D97-AF65-F5344CB8AC3E}">
        <p14:creationId xmlns:p14="http://schemas.microsoft.com/office/powerpoint/2010/main" val="36883749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 y="365125"/>
            <a:ext cx="11969087" cy="1325563"/>
          </a:xfrm>
        </p:spPr>
        <p:txBody>
          <a:bodyPr/>
          <a:lstStyle/>
          <a:p>
            <a:pPr algn="ctr"/>
            <a:r>
              <a:rPr lang="es-ES" b="1" u="sng" dirty="0" smtClean="0"/>
              <a:t>RESOLUCIÓN MINISTERIAL 718 DEL 2015</a:t>
            </a:r>
            <a:br>
              <a:rPr lang="es-ES" b="1" u="sng" dirty="0" smtClean="0"/>
            </a:br>
            <a:endParaRPr lang="es-ES" dirty="0"/>
          </a:p>
        </p:txBody>
      </p:sp>
      <p:sp>
        <p:nvSpPr>
          <p:cNvPr id="3" name="Marcador de contenido 2"/>
          <p:cNvSpPr>
            <a:spLocks noGrp="1"/>
          </p:cNvSpPr>
          <p:nvPr>
            <p:ph idx="1"/>
          </p:nvPr>
        </p:nvSpPr>
        <p:spPr>
          <a:xfrm>
            <a:off x="122830" y="1269242"/>
            <a:ext cx="11846256" cy="5588757"/>
          </a:xfrm>
        </p:spPr>
        <p:txBody>
          <a:bodyPr>
            <a:normAutofit/>
          </a:bodyPr>
          <a:lstStyle/>
          <a:p>
            <a:r>
              <a:rPr lang="es-ES" b="1" dirty="0"/>
              <a:t>SEXTO: </a:t>
            </a:r>
            <a:r>
              <a:rPr lang="es-ES" dirty="0"/>
              <a:t>La elaboración </a:t>
            </a:r>
            <a:r>
              <a:rPr lang="es-ES" dirty="0" smtClean="0"/>
              <a:t>del plan </a:t>
            </a:r>
            <a:r>
              <a:rPr lang="es-ES" dirty="0"/>
              <a:t>de trabajo anual de los profesores universitarios se realiza por curso académico, teniendo en cuenta el plan de desarrollo quinquenal, las tareas que tributan a las prioridades y objetivos del curso, la labor educativa, el incremento de la calidad de los servicios que prestan en la educación superior, las necesidades y problemáticas de los servicios de las instituciones asistenciales y académicas, así como al cuadro de salud de la población. </a:t>
            </a:r>
            <a:endParaRPr lang="es-ES" dirty="0" smtClean="0"/>
          </a:p>
          <a:p>
            <a:pPr marL="0" indent="0">
              <a:buNone/>
            </a:pPr>
            <a:endParaRPr lang="es-ES" dirty="0"/>
          </a:p>
          <a:p>
            <a:pPr fontAlgn="base"/>
            <a:r>
              <a:rPr lang="es-ES" b="1" dirty="0"/>
              <a:t>SÉPTIMO: </a:t>
            </a:r>
            <a:r>
              <a:rPr lang="es-ES" dirty="0"/>
              <a:t>Para las actividades del plan de trabajo de los profesores universitarios, se tiene en cuenta los siguientes indicadores en pregrado y posgrad</a:t>
            </a:r>
            <a:r>
              <a:rPr lang="es-ES" b="1" dirty="0"/>
              <a:t>o: </a:t>
            </a:r>
            <a:endParaRPr lang="es-ES" dirty="0"/>
          </a:p>
        </p:txBody>
      </p:sp>
    </p:spTree>
    <p:extLst>
      <p:ext uri="{BB962C8B-B14F-4D97-AF65-F5344CB8AC3E}">
        <p14:creationId xmlns:p14="http://schemas.microsoft.com/office/powerpoint/2010/main" val="30222167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023581"/>
          </a:xfrm>
        </p:spPr>
        <p:txBody>
          <a:bodyPr/>
          <a:lstStyle/>
          <a:p>
            <a:pPr algn="ctr"/>
            <a:r>
              <a:rPr lang="es-ES" b="1" u="sng" dirty="0"/>
              <a:t>Trabajo docente-educativo (</a:t>
            </a:r>
            <a:r>
              <a:rPr lang="es-ES" b="1" u="sng" dirty="0" smtClean="0"/>
              <a:t>TDE)</a:t>
            </a:r>
            <a:endParaRPr lang="es-ES" u="sng" dirty="0"/>
          </a:p>
        </p:txBody>
      </p:sp>
      <p:sp>
        <p:nvSpPr>
          <p:cNvPr id="3" name="Marcador de contenido 2"/>
          <p:cNvSpPr>
            <a:spLocks noGrp="1"/>
          </p:cNvSpPr>
          <p:nvPr>
            <p:ph idx="1"/>
          </p:nvPr>
        </p:nvSpPr>
        <p:spPr>
          <a:xfrm>
            <a:off x="0" y="1146412"/>
            <a:ext cx="12192000" cy="5711587"/>
          </a:xfrm>
        </p:spPr>
        <p:txBody>
          <a:bodyPr>
            <a:normAutofit fontScale="77500" lnSpcReduction="20000"/>
          </a:bodyPr>
          <a:lstStyle/>
          <a:p>
            <a:pPr lvl="0" fontAlgn="base"/>
            <a:r>
              <a:rPr lang="es-ES" dirty="0"/>
              <a:t>Ejemplaridad del profesor atendiendo a su formación integral, ética y preparación para el diálogo y el debate con los estudiantes;</a:t>
            </a:r>
          </a:p>
          <a:p>
            <a:pPr lvl="0" fontAlgn="base"/>
            <a:r>
              <a:rPr lang="es-ES" dirty="0"/>
              <a:t>Resultados obtenidos en el trabajo educativo con los estudiantes y profesionales del sector en formación, en su labor como tutor, profesor guía o profesor principal del curso académico,</a:t>
            </a:r>
          </a:p>
          <a:p>
            <a:pPr lvl="0" fontAlgn="base"/>
            <a:r>
              <a:rPr lang="es-ES" dirty="0"/>
              <a:t>Calidad de la docencia impartida según los resultados de controles a clases en pre y postgrado, el grado de cumplimiento de los objetivos programados, nivel científi­co-técnico actualizado, métodos y medios de enseñanza utilizados para una mayor acti­vación del proceso cognoscitivo, utilización eficiente de la lite­ratura docente y otras fuentes de información, orientación de la autopreparación al estu­diante;</a:t>
            </a:r>
          </a:p>
          <a:p>
            <a:pPr lvl="0" fontAlgn="base"/>
            <a:r>
              <a:rPr lang="es-ES" dirty="0"/>
              <a:t>Grado de cumplimiento y calidad del trabajo desarrollado con los estudiantes que atiende en actividades prácticas en los servicios y la educación en el trabajo;</a:t>
            </a:r>
          </a:p>
          <a:p>
            <a:pPr lvl="0" fontAlgn="base"/>
            <a:r>
              <a:rPr lang="es-ES" dirty="0"/>
              <a:t>Grado en que incorpora a la docencia los re­sultados de su colectivo y en el trabajo investigativo, de innovación o de ser­vicios científico-técnicos,  </a:t>
            </a:r>
          </a:p>
          <a:p>
            <a:pPr lvl="0" fontAlgn="base"/>
            <a:r>
              <a:rPr lang="es-ES" dirty="0"/>
              <a:t>Participación en tribunales de categorías do­centes y/o grados científicos en pregrado y postgrado, así como en eventos y premios, </a:t>
            </a:r>
          </a:p>
          <a:p>
            <a:pPr lvl="0" fontAlgn="base"/>
            <a:r>
              <a:rPr lang="es-ES" dirty="0"/>
              <a:t>Promover la superación continúa de los graduados universitarios, el desarrollo de la investigación y la tecnología, la cultura y el arte con la alta competencia profesional y avanzadas capacidades para la investigación y la innovación.</a:t>
            </a:r>
          </a:p>
          <a:p>
            <a:pPr lvl="0" fontAlgn="base"/>
            <a:r>
              <a:rPr lang="es-ES" dirty="0"/>
              <a:t>Participación en reuniones de brigadas y juntas de año.  </a:t>
            </a:r>
          </a:p>
          <a:p>
            <a:pPr fontAlgn="base"/>
            <a:endParaRPr lang="es-ES" dirty="0"/>
          </a:p>
          <a:p>
            <a:endParaRPr lang="es-ES" dirty="0"/>
          </a:p>
        </p:txBody>
      </p:sp>
    </p:spTree>
    <p:extLst>
      <p:ext uri="{BB962C8B-B14F-4D97-AF65-F5344CB8AC3E}">
        <p14:creationId xmlns:p14="http://schemas.microsoft.com/office/powerpoint/2010/main" val="38862946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1069" y="177421"/>
            <a:ext cx="11873552" cy="1513267"/>
          </a:xfrm>
        </p:spPr>
        <p:txBody>
          <a:bodyPr/>
          <a:lstStyle/>
          <a:p>
            <a:pPr lvl="0" algn="ctr"/>
            <a:r>
              <a:rPr lang="es-ES" b="1" u="sng" dirty="0"/>
              <a:t>Trabajo político-ideológico (TPI);</a:t>
            </a:r>
            <a:br>
              <a:rPr lang="es-ES" b="1" u="sng" dirty="0"/>
            </a:br>
            <a:endParaRPr lang="es-ES" b="1" u="sng" dirty="0"/>
          </a:p>
        </p:txBody>
      </p:sp>
      <p:sp>
        <p:nvSpPr>
          <p:cNvPr id="3" name="Marcador de contenido 2"/>
          <p:cNvSpPr>
            <a:spLocks noGrp="1"/>
          </p:cNvSpPr>
          <p:nvPr>
            <p:ph idx="1"/>
          </p:nvPr>
        </p:nvSpPr>
        <p:spPr>
          <a:xfrm>
            <a:off x="-1" y="1173708"/>
            <a:ext cx="12064621" cy="5684292"/>
          </a:xfrm>
        </p:spPr>
        <p:txBody>
          <a:bodyPr>
            <a:noAutofit/>
          </a:bodyPr>
          <a:lstStyle/>
          <a:p>
            <a:pPr lvl="0" fontAlgn="base"/>
            <a:r>
              <a:rPr lang="es-ES" sz="3200" dirty="0"/>
              <a:t>Caracterización de los estu­diantes según las funciones de cada docente (profesor, tutor, profesor guía, profesor principal de año) identificando los aspectos vulnerables en cada uno de ellos,</a:t>
            </a:r>
          </a:p>
          <a:p>
            <a:pPr lvl="0" fontAlgn="base"/>
            <a:r>
              <a:rPr lang="es-ES" sz="3200" dirty="0"/>
              <a:t>Contribución a la formación integral de los es­tudiantes exigiendo el cumplimiento de la disciplina, incentivando la motivación y el amor a la profesión, la superación científica, cultural, la formación de valores con una formación política ideológica en la lucha contra manifestaciones negativas,</a:t>
            </a:r>
          </a:p>
          <a:p>
            <a:pPr lvl="0" fontAlgn="base"/>
            <a:r>
              <a:rPr lang="es-ES" sz="3200" dirty="0"/>
              <a:t>Papel preventivo y combativo del profesor ante cualquier hecho de ilegalidad, delito y corrupción</a:t>
            </a:r>
          </a:p>
          <a:p>
            <a:pPr lvl="0" fontAlgn="base"/>
            <a:r>
              <a:rPr lang="es-ES" sz="3200" dirty="0"/>
              <a:t>Participación en turnos de debate y reflexión y otras actividades de preparación política.</a:t>
            </a:r>
          </a:p>
          <a:p>
            <a:endParaRPr lang="es-ES" sz="3200" dirty="0"/>
          </a:p>
        </p:txBody>
      </p:sp>
    </p:spTree>
    <p:extLst>
      <p:ext uri="{BB962C8B-B14F-4D97-AF65-F5344CB8AC3E}">
        <p14:creationId xmlns:p14="http://schemas.microsoft.com/office/powerpoint/2010/main" val="26888103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 y="218365"/>
            <a:ext cx="12078269" cy="1472324"/>
          </a:xfrm>
        </p:spPr>
        <p:txBody>
          <a:bodyPr/>
          <a:lstStyle/>
          <a:p>
            <a:pPr lvl="0" algn="ctr"/>
            <a:r>
              <a:rPr lang="es-ES" b="1" u="sng" dirty="0"/>
              <a:t>Trabajo metodológico (TM);</a:t>
            </a:r>
            <a:r>
              <a:rPr lang="es-ES" u="sng" dirty="0"/>
              <a:t/>
            </a:r>
            <a:br>
              <a:rPr lang="es-ES" u="sng" dirty="0"/>
            </a:br>
            <a:endParaRPr lang="es-ES" u="sng" dirty="0"/>
          </a:p>
        </p:txBody>
      </p:sp>
      <p:sp>
        <p:nvSpPr>
          <p:cNvPr id="3" name="Marcador de contenido 2"/>
          <p:cNvSpPr>
            <a:spLocks noGrp="1"/>
          </p:cNvSpPr>
          <p:nvPr>
            <p:ph idx="1"/>
          </p:nvPr>
        </p:nvSpPr>
        <p:spPr>
          <a:xfrm>
            <a:off x="204716" y="1146412"/>
            <a:ext cx="11873552" cy="5711588"/>
          </a:xfrm>
        </p:spPr>
        <p:txBody>
          <a:bodyPr>
            <a:normAutofit fontScale="77500" lnSpcReduction="20000"/>
          </a:bodyPr>
          <a:lstStyle/>
          <a:p>
            <a:pPr lvl="0" fontAlgn="base"/>
            <a:r>
              <a:rPr lang="es-ES" dirty="0"/>
              <a:t>Resultados del trabajo metodológico en los colectivos pedagógicos a los diferentes niveles, papel activo y aporte al trabajo colectivo en el sistema de actividades metodológicas, desde la preparación de asignaturas hasta el colectivo de carrera, con el enfoque interdisciplinario perfilado a los objetivos terminales del egresado, con le correspondiente tratamiento en cada nivel, </a:t>
            </a:r>
          </a:p>
          <a:p>
            <a:pPr lvl="0" fontAlgn="base"/>
            <a:r>
              <a:rPr lang="es-ES" dirty="0"/>
              <a:t>Aporte a la asignatura y disciplinas con materiales didácticos, literatura docente, programas informáticos, materiales para las prácticas de laboratorio y otros medios de enseñanza para la docencia, la utilización del idioma extranjero en función de la asignatura,</a:t>
            </a:r>
          </a:p>
          <a:p>
            <a:pPr lvl="0" fontAlgn="base"/>
            <a:r>
              <a:rPr lang="es-ES" dirty="0"/>
              <a:t>Dominio y actualización en los documentos normativos del trabajo metodológico</a:t>
            </a:r>
          </a:p>
          <a:p>
            <a:pPr lvl="0" fontAlgn="base"/>
            <a:r>
              <a:rPr lang="es-ES" dirty="0"/>
              <a:t>Grado de participación en el perfeccionamiento o propuesta de planes de estudio, programas de asignaturas y disciplinas o cualquier otra documentación,</a:t>
            </a:r>
          </a:p>
          <a:p>
            <a:pPr lvl="0" fontAlgn="base"/>
            <a:r>
              <a:rPr lang="es-ES" dirty="0"/>
              <a:t>Resultados alcanzados en las diferentes formas de trabajo metodológico como profesor principal de año académico, de asignatura, disciplina y responsable de otros profesores de categoría inferior adiestrados y ayudantes,</a:t>
            </a:r>
          </a:p>
          <a:p>
            <a:pPr lvl="0" fontAlgn="base"/>
            <a:r>
              <a:rPr lang="es-ES" dirty="0"/>
              <a:t>Calidad de su participación en las actividades científicas e investigativas de carácter </a:t>
            </a:r>
            <a:r>
              <a:rPr lang="es-ES" dirty="0" smtClean="0"/>
              <a:t>metodológico</a:t>
            </a:r>
            <a:r>
              <a:rPr lang="es-ES" dirty="0"/>
              <a:t>, dirigidas al perfeccionamiento de este proceso en las reuniones del Departamento, claustros de la Facultad, del centro de educación médica superior y otras comisiones para las que haya sido designado con este propósito,</a:t>
            </a:r>
          </a:p>
          <a:p>
            <a:pPr lvl="0" fontAlgn="base"/>
            <a:r>
              <a:rPr lang="es-ES" dirty="0"/>
              <a:t>Cumplimiento y calidad en la entrega de los informes establecidos en los reglamentos del proceso educativo..</a:t>
            </a:r>
          </a:p>
          <a:p>
            <a:pPr marL="0" indent="0">
              <a:buNone/>
            </a:pPr>
            <a:endParaRPr lang="es-ES" dirty="0"/>
          </a:p>
        </p:txBody>
      </p:sp>
    </p:spTree>
    <p:extLst>
      <p:ext uri="{BB962C8B-B14F-4D97-AF65-F5344CB8AC3E}">
        <p14:creationId xmlns:p14="http://schemas.microsoft.com/office/powerpoint/2010/main" val="4791090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 y="191069"/>
            <a:ext cx="12050973" cy="1499619"/>
          </a:xfrm>
        </p:spPr>
        <p:txBody>
          <a:bodyPr/>
          <a:lstStyle/>
          <a:p>
            <a:pPr lvl="0" algn="ctr"/>
            <a:r>
              <a:rPr lang="es-ES" b="1" u="sng" dirty="0"/>
              <a:t>T</a:t>
            </a:r>
            <a:r>
              <a:rPr lang="es-ES" b="1" u="sng" dirty="0" smtClean="0"/>
              <a:t>rabajo </a:t>
            </a:r>
            <a:r>
              <a:rPr lang="es-ES" b="1" u="sng" dirty="0"/>
              <a:t>de investigación e innovación (TIC);</a:t>
            </a:r>
            <a:br>
              <a:rPr lang="es-ES" b="1" u="sng" dirty="0"/>
            </a:br>
            <a:endParaRPr lang="es-ES" b="1" u="sng" dirty="0"/>
          </a:p>
        </p:txBody>
      </p:sp>
      <p:sp>
        <p:nvSpPr>
          <p:cNvPr id="3" name="Marcador de contenido 2"/>
          <p:cNvSpPr>
            <a:spLocks noGrp="1"/>
          </p:cNvSpPr>
          <p:nvPr>
            <p:ph idx="1"/>
          </p:nvPr>
        </p:nvSpPr>
        <p:spPr>
          <a:xfrm>
            <a:off x="-2" y="1473958"/>
            <a:ext cx="12192001" cy="5240741"/>
          </a:xfrm>
        </p:spPr>
        <p:txBody>
          <a:bodyPr>
            <a:normAutofit fontScale="92500"/>
          </a:bodyPr>
          <a:lstStyle/>
          <a:p>
            <a:pPr lvl="0" fontAlgn="base"/>
            <a:r>
              <a:rPr lang="es-ES" dirty="0"/>
              <a:t>Pertinencia e impacto de los resultados científi­co-técnicos alcanzados en ramas priorizadas con utilidad para el país o la comunidad, relacionados con los problemas identificados en el área de salud, producción y los servicios;</a:t>
            </a:r>
          </a:p>
          <a:p>
            <a:pPr lvl="0" fontAlgn="base"/>
            <a:r>
              <a:rPr lang="es-ES" dirty="0"/>
              <a:t>Nivel científico alcanzado y de actualización en las investigacio­nes que realiza de innovación tecnológica; calidad de las publicaciones científicas elabora­das de trabajos presentados en eventos; así como la preparación y obtención de normas, patentes y otras actividades, que constitu­yan resultados del trabajo realizado;</a:t>
            </a:r>
          </a:p>
          <a:p>
            <a:pPr lvl="0" fontAlgn="base"/>
            <a:r>
              <a:rPr lang="es-ES" dirty="0"/>
              <a:t>Participación como ponente en jornadas y congresos científico nacionales e internacionales de impacto en el país relacionado con la calidad de vida de la población, utilizando eficientemente técnicas y métodos avanzados en sus investigaciones, que tributen a la formación de doctores en las diferente ramas de las ciencias,</a:t>
            </a:r>
          </a:p>
          <a:p>
            <a:pPr lvl="0" fontAlgn="base"/>
            <a:r>
              <a:rPr lang="es-ES" dirty="0"/>
              <a:t>Aportes para contribuir al desarrollo científico de su especialidad y a la enseñanza de la misma..</a:t>
            </a:r>
          </a:p>
          <a:p>
            <a:endParaRPr lang="es-ES" dirty="0"/>
          </a:p>
        </p:txBody>
      </p:sp>
    </p:spTree>
    <p:extLst>
      <p:ext uri="{BB962C8B-B14F-4D97-AF65-F5344CB8AC3E}">
        <p14:creationId xmlns:p14="http://schemas.microsoft.com/office/powerpoint/2010/main" val="41231589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0125" y="245660"/>
            <a:ext cx="11914496" cy="996286"/>
          </a:xfrm>
        </p:spPr>
        <p:txBody>
          <a:bodyPr>
            <a:normAutofit fontScale="90000"/>
          </a:bodyPr>
          <a:lstStyle/>
          <a:p>
            <a:pPr lvl="0" algn="ctr"/>
            <a:r>
              <a:rPr lang="es-ES" b="1" u="sng" dirty="0"/>
              <a:t>S</a:t>
            </a:r>
            <a:r>
              <a:rPr lang="es-ES" b="1" u="sng" dirty="0" smtClean="0"/>
              <a:t>uperación </a:t>
            </a:r>
            <a:r>
              <a:rPr lang="es-ES" b="1" u="sng" dirty="0"/>
              <a:t>(SP); </a:t>
            </a:r>
            <a:br>
              <a:rPr lang="es-ES" b="1" u="sng" dirty="0"/>
            </a:br>
            <a:endParaRPr lang="es-ES" b="1" u="sng" dirty="0"/>
          </a:p>
        </p:txBody>
      </p:sp>
      <p:sp>
        <p:nvSpPr>
          <p:cNvPr id="3" name="Marcador de contenido 2"/>
          <p:cNvSpPr>
            <a:spLocks noGrp="1"/>
          </p:cNvSpPr>
          <p:nvPr>
            <p:ph idx="1"/>
          </p:nvPr>
        </p:nvSpPr>
        <p:spPr>
          <a:xfrm>
            <a:off x="150125" y="1241946"/>
            <a:ext cx="12041875" cy="5431809"/>
          </a:xfrm>
        </p:spPr>
        <p:txBody>
          <a:bodyPr>
            <a:normAutofit/>
          </a:bodyPr>
          <a:lstStyle/>
          <a:p>
            <a:pPr fontAlgn="base"/>
            <a:r>
              <a:rPr lang="es-ES" dirty="0"/>
              <a:t>Calidad del cumplimiento de las actividades plani­ficadas para su superación: doctorado, maestría, especialidad u otro tipo de superación básica o especializada;</a:t>
            </a:r>
          </a:p>
          <a:p>
            <a:pPr lvl="0" fontAlgn="base"/>
            <a:r>
              <a:rPr lang="es-ES" dirty="0"/>
              <a:t>Superación profesional para el perfeccionamiento del desempeño de sus actividades académicas, así como el enriquecimiento de su acervo cultural,</a:t>
            </a:r>
          </a:p>
          <a:p>
            <a:pPr lvl="0" fontAlgn="base"/>
            <a:r>
              <a:rPr lang="es-ES" dirty="0"/>
              <a:t>Participación en las formas organizativas de la superación profesional (cursos, entrenamientos, diplomados, auto preparación, conferencia especializada, seminarios, talleres, debates científicos y otras) que posibilitan el estudio y la divulgación del avance de los conocimientos,</a:t>
            </a:r>
          </a:p>
          <a:p>
            <a:pPr lvl="0" fontAlgn="base"/>
            <a:r>
              <a:rPr lang="es-ES" dirty="0"/>
              <a:t>Obtención de grados científicos, maestrías y diplomados. Labor desarrollada como oponente de doctorados, maestrías, especialidades y otras formas de postgrado.</a:t>
            </a:r>
          </a:p>
          <a:p>
            <a:endParaRPr lang="es-ES" dirty="0"/>
          </a:p>
        </p:txBody>
      </p:sp>
    </p:spTree>
    <p:extLst>
      <p:ext uri="{BB962C8B-B14F-4D97-AF65-F5344CB8AC3E}">
        <p14:creationId xmlns:p14="http://schemas.microsoft.com/office/powerpoint/2010/main" val="3137261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0125" y="365125"/>
            <a:ext cx="11737075" cy="1325563"/>
          </a:xfrm>
        </p:spPr>
        <p:txBody>
          <a:bodyPr/>
          <a:lstStyle/>
          <a:p>
            <a:pPr lvl="0" algn="ctr"/>
            <a:r>
              <a:rPr lang="es-ES" b="1" u="sng" dirty="0"/>
              <a:t>E</a:t>
            </a:r>
            <a:r>
              <a:rPr lang="es-ES" b="1" u="sng" dirty="0" smtClean="0"/>
              <a:t>xtensión </a:t>
            </a:r>
            <a:r>
              <a:rPr lang="es-ES" b="1" u="sng" dirty="0"/>
              <a:t>universitaria (EU).</a:t>
            </a:r>
            <a:br>
              <a:rPr lang="es-ES" b="1" u="sng" dirty="0"/>
            </a:br>
            <a:endParaRPr lang="es-ES" b="1" u="sng" dirty="0"/>
          </a:p>
        </p:txBody>
      </p:sp>
      <p:sp>
        <p:nvSpPr>
          <p:cNvPr id="3" name="Marcador de contenido 2"/>
          <p:cNvSpPr>
            <a:spLocks noGrp="1"/>
          </p:cNvSpPr>
          <p:nvPr>
            <p:ph idx="1"/>
          </p:nvPr>
        </p:nvSpPr>
        <p:spPr>
          <a:xfrm>
            <a:off x="150125" y="1542198"/>
            <a:ext cx="11887200" cy="5199796"/>
          </a:xfrm>
        </p:spPr>
        <p:txBody>
          <a:bodyPr>
            <a:normAutofit fontScale="77500" lnSpcReduction="20000"/>
          </a:bodyPr>
          <a:lstStyle/>
          <a:p>
            <a:pPr lvl="0" fontAlgn="base"/>
            <a:r>
              <a:rPr lang="es-ES" dirty="0"/>
              <a:t>Calidad de las tareas extensionistas contenidas en su plan de trabajo y en la realización de proyectos extensionistas dirigidos al desarrollo sociocultural comunitario;</a:t>
            </a:r>
          </a:p>
          <a:p>
            <a:pPr lvl="0" fontAlgn="base"/>
            <a:r>
              <a:rPr lang="es-ES" dirty="0"/>
              <a:t>Participación en cátedras honoríficas, jornadas martianas, jornadas de cátedras multidisciplinarias;</a:t>
            </a:r>
          </a:p>
          <a:p>
            <a:pPr lvl="0" fontAlgn="base"/>
            <a:r>
              <a:rPr lang="es-ES" dirty="0"/>
              <a:t> Promoción de la cultura de la profesión desde las distintas formas organizativas del proceso docente; promoción de actividades extracurriculares para el desarrollo cultural integral de los estudiantes; apoyo y contribución a la conformación de uni­dades artísticas, deportivas y otras instituciones culturales, dentro o fuera de la universidad con los estudiantes y el colectivo de trabajo.</a:t>
            </a:r>
          </a:p>
          <a:p>
            <a:pPr lvl="0" fontAlgn="base"/>
            <a:r>
              <a:rPr lang="es-ES" dirty="0"/>
              <a:t>Participación en actividades políticas y todas aquellas inherentes a las organizaciones estudiantiles;</a:t>
            </a:r>
          </a:p>
          <a:p>
            <a:pPr lvl="0" fontAlgn="base"/>
            <a:r>
              <a:rPr lang="es-ES" dirty="0"/>
              <a:t>Disciplina laboral del profesor. Calidad de las tareas extensionistas contenidas en su plan de trabajo y en la realización de proyectos extensionistas dirigidos al desarrollo sociocultural comunitario;</a:t>
            </a:r>
          </a:p>
          <a:p>
            <a:pPr lvl="0" fontAlgn="base"/>
            <a:r>
              <a:rPr lang="es-ES" dirty="0"/>
              <a:t>Participación en cátedras honoríficas, jornadas martianas, jornadas de cátedras multidisciplinarias;</a:t>
            </a:r>
          </a:p>
          <a:p>
            <a:pPr lvl="0" fontAlgn="base"/>
            <a:r>
              <a:rPr lang="es-ES" dirty="0"/>
              <a:t> Promoción de la cultura de la profesión desde las distintas formas organizativas del proceso docente; promoción de actividades extracurriculares para el desarrollo cultural integral de los estudiantes; apoyo y contribución a la conformación de uni­dades artísticas, deportivas y otras instituciones culturales, dentro o fuera de la universidad con los estudiantes y el colectivo de </a:t>
            </a:r>
            <a:r>
              <a:rPr lang="es-ES" dirty="0" err="1" smtClean="0"/>
              <a:t>trabaj</a:t>
            </a:r>
            <a:endParaRPr lang="es-ES" dirty="0"/>
          </a:p>
          <a:p>
            <a:pPr lvl="0" fontAlgn="base"/>
            <a:r>
              <a:rPr lang="es-ES" dirty="0"/>
              <a:t>Disciplina laboral del profesor.  </a:t>
            </a:r>
          </a:p>
          <a:p>
            <a:pPr lvl="0" fontAlgn="base"/>
            <a:endParaRPr lang="es-ES" dirty="0"/>
          </a:p>
        </p:txBody>
      </p:sp>
    </p:spTree>
    <p:extLst>
      <p:ext uri="{BB962C8B-B14F-4D97-AF65-F5344CB8AC3E}">
        <p14:creationId xmlns:p14="http://schemas.microsoft.com/office/powerpoint/2010/main" val="101021411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TotalTime>
  <Words>1820</Words>
  <Application>Microsoft Office PowerPoint</Application>
  <PresentationFormat>Panorámica</PresentationFormat>
  <Paragraphs>78</Paragraphs>
  <Slides>14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14</vt:i4>
      </vt:variant>
    </vt:vector>
  </HeadingPairs>
  <TitlesOfParts>
    <vt:vector size="19" baseType="lpstr">
      <vt:lpstr>Arial</vt:lpstr>
      <vt:lpstr>Calibri</vt:lpstr>
      <vt:lpstr>Calibri Light</vt:lpstr>
      <vt:lpstr>Wingdings</vt:lpstr>
      <vt:lpstr>Tema de Office</vt:lpstr>
      <vt:lpstr>             RESOLUCIÓN MINISTERIAL 718 DEL 2015  PROCEDIMIENTO PARA LA EVALUACIÓN ANUAL DE LOS PROFESO­RES UNIVERSITARIOS QUE EJERCEN LA DOCENCIA EN LOS CENTROS DE EDUCACIÓN MÉDICA SUPERIOR Y OTROS DEL SISTEMA NACIONAL DE SALUD”.   </vt:lpstr>
      <vt:lpstr>RESOLUCIÓN MINISTERIAL 718 DEL 2015 </vt:lpstr>
      <vt:lpstr>RESOLUCIÓN MINISTERIAL 718 DEL 2015 </vt:lpstr>
      <vt:lpstr>Trabajo docente-educativo (TDE)</vt:lpstr>
      <vt:lpstr>Trabajo político-ideológico (TPI); </vt:lpstr>
      <vt:lpstr>Trabajo metodológico (TM); </vt:lpstr>
      <vt:lpstr>Trabajo de investigación e innovación (TIC); </vt:lpstr>
      <vt:lpstr>Superación (SP);  </vt:lpstr>
      <vt:lpstr>Extensión universitaria (EU). </vt:lpstr>
      <vt:lpstr>Aspectos a tener en cuenta en la evaluación</vt:lpstr>
      <vt:lpstr>RESOLUCIÓN MINISTERIAL 718 DEL 2015 </vt:lpstr>
      <vt:lpstr>RESOLUCIÓN MINISTERIAL 718 DEL 2015 </vt:lpstr>
      <vt:lpstr>RESOLUCIÓN MINISTERIAL 718 DEL 2015 </vt:lpstr>
      <vt:lpstr>fin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RESOLUCIÓN MINISTERIAL 718 DEL 2015  PROCEDIMIENTO PARA LA EVALUACIÓN ANUAL DE LOS PROFESO­RES UNIVERSITARIOS QUE EJERCEN LA DOCENCIA EN LOS CENTROS DE EDUCACIÓN MÉDICA SUPERIOR Y OTROS DEL SISTEMA NACIONAL DE SALUD”.   </dc:title>
  <dc:creator>Cuenta Microsoft</dc:creator>
  <cp:lastModifiedBy>Cuenta Microsoft</cp:lastModifiedBy>
  <cp:revision>7</cp:revision>
  <dcterms:created xsi:type="dcterms:W3CDTF">2024-04-09T16:45:26Z</dcterms:created>
  <dcterms:modified xsi:type="dcterms:W3CDTF">2024-04-19T08:36:58Z</dcterms:modified>
</cp:coreProperties>
</file>