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7C053-5ACB-4F3E-A905-82BC592859DB}" type="datetimeFigureOut">
              <a:rPr lang="es-ES" smtClean="0"/>
              <a:t>20/04/2024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78C55-BD3C-440B-829D-152DD29F75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638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7C053-5ACB-4F3E-A905-82BC592859DB}" type="datetimeFigureOut">
              <a:rPr lang="es-ES" smtClean="0"/>
              <a:t>20/04/2024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78C55-BD3C-440B-829D-152DD29F75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1571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7C053-5ACB-4F3E-A905-82BC592859DB}" type="datetimeFigureOut">
              <a:rPr lang="es-ES" smtClean="0"/>
              <a:t>20/04/2024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78C55-BD3C-440B-829D-152DD29F75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21566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7C053-5ACB-4F3E-A905-82BC592859DB}" type="datetimeFigureOut">
              <a:rPr lang="es-ES" smtClean="0"/>
              <a:t>20/04/2024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78C55-BD3C-440B-829D-152DD29F75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205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7C053-5ACB-4F3E-A905-82BC592859DB}" type="datetimeFigureOut">
              <a:rPr lang="es-ES" smtClean="0"/>
              <a:t>20/04/2024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78C55-BD3C-440B-829D-152DD29F75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00743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7C053-5ACB-4F3E-A905-82BC592859DB}" type="datetimeFigureOut">
              <a:rPr lang="es-ES" smtClean="0"/>
              <a:t>20/04/2024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78C55-BD3C-440B-829D-152DD29F75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6863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7C053-5ACB-4F3E-A905-82BC592859DB}" type="datetimeFigureOut">
              <a:rPr lang="es-ES" smtClean="0"/>
              <a:t>20/04/2024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78C55-BD3C-440B-829D-152DD29F75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9211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7C053-5ACB-4F3E-A905-82BC592859DB}" type="datetimeFigureOut">
              <a:rPr lang="es-ES" smtClean="0"/>
              <a:t>20/04/2024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78C55-BD3C-440B-829D-152DD29F75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1669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7C053-5ACB-4F3E-A905-82BC592859DB}" type="datetimeFigureOut">
              <a:rPr lang="es-ES" smtClean="0"/>
              <a:t>20/04/2024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78C55-BD3C-440B-829D-152DD29F75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29122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7C053-5ACB-4F3E-A905-82BC592859DB}" type="datetimeFigureOut">
              <a:rPr lang="es-ES" smtClean="0"/>
              <a:t>20/04/2024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78C55-BD3C-440B-829D-152DD29F75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8518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7C053-5ACB-4F3E-A905-82BC592859DB}" type="datetimeFigureOut">
              <a:rPr lang="es-ES" smtClean="0"/>
              <a:t>20/04/2024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78C55-BD3C-440B-829D-152DD29F75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1368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7C053-5ACB-4F3E-A905-82BC592859DB}" type="datetimeFigureOut">
              <a:rPr lang="es-ES" smtClean="0"/>
              <a:t>20/04/2024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E78C55-BD3C-440B-829D-152DD29F75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566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3602038"/>
          </a:xfrm>
        </p:spPr>
        <p:txBody>
          <a:bodyPr>
            <a:normAutofit fontScale="90000"/>
          </a:bodyPr>
          <a:lstStyle/>
          <a:p>
            <a:r>
              <a:rPr lang="es-ES" b="1" dirty="0"/>
              <a:t>Indicadores de referencia para la acreditación de la calidad de los programas e instituciones.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7545" y="5117910"/>
            <a:ext cx="11627893" cy="1555844"/>
          </a:xfrm>
        </p:spPr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3173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2830" y="95535"/>
            <a:ext cx="12069170" cy="1595154"/>
          </a:xfrm>
        </p:spPr>
        <p:txBody>
          <a:bodyPr>
            <a:normAutofit/>
          </a:bodyPr>
          <a:lstStyle/>
          <a:p>
            <a:pPr algn="ctr"/>
            <a:r>
              <a:rPr lang="es-ES" dirty="0" smtClean="0"/>
              <a:t>Para los programas de las </a:t>
            </a:r>
            <a:r>
              <a:rPr lang="es-ES" b="1" dirty="0" smtClean="0"/>
              <a:t>carreras</a:t>
            </a:r>
            <a:r>
              <a:rPr lang="es-ES" dirty="0" smtClean="0"/>
              <a:t> universitarias</a:t>
            </a:r>
            <a:br>
              <a:rPr lang="es-ES" dirty="0" smtClean="0"/>
            </a:br>
            <a:r>
              <a:rPr lang="es-ES" b="1" u="sng" dirty="0" smtClean="0"/>
              <a:t>CARRERA DE EXCELENCIA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1825624"/>
            <a:ext cx="12091916" cy="5032375"/>
          </a:xfrm>
        </p:spPr>
        <p:txBody>
          <a:bodyPr>
            <a:normAutofit/>
          </a:bodyPr>
          <a:lstStyle/>
          <a:p>
            <a:r>
              <a:rPr lang="es-ES" b="1" dirty="0"/>
              <a:t>50%) de los estudiantes </a:t>
            </a:r>
            <a:r>
              <a:rPr lang="es-ES" dirty="0"/>
              <a:t>de los tres últimos años junto a sus profesores están incorporados a </a:t>
            </a:r>
            <a:r>
              <a:rPr lang="es-ES" b="1" dirty="0"/>
              <a:t>proyectos de investigación</a:t>
            </a:r>
            <a:r>
              <a:rPr lang="es-ES" dirty="0"/>
              <a:t> e integran la pirámide </a:t>
            </a:r>
            <a:r>
              <a:rPr lang="es-ES" dirty="0" smtClean="0"/>
              <a:t>científica</a:t>
            </a:r>
          </a:p>
          <a:p>
            <a:r>
              <a:rPr lang="es-ES" b="1" dirty="0"/>
              <a:t>85%) de las asignaturas</a:t>
            </a:r>
            <a:r>
              <a:rPr lang="es-ES" dirty="0"/>
              <a:t> están montadas en </a:t>
            </a:r>
            <a:r>
              <a:rPr lang="es-ES" b="1" dirty="0"/>
              <a:t>plataformas interactivas</a:t>
            </a:r>
            <a:r>
              <a:rPr lang="es-ES" dirty="0"/>
              <a:t> y son de uso frecuente por estudiantes y profesores</a:t>
            </a:r>
            <a:r>
              <a:rPr lang="es-ES" dirty="0" smtClean="0"/>
              <a:t>,</a:t>
            </a:r>
          </a:p>
          <a:p>
            <a:r>
              <a:rPr lang="es-ES" dirty="0"/>
              <a:t>(100%) del aseguramiento bibliográfico está actualizado y disponible por diferentes vías y garantiza la formación científico profesional de los estudiantes</a:t>
            </a:r>
            <a:r>
              <a:rPr lang="es-ES" dirty="0" smtClean="0"/>
              <a:t>;</a:t>
            </a:r>
          </a:p>
          <a:p>
            <a:r>
              <a:rPr lang="es-ES"/>
              <a:t>Se tiene en desarrollo al menos un programa de posgrado académico del área del conocimiento.</a:t>
            </a:r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55063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1"/>
            <a:ext cx="12064621" cy="1690688"/>
          </a:xfrm>
        </p:spPr>
        <p:txBody>
          <a:bodyPr>
            <a:normAutofit/>
          </a:bodyPr>
          <a:lstStyle/>
          <a:p>
            <a:pPr algn="ctr"/>
            <a:r>
              <a:rPr lang="es-ES" dirty="0"/>
              <a:t>Para los programas de las </a:t>
            </a:r>
            <a:r>
              <a:rPr lang="es-ES" b="1" dirty="0"/>
              <a:t>carreras</a:t>
            </a:r>
            <a:r>
              <a:rPr lang="es-ES" dirty="0"/>
              <a:t> </a:t>
            </a:r>
            <a:r>
              <a:rPr lang="es-ES" dirty="0" smtClean="0"/>
              <a:t>universitarias</a:t>
            </a:r>
            <a:br>
              <a:rPr lang="es-ES" dirty="0" smtClean="0"/>
            </a:br>
            <a:r>
              <a:rPr lang="es-ES" b="1" u="sng" dirty="0" smtClean="0"/>
              <a:t>CARRERA CALIFICADA</a:t>
            </a:r>
            <a:endParaRPr lang="es-ES" b="1" u="sng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-1" y="1825624"/>
            <a:ext cx="12064621" cy="5032375"/>
          </a:xfrm>
        </p:spPr>
        <p:txBody>
          <a:bodyPr>
            <a:normAutofit/>
          </a:bodyPr>
          <a:lstStyle/>
          <a:p>
            <a:r>
              <a:rPr lang="es-ES" dirty="0"/>
              <a:t>Se evidencian los resultados en la formación político-ideológica de los estudiantes y profesores por su elevada participación, implicación y compromiso con las tareas de impacto, proyectos comunitarios y de la sociedad cubana,</a:t>
            </a:r>
          </a:p>
          <a:p>
            <a:r>
              <a:rPr lang="es-ES" b="1" dirty="0"/>
              <a:t>(15%) de los profesores del claustro</a:t>
            </a:r>
            <a:r>
              <a:rPr lang="es-ES" dirty="0"/>
              <a:t> en su conjunto poseen el grado científico de </a:t>
            </a:r>
            <a:r>
              <a:rPr lang="es-ES" b="1" dirty="0"/>
              <a:t>doctor en determinada área del conocimiento</a:t>
            </a:r>
            <a:r>
              <a:rPr lang="es-ES" dirty="0"/>
              <a:t>, y/o el de </a:t>
            </a:r>
            <a:r>
              <a:rPr lang="es-ES" b="1" dirty="0"/>
              <a:t>Especialistas de Segundo Grado</a:t>
            </a:r>
            <a:r>
              <a:rPr lang="es-ES" dirty="0"/>
              <a:t> para el SNS. De ellos, al menos el </a:t>
            </a:r>
            <a:r>
              <a:rPr lang="es-ES" b="1" dirty="0"/>
              <a:t>(50%)</a:t>
            </a:r>
            <a:r>
              <a:rPr lang="es-ES" dirty="0"/>
              <a:t> deberán estar </a:t>
            </a:r>
            <a:r>
              <a:rPr lang="es-ES" b="1" dirty="0"/>
              <a:t>vinculados al perfil de la profesión</a:t>
            </a:r>
            <a:r>
              <a:rPr lang="es-ES" dirty="0"/>
              <a:t> de la carrera y desempeñarse en ella por un </a:t>
            </a:r>
            <a:r>
              <a:rPr lang="es-ES" b="1" dirty="0"/>
              <a:t>tiempo no menor de tres años</a:t>
            </a:r>
            <a:r>
              <a:rPr lang="es-ES" dirty="0"/>
              <a:t>.</a:t>
            </a:r>
          </a:p>
          <a:p>
            <a:r>
              <a:rPr lang="es-ES" dirty="0"/>
              <a:t>(</a:t>
            </a:r>
            <a:r>
              <a:rPr lang="es-ES" b="1" dirty="0"/>
              <a:t>25%)</a:t>
            </a:r>
            <a:r>
              <a:rPr lang="es-ES" dirty="0"/>
              <a:t> </a:t>
            </a:r>
            <a:r>
              <a:rPr lang="es-ES" b="1" dirty="0"/>
              <a:t>de los profesores del claustro</a:t>
            </a:r>
            <a:r>
              <a:rPr lang="es-ES" dirty="0"/>
              <a:t> poseen la categoría principal de </a:t>
            </a:r>
            <a:r>
              <a:rPr lang="es-ES" b="1" dirty="0"/>
              <a:t>Profesor, Titular o Profesor Auxiliar</a:t>
            </a:r>
            <a:r>
              <a:rPr lang="es-ES" dirty="0"/>
              <a:t>,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0800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2830" y="1"/>
            <a:ext cx="11900848" cy="1690688"/>
          </a:xfrm>
        </p:spPr>
        <p:txBody>
          <a:bodyPr>
            <a:normAutofit/>
          </a:bodyPr>
          <a:lstStyle/>
          <a:p>
            <a:pPr algn="ctr"/>
            <a:r>
              <a:rPr lang="es-ES" dirty="0" smtClean="0"/>
              <a:t>Para los programas de las </a:t>
            </a:r>
            <a:r>
              <a:rPr lang="es-ES" b="1" dirty="0" smtClean="0"/>
              <a:t>carreras</a:t>
            </a:r>
            <a:r>
              <a:rPr lang="es-ES" dirty="0" smtClean="0"/>
              <a:t> universitarias</a:t>
            </a:r>
            <a:br>
              <a:rPr lang="es-ES" dirty="0" smtClean="0"/>
            </a:br>
            <a:r>
              <a:rPr lang="es-ES" b="1" u="sng" dirty="0" smtClean="0"/>
              <a:t>CARRERA CALIFICADA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1825624"/>
            <a:ext cx="12023678" cy="5032375"/>
          </a:xfrm>
        </p:spPr>
        <p:txBody>
          <a:bodyPr>
            <a:normAutofit/>
          </a:bodyPr>
          <a:lstStyle/>
          <a:p>
            <a:r>
              <a:rPr lang="es-ES" b="1" dirty="0"/>
              <a:t>(70%) de tos estudiantes</a:t>
            </a:r>
            <a:r>
              <a:rPr lang="es-ES" dirty="0"/>
              <a:t> </a:t>
            </a:r>
            <a:r>
              <a:rPr lang="es-ES" b="1" dirty="0"/>
              <a:t>aprueban</a:t>
            </a:r>
            <a:r>
              <a:rPr lang="es-ES" dirty="0"/>
              <a:t> los ejercicios integradores y de estos, el </a:t>
            </a:r>
            <a:r>
              <a:rPr lang="es-ES" b="1" dirty="0"/>
              <a:t>(65%) con notas de cuatro y cinco,</a:t>
            </a:r>
            <a:endParaRPr lang="es-ES" dirty="0"/>
          </a:p>
          <a:p>
            <a:r>
              <a:rPr lang="es-ES" b="1" dirty="0"/>
              <a:t>las publicaciones</a:t>
            </a:r>
            <a:r>
              <a:rPr lang="es-ES" dirty="0"/>
              <a:t> en revistas científicas, según los criterios establecidos por el MES (Grupos del I al IV) más textos, en los últimos cinco años alcanzan al menos un </a:t>
            </a:r>
            <a:r>
              <a:rPr lang="es-ES" b="1" dirty="0"/>
              <a:t>índice de uno por profesor equivalente,</a:t>
            </a:r>
            <a:endParaRPr lang="es-ES" dirty="0"/>
          </a:p>
          <a:p>
            <a:r>
              <a:rPr lang="es-ES" dirty="0"/>
              <a:t>Las </a:t>
            </a:r>
            <a:r>
              <a:rPr lang="es-ES" b="1" dirty="0"/>
              <a:t>ponencias presentadas en eventos</a:t>
            </a:r>
            <a:r>
              <a:rPr lang="es-ES" dirty="0"/>
              <a:t> científicos de nivel nacional e internacional, en los últimos cinco años, alcanzan al menos un </a:t>
            </a:r>
            <a:r>
              <a:rPr lang="es-ES" b="1" dirty="0"/>
              <a:t>índice de uno por profesor equivalente</a:t>
            </a:r>
            <a:r>
              <a:rPr lang="es-ES" dirty="0"/>
              <a:t>,</a:t>
            </a:r>
          </a:p>
          <a:p>
            <a:r>
              <a:rPr lang="es-ES" b="1" dirty="0"/>
              <a:t>(50%) de los profesores</a:t>
            </a:r>
            <a:r>
              <a:rPr lang="es-ES" dirty="0"/>
              <a:t> están incorporados a diferentes tipos de </a:t>
            </a:r>
            <a:r>
              <a:rPr lang="es-ES" b="1" dirty="0"/>
              <a:t>proyectos de investigación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04840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2830" y="95535"/>
            <a:ext cx="12069170" cy="1595154"/>
          </a:xfrm>
        </p:spPr>
        <p:txBody>
          <a:bodyPr>
            <a:normAutofit/>
          </a:bodyPr>
          <a:lstStyle/>
          <a:p>
            <a:pPr algn="ctr"/>
            <a:r>
              <a:rPr lang="es-ES" dirty="0" smtClean="0"/>
              <a:t>Para los programas de las </a:t>
            </a:r>
            <a:r>
              <a:rPr lang="es-ES" b="1" dirty="0" smtClean="0"/>
              <a:t>carreras</a:t>
            </a:r>
            <a:r>
              <a:rPr lang="es-ES" dirty="0" smtClean="0"/>
              <a:t> universitarias</a:t>
            </a:r>
            <a:br>
              <a:rPr lang="es-ES" dirty="0" smtClean="0"/>
            </a:br>
            <a:r>
              <a:rPr lang="es-ES" b="1" u="sng" dirty="0" smtClean="0"/>
              <a:t>CARRERA CALIFICADA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1825624"/>
            <a:ext cx="12091916" cy="5032375"/>
          </a:xfrm>
        </p:spPr>
        <p:txBody>
          <a:bodyPr>
            <a:normAutofit/>
          </a:bodyPr>
          <a:lstStyle/>
          <a:p>
            <a:r>
              <a:rPr lang="es-ES" b="1" dirty="0"/>
              <a:t>(35%) de los estudiantes</a:t>
            </a:r>
            <a:r>
              <a:rPr lang="es-ES" dirty="0"/>
              <a:t> de los dos últimos años junto a sus profesores están incorporados a </a:t>
            </a:r>
            <a:r>
              <a:rPr lang="es-ES" b="1" dirty="0"/>
              <a:t>proyectos de investigación</a:t>
            </a:r>
            <a:r>
              <a:rPr lang="es-ES" dirty="0"/>
              <a:t> e integran la pirámide científica</a:t>
            </a:r>
          </a:p>
          <a:p>
            <a:r>
              <a:rPr lang="es-ES" b="1" dirty="0"/>
              <a:t>70%) de las asignaturas</a:t>
            </a:r>
            <a:r>
              <a:rPr lang="es-ES" dirty="0"/>
              <a:t> están montadas en </a:t>
            </a:r>
            <a:r>
              <a:rPr lang="es-ES" b="1" dirty="0"/>
              <a:t>plataformas interactivas</a:t>
            </a:r>
            <a:r>
              <a:rPr lang="es-ES" dirty="0"/>
              <a:t> y son de uso frecuente por estudiantes y profesores,</a:t>
            </a:r>
          </a:p>
          <a:p>
            <a:r>
              <a:rPr lang="es-ES" b="1" dirty="0"/>
              <a:t>80%) del aseguramiento bibliográfico</a:t>
            </a:r>
            <a:r>
              <a:rPr lang="es-ES" dirty="0"/>
              <a:t> está </a:t>
            </a:r>
            <a:r>
              <a:rPr lang="es-ES" b="1" dirty="0"/>
              <a:t>actualizado y disponible</a:t>
            </a:r>
            <a:r>
              <a:rPr lang="es-ES" dirty="0"/>
              <a:t> por diferentes vías y garantiza la formación científico profesional de </a:t>
            </a:r>
            <a:r>
              <a:rPr lang="es-ES" dirty="0" smtClean="0"/>
              <a:t>los </a:t>
            </a:r>
            <a:r>
              <a:rPr lang="es-ES" dirty="0"/>
              <a:t>estudiantes</a:t>
            </a:r>
            <a:r>
              <a:rPr lang="es-ES" dirty="0" smtClean="0"/>
              <a:t>;</a:t>
            </a:r>
            <a:r>
              <a:rPr lang="es-ES" dirty="0"/>
              <a:t> </a:t>
            </a:r>
            <a:endParaRPr lang="es-ES" dirty="0" smtClean="0"/>
          </a:p>
          <a:p>
            <a:r>
              <a:rPr lang="es-ES" dirty="0" smtClean="0"/>
              <a:t>Se </a:t>
            </a:r>
            <a:r>
              <a:rPr lang="es-ES" dirty="0"/>
              <a:t>evidencia actividad de posgrado o un programa de posgrado académico del área del conocimiento,</a:t>
            </a:r>
          </a:p>
        </p:txBody>
      </p:sp>
    </p:spTree>
    <p:extLst>
      <p:ext uri="{BB962C8B-B14F-4D97-AF65-F5344CB8AC3E}">
        <p14:creationId xmlns:p14="http://schemas.microsoft.com/office/powerpoint/2010/main" val="384325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2830" y="95535"/>
            <a:ext cx="12069170" cy="1595154"/>
          </a:xfrm>
        </p:spPr>
        <p:txBody>
          <a:bodyPr>
            <a:normAutofit/>
          </a:bodyPr>
          <a:lstStyle/>
          <a:p>
            <a:pPr algn="ctr"/>
            <a:r>
              <a:rPr lang="es-ES" dirty="0" smtClean="0"/>
              <a:t>Para los programas de las </a:t>
            </a:r>
            <a:r>
              <a:rPr lang="es-ES" b="1" dirty="0" smtClean="0"/>
              <a:t>carreras</a:t>
            </a:r>
            <a:r>
              <a:rPr lang="es-ES" dirty="0" smtClean="0"/>
              <a:t> universitarias</a:t>
            </a:r>
            <a:br>
              <a:rPr lang="es-ES" dirty="0" smtClean="0"/>
            </a:br>
            <a:r>
              <a:rPr lang="es-ES" b="1" u="sng" dirty="0" smtClean="0"/>
              <a:t>CARRERA CERTIFICADA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1825624"/>
            <a:ext cx="12091916" cy="5032375"/>
          </a:xfrm>
        </p:spPr>
        <p:txBody>
          <a:bodyPr>
            <a:normAutofit/>
          </a:bodyPr>
          <a:lstStyle/>
          <a:p>
            <a:r>
              <a:rPr lang="es-ES" dirty="0"/>
              <a:t>Se evidencian los resultados en la formación político-ideológica de los estudiantes y profesores por su elevada participación, implicación y compromiso con </a:t>
            </a:r>
            <a:r>
              <a:rPr lang="es-ES" dirty="0" smtClean="0"/>
              <a:t>las </a:t>
            </a:r>
            <a:r>
              <a:rPr lang="es-ES" dirty="0"/>
              <a:t>tareas de impacto, proyectos comunitarios y de la sociedad cubana</a:t>
            </a:r>
            <a:r>
              <a:rPr lang="es-ES" dirty="0" smtClean="0"/>
              <a:t>,</a:t>
            </a:r>
          </a:p>
          <a:p>
            <a:r>
              <a:rPr lang="es-ES" b="1" dirty="0"/>
              <a:t>25%)</a:t>
            </a:r>
            <a:r>
              <a:rPr lang="es-ES" dirty="0"/>
              <a:t> </a:t>
            </a:r>
            <a:r>
              <a:rPr lang="es-ES" b="1" dirty="0"/>
              <a:t>de los profesores del claustro</a:t>
            </a:r>
            <a:r>
              <a:rPr lang="es-ES" dirty="0"/>
              <a:t> en su conjunto poseen el grado científico de </a:t>
            </a:r>
            <a:r>
              <a:rPr lang="es-ES" b="1" dirty="0"/>
              <a:t>doctor en determinada área del conocimiento</a:t>
            </a:r>
            <a:r>
              <a:rPr lang="es-ES" dirty="0"/>
              <a:t>, y/o el de </a:t>
            </a:r>
            <a:r>
              <a:rPr lang="es-ES" b="1" dirty="0"/>
              <a:t>Especialistas de Segundo Grado</a:t>
            </a:r>
            <a:r>
              <a:rPr lang="es-ES" dirty="0"/>
              <a:t> para el SNS. De ellos, al menos el </a:t>
            </a:r>
            <a:r>
              <a:rPr lang="es-ES" b="1" dirty="0"/>
              <a:t>(60%)</a:t>
            </a:r>
            <a:r>
              <a:rPr lang="es-ES" dirty="0"/>
              <a:t> deberán estar </a:t>
            </a:r>
            <a:r>
              <a:rPr lang="es-ES" b="1" dirty="0"/>
              <a:t>vinculados al perfil de la profesión</a:t>
            </a:r>
            <a:r>
              <a:rPr lang="es-ES" dirty="0"/>
              <a:t> de la carrera y desempeñarse en ella por un </a:t>
            </a:r>
            <a:r>
              <a:rPr lang="es-ES" b="1" dirty="0"/>
              <a:t>tiempo no menor de tres </a:t>
            </a:r>
            <a:r>
              <a:rPr lang="es-ES" b="1" dirty="0" smtClean="0"/>
              <a:t>años</a:t>
            </a:r>
          </a:p>
          <a:p>
            <a:r>
              <a:rPr lang="es-ES" b="1" dirty="0"/>
              <a:t>(35%) de los profesores del claustro</a:t>
            </a:r>
            <a:r>
              <a:rPr lang="es-ES" dirty="0"/>
              <a:t> poseen la categoría principal de </a:t>
            </a:r>
            <a:r>
              <a:rPr lang="es-ES" b="1" dirty="0"/>
              <a:t>Profesor Titular o Profesor Auxiliar,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40894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2830" y="95535"/>
            <a:ext cx="12069170" cy="1595154"/>
          </a:xfrm>
        </p:spPr>
        <p:txBody>
          <a:bodyPr>
            <a:normAutofit/>
          </a:bodyPr>
          <a:lstStyle/>
          <a:p>
            <a:pPr algn="ctr"/>
            <a:r>
              <a:rPr lang="es-ES" dirty="0" smtClean="0"/>
              <a:t>Para los programas de las </a:t>
            </a:r>
            <a:r>
              <a:rPr lang="es-ES" b="1" dirty="0" smtClean="0"/>
              <a:t>carreras</a:t>
            </a:r>
            <a:r>
              <a:rPr lang="es-ES" dirty="0" smtClean="0"/>
              <a:t> universitarias</a:t>
            </a:r>
            <a:br>
              <a:rPr lang="es-ES" dirty="0" smtClean="0"/>
            </a:br>
            <a:r>
              <a:rPr lang="es-ES" b="1" u="sng" dirty="0" smtClean="0"/>
              <a:t>CARRERA CERTIFICADA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1825624"/>
            <a:ext cx="12091916" cy="5032375"/>
          </a:xfrm>
        </p:spPr>
        <p:txBody>
          <a:bodyPr>
            <a:normAutofit/>
          </a:bodyPr>
          <a:lstStyle/>
          <a:p>
            <a:r>
              <a:rPr lang="es-ES" b="1" dirty="0"/>
              <a:t>(75%) de los estudiantes aprueban</a:t>
            </a:r>
            <a:r>
              <a:rPr lang="es-ES" dirty="0"/>
              <a:t> los ejercicios integradores y de estos el </a:t>
            </a:r>
            <a:r>
              <a:rPr lang="es-ES" b="1" dirty="0"/>
              <a:t>(70%) con notas de cuatro cinco</a:t>
            </a:r>
            <a:r>
              <a:rPr lang="es-ES" b="1" dirty="0" smtClean="0"/>
              <a:t>,</a:t>
            </a:r>
          </a:p>
          <a:p>
            <a:r>
              <a:rPr lang="es-ES" b="1" dirty="0"/>
              <a:t>las publicaciones</a:t>
            </a:r>
            <a:r>
              <a:rPr lang="es-ES" dirty="0"/>
              <a:t> en revistas científicas, según los criterios establecidos por el MES (Grupos del I al IV) más textos, en los últimos cinco años alcanzan al menos un </a:t>
            </a:r>
            <a:r>
              <a:rPr lang="es-ES" b="1" dirty="0"/>
              <a:t>índice de dos por profesor equivalente</a:t>
            </a:r>
            <a:r>
              <a:rPr lang="es-ES" b="1" dirty="0" smtClean="0"/>
              <a:t>,</a:t>
            </a:r>
          </a:p>
          <a:p>
            <a:r>
              <a:rPr lang="es-ES" dirty="0"/>
              <a:t>Las </a:t>
            </a:r>
            <a:r>
              <a:rPr lang="es-ES" b="1" dirty="0"/>
              <a:t>ponencias presentadas en eventos</a:t>
            </a:r>
            <a:r>
              <a:rPr lang="es-ES" dirty="0"/>
              <a:t> científicos de nivel nacional e internacional, en los últimos cinco años, alcanzan al menos </a:t>
            </a:r>
            <a:r>
              <a:rPr lang="es-ES" b="1" dirty="0"/>
              <a:t>un índice de dos por profesor equivalente</a:t>
            </a:r>
            <a:r>
              <a:rPr lang="es-ES" b="1" dirty="0" smtClean="0"/>
              <a:t>,</a:t>
            </a:r>
          </a:p>
          <a:p>
            <a:r>
              <a:rPr lang="es-ES" b="1" dirty="0"/>
              <a:t>(60%) de los profesores</a:t>
            </a:r>
            <a:r>
              <a:rPr lang="es-ES" dirty="0"/>
              <a:t> están incorporados a diferentes tipos de </a:t>
            </a:r>
            <a:r>
              <a:rPr lang="es-ES" b="1" dirty="0"/>
              <a:t>proyectos de investigación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64982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2830" y="95535"/>
            <a:ext cx="12069170" cy="1595154"/>
          </a:xfrm>
        </p:spPr>
        <p:txBody>
          <a:bodyPr>
            <a:normAutofit/>
          </a:bodyPr>
          <a:lstStyle/>
          <a:p>
            <a:pPr algn="ctr"/>
            <a:r>
              <a:rPr lang="es-ES" dirty="0" smtClean="0"/>
              <a:t>Para los programas de las </a:t>
            </a:r>
            <a:r>
              <a:rPr lang="es-ES" b="1" dirty="0" smtClean="0"/>
              <a:t>carreras</a:t>
            </a:r>
            <a:r>
              <a:rPr lang="es-ES" dirty="0" smtClean="0"/>
              <a:t> universitarias</a:t>
            </a:r>
            <a:br>
              <a:rPr lang="es-ES" dirty="0" smtClean="0"/>
            </a:br>
            <a:r>
              <a:rPr lang="es-ES" b="1" u="sng" dirty="0" smtClean="0"/>
              <a:t>CARRERA CERTIFICADA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1825624"/>
            <a:ext cx="12091916" cy="5032375"/>
          </a:xfrm>
        </p:spPr>
        <p:txBody>
          <a:bodyPr>
            <a:normAutofit/>
          </a:bodyPr>
          <a:lstStyle/>
          <a:p>
            <a:r>
              <a:rPr lang="es-ES" b="1" dirty="0"/>
              <a:t>(40%) de los estudiantes</a:t>
            </a:r>
            <a:r>
              <a:rPr lang="es-ES" dirty="0"/>
              <a:t> de los dos últimos años junto a sus profesores están incorporados a </a:t>
            </a:r>
            <a:r>
              <a:rPr lang="es-ES" b="1" dirty="0"/>
              <a:t>proyectos de investigación</a:t>
            </a:r>
            <a:r>
              <a:rPr lang="es-ES" dirty="0"/>
              <a:t> e integran la pirámide </a:t>
            </a:r>
            <a:r>
              <a:rPr lang="es-ES" dirty="0" smtClean="0"/>
              <a:t>científica</a:t>
            </a:r>
          </a:p>
          <a:p>
            <a:r>
              <a:rPr lang="es-ES" b="1" dirty="0"/>
              <a:t>(80%) de las asignaturas</a:t>
            </a:r>
            <a:r>
              <a:rPr lang="es-ES" dirty="0"/>
              <a:t> están montadas en </a:t>
            </a:r>
            <a:r>
              <a:rPr lang="es-ES" b="1" dirty="0"/>
              <a:t>plataformas interactivas</a:t>
            </a:r>
            <a:r>
              <a:rPr lang="es-ES" dirty="0"/>
              <a:t> y son de uso frecuente por estudiantes y profesores</a:t>
            </a:r>
            <a:r>
              <a:rPr lang="es-ES" dirty="0" smtClean="0"/>
              <a:t>,</a:t>
            </a:r>
          </a:p>
          <a:p>
            <a:r>
              <a:rPr lang="es-ES" dirty="0"/>
              <a:t>(</a:t>
            </a:r>
            <a:r>
              <a:rPr lang="es-ES" b="1" dirty="0"/>
              <a:t>90%) del aseguramiento bibliográfico</a:t>
            </a:r>
            <a:r>
              <a:rPr lang="es-ES" dirty="0"/>
              <a:t> está </a:t>
            </a:r>
            <a:r>
              <a:rPr lang="es-ES" b="1" dirty="0"/>
              <a:t>actualizado y disponible</a:t>
            </a:r>
            <a:r>
              <a:rPr lang="es-ES" dirty="0"/>
              <a:t> por diferentes vías y garantiza la formación científico profesional de los </a:t>
            </a:r>
            <a:r>
              <a:rPr lang="es-ES" dirty="0" smtClean="0"/>
              <a:t>estudiantes</a:t>
            </a:r>
          </a:p>
          <a:p>
            <a:r>
              <a:rPr lang="es-ES" dirty="0"/>
              <a:t>Se tiene en desarrollo al menos un programa de posgrado académico del área del conocimiento.</a:t>
            </a:r>
          </a:p>
        </p:txBody>
      </p:sp>
    </p:spTree>
    <p:extLst>
      <p:ext uri="{BB962C8B-B14F-4D97-AF65-F5344CB8AC3E}">
        <p14:creationId xmlns:p14="http://schemas.microsoft.com/office/powerpoint/2010/main" val="1890696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2830" y="95535"/>
            <a:ext cx="12069170" cy="1595154"/>
          </a:xfrm>
        </p:spPr>
        <p:txBody>
          <a:bodyPr>
            <a:normAutofit/>
          </a:bodyPr>
          <a:lstStyle/>
          <a:p>
            <a:pPr algn="ctr"/>
            <a:r>
              <a:rPr lang="es-ES" dirty="0" smtClean="0"/>
              <a:t>Para los programas de las </a:t>
            </a:r>
            <a:r>
              <a:rPr lang="es-ES" b="1" dirty="0" smtClean="0"/>
              <a:t>carreras</a:t>
            </a:r>
            <a:r>
              <a:rPr lang="es-ES" dirty="0" smtClean="0"/>
              <a:t> universitarias</a:t>
            </a:r>
            <a:br>
              <a:rPr lang="es-ES" dirty="0" smtClean="0"/>
            </a:br>
            <a:r>
              <a:rPr lang="es-ES" b="1" u="sng" dirty="0" smtClean="0"/>
              <a:t>CARRERA DE EXCELENCIA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1825624"/>
            <a:ext cx="12091916" cy="5032375"/>
          </a:xfrm>
        </p:spPr>
        <p:txBody>
          <a:bodyPr>
            <a:normAutofit/>
          </a:bodyPr>
          <a:lstStyle/>
          <a:p>
            <a:r>
              <a:rPr lang="es-ES" dirty="0"/>
              <a:t>Se evidencian los resultados en la formación político-ideológica de los estudiantes y profesores por su elevada participación, implicación y compromiso con las tareas de impacto, proyectos comunitarios y de la sociedad </a:t>
            </a:r>
            <a:r>
              <a:rPr lang="es-ES" dirty="0" smtClean="0"/>
              <a:t>cubana</a:t>
            </a:r>
          </a:p>
          <a:p>
            <a:r>
              <a:rPr lang="es-ES" b="1" dirty="0"/>
              <a:t>(35%)</a:t>
            </a:r>
            <a:r>
              <a:rPr lang="es-ES" dirty="0"/>
              <a:t> </a:t>
            </a:r>
            <a:r>
              <a:rPr lang="es-ES" b="1" dirty="0"/>
              <a:t>de los profesores del claustro</a:t>
            </a:r>
            <a:r>
              <a:rPr lang="es-ES" dirty="0"/>
              <a:t> en su conjunto poseen el grado científico de </a:t>
            </a:r>
            <a:r>
              <a:rPr lang="es-ES" b="1" dirty="0"/>
              <a:t>doctor en determinada área del conocimiento</a:t>
            </a:r>
            <a:r>
              <a:rPr lang="es-ES" dirty="0"/>
              <a:t>, y/o el de </a:t>
            </a:r>
            <a:r>
              <a:rPr lang="es-ES" b="1" dirty="0"/>
              <a:t>Especialistas de Segundo Grado</a:t>
            </a:r>
            <a:r>
              <a:rPr lang="es-ES" dirty="0"/>
              <a:t> para el SNS. De ellos, al menos el </a:t>
            </a:r>
            <a:r>
              <a:rPr lang="es-ES" b="1" dirty="0"/>
              <a:t>(70%)</a:t>
            </a:r>
            <a:r>
              <a:rPr lang="es-ES" dirty="0"/>
              <a:t> deberán estar </a:t>
            </a:r>
            <a:r>
              <a:rPr lang="es-ES" b="1" dirty="0"/>
              <a:t>vinculados al perfil de la profesión</a:t>
            </a:r>
            <a:r>
              <a:rPr lang="es-ES" dirty="0"/>
              <a:t> de la carrera y desempeñarse en ella por un </a:t>
            </a:r>
            <a:r>
              <a:rPr lang="es-ES" b="1" dirty="0"/>
              <a:t>tiempo no menor de tres </a:t>
            </a:r>
            <a:r>
              <a:rPr lang="es-ES" b="1" dirty="0" smtClean="0"/>
              <a:t>años</a:t>
            </a:r>
          </a:p>
          <a:p>
            <a:r>
              <a:rPr lang="es-ES" b="1" dirty="0"/>
              <a:t>45%) de los profesores del claustro</a:t>
            </a:r>
            <a:r>
              <a:rPr lang="es-ES" dirty="0"/>
              <a:t> poseen la categoría principal de </a:t>
            </a:r>
            <a:r>
              <a:rPr lang="es-ES" b="1" dirty="0"/>
              <a:t>Profesor Titular o Profesor Auxiliar,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5723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2830" y="95535"/>
            <a:ext cx="12069170" cy="1595154"/>
          </a:xfrm>
        </p:spPr>
        <p:txBody>
          <a:bodyPr>
            <a:normAutofit/>
          </a:bodyPr>
          <a:lstStyle/>
          <a:p>
            <a:pPr algn="ctr"/>
            <a:r>
              <a:rPr lang="es-ES" dirty="0" smtClean="0"/>
              <a:t>Para los programas de las </a:t>
            </a:r>
            <a:r>
              <a:rPr lang="es-ES" b="1" dirty="0" smtClean="0"/>
              <a:t>carreras</a:t>
            </a:r>
            <a:r>
              <a:rPr lang="es-ES" dirty="0" smtClean="0"/>
              <a:t> universitarias</a:t>
            </a:r>
            <a:br>
              <a:rPr lang="es-ES" dirty="0" smtClean="0"/>
            </a:br>
            <a:r>
              <a:rPr lang="es-ES" b="1" u="sng" dirty="0" smtClean="0"/>
              <a:t>CARRERA DE EXCELENCIA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1825624"/>
            <a:ext cx="12091916" cy="5032375"/>
          </a:xfrm>
        </p:spPr>
        <p:txBody>
          <a:bodyPr>
            <a:normAutofit/>
          </a:bodyPr>
          <a:lstStyle/>
          <a:p>
            <a:r>
              <a:rPr lang="es-ES" b="1" dirty="0"/>
              <a:t>80%) de los estudiantes aprueban</a:t>
            </a:r>
            <a:r>
              <a:rPr lang="es-ES" dirty="0"/>
              <a:t> los ejercicios integradores y de estos el </a:t>
            </a:r>
            <a:r>
              <a:rPr lang="es-ES" b="1" dirty="0"/>
              <a:t>(75%)</a:t>
            </a:r>
            <a:r>
              <a:rPr lang="es-ES" dirty="0"/>
              <a:t> </a:t>
            </a:r>
            <a:r>
              <a:rPr lang="es-ES" b="1" dirty="0"/>
              <a:t>con notas de cuatro cinco</a:t>
            </a:r>
            <a:r>
              <a:rPr lang="es-ES" dirty="0" smtClean="0"/>
              <a:t>,</a:t>
            </a:r>
          </a:p>
          <a:p>
            <a:r>
              <a:rPr lang="es-ES" b="1" dirty="0"/>
              <a:t>las publicaciones</a:t>
            </a:r>
            <a:r>
              <a:rPr lang="es-ES" dirty="0"/>
              <a:t> en revistas científicas, según </a:t>
            </a:r>
            <a:r>
              <a:rPr lang="es-ES" dirty="0" err="1"/>
              <a:t>Eos</a:t>
            </a:r>
            <a:r>
              <a:rPr lang="es-ES" dirty="0"/>
              <a:t> criterios establecidos por el MES (Grupos del I al IV) más textos, en los últimos cinco años alcanzan al menos un </a:t>
            </a:r>
            <a:r>
              <a:rPr lang="es-ES" b="1" dirty="0"/>
              <a:t>índice de tres por profesor equivalente</a:t>
            </a:r>
            <a:r>
              <a:rPr lang="es-ES" dirty="0" smtClean="0"/>
              <a:t>,</a:t>
            </a:r>
          </a:p>
          <a:p>
            <a:r>
              <a:rPr lang="es-ES" dirty="0"/>
              <a:t>Las </a:t>
            </a:r>
            <a:r>
              <a:rPr lang="es-ES" b="1" dirty="0"/>
              <a:t>ponencias presentadas en eventos </a:t>
            </a:r>
            <a:r>
              <a:rPr lang="es-ES" dirty="0"/>
              <a:t>científicos de nivel nacional e internacional, en los últimos cinco años, alcanzan al menos </a:t>
            </a:r>
            <a:r>
              <a:rPr lang="es-ES" b="1" dirty="0"/>
              <a:t>un índice de tres por profesor equivalente</a:t>
            </a:r>
            <a:r>
              <a:rPr lang="es-ES" dirty="0" smtClean="0"/>
              <a:t>,</a:t>
            </a:r>
          </a:p>
          <a:p>
            <a:r>
              <a:rPr lang="es-ES" b="1" dirty="0"/>
              <a:t>(80%) de los profesores</a:t>
            </a:r>
            <a:r>
              <a:rPr lang="es-ES" dirty="0"/>
              <a:t> están incorporados a diferentes tipos de </a:t>
            </a:r>
            <a:r>
              <a:rPr lang="es-ES" b="1" dirty="0"/>
              <a:t>proyectos de investigación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19866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1009</Words>
  <Application>Microsoft Office PowerPoint</Application>
  <PresentationFormat>Panorámica</PresentationFormat>
  <Paragraphs>43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de Office</vt:lpstr>
      <vt:lpstr>Indicadores de referencia para la acreditación de la calidad de los programas e instituciones. </vt:lpstr>
      <vt:lpstr>Para los programas de las carreras universitarias CARRERA CALIFICADA</vt:lpstr>
      <vt:lpstr>Para los programas de las carreras universitarias CARRERA CALIFICADA</vt:lpstr>
      <vt:lpstr>Para los programas de las carreras universitarias CARRERA CALIFICADA</vt:lpstr>
      <vt:lpstr>Para los programas de las carreras universitarias CARRERA CERTIFICADA</vt:lpstr>
      <vt:lpstr>Para los programas de las carreras universitarias CARRERA CERTIFICADA</vt:lpstr>
      <vt:lpstr>Para los programas de las carreras universitarias CARRERA CERTIFICADA</vt:lpstr>
      <vt:lpstr>Para los programas de las carreras universitarias CARRERA DE EXCELENCIA</vt:lpstr>
      <vt:lpstr>Para los programas de las carreras universitarias CARRERA DE EXCELENCIA</vt:lpstr>
      <vt:lpstr>Para los programas de las carreras universitarias CARRERA DE EXCELENCIA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Indicadores de referencia para la acreditación de la calidad de los programas e instituciones. </dc:title>
  <dc:creator>Cuenta Microsoft</dc:creator>
  <cp:lastModifiedBy>Cuenta Microsoft</cp:lastModifiedBy>
  <cp:revision>3</cp:revision>
  <dcterms:created xsi:type="dcterms:W3CDTF">2024-04-20T17:35:30Z</dcterms:created>
  <dcterms:modified xsi:type="dcterms:W3CDTF">2024-04-20T19:12:10Z</dcterms:modified>
</cp:coreProperties>
</file>