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ES"/>
          </a:p>
        </p:txBody>
      </p:sp>
      <p:sp>
        <p:nvSpPr>
          <p:cNvPr id="4" name="Marcador de fecha 3"/>
          <p:cNvSpPr>
            <a:spLocks noGrp="1"/>
          </p:cNvSpPr>
          <p:nvPr>
            <p:ph type="dt" sz="half" idx="10"/>
          </p:nvPr>
        </p:nvSpPr>
        <p:spPr/>
        <p:txBody>
          <a:bodyPr/>
          <a:lstStyle/>
          <a:p>
            <a:fld id="{A09A9394-FA00-497A-919B-13F7325EE26F}"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1722945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09A9394-FA00-497A-919B-13F7325EE26F}"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3232274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09A9394-FA00-497A-919B-13F7325EE26F}"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9372639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A09A9394-FA00-497A-919B-13F7325EE26F}"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64211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09A9394-FA00-497A-919B-13F7325EE26F}" type="datetimeFigureOut">
              <a:rPr lang="es-ES" smtClean="0"/>
              <a:t>20/04/2024</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38081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A09A9394-FA00-497A-919B-13F7325EE26F}"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4243201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A09A9394-FA00-497A-919B-13F7325EE26F}" type="datetimeFigureOut">
              <a:rPr lang="es-ES" smtClean="0"/>
              <a:t>20/04/2024</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36210111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A09A9394-FA00-497A-919B-13F7325EE26F}" type="datetimeFigureOut">
              <a:rPr lang="es-ES" smtClean="0"/>
              <a:t>20/04/2024</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35170140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09A9394-FA00-497A-919B-13F7325EE26F}" type="datetimeFigureOut">
              <a:rPr lang="es-ES" smtClean="0"/>
              <a:t>20/04/2024</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9358356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09A9394-FA00-497A-919B-13F7325EE26F}"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3081846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09A9394-FA00-497A-919B-13F7325EE26F}" type="datetimeFigureOut">
              <a:rPr lang="es-ES" smtClean="0"/>
              <a:t>20/04/2024</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5992D734-9BAB-436F-8853-093D8C17F735}" type="slidenum">
              <a:rPr lang="es-ES" smtClean="0"/>
              <a:t>‹Nº›</a:t>
            </a:fld>
            <a:endParaRPr lang="es-ES"/>
          </a:p>
        </p:txBody>
      </p:sp>
    </p:spTree>
    <p:extLst>
      <p:ext uri="{BB962C8B-B14F-4D97-AF65-F5344CB8AC3E}">
        <p14:creationId xmlns:p14="http://schemas.microsoft.com/office/powerpoint/2010/main" val="26198593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9A9394-FA00-497A-919B-13F7325EE26F}" type="datetimeFigureOut">
              <a:rPr lang="es-ES" smtClean="0"/>
              <a:t>20/04/2024</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92D734-9BAB-436F-8853-093D8C17F735}" type="slidenum">
              <a:rPr lang="es-ES" smtClean="0"/>
              <a:t>‹Nº›</a:t>
            </a:fld>
            <a:endParaRPr lang="es-ES"/>
          </a:p>
        </p:txBody>
      </p:sp>
    </p:spTree>
    <p:extLst>
      <p:ext uri="{BB962C8B-B14F-4D97-AF65-F5344CB8AC3E}">
        <p14:creationId xmlns:p14="http://schemas.microsoft.com/office/powerpoint/2010/main" val="42205323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04716" y="0"/>
            <a:ext cx="11791666" cy="4258101"/>
          </a:xfrm>
        </p:spPr>
        <p:txBody>
          <a:bodyPr>
            <a:noAutofit/>
          </a:bodyPr>
          <a:lstStyle/>
          <a:p>
            <a:r>
              <a:rPr lang="es-ES" sz="4400" b="1" dirty="0" smtClean="0"/>
              <a:t>RESOLUCIÓN </a:t>
            </a:r>
            <a:r>
              <a:rPr lang="es-ES" sz="4400" b="1" dirty="0" smtClean="0"/>
              <a:t>MINISTERIAL 150-2018</a:t>
            </a:r>
            <a:br>
              <a:rPr lang="es-ES" sz="4400" b="1" dirty="0" smtClean="0"/>
            </a:br>
            <a:r>
              <a:rPr lang="es-ES" sz="4400" b="1" dirty="0"/>
              <a:t/>
            </a:r>
            <a:br>
              <a:rPr lang="es-ES" sz="4400" b="1" dirty="0"/>
            </a:br>
            <a:r>
              <a:rPr lang="es-ES" sz="4400" b="1" dirty="0" smtClean="0"/>
              <a:t>Reglamento </a:t>
            </a:r>
            <a:r>
              <a:rPr lang="es-ES" sz="4400" b="1" dirty="0"/>
              <a:t>del Sistema de Evaluación y Acreditación de la Educación Superior (SEAES)</a:t>
            </a:r>
            <a:r>
              <a:rPr lang="es-ES" sz="4400" dirty="0"/>
              <a:t/>
            </a:r>
            <a:br>
              <a:rPr lang="es-ES" sz="4400" dirty="0"/>
            </a:br>
            <a:r>
              <a:rPr lang="es-ES" sz="4400" dirty="0" smtClean="0"/>
              <a:t>(artículos seleccionados)</a:t>
            </a:r>
            <a:endParaRPr lang="es-ES" sz="4400" dirty="0"/>
          </a:p>
        </p:txBody>
      </p:sp>
      <p:sp>
        <p:nvSpPr>
          <p:cNvPr id="3" name="Subtítulo 2"/>
          <p:cNvSpPr>
            <a:spLocks noGrp="1"/>
          </p:cNvSpPr>
          <p:nvPr>
            <p:ph type="subTitle" idx="1"/>
          </p:nvPr>
        </p:nvSpPr>
        <p:spPr>
          <a:xfrm>
            <a:off x="204716" y="4940490"/>
            <a:ext cx="11791666" cy="1917510"/>
          </a:xfrm>
        </p:spPr>
        <p:txBody>
          <a:bodyPr>
            <a:normAutofit/>
          </a:bodyPr>
          <a:lstStyle/>
          <a:p>
            <a:r>
              <a:rPr lang="es-ES" dirty="0" smtClean="0"/>
              <a:t>Dr. José Manuel Cepero Barroso</a:t>
            </a:r>
          </a:p>
          <a:p>
            <a:r>
              <a:rPr lang="es-ES" dirty="0" smtClean="0"/>
              <a:t>Profesor asistente</a:t>
            </a:r>
          </a:p>
          <a:p>
            <a:r>
              <a:rPr lang="es-ES" dirty="0" smtClean="0"/>
              <a:t>Jefe departamento de cirugía</a:t>
            </a:r>
          </a:p>
          <a:p>
            <a:r>
              <a:rPr lang="es-ES" dirty="0" smtClean="0"/>
              <a:t>F. C. M. Julio Trigo López</a:t>
            </a:r>
          </a:p>
          <a:p>
            <a:endParaRPr lang="es-ES" dirty="0" smtClean="0"/>
          </a:p>
          <a:p>
            <a:endParaRPr lang="es-ES" dirty="0"/>
          </a:p>
        </p:txBody>
      </p:sp>
    </p:spTree>
    <p:extLst>
      <p:ext uri="{BB962C8B-B14F-4D97-AF65-F5344CB8AC3E}">
        <p14:creationId xmlns:p14="http://schemas.microsoft.com/office/powerpoint/2010/main" val="2274431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a:t>
            </a:r>
            <a:r>
              <a:rPr lang="es-ES_tradnl" b="1" dirty="0"/>
              <a:t>38</a:t>
            </a:r>
            <a:r>
              <a:rPr lang="es-ES" b="1" dirty="0"/>
              <a:t>.</a:t>
            </a:r>
            <a:r>
              <a:rPr lang="es-ES" dirty="0"/>
              <a:t> Durante el proceso de evaluación externa los miembros de la Comisión de evaluación se abstendrán de hacer pronunciamientos sobre la posible categoría superior de acreditación de la calidad que se pudiera obtener, así como emitir cualquier comentario favorable o desfavorable a la parte evaluada fuera del marco del informe final que pueda traducirse en un juicio de valor influyente en el otorgamiento de la </a:t>
            </a:r>
            <a:r>
              <a:rPr lang="es-ES" dirty="0" smtClean="0"/>
              <a:t>categoría</a:t>
            </a:r>
          </a:p>
          <a:p>
            <a:pPr marL="0" indent="0">
              <a:buNone/>
            </a:pPr>
            <a:r>
              <a:rPr lang="es-ES_tradnl" b="1" dirty="0"/>
              <a:t>Artículo 39</a:t>
            </a:r>
            <a:r>
              <a:rPr lang="es-ES" b="1" dirty="0"/>
              <a:t>.</a:t>
            </a:r>
            <a:r>
              <a:rPr lang="es-ES" dirty="0"/>
              <a:t> E</a:t>
            </a:r>
            <a:r>
              <a:rPr lang="es-ES_tradnl" dirty="0"/>
              <a:t>l proceso de evaluación externa </a:t>
            </a:r>
            <a:r>
              <a:rPr lang="es-ES" i="1" dirty="0"/>
              <a:t>in situ</a:t>
            </a:r>
            <a:r>
              <a:rPr lang="es-ES" dirty="0"/>
              <a:t> tendrá una duración máxima de seis (6) días. Por excepcionalidad, el proceso podrá ser extendido, siempre y cuando se consulte y autorice por Secretaría Ejecutiva de la JAN.</a:t>
            </a:r>
          </a:p>
          <a:p>
            <a:pPr marL="0" indent="0">
              <a:buNone/>
            </a:pPr>
            <a:endParaRPr lang="es-ES" dirty="0"/>
          </a:p>
        </p:txBody>
      </p:sp>
    </p:spTree>
    <p:extLst>
      <p:ext uri="{BB962C8B-B14F-4D97-AF65-F5344CB8AC3E}">
        <p14:creationId xmlns:p14="http://schemas.microsoft.com/office/powerpoint/2010/main" val="367855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40.</a:t>
            </a:r>
            <a:r>
              <a:rPr lang="es-ES" dirty="0"/>
              <a:t> La evaluación externa concluirá siempre con un informe final que contendrá:</a:t>
            </a:r>
          </a:p>
          <a:p>
            <a:pPr lvl="0">
              <a:buFont typeface="Wingdings" panose="05000000000000000000" pitchFamily="2" charset="2"/>
              <a:buChar char="§"/>
            </a:pPr>
            <a:r>
              <a:rPr lang="es-ES" dirty="0"/>
              <a:t>Breve caracterización del objeto de evaluación que incluye el seguimiento dado a los planes para la mejora de las autoevaluaciones y evaluaciones externas anteriores,</a:t>
            </a:r>
          </a:p>
          <a:p>
            <a:pPr lvl="0">
              <a:buFont typeface="Wingdings" panose="05000000000000000000" pitchFamily="2" charset="2"/>
              <a:buChar char="§"/>
            </a:pPr>
            <a:r>
              <a:rPr lang="es-ES" dirty="0"/>
              <a:t>el resumen de las actividades realizadas,</a:t>
            </a:r>
          </a:p>
          <a:p>
            <a:pPr lvl="0">
              <a:buFont typeface="Wingdings" panose="05000000000000000000" pitchFamily="2" charset="2"/>
              <a:buChar char="§"/>
            </a:pPr>
            <a:r>
              <a:rPr lang="es-ES" dirty="0"/>
              <a:t>fortalezas y debilidades constatadas en cada una de las variables, sobre la base de la integración de la información cualitativa y cuantitativa y su correspondencia con los resultados alcanzados en el proceso anterior si el programa es </a:t>
            </a:r>
            <a:r>
              <a:rPr lang="es-ES" dirty="0" err="1"/>
              <a:t>reacreditado</a:t>
            </a:r>
            <a:r>
              <a:rPr lang="es-ES" dirty="0"/>
              <a:t>; y</a:t>
            </a:r>
          </a:p>
          <a:p>
            <a:pPr lvl="0">
              <a:buFont typeface="Wingdings" panose="05000000000000000000" pitchFamily="2" charset="2"/>
              <a:buChar char="§"/>
            </a:pPr>
            <a:r>
              <a:rPr lang="es-ES" dirty="0"/>
              <a:t>resumen de datos cuantitativos según corresponda. </a:t>
            </a:r>
          </a:p>
          <a:p>
            <a:pPr marL="0" indent="0">
              <a:buNone/>
            </a:pPr>
            <a:endParaRPr lang="es-ES" dirty="0"/>
          </a:p>
        </p:txBody>
      </p:sp>
    </p:spTree>
    <p:extLst>
      <p:ext uri="{BB962C8B-B14F-4D97-AF65-F5344CB8AC3E}">
        <p14:creationId xmlns:p14="http://schemas.microsoft.com/office/powerpoint/2010/main" val="16054276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fontScale="92500" lnSpcReduction="10000"/>
          </a:bodyPr>
          <a:lstStyle/>
          <a:p>
            <a:pPr marL="0" indent="0">
              <a:buNone/>
            </a:pPr>
            <a:r>
              <a:rPr lang="es-ES" b="1" dirty="0"/>
              <a:t>Artículo 61. </a:t>
            </a:r>
            <a:r>
              <a:rPr lang="es-ES" dirty="0"/>
              <a:t>El expediente de cada proceso de evaluación externa culminado en el período correspondiente se analizará en reunión del CTE y se elaborará un dictamen. Para la celebración de esta reunión se contará con un mínimo del setenta por ciento (70%) de asistencia de sus miembros y la propuesta de categoría se realizará considerando el resultado integral del programa o IES, a partir del cumplimiento de los estándares de calidad correspondientes.</a:t>
            </a:r>
          </a:p>
          <a:p>
            <a:pPr marL="0" indent="0">
              <a:buNone/>
            </a:pPr>
            <a:r>
              <a:rPr lang="es-ES" b="1" dirty="0"/>
              <a:t>Artículo 63. </a:t>
            </a:r>
            <a:r>
              <a:rPr lang="es-ES" dirty="0"/>
              <a:t>El informe final del proceso de evaluación externa y el dictamen del CTE son enviados, para su estudio, a los miembros del Pleno de la JAN con al menos quince (15) días de antelación a sus sesiones.</a:t>
            </a:r>
          </a:p>
          <a:p>
            <a:pPr marL="0" indent="0">
              <a:buNone/>
            </a:pPr>
            <a:r>
              <a:rPr lang="es-ES" b="1" dirty="0"/>
              <a:t>Artículo 67.</a:t>
            </a:r>
            <a:r>
              <a:rPr lang="es-ES" dirty="0"/>
              <a:t> La Secretaría Ejecutiva elaborará un dictamen final que contendrá una fundamentación y la categoría superior de acreditación de la calidad otorgada o en su defecto, las razones de no otorgamiento de categoría alguna de acreditación. Este dictamen estará firmado por la Secretaria(o) Ejecutiva(o) de la JAN.</a:t>
            </a:r>
          </a:p>
          <a:p>
            <a:pPr marL="0" indent="0">
              <a:buNone/>
            </a:pPr>
            <a:r>
              <a:rPr lang="es-ES" dirty="0"/>
              <a:t> </a:t>
            </a:r>
          </a:p>
        </p:txBody>
      </p:sp>
    </p:spTree>
    <p:extLst>
      <p:ext uri="{BB962C8B-B14F-4D97-AF65-F5344CB8AC3E}">
        <p14:creationId xmlns:p14="http://schemas.microsoft.com/office/powerpoint/2010/main" val="16763020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lnSpcReduction="10000"/>
          </a:bodyPr>
          <a:lstStyle/>
          <a:p>
            <a:pPr marL="0" indent="0">
              <a:buNone/>
            </a:pPr>
            <a:r>
              <a:rPr lang="es-ES" b="1" dirty="0" smtClean="0"/>
              <a:t>Artículo </a:t>
            </a:r>
            <a:r>
              <a:rPr lang="es-ES" b="1" dirty="0"/>
              <a:t>68.</a:t>
            </a:r>
            <a:r>
              <a:rPr lang="es-ES" dirty="0"/>
              <a:t> Una vez otorgadas las categorías superiores de acreditación de la calidad por el Pleno de la JAN, la Secretaría Ejecutiva informará el resultado a las direcciones de los ministerios formadores, según corresponda.</a:t>
            </a:r>
          </a:p>
          <a:p>
            <a:pPr marL="0" indent="0">
              <a:buNone/>
            </a:pPr>
            <a:r>
              <a:rPr lang="es-ES" b="1" dirty="0" smtClean="0"/>
              <a:t>Artículo 70.</a:t>
            </a:r>
            <a:r>
              <a:rPr lang="es-ES" dirty="0" smtClean="0"/>
              <a:t> La categoría superior de acreditación de la calidad otorgada por el Pleno de la JAN es inapelable</a:t>
            </a:r>
          </a:p>
          <a:p>
            <a:pPr marL="0" indent="0">
              <a:buNone/>
            </a:pPr>
            <a:r>
              <a:rPr lang="es-ES" b="1" dirty="0"/>
              <a:t>Artículo 71. </a:t>
            </a:r>
            <a:r>
              <a:rPr lang="es-ES" dirty="0"/>
              <a:t>La Secretaría Ejecutiva de la JAN emitirá un certificado oficial al programa o a la IES que ha sido acreditada, firmado por el Presidente de la JAN. En el caso de la certificación de la institución este certificado será entregado en acto público por el Presidente y el (la) Secretario(a) Ejecutivo(a) de la JAN. En el caso de las carreras universitarias y los programas de posgrado académico, los certificados serán entregados igualmente en acto público organizado por la propia institución al cual podrá asistir o no un (1) miembro de la Secretaría Ejecutiva de la JAN como invitado. </a:t>
            </a:r>
          </a:p>
          <a:p>
            <a:pPr marL="0" indent="0">
              <a:buNone/>
            </a:pPr>
            <a:endParaRPr lang="es-ES" dirty="0"/>
          </a:p>
        </p:txBody>
      </p:sp>
    </p:spTree>
    <p:extLst>
      <p:ext uri="{BB962C8B-B14F-4D97-AF65-F5344CB8AC3E}">
        <p14:creationId xmlns:p14="http://schemas.microsoft.com/office/powerpoint/2010/main" val="3594384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Autofit/>
          </a:bodyPr>
          <a:lstStyle/>
          <a:p>
            <a:pPr marL="0" indent="0">
              <a:buNone/>
            </a:pPr>
            <a:r>
              <a:rPr lang="es-ES_tradnl" sz="2000" b="1" dirty="0"/>
              <a:t>Artículo </a:t>
            </a:r>
            <a:r>
              <a:rPr lang="es-ES" sz="2000" b="1" dirty="0"/>
              <a:t>72. </a:t>
            </a:r>
            <a:r>
              <a:rPr lang="es-ES_tradnl" sz="2000" dirty="0"/>
              <a:t>Una carrera universitaria, programas académicos o IES que obtenga alguna de las categorías superiores de acreditación de su calidad tendrán los beneficios siguientes:</a:t>
            </a:r>
            <a:endParaRPr lang="es-ES" sz="2000" dirty="0"/>
          </a:p>
          <a:p>
            <a:pPr lvl="0">
              <a:buFont typeface="Wingdings" panose="05000000000000000000" pitchFamily="2" charset="2"/>
              <a:buChar char="Ø"/>
            </a:pPr>
            <a:r>
              <a:rPr lang="es-ES_tradnl" sz="2000" dirty="0"/>
              <a:t>La certificación de su nivel de calidad, </a:t>
            </a:r>
            <a:r>
              <a:rPr lang="es-ES_tradnl" sz="2000" dirty="0" smtClean="0"/>
              <a:t>constituirá </a:t>
            </a:r>
            <a:r>
              <a:rPr lang="es-ES_tradnl" sz="2000" dirty="0"/>
              <a:t>un aval para el resto de las actividades de la institución donde se desarrolla el programa o para la institución en general, </a:t>
            </a:r>
            <a:endParaRPr lang="es-ES" sz="2000" dirty="0"/>
          </a:p>
          <a:p>
            <a:pPr lvl="0">
              <a:buFont typeface="Wingdings" panose="05000000000000000000" pitchFamily="2" charset="2"/>
              <a:buChar char="Ø"/>
            </a:pPr>
            <a:r>
              <a:rPr lang="es-ES_tradnl" sz="2000" dirty="0"/>
              <a:t>divulgación nacional</a:t>
            </a:r>
            <a:r>
              <a:rPr lang="es-ES" sz="2000" dirty="0"/>
              <a:t>, </a:t>
            </a:r>
          </a:p>
          <a:p>
            <a:pPr lvl="0">
              <a:buFont typeface="Wingdings" panose="05000000000000000000" pitchFamily="2" charset="2"/>
              <a:buChar char="Ø"/>
            </a:pPr>
            <a:r>
              <a:rPr lang="es-ES_tradnl" sz="2000" dirty="0"/>
              <a:t>promoción internacional,</a:t>
            </a:r>
            <a:endParaRPr lang="es-ES" sz="2000" dirty="0"/>
          </a:p>
          <a:p>
            <a:pPr lvl="0">
              <a:buFont typeface="Wingdings" panose="05000000000000000000" pitchFamily="2" charset="2"/>
              <a:buChar char="Ø"/>
            </a:pPr>
            <a:r>
              <a:rPr lang="es-ES_tradnl" sz="2000" dirty="0"/>
              <a:t>matricular estudiantes extranjeros, </a:t>
            </a:r>
            <a:endParaRPr lang="es-ES" sz="2000" dirty="0"/>
          </a:p>
          <a:p>
            <a:pPr lvl="0">
              <a:buFont typeface="Wingdings" panose="05000000000000000000" pitchFamily="2" charset="2"/>
              <a:buChar char="Ø"/>
            </a:pPr>
            <a:r>
              <a:rPr lang="es-ES_tradnl" sz="2000" dirty="0"/>
              <a:t>abrir ediciones en el extranjero,</a:t>
            </a:r>
            <a:endParaRPr lang="es-ES" sz="2000" dirty="0"/>
          </a:p>
          <a:p>
            <a:pPr lvl="0">
              <a:buFont typeface="Wingdings" panose="05000000000000000000" pitchFamily="2" charset="2"/>
              <a:buChar char="Ø"/>
            </a:pPr>
            <a:r>
              <a:rPr lang="es-ES_tradnl" sz="2000" dirty="0"/>
              <a:t>posibilidad de servir de precedente para evaluaciones internacionales, </a:t>
            </a:r>
            <a:endParaRPr lang="es-ES" sz="2000" dirty="0"/>
          </a:p>
          <a:p>
            <a:pPr lvl="0">
              <a:buFont typeface="Wingdings" panose="05000000000000000000" pitchFamily="2" charset="2"/>
              <a:buChar char="Ø"/>
            </a:pPr>
            <a:r>
              <a:rPr lang="es-ES_tradnl" sz="2000" dirty="0"/>
              <a:t>reconocer en el título y/o certificación de notas de los estudiantes que egresan de carreras y programas académicos con categorías de acreditación superior; y </a:t>
            </a:r>
            <a:endParaRPr lang="es-ES" sz="2000" dirty="0"/>
          </a:p>
          <a:p>
            <a:pPr>
              <a:buFont typeface="Wingdings" panose="05000000000000000000" pitchFamily="2" charset="2"/>
              <a:buChar char="Ø"/>
            </a:pPr>
            <a:r>
              <a:rPr lang="es-ES_tradnl" sz="2000" dirty="0"/>
              <a:t>reconocer y estimular a los profesores y directivos docentes y científicos directamente implicados en las carreras, programas académicos o IES, que recibe una categoría de acreditación superior </a:t>
            </a:r>
            <a:endParaRPr lang="es-ES" sz="2000" dirty="0"/>
          </a:p>
        </p:txBody>
      </p:sp>
    </p:spTree>
    <p:extLst>
      <p:ext uri="{BB962C8B-B14F-4D97-AF65-F5344CB8AC3E}">
        <p14:creationId xmlns:p14="http://schemas.microsoft.com/office/powerpoint/2010/main" val="17017260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Autofit/>
          </a:bodyPr>
          <a:lstStyle/>
          <a:p>
            <a:pPr marL="0" indent="0">
              <a:buNone/>
            </a:pPr>
            <a:r>
              <a:rPr lang="es-ES" sz="4800" dirty="0" smtClean="0"/>
              <a:t>A partir del articulo 73 y hasta el 125 están establecidas las condiciones para los diferentes subsistemas de acreditación: carreras universitarias, especialidades de postgrado, maestrías, doctorados e instituciones de educación superior</a:t>
            </a:r>
            <a:endParaRPr lang="es-ES" sz="4800" dirty="0"/>
          </a:p>
        </p:txBody>
      </p:sp>
    </p:spTree>
    <p:extLst>
      <p:ext uri="{BB962C8B-B14F-4D97-AF65-F5344CB8AC3E}">
        <p14:creationId xmlns:p14="http://schemas.microsoft.com/office/powerpoint/2010/main" val="22562212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6172153"/>
          </a:xfrm>
        </p:spPr>
        <p:txBody>
          <a:bodyPr>
            <a:normAutofit/>
          </a:bodyPr>
          <a:lstStyle/>
          <a:p>
            <a:pPr algn="ctr"/>
            <a:r>
              <a:rPr lang="es-ES" sz="9600" dirty="0" smtClean="0"/>
              <a:t>Fin</a:t>
            </a:r>
            <a:endParaRPr lang="es-ES" sz="9600" dirty="0"/>
          </a:p>
        </p:txBody>
      </p:sp>
    </p:spTree>
    <p:extLst>
      <p:ext uri="{BB962C8B-B14F-4D97-AF65-F5344CB8AC3E}">
        <p14:creationId xmlns:p14="http://schemas.microsoft.com/office/powerpoint/2010/main" val="27373317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0125" y="1"/>
            <a:ext cx="12041875" cy="1690688"/>
          </a:xfrm>
        </p:spPr>
        <p:txBody>
          <a:bodyPr>
            <a:noAutofit/>
          </a:bodyPr>
          <a:lstStyle/>
          <a:p>
            <a:pPr algn="ctr"/>
            <a:r>
              <a:rPr lang="es-ES" sz="3200" b="1" dirty="0"/>
              <a:t>Reglamento del Sistema de Evaluación y Acreditación de la Educación Superior (SEAES)</a:t>
            </a:r>
            <a:r>
              <a:rPr lang="es-ES" sz="3200" dirty="0"/>
              <a:t/>
            </a:r>
            <a:br>
              <a:rPr lang="es-ES" sz="3200" dirty="0"/>
            </a:br>
            <a:r>
              <a:rPr lang="es-ES" sz="3200" dirty="0"/>
              <a:t>(artículos seleccionados)</a:t>
            </a:r>
          </a:p>
        </p:txBody>
      </p:sp>
      <p:sp>
        <p:nvSpPr>
          <p:cNvPr id="3" name="Marcador de contenido 2"/>
          <p:cNvSpPr>
            <a:spLocks noGrp="1"/>
          </p:cNvSpPr>
          <p:nvPr>
            <p:ph idx="1"/>
          </p:nvPr>
        </p:nvSpPr>
        <p:spPr>
          <a:xfrm>
            <a:off x="0" y="1825624"/>
            <a:ext cx="12192000" cy="5032375"/>
          </a:xfrm>
        </p:spPr>
        <p:txBody>
          <a:bodyPr>
            <a:noAutofit/>
          </a:bodyPr>
          <a:lstStyle/>
          <a:p>
            <a:pPr marL="0" indent="0">
              <a:buNone/>
            </a:pPr>
            <a:r>
              <a:rPr lang="es-ES" sz="4000" dirty="0" smtClean="0"/>
              <a:t>Siglas que aparecen en la presentación:</a:t>
            </a:r>
          </a:p>
          <a:p>
            <a:pPr>
              <a:buFont typeface="Wingdings" panose="05000000000000000000" pitchFamily="2" charset="2"/>
              <a:buChar char="ü"/>
            </a:pPr>
            <a:r>
              <a:rPr lang="es-ES" sz="4000" dirty="0" smtClean="0"/>
              <a:t>JAN: Junta de acreditación nacional</a:t>
            </a:r>
          </a:p>
          <a:p>
            <a:pPr>
              <a:buFont typeface="Wingdings" panose="05000000000000000000" pitchFamily="2" charset="2"/>
              <a:buChar char="ü"/>
            </a:pPr>
            <a:r>
              <a:rPr lang="es-ES" sz="4000" dirty="0" smtClean="0"/>
              <a:t>SEAES: Sistema de evaluación y acreditación de la educación superior</a:t>
            </a:r>
          </a:p>
          <a:p>
            <a:pPr>
              <a:buFont typeface="Wingdings" panose="05000000000000000000" pitchFamily="2" charset="2"/>
              <a:buChar char="ü"/>
            </a:pPr>
            <a:r>
              <a:rPr lang="es-ES" sz="4000" dirty="0" smtClean="0"/>
              <a:t>IES: Instituciones de educación superior</a:t>
            </a:r>
          </a:p>
          <a:p>
            <a:pPr>
              <a:buFont typeface="Wingdings" panose="05000000000000000000" pitchFamily="2" charset="2"/>
              <a:buChar char="ü"/>
            </a:pPr>
            <a:r>
              <a:rPr lang="es-ES" sz="4000" dirty="0" smtClean="0"/>
              <a:t>CTE: Comité de expertos</a:t>
            </a:r>
          </a:p>
          <a:p>
            <a:pPr>
              <a:buFont typeface="Wingdings" panose="05000000000000000000" pitchFamily="2" charset="2"/>
              <a:buChar char="ü"/>
            </a:pPr>
            <a:r>
              <a:rPr lang="es-ES" sz="4000" dirty="0" smtClean="0"/>
              <a:t>SEA-EP: Subsistema de evaluación y acreditación de especialidad de postgrado</a:t>
            </a:r>
            <a:endParaRPr lang="es-ES" sz="4000" dirty="0"/>
          </a:p>
        </p:txBody>
      </p:sp>
    </p:spTree>
    <p:extLst>
      <p:ext uri="{BB962C8B-B14F-4D97-AF65-F5344CB8AC3E}">
        <p14:creationId xmlns:p14="http://schemas.microsoft.com/office/powerpoint/2010/main" val="2283597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lnSpcReduction="10000"/>
          </a:bodyPr>
          <a:lstStyle/>
          <a:p>
            <a:pPr marL="0" indent="0">
              <a:buNone/>
            </a:pPr>
            <a:r>
              <a:rPr lang="es-ES" b="1" dirty="0"/>
              <a:t>Artículo 1.</a:t>
            </a:r>
            <a:r>
              <a:rPr lang="es-ES" dirty="0"/>
              <a:t> </a:t>
            </a:r>
            <a:r>
              <a:rPr lang="es-ES" b="1" i="1" dirty="0"/>
              <a:t>El SEAES es un sistema integral que contempla la autoevaluación, la evaluación externa, la acreditación y la certificación de la calidad de las carreras universitarias, los programas de posgrado académico e Instituciones de la Educación Superior en el territorio </a:t>
            </a:r>
            <a:r>
              <a:rPr lang="es-ES" b="1" i="1" dirty="0" smtClean="0"/>
              <a:t>nacional</a:t>
            </a:r>
          </a:p>
          <a:p>
            <a:pPr marL="0" indent="0">
              <a:buNone/>
            </a:pPr>
            <a:r>
              <a:rPr lang="es-ES" b="1" i="1" dirty="0"/>
              <a:t>se integran los diferentes subsistemas de evaluación y acreditación: </a:t>
            </a:r>
            <a:endParaRPr lang="es-ES" dirty="0"/>
          </a:p>
          <a:p>
            <a:pPr marL="514350" lvl="0" indent="-514350">
              <a:buFont typeface="+mj-lt"/>
              <a:buAutoNum type="arabicPeriod"/>
            </a:pPr>
            <a:r>
              <a:rPr lang="es-ES" dirty="0"/>
              <a:t>Subsistema</a:t>
            </a:r>
            <a:r>
              <a:rPr lang="es-ES" b="1" dirty="0"/>
              <a:t> </a:t>
            </a:r>
            <a:r>
              <a:rPr lang="es-ES" dirty="0"/>
              <a:t>de Evaluación y Acreditación de Carreras Universitarias (SEA-CU) </a:t>
            </a:r>
          </a:p>
          <a:p>
            <a:pPr marL="514350" lvl="0" indent="-514350">
              <a:buFont typeface="+mj-lt"/>
              <a:buAutoNum type="arabicPeriod"/>
            </a:pPr>
            <a:r>
              <a:rPr lang="es-ES" dirty="0"/>
              <a:t>Subsistema de Evaluación y Acreditación de Maestrías (SEA-M) </a:t>
            </a:r>
          </a:p>
          <a:p>
            <a:pPr marL="514350" lvl="0" indent="-514350">
              <a:buFont typeface="+mj-lt"/>
              <a:buAutoNum type="arabicPeriod"/>
            </a:pPr>
            <a:r>
              <a:rPr lang="es-ES" dirty="0"/>
              <a:t>Subsistema de Evaluación y Acreditación de Especialidad de Posgrado (SEA-EP) </a:t>
            </a:r>
          </a:p>
          <a:p>
            <a:pPr marL="514350" lvl="0" indent="-514350">
              <a:buFont typeface="+mj-lt"/>
              <a:buAutoNum type="arabicPeriod"/>
            </a:pPr>
            <a:r>
              <a:rPr lang="es-ES" dirty="0"/>
              <a:t>Subsistema de Evaluación y Acreditación de Doctorado (SEA-Dr.) </a:t>
            </a:r>
          </a:p>
          <a:p>
            <a:pPr marL="514350" lvl="0" indent="-514350">
              <a:buFont typeface="+mj-lt"/>
              <a:buAutoNum type="arabicPeriod"/>
            </a:pPr>
            <a:r>
              <a:rPr lang="es-ES" dirty="0"/>
              <a:t>Subsistema de Evaluación y Acreditación de Instituciones de Educación Superior (SEA-IES)</a:t>
            </a:r>
          </a:p>
          <a:p>
            <a:pPr marL="0" indent="0">
              <a:buNone/>
            </a:pPr>
            <a:endParaRPr lang="es-ES" dirty="0"/>
          </a:p>
        </p:txBody>
      </p:sp>
    </p:spTree>
    <p:extLst>
      <p:ext uri="{BB962C8B-B14F-4D97-AF65-F5344CB8AC3E}">
        <p14:creationId xmlns:p14="http://schemas.microsoft.com/office/powerpoint/2010/main" val="11033146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2. Cada subsistema</a:t>
            </a:r>
            <a:r>
              <a:rPr lang="es-ES" dirty="0"/>
              <a:t> del SEAES define un </a:t>
            </a:r>
            <a:r>
              <a:rPr lang="es-ES" b="1" i="1" dirty="0"/>
              <a:t>Patrón de calidad</a:t>
            </a:r>
            <a:r>
              <a:rPr lang="es-ES" dirty="0"/>
              <a:t>, una </a:t>
            </a:r>
            <a:r>
              <a:rPr lang="es-ES" b="1" i="1" dirty="0"/>
              <a:t>Guía de evaluación </a:t>
            </a:r>
            <a:r>
              <a:rPr lang="es-ES" dirty="0"/>
              <a:t>y los correspondientes </a:t>
            </a:r>
            <a:r>
              <a:rPr lang="es-ES" b="1" i="1" dirty="0"/>
              <a:t>Modelos anexos</a:t>
            </a:r>
            <a:r>
              <a:rPr lang="es-ES" dirty="0"/>
              <a:t> establecidos para la recogida de información. Además, cuenta con el </a:t>
            </a:r>
            <a:r>
              <a:rPr lang="es-ES" b="1" i="1" dirty="0"/>
              <a:t>Manual de implementación</a:t>
            </a:r>
            <a:r>
              <a:rPr lang="es-ES" dirty="0"/>
              <a:t> como instrumento de trabajo. </a:t>
            </a:r>
          </a:p>
          <a:p>
            <a:pPr marL="0" indent="0">
              <a:buNone/>
            </a:pPr>
            <a:r>
              <a:rPr lang="es-ES" b="1" dirty="0"/>
              <a:t>Artículo 7. </a:t>
            </a:r>
            <a:r>
              <a:rPr lang="es-ES" dirty="0"/>
              <a:t>El SEAES establece, para la certificación pública de la calidad de los programas de las carreras universitarias, los programas de posgrado académico y de las IES, </a:t>
            </a:r>
            <a:r>
              <a:rPr lang="es-ES" b="1" i="1" dirty="0"/>
              <a:t>tres procesos de obligatorio cumplimiento</a:t>
            </a:r>
            <a:r>
              <a:rPr lang="es-ES" dirty="0"/>
              <a:t>: </a:t>
            </a:r>
            <a:r>
              <a:rPr lang="es-ES" b="1" i="1" dirty="0"/>
              <a:t>la autoevaluación, la evaluación externa y la acreditación de la calidad</a:t>
            </a:r>
            <a:r>
              <a:rPr lang="es-ES" dirty="0"/>
              <a:t>, componentes de un sistema integral que se reconoce para la gestión de la mejora continua de la calidad de la Educación Superior cubana y, por tanto, de su certificación.</a:t>
            </a:r>
          </a:p>
          <a:p>
            <a:pPr marL="0" indent="0">
              <a:buNone/>
            </a:pPr>
            <a:endParaRPr lang="es-ES" dirty="0"/>
          </a:p>
        </p:txBody>
      </p:sp>
    </p:spTree>
    <p:extLst>
      <p:ext uri="{BB962C8B-B14F-4D97-AF65-F5344CB8AC3E}">
        <p14:creationId xmlns:p14="http://schemas.microsoft.com/office/powerpoint/2010/main" val="3720678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2. Cada subsistema</a:t>
            </a:r>
            <a:r>
              <a:rPr lang="es-ES" dirty="0"/>
              <a:t> del SEAES define un </a:t>
            </a:r>
            <a:r>
              <a:rPr lang="es-ES" b="1" i="1" dirty="0"/>
              <a:t>Patrón de calidad</a:t>
            </a:r>
            <a:r>
              <a:rPr lang="es-ES" dirty="0"/>
              <a:t>, una </a:t>
            </a:r>
            <a:r>
              <a:rPr lang="es-ES" b="1" i="1" dirty="0"/>
              <a:t>Guía de evaluación </a:t>
            </a:r>
            <a:r>
              <a:rPr lang="es-ES" dirty="0"/>
              <a:t>y los correspondientes </a:t>
            </a:r>
            <a:r>
              <a:rPr lang="es-ES" b="1" i="1" dirty="0"/>
              <a:t>Modelos anexos</a:t>
            </a:r>
            <a:r>
              <a:rPr lang="es-ES" dirty="0"/>
              <a:t> establecidos para la recogida de información. Además, cuenta con el </a:t>
            </a:r>
            <a:r>
              <a:rPr lang="es-ES" b="1" i="1" dirty="0"/>
              <a:t>Manual de implementación</a:t>
            </a:r>
            <a:r>
              <a:rPr lang="es-ES" dirty="0"/>
              <a:t> como instrumento de trabajo. </a:t>
            </a:r>
          </a:p>
          <a:p>
            <a:pPr marL="0" indent="0">
              <a:buNone/>
            </a:pPr>
            <a:r>
              <a:rPr lang="es-ES" b="1" dirty="0"/>
              <a:t>Artículo 7. </a:t>
            </a:r>
            <a:r>
              <a:rPr lang="es-ES" dirty="0"/>
              <a:t>El SEAES establece, para la certificación pública de la calidad de los programas de las carreras universitarias, los programas de posgrado académico y de las IES, </a:t>
            </a:r>
            <a:r>
              <a:rPr lang="es-ES" b="1" i="1" dirty="0"/>
              <a:t>tres procesos de obligatorio cumplimiento</a:t>
            </a:r>
            <a:r>
              <a:rPr lang="es-ES" dirty="0"/>
              <a:t>: </a:t>
            </a:r>
            <a:r>
              <a:rPr lang="es-ES" b="1" i="1" dirty="0"/>
              <a:t>la autoevaluación, la evaluación externa y la acreditación de la calidad</a:t>
            </a:r>
            <a:r>
              <a:rPr lang="es-ES" dirty="0"/>
              <a:t>, componentes de un sistema integral que se reconoce para la gestión de la mejora continua de la calidad de la Educación Superior cubana y, por tanto, de su certificación.</a:t>
            </a:r>
          </a:p>
          <a:p>
            <a:pPr marL="0" indent="0">
              <a:buNone/>
            </a:pPr>
            <a:endParaRPr lang="es-ES" dirty="0"/>
          </a:p>
        </p:txBody>
      </p:sp>
    </p:spTree>
    <p:extLst>
      <p:ext uri="{BB962C8B-B14F-4D97-AF65-F5344CB8AC3E}">
        <p14:creationId xmlns:p14="http://schemas.microsoft.com/office/powerpoint/2010/main" val="210161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fontScale="92500" lnSpcReduction="10000"/>
          </a:bodyPr>
          <a:lstStyle/>
          <a:p>
            <a:pPr marL="0" indent="0">
              <a:buNone/>
            </a:pPr>
            <a:r>
              <a:rPr lang="es-ES" b="1" dirty="0"/>
              <a:t>Artículo 8.</a:t>
            </a:r>
            <a:r>
              <a:rPr lang="es-ES" dirty="0"/>
              <a:t> </a:t>
            </a:r>
            <a:r>
              <a:rPr lang="es-ES" b="1" i="1" dirty="0"/>
              <a:t>La autoevaluación</a:t>
            </a:r>
            <a:r>
              <a:rPr lang="es-ES" dirty="0"/>
              <a:t> </a:t>
            </a:r>
            <a:r>
              <a:rPr lang="es-ES" u="sng" dirty="0"/>
              <a:t>es el proceso obligatorio y referente que antecede a la evaluación externa</a:t>
            </a:r>
            <a:r>
              <a:rPr lang="es-ES" dirty="0"/>
              <a:t> que estudia las carreras universitarias,</a:t>
            </a:r>
            <a:r>
              <a:rPr lang="es-ES_tradnl" dirty="0"/>
              <a:t> los programas de </a:t>
            </a:r>
            <a:r>
              <a:rPr lang="es-ES" dirty="0"/>
              <a:t>posgrado académico, las IES o de una de sus partes organizado y conducido por sus propios actores, a partir del patrón de calidad establecido. Se caracteriza </a:t>
            </a:r>
            <a:r>
              <a:rPr lang="es-ES" dirty="0" smtClean="0"/>
              <a:t>…….. </a:t>
            </a:r>
            <a:r>
              <a:rPr lang="es-ES" dirty="0"/>
              <a:t>A partir de sus resultados, la Secretaría Ejecutiva de la JAN toma las acciones correspondientes para la realización de la evaluación externa. Su fin fundamental, visto como mecanismo interno de evaluación, es demostrar la responsabilidad social de la institución </a:t>
            </a:r>
            <a:r>
              <a:rPr lang="es-ES" dirty="0" smtClean="0"/>
              <a:t>…………...</a:t>
            </a:r>
            <a:endParaRPr lang="es-ES" dirty="0"/>
          </a:p>
          <a:p>
            <a:pPr marL="0" indent="0">
              <a:buNone/>
            </a:pPr>
            <a:r>
              <a:rPr lang="es-ES" b="1" dirty="0"/>
              <a:t>Artículo 10. </a:t>
            </a:r>
            <a:r>
              <a:rPr lang="es-ES" dirty="0"/>
              <a:t>En todos los casos la evaluación externa se realizará partiendo de que el programa o IES posea la condición de autorizado, otorgada por las instancias correspondientes en el país. </a:t>
            </a:r>
            <a:r>
              <a:rPr lang="es-ES" b="1" i="1" dirty="0"/>
              <a:t>Los programas podrán mantenerse autorizados sin solicitar evaluación externa</a:t>
            </a:r>
            <a:r>
              <a:rPr lang="es-ES" dirty="0"/>
              <a:t> a la Junta de Acreditación Nacional, </a:t>
            </a:r>
            <a:r>
              <a:rPr lang="es-ES" b="1" i="1" dirty="0"/>
              <a:t>como máximo</a:t>
            </a:r>
            <a:r>
              <a:rPr lang="es-ES" dirty="0"/>
              <a:t> durante los siguientes periodos: </a:t>
            </a:r>
            <a:r>
              <a:rPr lang="es-ES" b="1" i="1" dirty="0"/>
              <a:t>diez (10) años en el caso de las carreras universitarias y programas de doctorados</a:t>
            </a:r>
            <a:r>
              <a:rPr lang="es-ES" dirty="0"/>
              <a:t> y de </a:t>
            </a:r>
            <a:r>
              <a:rPr lang="es-ES" b="1" i="1" dirty="0"/>
              <a:t>seis (6) años, para los programas de maestrías y especialidades de </a:t>
            </a:r>
            <a:r>
              <a:rPr lang="es-ES" b="1" i="1" dirty="0" smtClean="0"/>
              <a:t>posgrado…………..</a:t>
            </a:r>
            <a:endParaRPr lang="es-ES" dirty="0"/>
          </a:p>
        </p:txBody>
      </p:sp>
    </p:spTree>
    <p:extLst>
      <p:ext uri="{BB962C8B-B14F-4D97-AF65-F5344CB8AC3E}">
        <p14:creationId xmlns:p14="http://schemas.microsoft.com/office/powerpoint/2010/main" val="36896060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11.</a:t>
            </a:r>
            <a:r>
              <a:rPr lang="es-ES" dirty="0"/>
              <a:t> </a:t>
            </a:r>
            <a:r>
              <a:rPr lang="es-ES_tradnl" b="1" i="1" dirty="0"/>
              <a:t>La acreditación de la calidad</a:t>
            </a:r>
            <a:r>
              <a:rPr lang="es-ES_tradnl" dirty="0"/>
              <a:t> es el proceso que reconoce el nivel de desarrollo integral alcanzado por las carreras universitarias, los programas de posgrado académico y las IES. Se expresa en el </a:t>
            </a:r>
            <a:r>
              <a:rPr lang="es-ES_tradnl" b="1" i="1" dirty="0"/>
              <a:t>otorgamiento de categorías superiores de acreditación</a:t>
            </a:r>
            <a:r>
              <a:rPr lang="es-ES_tradnl" dirty="0"/>
              <a:t>, </a:t>
            </a:r>
            <a:r>
              <a:rPr lang="es-ES_tradnl" u="sng" dirty="0"/>
              <a:t>sobre la base de la evaluación externa </a:t>
            </a:r>
            <a:r>
              <a:rPr lang="es-ES_tradnl" dirty="0"/>
              <a:t>realizada previamente donde se refleja el cumplimiento de los estándares de calidad y criterios de evaluación establecidos por la JAN.</a:t>
            </a:r>
            <a:endParaRPr lang="es-ES" dirty="0"/>
          </a:p>
          <a:p>
            <a:r>
              <a:rPr lang="es-ES" b="1" dirty="0"/>
              <a:t>Artículo 12.</a:t>
            </a:r>
            <a:r>
              <a:rPr lang="es-ES" dirty="0"/>
              <a:t> </a:t>
            </a:r>
            <a:r>
              <a:rPr lang="es-ES" b="1" i="1" dirty="0"/>
              <a:t>La certificación de la calidad</a:t>
            </a:r>
            <a:r>
              <a:rPr lang="es-ES" dirty="0"/>
              <a:t> es el reconocimiento público </a:t>
            </a:r>
            <a:r>
              <a:rPr lang="es-ES" b="1" i="1" dirty="0"/>
              <a:t>mediante la categoría superior de acreditación otorgada</a:t>
            </a:r>
            <a:r>
              <a:rPr lang="es-ES" dirty="0"/>
              <a:t> a las carreras universitarias, al posgrado académico y a las IES, del nivel alcanzado en su desarrollo integral. La JAN ha establecido las siguientes </a:t>
            </a:r>
            <a:r>
              <a:rPr lang="es-ES" b="1" i="1" dirty="0"/>
              <a:t>categorías superiores de acreditación: Calificado, Certificado y Excelencia.</a:t>
            </a:r>
            <a:endParaRPr lang="es-ES" dirty="0"/>
          </a:p>
          <a:p>
            <a:pPr marL="0" indent="0">
              <a:buNone/>
            </a:pPr>
            <a:endParaRPr lang="es-ES" dirty="0"/>
          </a:p>
          <a:p>
            <a:pPr marL="0" indent="0">
              <a:buNone/>
            </a:pPr>
            <a:endParaRPr lang="es-ES" dirty="0"/>
          </a:p>
        </p:txBody>
      </p:sp>
    </p:spTree>
    <p:extLst>
      <p:ext uri="{BB962C8B-B14F-4D97-AF65-F5344CB8AC3E}">
        <p14:creationId xmlns:p14="http://schemas.microsoft.com/office/powerpoint/2010/main" val="379854555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lnSpcReduction="10000"/>
          </a:bodyPr>
          <a:lstStyle/>
          <a:p>
            <a:pPr marL="0" indent="0">
              <a:buNone/>
            </a:pPr>
            <a:r>
              <a:rPr lang="es-ES" b="1" dirty="0"/>
              <a:t>Artículo 13. </a:t>
            </a:r>
            <a:r>
              <a:rPr lang="es-ES" b="1" i="1" dirty="0"/>
              <a:t>Las categorías superiores de acreditación de la calidad tienen una vigencia determinada</a:t>
            </a:r>
            <a:r>
              <a:rPr lang="es-ES" dirty="0"/>
              <a:t> por la JAN para todos los casos:</a:t>
            </a:r>
          </a:p>
          <a:p>
            <a:pPr lvl="0">
              <a:buFont typeface="Wingdings" panose="05000000000000000000" pitchFamily="2" charset="2"/>
              <a:buChar char="§"/>
            </a:pPr>
            <a:r>
              <a:rPr lang="es-ES" dirty="0"/>
              <a:t>Para la categoría superior de </a:t>
            </a:r>
            <a:r>
              <a:rPr lang="es-ES" b="1" i="1" dirty="0"/>
              <a:t>Calificado: 5 años.</a:t>
            </a:r>
            <a:r>
              <a:rPr lang="es-ES" dirty="0"/>
              <a:t> </a:t>
            </a:r>
          </a:p>
          <a:p>
            <a:pPr lvl="0">
              <a:buFont typeface="Wingdings" panose="05000000000000000000" pitchFamily="2" charset="2"/>
              <a:buChar char="§"/>
            </a:pPr>
            <a:r>
              <a:rPr lang="es-ES" dirty="0"/>
              <a:t>Para la categoría superior de </a:t>
            </a:r>
            <a:r>
              <a:rPr lang="es-ES" b="1" i="1" dirty="0"/>
              <a:t>Certificado: 7 años.</a:t>
            </a:r>
            <a:r>
              <a:rPr lang="es-ES" dirty="0"/>
              <a:t> </a:t>
            </a:r>
          </a:p>
          <a:p>
            <a:pPr lvl="0">
              <a:buFont typeface="Wingdings" panose="05000000000000000000" pitchFamily="2" charset="2"/>
              <a:buChar char="§"/>
            </a:pPr>
            <a:r>
              <a:rPr lang="es-ES" dirty="0"/>
              <a:t>Para la categoría superior de </a:t>
            </a:r>
            <a:r>
              <a:rPr lang="es-ES" b="1" i="1" dirty="0"/>
              <a:t>Excelencia: 9 años.</a:t>
            </a:r>
            <a:r>
              <a:rPr lang="es-ES" dirty="0"/>
              <a:t> </a:t>
            </a:r>
          </a:p>
          <a:p>
            <a:pPr marL="0" indent="0">
              <a:buNone/>
            </a:pPr>
            <a:r>
              <a:rPr lang="es-ES" b="1" dirty="0"/>
              <a:t>Artículo 14. </a:t>
            </a:r>
            <a:r>
              <a:rPr lang="es-ES" b="1" i="1" dirty="0"/>
              <a:t>Una vez cumplida la vigencia</a:t>
            </a:r>
            <a:r>
              <a:rPr lang="es-ES" dirty="0"/>
              <a:t>, según Artículo 13, </a:t>
            </a:r>
            <a:r>
              <a:rPr lang="es-ES" b="1" i="1" dirty="0"/>
              <a:t>se pierde la categoría superior de acreditación de la calidad otorgada</a:t>
            </a:r>
            <a:r>
              <a:rPr lang="es-ES" dirty="0"/>
              <a:t>, si no se presenta en los plazos establecidos a un nuevo proceso de evaluación externa para su acreditación de la calidad. En caso de fuerza mayor o situaciones excepcionales, el pleno de la JAN podrá decidir en única instancia sobre la prórroga de la vigencia de las categorías que ostenten los programas e IES por un periodo de hasta un (1) año.</a:t>
            </a:r>
          </a:p>
          <a:p>
            <a:pPr marL="0" indent="0">
              <a:buNone/>
            </a:pPr>
            <a:endParaRPr lang="es-ES" dirty="0"/>
          </a:p>
          <a:p>
            <a:pPr marL="0" indent="0">
              <a:buNone/>
            </a:pPr>
            <a:endParaRPr lang="es-ES" dirty="0"/>
          </a:p>
        </p:txBody>
      </p:sp>
    </p:spTree>
    <p:extLst>
      <p:ext uri="{BB962C8B-B14F-4D97-AF65-F5344CB8AC3E}">
        <p14:creationId xmlns:p14="http://schemas.microsoft.com/office/powerpoint/2010/main" val="319262331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5533" y="1"/>
            <a:ext cx="11969087" cy="1690688"/>
          </a:xfrm>
        </p:spPr>
        <p:txBody>
          <a:bodyPr>
            <a:normAutofit/>
          </a:bodyPr>
          <a:lstStyle/>
          <a:p>
            <a:pPr algn="ctr"/>
            <a:r>
              <a:rPr lang="es-ES" sz="3200" b="1" dirty="0" smtClean="0"/>
              <a:t>Reglamento del Sistema de Evaluación y Acreditación de la Educación Superior (SEAES)</a:t>
            </a:r>
            <a:r>
              <a:rPr lang="es-ES" sz="3200" dirty="0" smtClean="0"/>
              <a:t/>
            </a:r>
            <a:br>
              <a:rPr lang="es-ES" sz="3200" dirty="0" smtClean="0"/>
            </a:br>
            <a:r>
              <a:rPr lang="es-ES" sz="3200" dirty="0" smtClean="0"/>
              <a:t>(artículos seleccionados)</a:t>
            </a:r>
            <a:endParaRPr lang="es-ES" sz="3200" dirty="0"/>
          </a:p>
        </p:txBody>
      </p:sp>
      <p:sp>
        <p:nvSpPr>
          <p:cNvPr id="3" name="Marcador de contenido 2"/>
          <p:cNvSpPr>
            <a:spLocks noGrp="1"/>
          </p:cNvSpPr>
          <p:nvPr>
            <p:ph idx="1"/>
          </p:nvPr>
        </p:nvSpPr>
        <p:spPr>
          <a:xfrm>
            <a:off x="95533" y="1825624"/>
            <a:ext cx="12096467" cy="5032375"/>
          </a:xfrm>
        </p:spPr>
        <p:txBody>
          <a:bodyPr>
            <a:normAutofit/>
          </a:bodyPr>
          <a:lstStyle/>
          <a:p>
            <a:pPr marL="0" indent="0">
              <a:buNone/>
            </a:pPr>
            <a:r>
              <a:rPr lang="es-ES" b="1" dirty="0"/>
              <a:t>Artículo 17</a:t>
            </a:r>
            <a:r>
              <a:rPr lang="es-ES" dirty="0"/>
              <a:t>. Una vez aceptada por la Secretaría Ejecutiva de la JAN la solicitud para la evaluación externa, los solicitantes </a:t>
            </a:r>
            <a:r>
              <a:rPr lang="es-ES" u="sng" dirty="0"/>
              <a:t>deberán presentar el informe de autoevaluació</a:t>
            </a:r>
            <a:r>
              <a:rPr lang="es-ES" dirty="0"/>
              <a:t>n correspondiente, según lo establecido en cada subsistema. </a:t>
            </a:r>
          </a:p>
          <a:p>
            <a:pPr marL="0" indent="0">
              <a:buNone/>
            </a:pPr>
            <a:r>
              <a:rPr lang="es-ES" b="1" dirty="0"/>
              <a:t> </a:t>
            </a:r>
            <a:endParaRPr lang="es-ES" dirty="0"/>
          </a:p>
          <a:p>
            <a:pPr marL="0" indent="0">
              <a:buNone/>
            </a:pPr>
            <a:r>
              <a:rPr lang="es-ES" b="1" dirty="0"/>
              <a:t>Artículo 18. </a:t>
            </a:r>
            <a:r>
              <a:rPr lang="es-ES" u="sng" dirty="0"/>
              <a:t>La autoevaluación</a:t>
            </a:r>
            <a:r>
              <a:rPr lang="es-ES" b="1" u="sng" dirty="0"/>
              <a:t> </a:t>
            </a:r>
            <a:r>
              <a:rPr lang="es-ES" u="sng" dirty="0"/>
              <a:t>se realizará sobre la base del Patrón de calidad, la Guía de evaluación y los modelos anexos establecidos </a:t>
            </a:r>
            <a:r>
              <a:rPr lang="es-ES" dirty="0"/>
              <a:t>en cada subsistema del SEAES, considerando las particularidades que se especifican en cada Manual de implementación. Deberá ser un proceso sistemático para mantener o mejorar los resultados mediante los planes de mejora.</a:t>
            </a:r>
          </a:p>
          <a:p>
            <a:pPr marL="0" indent="0">
              <a:buNone/>
            </a:pPr>
            <a:r>
              <a:rPr lang="es-ES_tradnl" b="1" dirty="0"/>
              <a:t>Artículo 24</a:t>
            </a:r>
            <a:r>
              <a:rPr lang="es-ES" b="1" dirty="0"/>
              <a:t>. </a:t>
            </a:r>
            <a:r>
              <a:rPr lang="es-ES_tradnl" dirty="0"/>
              <a:t>El proceso de evaluación externa se realizará </a:t>
            </a:r>
            <a:r>
              <a:rPr lang="es-ES" i="1" dirty="0"/>
              <a:t>in situ </a:t>
            </a:r>
            <a:r>
              <a:rPr lang="es-ES_tradnl" dirty="0"/>
              <a:t>mediante </a:t>
            </a:r>
            <a:r>
              <a:rPr lang="es-ES" dirty="0"/>
              <a:t>la actuación de evaluadores externos debidamente seleccionados</a:t>
            </a:r>
          </a:p>
          <a:p>
            <a:pPr marL="0" indent="0">
              <a:buNone/>
            </a:pPr>
            <a:endParaRPr lang="es-ES" dirty="0"/>
          </a:p>
        </p:txBody>
      </p:sp>
    </p:spTree>
    <p:extLst>
      <p:ext uri="{BB962C8B-B14F-4D97-AF65-F5344CB8AC3E}">
        <p14:creationId xmlns:p14="http://schemas.microsoft.com/office/powerpoint/2010/main" val="2322991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TotalTime>
  <Words>1861</Words>
  <Application>Microsoft Office PowerPoint</Application>
  <PresentationFormat>Panorámica</PresentationFormat>
  <Paragraphs>74</Paragraphs>
  <Slides>16</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16</vt:i4>
      </vt:variant>
    </vt:vector>
  </HeadingPairs>
  <TitlesOfParts>
    <vt:vector size="21" baseType="lpstr">
      <vt:lpstr>Arial</vt:lpstr>
      <vt:lpstr>Calibri</vt:lpstr>
      <vt:lpstr>Calibri Light</vt:lpstr>
      <vt:lpstr>Wingdings</vt:lpstr>
      <vt:lpstr>Tema de Office</vt:lpstr>
      <vt:lpstr>RESOLUCIÓN MINISTERIAL 150-2018  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Reglamento del Sistema de Evaluación y Acreditación de la Educación Superior (SEAES) (artículos seleccionados)</vt:lpstr>
      <vt:lpstr>Fin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RESOLUCION MINISTERIAL 150-2018  Reglamento del Sistema de Evaluación y Acreditación de la Educación Superior (SEAES) (artículos seleccionados)</dc:title>
  <dc:creator>Cuenta Microsoft</dc:creator>
  <cp:lastModifiedBy>Cuenta Microsoft</cp:lastModifiedBy>
  <cp:revision>8</cp:revision>
  <dcterms:created xsi:type="dcterms:W3CDTF">2024-04-19T20:24:59Z</dcterms:created>
  <dcterms:modified xsi:type="dcterms:W3CDTF">2024-04-20T17:28:48Z</dcterms:modified>
</cp:coreProperties>
</file>