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67" r:id="rId4"/>
    <p:sldId id="268" r:id="rId5"/>
    <p:sldId id="258" r:id="rId6"/>
    <p:sldId id="259" r:id="rId7"/>
    <p:sldId id="260" r:id="rId8"/>
    <p:sldId id="261" r:id="rId9"/>
    <p:sldId id="262" r:id="rId10"/>
    <p:sldId id="263" r:id="rId11"/>
    <p:sldId id="264" r:id="rId12"/>
    <p:sldId id="265"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828" autoAdjust="0"/>
  </p:normalViewPr>
  <p:slideViewPr>
    <p:cSldViewPr snapToGrid="0">
      <p:cViewPr varScale="1">
        <p:scale>
          <a:sx n="72" d="100"/>
          <a:sy n="72"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BAFCB5-776E-4EAD-A662-18E7981D634C}" type="datetimeFigureOut">
              <a:rPr lang="es-ES" smtClean="0"/>
              <a:t>10/09/2023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9E50F3-997D-4FD8-8122-99B02D9750CA}" type="slidenum">
              <a:rPr lang="es-ES" smtClean="0"/>
              <a:t>‹#›</a:t>
            </a:fld>
            <a:endParaRPr lang="es-ES"/>
          </a:p>
        </p:txBody>
      </p:sp>
    </p:spTree>
    <p:extLst>
      <p:ext uri="{BB962C8B-B14F-4D97-AF65-F5344CB8AC3E}">
        <p14:creationId xmlns:p14="http://schemas.microsoft.com/office/powerpoint/2010/main" val="32445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AFCB5-776E-4EAD-A662-18E7981D634C}" type="datetimeFigureOut">
              <a:rPr lang="es-ES" smtClean="0"/>
              <a:t>10/09/2023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9E50F3-997D-4FD8-8122-99B02D9750CA}" type="slidenum">
              <a:rPr lang="es-ES" smtClean="0"/>
              <a:t>‹#›</a:t>
            </a:fld>
            <a:endParaRPr lang="es-ES"/>
          </a:p>
        </p:txBody>
      </p:sp>
    </p:spTree>
    <p:extLst>
      <p:ext uri="{BB962C8B-B14F-4D97-AF65-F5344CB8AC3E}">
        <p14:creationId xmlns:p14="http://schemas.microsoft.com/office/powerpoint/2010/main" val="247764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AFCB5-776E-4EAD-A662-18E7981D634C}" type="datetimeFigureOut">
              <a:rPr lang="es-ES" smtClean="0"/>
              <a:t>10/09/2023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9E50F3-997D-4FD8-8122-99B02D9750CA}" type="slidenum">
              <a:rPr lang="es-ES" smtClean="0"/>
              <a:t>‹#›</a:t>
            </a:fld>
            <a:endParaRPr lang="es-ES"/>
          </a:p>
        </p:txBody>
      </p:sp>
    </p:spTree>
    <p:extLst>
      <p:ext uri="{BB962C8B-B14F-4D97-AF65-F5344CB8AC3E}">
        <p14:creationId xmlns:p14="http://schemas.microsoft.com/office/powerpoint/2010/main" val="378208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AFCB5-776E-4EAD-A662-18E7981D634C}" type="datetimeFigureOut">
              <a:rPr lang="es-ES" smtClean="0"/>
              <a:t>10/09/2023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9E50F3-997D-4FD8-8122-99B02D9750CA}" type="slidenum">
              <a:rPr lang="es-ES" smtClean="0"/>
              <a:t>‹#›</a:t>
            </a:fld>
            <a:endParaRPr lang="es-ES"/>
          </a:p>
        </p:txBody>
      </p:sp>
    </p:spTree>
    <p:extLst>
      <p:ext uri="{BB962C8B-B14F-4D97-AF65-F5344CB8AC3E}">
        <p14:creationId xmlns:p14="http://schemas.microsoft.com/office/powerpoint/2010/main" val="286979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AFCB5-776E-4EAD-A662-18E7981D634C}" type="datetimeFigureOut">
              <a:rPr lang="es-ES" smtClean="0"/>
              <a:t>10/09/2023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9E50F3-997D-4FD8-8122-99B02D9750CA}" type="slidenum">
              <a:rPr lang="es-ES" smtClean="0"/>
              <a:t>‹#›</a:t>
            </a:fld>
            <a:endParaRPr lang="es-ES"/>
          </a:p>
        </p:txBody>
      </p:sp>
    </p:spTree>
    <p:extLst>
      <p:ext uri="{BB962C8B-B14F-4D97-AF65-F5344CB8AC3E}">
        <p14:creationId xmlns:p14="http://schemas.microsoft.com/office/powerpoint/2010/main" val="361998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BAFCB5-776E-4EAD-A662-18E7981D634C}" type="datetimeFigureOut">
              <a:rPr lang="es-ES" smtClean="0"/>
              <a:t>10/09/2023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49E50F3-997D-4FD8-8122-99B02D9750CA}" type="slidenum">
              <a:rPr lang="es-ES" smtClean="0"/>
              <a:t>‹#›</a:t>
            </a:fld>
            <a:endParaRPr lang="es-ES"/>
          </a:p>
        </p:txBody>
      </p:sp>
    </p:spTree>
    <p:extLst>
      <p:ext uri="{BB962C8B-B14F-4D97-AF65-F5344CB8AC3E}">
        <p14:creationId xmlns:p14="http://schemas.microsoft.com/office/powerpoint/2010/main" val="2986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BAFCB5-776E-4EAD-A662-18E7981D634C}" type="datetimeFigureOut">
              <a:rPr lang="es-ES" smtClean="0"/>
              <a:t>10/09/2023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49E50F3-997D-4FD8-8122-99B02D9750CA}" type="slidenum">
              <a:rPr lang="es-ES" smtClean="0"/>
              <a:t>‹#›</a:t>
            </a:fld>
            <a:endParaRPr lang="es-ES"/>
          </a:p>
        </p:txBody>
      </p:sp>
    </p:spTree>
    <p:extLst>
      <p:ext uri="{BB962C8B-B14F-4D97-AF65-F5344CB8AC3E}">
        <p14:creationId xmlns:p14="http://schemas.microsoft.com/office/powerpoint/2010/main" val="157290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BAFCB5-776E-4EAD-A662-18E7981D634C}" type="datetimeFigureOut">
              <a:rPr lang="es-ES" smtClean="0"/>
              <a:t>10/09/2023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49E50F3-997D-4FD8-8122-99B02D9750CA}" type="slidenum">
              <a:rPr lang="es-ES" smtClean="0"/>
              <a:t>‹#›</a:t>
            </a:fld>
            <a:endParaRPr lang="es-ES"/>
          </a:p>
        </p:txBody>
      </p:sp>
    </p:spTree>
    <p:extLst>
      <p:ext uri="{BB962C8B-B14F-4D97-AF65-F5344CB8AC3E}">
        <p14:creationId xmlns:p14="http://schemas.microsoft.com/office/powerpoint/2010/main" val="282995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AFCB5-776E-4EAD-A662-18E7981D634C}" type="datetimeFigureOut">
              <a:rPr lang="es-ES" smtClean="0"/>
              <a:t>10/09/2023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49E50F3-997D-4FD8-8122-99B02D9750CA}" type="slidenum">
              <a:rPr lang="es-ES" smtClean="0"/>
              <a:t>‹#›</a:t>
            </a:fld>
            <a:endParaRPr lang="es-ES"/>
          </a:p>
        </p:txBody>
      </p:sp>
    </p:spTree>
    <p:extLst>
      <p:ext uri="{BB962C8B-B14F-4D97-AF65-F5344CB8AC3E}">
        <p14:creationId xmlns:p14="http://schemas.microsoft.com/office/powerpoint/2010/main" val="8423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BAFCB5-776E-4EAD-A662-18E7981D634C}" type="datetimeFigureOut">
              <a:rPr lang="es-ES" smtClean="0"/>
              <a:t>10/09/2023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49E50F3-997D-4FD8-8122-99B02D9750CA}" type="slidenum">
              <a:rPr lang="es-ES" smtClean="0"/>
              <a:t>‹#›</a:t>
            </a:fld>
            <a:endParaRPr lang="es-ES"/>
          </a:p>
        </p:txBody>
      </p:sp>
    </p:spTree>
    <p:extLst>
      <p:ext uri="{BB962C8B-B14F-4D97-AF65-F5344CB8AC3E}">
        <p14:creationId xmlns:p14="http://schemas.microsoft.com/office/powerpoint/2010/main" val="153623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BAFCB5-776E-4EAD-A662-18E7981D634C}" type="datetimeFigureOut">
              <a:rPr lang="es-ES" smtClean="0"/>
              <a:t>10/09/2023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49E50F3-997D-4FD8-8122-99B02D9750CA}" type="slidenum">
              <a:rPr lang="es-ES" smtClean="0"/>
              <a:t>‹#›</a:t>
            </a:fld>
            <a:endParaRPr lang="es-ES"/>
          </a:p>
        </p:txBody>
      </p:sp>
    </p:spTree>
    <p:extLst>
      <p:ext uri="{BB962C8B-B14F-4D97-AF65-F5344CB8AC3E}">
        <p14:creationId xmlns:p14="http://schemas.microsoft.com/office/powerpoint/2010/main" val="229277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AFCB5-776E-4EAD-A662-18E7981D634C}" type="datetimeFigureOut">
              <a:rPr lang="es-ES" smtClean="0"/>
              <a:t>10/09/2023</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E50F3-997D-4FD8-8122-99B02D9750CA}" type="slidenum">
              <a:rPr lang="es-ES" smtClean="0"/>
              <a:t>‹#›</a:t>
            </a:fld>
            <a:endParaRPr lang="es-ES"/>
          </a:p>
        </p:txBody>
      </p:sp>
    </p:spTree>
    <p:extLst>
      <p:ext uri="{BB962C8B-B14F-4D97-AF65-F5344CB8AC3E}">
        <p14:creationId xmlns:p14="http://schemas.microsoft.com/office/powerpoint/2010/main" val="154420241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87E8BD-2B18-494A-B967-AE77391EA9A3}"/>
              </a:ext>
            </a:extLst>
          </p:cNvPr>
          <p:cNvSpPr txBox="1"/>
          <p:nvPr/>
        </p:nvSpPr>
        <p:spPr>
          <a:xfrm>
            <a:off x="3048000" y="1735015"/>
            <a:ext cx="6096000" cy="1200329"/>
          </a:xfrm>
          <a:prstGeom prst="rect">
            <a:avLst/>
          </a:prstGeom>
          <a:noFill/>
        </p:spPr>
        <p:txBody>
          <a:bodyPr wrap="square">
            <a:spAutoFit/>
          </a:bodyPr>
          <a:lstStyle/>
          <a:p>
            <a:r>
              <a:rPr lang="es-MX" sz="7200" dirty="0">
                <a:solidFill>
                  <a:srgbClr val="000000"/>
                </a:solidFill>
                <a:effectLst/>
                <a:latin typeface="Arial Black" panose="020B0A04020102020204" pitchFamily="34" charset="0"/>
                <a:ea typeface="Arial" panose="020B0604020202020204" pitchFamily="34" charset="0"/>
              </a:rPr>
              <a:t>Acupuntura</a:t>
            </a:r>
            <a:endParaRPr lang="es-ES" sz="7200" dirty="0">
              <a:latin typeface="Arial Black" panose="020B0A04020102020204" pitchFamily="34" charset="0"/>
            </a:endParaRPr>
          </a:p>
        </p:txBody>
      </p:sp>
    </p:spTree>
    <p:extLst>
      <p:ext uri="{BB962C8B-B14F-4D97-AF65-F5344CB8AC3E}">
        <p14:creationId xmlns:p14="http://schemas.microsoft.com/office/powerpoint/2010/main" val="270963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6575E6-4626-4699-891E-F6326174CE84}"/>
              </a:ext>
            </a:extLst>
          </p:cNvPr>
          <p:cNvSpPr txBox="1"/>
          <p:nvPr/>
        </p:nvSpPr>
        <p:spPr>
          <a:xfrm>
            <a:off x="815823" y="-26505"/>
            <a:ext cx="12685085" cy="7940635"/>
          </a:xfrm>
          <a:prstGeom prst="rect">
            <a:avLst/>
          </a:prstGeom>
          <a:noFill/>
        </p:spPr>
        <p:txBody>
          <a:bodyPr wrap="square">
            <a:spAutoFit/>
          </a:bodyPr>
          <a:lstStyle/>
          <a:p>
            <a:pPr lvl="2"/>
            <a:endParaRPr kumimoji="0" lang="es-ES" altLang="ja-JP" sz="3200" b="1"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endParaRPr>
          </a:p>
          <a:p>
            <a:pPr lvl="2"/>
            <a:r>
              <a:rPr kumimoji="0" lang="es-ES" altLang="ja-JP" sz="3200" b="1"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rPr>
              <a:t>ANGULO Y PROFUNDIDAD DE LA AGUJA</a:t>
            </a:r>
            <a:endParaRPr kumimoji="0" lang="es-ES" altLang="ja-JP" sz="32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ja-JP"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ja-JP" dirty="0">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altLang="ja-JP" sz="24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rPr>
              <a:t>                Perpendicular (ángulo de 80 a 90º)</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ja-JP" sz="14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altLang="ja-JP" sz="14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rPr>
              <a:t>                                                          </a:t>
            </a:r>
            <a:endParaRPr kumimoji="0" lang="es-ES" altLang="ja-JP" sz="14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pt-BR" altLang="ja-JP" sz="14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pt-BR" altLang="ja-JP" dirty="0">
                <a:latin typeface="Arial Black" panose="020B0A04020102020204" pitchFamily="34" charset="0"/>
                <a:ea typeface="MS Mincho" panose="02020609040205080304" pitchFamily="49" charset="-128"/>
                <a:cs typeface="Arial" panose="020B0604020202020204" pitchFamily="34" charset="0"/>
              </a:rPr>
              <a:t>                                                                    </a:t>
            </a:r>
            <a:r>
              <a:rPr kumimoji="0" lang="es-ES" altLang="ja-JP" sz="24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rPr>
              <a:t>Oblicuo (ángulo de 30 a 45º)</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pt-BR" altLang="ja-JP" sz="14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pt-BR" altLang="ja-JP" sz="1400" dirty="0">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pt-BR" altLang="ja-JP" sz="14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rPr>
              <a:t>                                                                                                                            </a:t>
            </a:r>
            <a:r>
              <a:rPr lang="pt-BR" altLang="ja-JP" sz="1400" dirty="0">
                <a:latin typeface="Arial Black" panose="020B0A04020102020204" pitchFamily="34" charset="0"/>
                <a:ea typeface="MS Mincho" panose="02020609040205080304" pitchFamily="49" charset="-128"/>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pt-BR" altLang="ja-JP" sz="14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pt-BR" altLang="ja-JP" sz="1400" dirty="0">
                <a:latin typeface="Arial Black" panose="020B0A04020102020204" pitchFamily="34" charset="0"/>
                <a:ea typeface="MS Mincho" panose="02020609040205080304" pitchFamily="49" charset="-128"/>
                <a:cs typeface="Arial" panose="020B0604020202020204" pitchFamily="34" charset="0"/>
              </a:rPr>
              <a:t>                                                                                                             </a:t>
            </a:r>
            <a:r>
              <a:rPr kumimoji="0" lang="pt-BR" altLang="ja-JP" sz="24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rPr>
              <a:t>Horizontal o transversal</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pt-BR" altLang="ja-JP" sz="2400" dirty="0">
                <a:latin typeface="Arial Black" panose="020B0A04020102020204" pitchFamily="34" charset="0"/>
                <a:ea typeface="MS Mincho" panose="02020609040205080304" pitchFamily="49" charset="-128"/>
                <a:cs typeface="Arial" panose="020B0604020202020204" pitchFamily="34" charset="0"/>
              </a:rPr>
              <a:t>                                                              </a:t>
            </a:r>
            <a:r>
              <a:rPr kumimoji="0" lang="pt-BR" altLang="ja-JP" sz="24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rPr>
              <a:t>(menor de 15º) </a:t>
            </a:r>
            <a:r>
              <a:rPr kumimoji="0" lang="es-ES" altLang="ja-JP" sz="24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rPr>
              <a:t>Subcutáneo</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ja-JP" sz="2400" dirty="0">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ja-JP" sz="24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ja-JP" sz="2400" dirty="0">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ja-JP" sz="12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ja-JP" sz="1200" dirty="0">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ja-JP" sz="12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ja-JP" sz="1200" dirty="0">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ja-JP" sz="12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ja-JP" sz="1200" dirty="0">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ja-JP" sz="12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ja-JP" sz="1200" dirty="0">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ja-JP" sz="12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ja-JP" sz="1200" dirty="0">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ja-JP" sz="12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s-ES" altLang="ja-JP" sz="1200" dirty="0">
                <a:latin typeface="Arial Black" panose="020B0A04020102020204" pitchFamily="34" charset="0"/>
                <a:ea typeface="MS Mincho" panose="02020609040205080304" pitchFamily="49" charset="-128"/>
                <a:cs typeface="Arial" panose="020B0604020202020204" pitchFamily="34" charset="0"/>
              </a:rPr>
              <a:t>               </a:t>
            </a:r>
            <a:endParaRPr kumimoji="0" lang="es-ES" altLang="ja-JP" sz="1100" b="0" i="0" u="none" strike="noStrike" cap="none" normalizeH="0" baseline="0" dirty="0">
              <a:ln>
                <a:noFill/>
              </a:ln>
              <a:solidFill>
                <a:schemeClr val="tx1"/>
              </a:solidFill>
              <a:effectLst/>
              <a:latin typeface="Arial Black" panose="020B0A04020102020204" pitchFamily="34" charset="0"/>
            </a:endParaRPr>
          </a:p>
        </p:txBody>
      </p:sp>
      <p:pic>
        <p:nvPicPr>
          <p:cNvPr id="4098" name="Imagen 13" descr="Descripción: 5E7189A8">
            <a:extLst>
              <a:ext uri="{FF2B5EF4-FFF2-40B4-BE49-F238E27FC236}">
                <a16:creationId xmlns:a16="http://schemas.microsoft.com/office/drawing/2014/main" id="{53D4031F-660C-4B7E-8542-9512F48D027E}"/>
              </a:ext>
            </a:extLst>
          </p:cNvPr>
          <p:cNvPicPr>
            <a:picLocks noChangeAspect="1" noChangeArrowheads="1"/>
          </p:cNvPicPr>
          <p:nvPr/>
        </p:nvPicPr>
        <p:blipFill>
          <a:blip r:embed="rId2">
            <a:lum contrast="18000"/>
            <a:extLst>
              <a:ext uri="{28A0092B-C50C-407E-A947-70E740481C1C}">
                <a14:useLocalDpi xmlns:a14="http://schemas.microsoft.com/office/drawing/2010/main" val="0"/>
              </a:ext>
            </a:extLst>
          </a:blip>
          <a:srcRect t="5875" r="6000"/>
          <a:stretch>
            <a:fillRect/>
          </a:stretch>
        </p:blipFill>
        <p:spPr bwMode="auto">
          <a:xfrm>
            <a:off x="980661" y="1881400"/>
            <a:ext cx="5115339" cy="450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4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E7BCFB-ED04-4574-B2DB-F7B9DC8D50D9}"/>
              </a:ext>
            </a:extLst>
          </p:cNvPr>
          <p:cNvSpPr txBox="1"/>
          <p:nvPr/>
        </p:nvSpPr>
        <p:spPr>
          <a:xfrm>
            <a:off x="515815" y="351692"/>
            <a:ext cx="11676185" cy="5816977"/>
          </a:xfrm>
          <a:prstGeom prst="rect">
            <a:avLst/>
          </a:prstGeom>
          <a:noFill/>
        </p:spPr>
        <p:txBody>
          <a:bodyPr wrap="square">
            <a:spAutoFit/>
          </a:bodyPr>
          <a:lstStyle/>
          <a:p>
            <a:pPr marL="342900" lvl="0" indent="-342900">
              <a:buFont typeface="Wingdings" panose="05000000000000000000" pitchFamily="2" charset="2"/>
              <a:buChar char=""/>
              <a:tabLst>
                <a:tab pos="457200" algn="l"/>
              </a:tabLst>
            </a:pPr>
            <a:r>
              <a:rPr lang="es-ES" sz="3200" b="1" dirty="0">
                <a:effectLst/>
                <a:latin typeface="Arial Black" panose="020B0A04020102020204" pitchFamily="34" charset="0"/>
                <a:ea typeface="MS Mincho" panose="02020609040205080304" pitchFamily="49" charset="-128"/>
              </a:rPr>
              <a:t>ACCIDENTES DE LA ACUPUNTURA</a:t>
            </a:r>
            <a:endParaRPr lang="es-ES" sz="3200" dirty="0">
              <a:effectLst/>
              <a:latin typeface="Arial Black" panose="020B0A04020102020204" pitchFamily="34" charset="0"/>
              <a:ea typeface="Times New Roman" panose="02020603050405020304" pitchFamily="18" charset="0"/>
            </a:endParaRPr>
          </a:p>
          <a:p>
            <a:r>
              <a:rPr lang="es-ES" sz="3200" b="1" dirty="0">
                <a:effectLst/>
                <a:latin typeface="Arial Black" panose="020B0A04020102020204" pitchFamily="34" charset="0"/>
                <a:ea typeface="MS Mincho" panose="02020609040205080304" pitchFamily="49" charset="-128"/>
              </a:rPr>
              <a:t> </a:t>
            </a:r>
            <a:endParaRPr lang="es-ES" sz="3200" dirty="0">
              <a:effectLst/>
              <a:latin typeface="Arial Black" panose="020B0A04020102020204" pitchFamily="34" charset="0"/>
              <a:ea typeface="Times New Roman" panose="02020603050405020304" pitchFamily="18" charset="0"/>
            </a:endParaRPr>
          </a:p>
          <a:p>
            <a:r>
              <a:rPr lang="es-ES" sz="2800" b="1" dirty="0">
                <a:effectLst/>
                <a:latin typeface="Arial Black" panose="020B0A04020102020204" pitchFamily="34" charset="0"/>
                <a:ea typeface="MS Mincho" panose="02020609040205080304" pitchFamily="49" charset="-128"/>
              </a:rPr>
              <a:t> a) Inmediatos</a:t>
            </a:r>
          </a:p>
          <a:p>
            <a:endParaRPr lang="es-ES" sz="2800" b="1" dirty="0">
              <a:latin typeface="Arial Black" panose="020B0A04020102020204" pitchFamily="34" charset="0"/>
              <a:ea typeface="MS Mincho" panose="02020609040205080304" pitchFamily="49" charset="-128"/>
            </a:endParaRPr>
          </a:p>
          <a:p>
            <a:endParaRPr lang="es-ES" sz="2800" dirty="0">
              <a:effectLst/>
              <a:latin typeface="Arial Black" panose="020B0A04020102020204" pitchFamily="34" charset="0"/>
              <a:ea typeface="Times New Roman" panose="02020603050405020304" pitchFamily="18" charset="0"/>
            </a:endParaRPr>
          </a:p>
          <a:p>
            <a:r>
              <a:rPr lang="es-ES" sz="2800" dirty="0">
                <a:effectLst/>
                <a:latin typeface="Arial Black" panose="020B0A04020102020204" pitchFamily="34" charset="0"/>
                <a:ea typeface="MS Mincho" panose="02020609040205080304" pitchFamily="49" charset="-128"/>
              </a:rPr>
              <a:t> </a:t>
            </a:r>
            <a:r>
              <a:rPr lang="es-ES" sz="2800" b="1" dirty="0">
                <a:effectLst/>
                <a:latin typeface="Arial Black" panose="020B0A04020102020204" pitchFamily="34" charset="0"/>
                <a:ea typeface="MS Mincho" panose="02020609040205080304" pitchFamily="49" charset="-128"/>
              </a:rPr>
              <a:t> </a:t>
            </a:r>
            <a:endParaRPr lang="es-ES" sz="2800" dirty="0">
              <a:effectLst/>
              <a:latin typeface="Arial Black" panose="020B0A04020102020204" pitchFamily="34" charset="0"/>
              <a:ea typeface="Times New Roman" panose="02020603050405020304" pitchFamily="18" charset="0"/>
            </a:endParaRPr>
          </a:p>
          <a:p>
            <a:r>
              <a:rPr lang="es-ES" sz="2800" b="1" dirty="0">
                <a:effectLst/>
                <a:latin typeface="Arial Black" panose="020B0A04020102020204" pitchFamily="34" charset="0"/>
                <a:ea typeface="MS Mincho" panose="02020609040205080304" pitchFamily="49" charset="-128"/>
              </a:rPr>
              <a:t>b) Mediatos. </a:t>
            </a:r>
            <a:r>
              <a:rPr lang="es-ES" sz="2800" dirty="0">
                <a:effectLst/>
                <a:latin typeface="Arial Black" panose="020B0A04020102020204" pitchFamily="34" charset="0"/>
                <a:ea typeface="MS Mincho" panose="02020609040205080304" pitchFamily="49" charset="-128"/>
              </a:rPr>
              <a:t>La inflamación e infección locales</a:t>
            </a:r>
          </a:p>
          <a:p>
            <a:endParaRPr lang="es-ES" sz="2800" dirty="0">
              <a:latin typeface="Arial Black" panose="020B0A04020102020204" pitchFamily="34" charset="0"/>
              <a:ea typeface="MS Mincho" panose="02020609040205080304" pitchFamily="49" charset="-128"/>
            </a:endParaRPr>
          </a:p>
          <a:p>
            <a:endParaRPr lang="es-ES" sz="2800" dirty="0">
              <a:effectLst/>
              <a:latin typeface="Arial Black" panose="020B0A04020102020204" pitchFamily="34" charset="0"/>
              <a:ea typeface="MS Mincho" panose="02020609040205080304" pitchFamily="49" charset="-128"/>
            </a:endParaRPr>
          </a:p>
          <a:p>
            <a:endParaRPr lang="es-ES" sz="2800" dirty="0">
              <a:latin typeface="Arial Black" panose="020B0A04020102020204" pitchFamily="34" charset="0"/>
              <a:ea typeface="MS Mincho" panose="02020609040205080304" pitchFamily="49" charset="-128"/>
            </a:endParaRPr>
          </a:p>
          <a:p>
            <a:endParaRPr lang="es-ES" sz="2800" dirty="0">
              <a:effectLst/>
              <a:latin typeface="Arial Black" panose="020B0A04020102020204" pitchFamily="34" charset="0"/>
              <a:ea typeface="MS Mincho" panose="02020609040205080304" pitchFamily="49" charset="-128"/>
            </a:endParaRPr>
          </a:p>
          <a:p>
            <a:r>
              <a:rPr lang="es-ES" sz="2800" b="1" dirty="0">
                <a:effectLst/>
                <a:latin typeface="Arial Black" panose="020B0A04020102020204" pitchFamily="34" charset="0"/>
                <a:ea typeface="MS Mincho" panose="02020609040205080304" pitchFamily="49" charset="-128"/>
              </a:rPr>
              <a:t>c) Tardíos.</a:t>
            </a:r>
            <a:r>
              <a:rPr lang="es-ES" sz="2800" dirty="0">
                <a:effectLst/>
                <a:latin typeface="Arial Black" panose="020B0A04020102020204" pitchFamily="34" charset="0"/>
                <a:ea typeface="MS Mincho" panose="02020609040205080304" pitchFamily="49" charset="-128"/>
              </a:rPr>
              <a:t> La hepatitis B y el SIDA</a:t>
            </a:r>
            <a:endParaRPr lang="es-ES" sz="2800" dirty="0">
              <a:effectLst/>
              <a:latin typeface="Arial Black" panose="020B0A04020102020204" pitchFamily="34" charset="0"/>
              <a:ea typeface="Times New Roman" panose="02020603050405020304" pitchFamily="18" charset="0"/>
            </a:endParaRPr>
          </a:p>
          <a:p>
            <a:endParaRPr lang="es-ES" sz="2800" dirty="0">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399258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30E933-A3CE-441D-A589-B71E237A036B}"/>
              </a:ext>
            </a:extLst>
          </p:cNvPr>
          <p:cNvSpPr txBox="1"/>
          <p:nvPr/>
        </p:nvSpPr>
        <p:spPr>
          <a:xfrm>
            <a:off x="609601" y="609600"/>
            <a:ext cx="11090030" cy="7078861"/>
          </a:xfrm>
          <a:prstGeom prst="rect">
            <a:avLst/>
          </a:prstGeom>
          <a:noFill/>
        </p:spPr>
        <p:txBody>
          <a:bodyPr wrap="square">
            <a:spAutoFit/>
          </a:bodyPr>
          <a:lstStyle/>
          <a:p>
            <a:r>
              <a:rPr lang="es-ES" sz="3200" b="1" dirty="0">
                <a:effectLst/>
                <a:latin typeface="Arial Black" panose="020B0A04020102020204" pitchFamily="34" charset="0"/>
                <a:ea typeface="MS Mincho" panose="02020609040205080304" pitchFamily="49" charset="-128"/>
              </a:rPr>
              <a:t>PRECAUCIONES Y CONTRAINDICACIONES DE LA ACUPUNTURA</a:t>
            </a:r>
            <a:endParaRPr lang="es-ES" sz="3200" dirty="0">
              <a:effectLst/>
              <a:latin typeface="Arial Black" panose="020B0A04020102020204" pitchFamily="34" charset="0"/>
              <a:ea typeface="Times New Roman" panose="02020603050405020304" pitchFamily="18" charset="0"/>
            </a:endParaRPr>
          </a:p>
          <a:p>
            <a:r>
              <a:rPr lang="es-ES" sz="1800" dirty="0">
                <a:effectLst/>
                <a:latin typeface="Arial" panose="020B0604020202020204" pitchFamily="34" charset="0"/>
                <a:ea typeface="MS Mincho" panose="02020609040205080304" pitchFamily="49" charset="-128"/>
              </a:rPr>
              <a:t> </a:t>
            </a:r>
            <a:endParaRPr lang="es-ES" sz="1800" dirty="0">
              <a:effectLst/>
              <a:latin typeface="Times New Roman" panose="02020603050405020304" pitchFamily="18" charset="0"/>
              <a:ea typeface="Times New Roman" panose="02020603050405020304" pitchFamily="18" charset="0"/>
            </a:endParaRPr>
          </a:p>
          <a:p>
            <a:pPr marL="514350" lvl="0" indent="-514350">
              <a:buFont typeface="+mj-lt"/>
              <a:buAutoNum type="arabicPeriod"/>
              <a:tabLst>
                <a:tab pos="457200" algn="l"/>
              </a:tabLst>
            </a:pPr>
            <a:r>
              <a:rPr lang="es-ES" sz="2800" dirty="0">
                <a:effectLst/>
                <a:latin typeface="Arial Black" panose="020B0A04020102020204" pitchFamily="34" charset="0"/>
                <a:ea typeface="MS Mincho" panose="02020609040205080304" pitchFamily="49" charset="-128"/>
              </a:rPr>
              <a:t>Paciente mal alimentado (en ayunas) o en el postprandial inmediato</a:t>
            </a:r>
            <a:endParaRPr lang="es-ES" sz="2800" dirty="0">
              <a:latin typeface="Arial Black" panose="020B0A04020102020204" pitchFamily="34" charset="0"/>
              <a:ea typeface="MS Mincho" panose="02020609040205080304" pitchFamily="49" charset="-128"/>
            </a:endParaRPr>
          </a:p>
          <a:p>
            <a:pPr marL="514350" lvl="0" indent="-514350">
              <a:buFont typeface="+mj-lt"/>
              <a:buAutoNum type="arabicPeriod"/>
              <a:tabLst>
                <a:tab pos="457200" algn="l"/>
              </a:tabLst>
            </a:pPr>
            <a:endParaRPr lang="es-ES" sz="2800" dirty="0">
              <a:effectLst/>
              <a:latin typeface="Arial Black" panose="020B0A04020102020204" pitchFamily="34" charset="0"/>
              <a:ea typeface="Times New Roman" panose="02020603050405020304" pitchFamily="18" charset="0"/>
            </a:endParaRPr>
          </a:p>
          <a:p>
            <a:pPr marL="514350" lvl="0" indent="-514350">
              <a:buFont typeface="+mj-lt"/>
              <a:buAutoNum type="arabicPeriod"/>
              <a:tabLst>
                <a:tab pos="457200" algn="l"/>
              </a:tabLst>
            </a:pPr>
            <a:r>
              <a:rPr lang="es-ES" sz="2800" dirty="0">
                <a:effectLst/>
                <a:latin typeface="Arial Black" panose="020B0A04020102020204" pitchFamily="34" charset="0"/>
                <a:ea typeface="MS Mincho" panose="02020609040205080304" pitchFamily="49" charset="-128"/>
              </a:rPr>
              <a:t>   Paciente fatigado o cansado</a:t>
            </a:r>
          </a:p>
          <a:p>
            <a:pPr marL="514350" lvl="0" indent="-514350">
              <a:buFont typeface="+mj-lt"/>
              <a:buAutoNum type="arabicPeriod"/>
              <a:tabLst>
                <a:tab pos="457200" algn="l"/>
              </a:tabLst>
            </a:pPr>
            <a:endParaRPr lang="es-ES" sz="2800" dirty="0">
              <a:effectLst/>
              <a:latin typeface="Arial Black" panose="020B0A04020102020204" pitchFamily="34" charset="0"/>
              <a:ea typeface="Times New Roman" panose="02020603050405020304" pitchFamily="18" charset="0"/>
            </a:endParaRPr>
          </a:p>
          <a:p>
            <a:pPr marL="514350" lvl="0" indent="-514350">
              <a:buFont typeface="+mj-lt"/>
              <a:buAutoNum type="arabicPeriod"/>
              <a:tabLst>
                <a:tab pos="457200" algn="l"/>
              </a:tabLst>
            </a:pPr>
            <a:r>
              <a:rPr lang="es-ES" sz="2800" dirty="0">
                <a:effectLst/>
                <a:latin typeface="Arial Black" panose="020B0A04020102020204" pitchFamily="34" charset="0"/>
                <a:ea typeface="MS Mincho" panose="02020609040205080304" pitchFamily="49" charset="-128"/>
              </a:rPr>
              <a:t>Paciente de constitución física muy débil</a:t>
            </a:r>
          </a:p>
          <a:p>
            <a:pPr marL="514350" lvl="0" indent="-514350">
              <a:buFont typeface="+mj-lt"/>
              <a:buAutoNum type="arabicPeriod"/>
              <a:tabLst>
                <a:tab pos="457200" algn="l"/>
              </a:tabLst>
            </a:pPr>
            <a:endParaRPr lang="es-ES" sz="2800" dirty="0">
              <a:effectLst/>
              <a:latin typeface="Arial Black" panose="020B0A04020102020204" pitchFamily="34" charset="0"/>
              <a:ea typeface="MS Mincho" panose="02020609040205080304" pitchFamily="49" charset="-128"/>
            </a:endParaRPr>
          </a:p>
          <a:p>
            <a:pPr marL="514350" lvl="0" indent="-514350">
              <a:buFont typeface="+mj-lt"/>
              <a:buAutoNum type="arabicPeriod"/>
              <a:tabLst>
                <a:tab pos="457200" algn="l"/>
              </a:tabLst>
            </a:pPr>
            <a:r>
              <a:rPr lang="es-ES" sz="2800" dirty="0">
                <a:effectLst/>
                <a:latin typeface="Arial Black" panose="020B0A04020102020204" pitchFamily="34" charset="0"/>
                <a:ea typeface="MS Mincho" panose="02020609040205080304" pitchFamily="49" charset="-128"/>
              </a:rPr>
              <a:t>En puntos alrededor del ojo.- Utilizar agujas finas y NO manipularlas.</a:t>
            </a:r>
            <a:endParaRPr lang="es-ES" sz="2800" dirty="0">
              <a:effectLst/>
              <a:latin typeface="Arial Black" panose="020B0A04020102020204" pitchFamily="34" charset="0"/>
              <a:ea typeface="Times New Roman" panose="02020603050405020304" pitchFamily="18" charset="0"/>
            </a:endParaRPr>
          </a:p>
          <a:p>
            <a:pPr marL="514350" lvl="0" indent="-514350">
              <a:buFont typeface="+mj-lt"/>
              <a:buAutoNum type="arabicPeriod"/>
              <a:tabLst>
                <a:tab pos="457200" algn="l"/>
              </a:tabLst>
            </a:pPr>
            <a:endParaRPr lang="es-ES" sz="2800" dirty="0">
              <a:effectLst/>
              <a:latin typeface="Arial Black" panose="020B0A04020102020204" pitchFamily="34" charset="0"/>
              <a:ea typeface="Times New Roman" panose="02020603050405020304" pitchFamily="18" charset="0"/>
            </a:endParaRPr>
          </a:p>
          <a:p>
            <a:endParaRPr lang="es-ES" sz="2800" dirty="0">
              <a:effectLst/>
              <a:latin typeface="Arial Black" panose="020B0A04020102020204" pitchFamily="34" charset="0"/>
              <a:ea typeface="Times New Roman" panose="02020603050405020304" pitchFamily="18" charset="0"/>
            </a:endParaRPr>
          </a:p>
          <a:p>
            <a:r>
              <a:rPr lang="es-ES_tradnl" sz="2800" dirty="0">
                <a:effectLst/>
                <a:latin typeface="Arial Black" panose="020B0A04020102020204" pitchFamily="34" charset="0"/>
                <a:ea typeface="MS Mincho" panose="02020609040205080304" pitchFamily="49" charset="-128"/>
              </a:rPr>
              <a:t> </a:t>
            </a:r>
            <a:endParaRPr lang="es-ES" sz="2800" dirty="0">
              <a:effectLst/>
              <a:latin typeface="Arial Black" panose="020B0A04020102020204" pitchFamily="34" charset="0"/>
              <a:ea typeface="Times New Roman" panose="02020603050405020304" pitchFamily="18" charset="0"/>
            </a:endParaRPr>
          </a:p>
          <a:p>
            <a:r>
              <a:rPr lang="es-ES" sz="1800" dirty="0">
                <a:effectLst/>
                <a:latin typeface="Arial" panose="020B0604020202020204" pitchFamily="34" charset="0"/>
                <a:ea typeface="MS Mincho" panose="02020609040205080304" pitchFamily="49" charset="-128"/>
              </a:rPr>
              <a:t> </a:t>
            </a:r>
            <a:endParaRPr lang="es-ES" sz="1800" dirty="0">
              <a:effectLst/>
              <a:latin typeface="Times New Roman" panose="02020603050405020304" pitchFamily="18" charset="0"/>
              <a:ea typeface="Times New Roman" panose="02020603050405020304" pitchFamily="18" charset="0"/>
            </a:endParaRPr>
          </a:p>
          <a:p>
            <a:r>
              <a:rPr lang="es-ES" sz="1800" u="none" strike="noStrike" dirty="0">
                <a:effectLst/>
                <a:latin typeface="Arial" panose="020B0604020202020204" pitchFamily="34" charset="0"/>
                <a:ea typeface="MS Mincho" panose="02020609040205080304" pitchFamily="49" charset="-128"/>
              </a:rPr>
              <a:t> </a:t>
            </a:r>
            <a:endParaRPr lang="es-E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6891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43CE26-2460-435F-AA88-AC670A99259C}"/>
              </a:ext>
            </a:extLst>
          </p:cNvPr>
          <p:cNvSpPr txBox="1"/>
          <p:nvPr/>
        </p:nvSpPr>
        <p:spPr>
          <a:xfrm>
            <a:off x="398585" y="914399"/>
            <a:ext cx="11512061" cy="5693866"/>
          </a:xfrm>
          <a:prstGeom prst="rect">
            <a:avLst/>
          </a:prstGeom>
          <a:noFill/>
        </p:spPr>
        <p:txBody>
          <a:bodyPr wrap="square">
            <a:spAutoFit/>
          </a:bodyPr>
          <a:lstStyle/>
          <a:p>
            <a:pPr lvl="0">
              <a:tabLst>
                <a:tab pos="457200" algn="l"/>
              </a:tabLst>
            </a:pPr>
            <a:r>
              <a:rPr lang="es-ES" sz="2800" dirty="0">
                <a:effectLst/>
                <a:latin typeface="Arial Black" panose="020B0A04020102020204" pitchFamily="34" charset="0"/>
                <a:ea typeface="MS Mincho" panose="02020609040205080304" pitchFamily="49" charset="-128"/>
              </a:rPr>
              <a:t>5. En embarazadas de menos de tres meses se prohíbe punturar en abdomen inferior, región lumbar ni sacra; de más de tres meses no punturar tampoco en hemiabdomen superior. </a:t>
            </a:r>
          </a:p>
          <a:p>
            <a:pPr lvl="0">
              <a:tabLst>
                <a:tab pos="457200" algn="l"/>
              </a:tabLst>
            </a:pPr>
            <a:endParaRPr lang="es-ES" sz="2800" dirty="0">
              <a:effectLst/>
              <a:latin typeface="Arial Black" panose="020B0A04020102020204" pitchFamily="34" charset="0"/>
              <a:ea typeface="Times New Roman" panose="02020603050405020304" pitchFamily="18" charset="0"/>
            </a:endParaRPr>
          </a:p>
          <a:p>
            <a:pPr lvl="0">
              <a:tabLst>
                <a:tab pos="457200" algn="l"/>
              </a:tabLst>
            </a:pPr>
            <a:r>
              <a:rPr lang="es-ES" sz="2800" dirty="0">
                <a:effectLst/>
                <a:latin typeface="Arial Black" panose="020B0A04020102020204" pitchFamily="34" charset="0"/>
                <a:ea typeface="MS Mincho" panose="02020609040205080304" pitchFamily="49" charset="-128"/>
              </a:rPr>
              <a:t>6. En niños, no usar puntos en las fontanelas.</a:t>
            </a:r>
          </a:p>
          <a:p>
            <a:pPr lvl="0">
              <a:tabLst>
                <a:tab pos="457200" algn="l"/>
              </a:tabLst>
            </a:pPr>
            <a:endParaRPr lang="es-ES" sz="2800" dirty="0">
              <a:effectLst/>
              <a:latin typeface="Arial Black" panose="020B0A04020102020204" pitchFamily="34" charset="0"/>
              <a:ea typeface="Times New Roman" panose="02020603050405020304" pitchFamily="18" charset="0"/>
            </a:endParaRPr>
          </a:p>
          <a:p>
            <a:pPr lvl="0">
              <a:tabLst>
                <a:tab pos="457200" algn="l"/>
              </a:tabLst>
            </a:pPr>
            <a:r>
              <a:rPr lang="es-ES" sz="2800" dirty="0">
                <a:effectLst/>
                <a:latin typeface="Arial Black" panose="020B0A04020102020204" pitchFamily="34" charset="0"/>
                <a:ea typeface="MS Mincho" panose="02020609040205080304" pitchFamily="49" charset="-128"/>
              </a:rPr>
              <a:t>7. Trabajar con mucha precaución al usar la acupuntura donde hay órganos internos importantes, vasos sanguíneos y nervios.</a:t>
            </a:r>
          </a:p>
          <a:p>
            <a:pPr lvl="0">
              <a:tabLst>
                <a:tab pos="457200" algn="l"/>
              </a:tabLst>
            </a:pPr>
            <a:endParaRPr lang="es-ES" sz="2800" dirty="0">
              <a:effectLst/>
              <a:latin typeface="Arial Black" panose="020B0A04020102020204" pitchFamily="34" charset="0"/>
              <a:ea typeface="Times New Roman" panose="02020603050405020304" pitchFamily="18" charset="0"/>
            </a:endParaRPr>
          </a:p>
          <a:p>
            <a:pPr lvl="0">
              <a:tabLst>
                <a:tab pos="457200" algn="l"/>
              </a:tabLst>
            </a:pPr>
            <a:r>
              <a:rPr lang="es-ES" sz="2800" dirty="0">
                <a:effectLst/>
                <a:latin typeface="Arial Black" panose="020B0A04020102020204" pitchFamily="34" charset="0"/>
                <a:ea typeface="MS Mincho" panose="02020609040205080304" pitchFamily="49" charset="-128"/>
              </a:rPr>
              <a:t>8. Tener mucho cuidado al utilizar los puntos Shu-espalda.</a:t>
            </a:r>
            <a:endParaRPr lang="es-ES" sz="2800" dirty="0">
              <a:effectLst/>
              <a:latin typeface="Arial Black" panose="020B0A04020102020204" pitchFamily="34" charset="0"/>
              <a:ea typeface="Times New Roman" panose="02020603050405020304" pitchFamily="18" charset="0"/>
            </a:endParaRPr>
          </a:p>
          <a:p>
            <a:r>
              <a:rPr lang="es-ES_tradnl" sz="2800" dirty="0">
                <a:effectLst/>
                <a:latin typeface="Arial Black" panose="020B0A04020102020204" pitchFamily="34" charset="0"/>
                <a:ea typeface="MS Mincho" panose="02020609040205080304" pitchFamily="49" charset="-128"/>
              </a:rPr>
              <a:t> </a:t>
            </a:r>
            <a:endParaRPr lang="es-ES" sz="2800" dirty="0"/>
          </a:p>
        </p:txBody>
      </p:sp>
    </p:spTree>
    <p:extLst>
      <p:ext uri="{BB962C8B-B14F-4D97-AF65-F5344CB8AC3E}">
        <p14:creationId xmlns:p14="http://schemas.microsoft.com/office/powerpoint/2010/main" val="2776169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93806A-023E-4374-A2D8-FC9CE3314871}"/>
              </a:ext>
            </a:extLst>
          </p:cNvPr>
          <p:cNvSpPr txBox="1"/>
          <p:nvPr/>
        </p:nvSpPr>
        <p:spPr>
          <a:xfrm>
            <a:off x="340242" y="191386"/>
            <a:ext cx="8798442" cy="584775"/>
          </a:xfrm>
          <a:prstGeom prst="rect">
            <a:avLst/>
          </a:prstGeom>
          <a:noFill/>
        </p:spPr>
        <p:txBody>
          <a:bodyPr wrap="square">
            <a:spAutoFit/>
          </a:bodyPr>
          <a:lstStyle/>
          <a:p>
            <a:r>
              <a:rPr lang="es-ES_tradnl" sz="3200" b="1" dirty="0">
                <a:effectLst/>
                <a:latin typeface="Arial Black" panose="020B0A04020102020204" pitchFamily="34" charset="0"/>
                <a:ea typeface="Times New Roman" panose="02020603050405020304" pitchFamily="18" charset="0"/>
              </a:rPr>
              <a:t>Los  18 Puntos más importantes:</a:t>
            </a:r>
            <a:endParaRPr lang="es-ES" sz="3200" dirty="0">
              <a:effectLst/>
              <a:latin typeface="Arial Black" panose="020B0A04020102020204" pitchFamily="34" charset="0"/>
              <a:ea typeface="Times New Roman" panose="02020603050405020304" pitchFamily="18" charset="0"/>
            </a:endParaRPr>
          </a:p>
        </p:txBody>
      </p:sp>
      <p:sp>
        <p:nvSpPr>
          <p:cNvPr id="4" name="Rectangle 2">
            <a:extLst>
              <a:ext uri="{FF2B5EF4-FFF2-40B4-BE49-F238E27FC236}">
                <a16:creationId xmlns:a16="http://schemas.microsoft.com/office/drawing/2014/main" id="{A87A9D1D-EB24-4481-A6C7-DB11C9373E5B}"/>
              </a:ext>
            </a:extLst>
          </p:cNvPr>
          <p:cNvSpPr>
            <a:spLocks noChangeArrowheads="1"/>
          </p:cNvSpPr>
          <p:nvPr/>
        </p:nvSpPr>
        <p:spPr bwMode="auto">
          <a:xfrm>
            <a:off x="6407888" y="0"/>
            <a:ext cx="209497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5" name="Object 4">
            <a:extLst>
              <a:ext uri="{FF2B5EF4-FFF2-40B4-BE49-F238E27FC236}">
                <a16:creationId xmlns:a16="http://schemas.microsoft.com/office/drawing/2014/main" id="{CE7FAD56-FA56-464B-8494-F7954E40BC7C}"/>
              </a:ext>
            </a:extLst>
          </p:cNvPr>
          <p:cNvGraphicFramePr>
            <a:graphicFrameLocks noChangeAspect="1"/>
          </p:cNvGraphicFramePr>
          <p:nvPr>
            <p:extLst>
              <p:ext uri="{D42A27DB-BD31-4B8C-83A1-F6EECF244321}">
                <p14:modId xmlns:p14="http://schemas.microsoft.com/office/powerpoint/2010/main" val="2475498028"/>
              </p:ext>
            </p:extLst>
          </p:nvPr>
        </p:nvGraphicFramePr>
        <p:xfrm>
          <a:off x="824673" y="776161"/>
          <a:ext cx="10448378" cy="5890452"/>
        </p:xfrm>
        <a:graphic>
          <a:graphicData uri="http://schemas.openxmlformats.org/presentationml/2006/ole">
            <mc:AlternateContent xmlns:mc="http://schemas.openxmlformats.org/markup-compatibility/2006">
              <mc:Choice xmlns:v="urn:schemas-microsoft-com:vml" Requires="v">
                <p:oleObj spid="_x0000_s7189" name="Slide" r:id="rId3" imgW="4572139" imgH="3429123" progId="PowerPoint.Slide.8">
                  <p:embed/>
                </p:oleObj>
              </mc:Choice>
              <mc:Fallback>
                <p:oleObj name="Slide" r:id="rId3" imgW="4572139" imgH="3429123"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673" y="776161"/>
                        <a:ext cx="10448378" cy="5890452"/>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id="{4EDA7BDE-F27D-49A5-888F-FBCA1C6B514C}"/>
              </a:ext>
            </a:extLst>
          </p:cNvPr>
          <p:cNvSpPr>
            <a:spLocks noChangeArrowheads="1"/>
          </p:cNvSpPr>
          <p:nvPr/>
        </p:nvSpPr>
        <p:spPr bwMode="auto">
          <a:xfrm>
            <a:off x="6407888" y="3886200"/>
            <a:ext cx="2094977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146996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BC13F35-7336-4ABB-BB0B-31ACE3C83F70}"/>
              </a:ext>
            </a:extLst>
          </p:cNvPr>
          <p:cNvSpPr>
            <a:spLocks noChangeArrowheads="1"/>
          </p:cNvSpPr>
          <p:nvPr/>
        </p:nvSpPr>
        <p:spPr bwMode="auto">
          <a:xfrm>
            <a:off x="0" y="223024"/>
            <a:ext cx="2619862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3" name="Object 2">
            <a:extLst>
              <a:ext uri="{FF2B5EF4-FFF2-40B4-BE49-F238E27FC236}">
                <a16:creationId xmlns:a16="http://schemas.microsoft.com/office/drawing/2014/main" id="{D3455CC3-3450-4F4F-A8F5-5F60EC5B6A7C}"/>
              </a:ext>
            </a:extLst>
          </p:cNvPr>
          <p:cNvGraphicFramePr>
            <a:graphicFrameLocks noChangeAspect="1"/>
          </p:cNvGraphicFramePr>
          <p:nvPr>
            <p:extLst>
              <p:ext uri="{D42A27DB-BD31-4B8C-83A1-F6EECF244321}">
                <p14:modId xmlns:p14="http://schemas.microsoft.com/office/powerpoint/2010/main" val="3922940074"/>
              </p:ext>
            </p:extLst>
          </p:nvPr>
        </p:nvGraphicFramePr>
        <p:xfrm>
          <a:off x="735980" y="0"/>
          <a:ext cx="10168581" cy="6645088"/>
        </p:xfrm>
        <a:graphic>
          <a:graphicData uri="http://schemas.openxmlformats.org/presentationml/2006/ole">
            <mc:AlternateContent xmlns:mc="http://schemas.openxmlformats.org/markup-compatibility/2006">
              <mc:Choice xmlns:v="urn:schemas-microsoft-com:vml" Requires="v">
                <p:oleObj spid="_x0000_s8212" name="Slide" r:id="rId3" imgW="4572139" imgH="3429123" progId="PowerPoint.Slide.8">
                  <p:embed/>
                </p:oleObj>
              </mc:Choice>
              <mc:Fallback>
                <p:oleObj name="Slide" r:id="rId3" imgW="4572139" imgH="3429123"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80" y="0"/>
                        <a:ext cx="10168581" cy="6645088"/>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F5C0497A-7DD5-4CDE-BFFA-AD6F493B42F0}"/>
              </a:ext>
            </a:extLst>
          </p:cNvPr>
          <p:cNvSpPr>
            <a:spLocks noChangeArrowheads="1"/>
          </p:cNvSpPr>
          <p:nvPr/>
        </p:nvSpPr>
        <p:spPr bwMode="auto">
          <a:xfrm>
            <a:off x="0" y="4109224"/>
            <a:ext cx="2619862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393822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E078408-6B17-4A45-AA59-1B70D8B979DC}"/>
              </a:ext>
            </a:extLst>
          </p:cNvPr>
          <p:cNvSpPr>
            <a:spLocks noChangeArrowheads="1"/>
          </p:cNvSpPr>
          <p:nvPr/>
        </p:nvSpPr>
        <p:spPr bwMode="auto">
          <a:xfrm>
            <a:off x="-2004656" y="1895258"/>
            <a:ext cx="233033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3" name="Object 2">
            <a:extLst>
              <a:ext uri="{FF2B5EF4-FFF2-40B4-BE49-F238E27FC236}">
                <a16:creationId xmlns:a16="http://schemas.microsoft.com/office/drawing/2014/main" id="{88EFA4B7-EFB6-4CB0-A667-63335DFA6FFB}"/>
              </a:ext>
            </a:extLst>
          </p:cNvPr>
          <p:cNvGraphicFramePr>
            <a:graphicFrameLocks noChangeAspect="1"/>
          </p:cNvGraphicFramePr>
          <p:nvPr>
            <p:extLst>
              <p:ext uri="{D42A27DB-BD31-4B8C-83A1-F6EECF244321}">
                <p14:modId xmlns:p14="http://schemas.microsoft.com/office/powerpoint/2010/main" val="1510354081"/>
              </p:ext>
            </p:extLst>
          </p:nvPr>
        </p:nvGraphicFramePr>
        <p:xfrm>
          <a:off x="859809" y="450376"/>
          <a:ext cx="10426890" cy="5732057"/>
        </p:xfrm>
        <a:graphic>
          <a:graphicData uri="http://schemas.openxmlformats.org/presentationml/2006/ole">
            <mc:AlternateContent xmlns:mc="http://schemas.openxmlformats.org/markup-compatibility/2006">
              <mc:Choice xmlns:v="urn:schemas-microsoft-com:vml" Requires="v">
                <p:oleObj spid="_x0000_s9234" name="Slide" r:id="rId3" imgW="4132995" imgH="3099711" progId="PowerPoint.Slide.8">
                  <p:embed/>
                </p:oleObj>
              </mc:Choice>
              <mc:Fallback>
                <p:oleObj name="Slide" r:id="rId3" imgW="4132995" imgH="3099711"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809" y="450376"/>
                        <a:ext cx="10426890" cy="5732057"/>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7490CE39-6A52-4FD1-8B97-1BEF40CA8CFD}"/>
              </a:ext>
            </a:extLst>
          </p:cNvPr>
          <p:cNvSpPr>
            <a:spLocks noChangeArrowheads="1"/>
          </p:cNvSpPr>
          <p:nvPr/>
        </p:nvSpPr>
        <p:spPr bwMode="auto">
          <a:xfrm>
            <a:off x="-2004656" y="5762408"/>
            <a:ext cx="2330335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025396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D89CFEC-EEC4-4DC2-86A2-BA2632EC3EB6}"/>
              </a:ext>
            </a:extLst>
          </p:cNvPr>
          <p:cNvSpPr>
            <a:spLocks noChangeArrowheads="1"/>
          </p:cNvSpPr>
          <p:nvPr/>
        </p:nvSpPr>
        <p:spPr bwMode="auto">
          <a:xfrm>
            <a:off x="6048074" y="43934"/>
            <a:ext cx="4139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es-ES"/>
          </a:p>
        </p:txBody>
      </p:sp>
      <p:graphicFrame>
        <p:nvGraphicFramePr>
          <p:cNvPr id="3" name="Object 2">
            <a:extLst>
              <a:ext uri="{FF2B5EF4-FFF2-40B4-BE49-F238E27FC236}">
                <a16:creationId xmlns:a16="http://schemas.microsoft.com/office/drawing/2014/main" id="{424F29E7-8FD3-4A1A-906C-F708DC41A895}"/>
              </a:ext>
            </a:extLst>
          </p:cNvPr>
          <p:cNvGraphicFramePr>
            <a:graphicFrameLocks noChangeAspect="1"/>
          </p:cNvGraphicFramePr>
          <p:nvPr>
            <p:extLst>
              <p:ext uri="{D42A27DB-BD31-4B8C-83A1-F6EECF244321}">
                <p14:modId xmlns:p14="http://schemas.microsoft.com/office/powerpoint/2010/main" val="693393934"/>
              </p:ext>
            </p:extLst>
          </p:nvPr>
        </p:nvGraphicFramePr>
        <p:xfrm>
          <a:off x="1086677" y="384313"/>
          <a:ext cx="10283687" cy="6003235"/>
        </p:xfrm>
        <a:graphic>
          <a:graphicData uri="http://schemas.openxmlformats.org/presentationml/2006/ole">
            <mc:AlternateContent xmlns:mc="http://schemas.openxmlformats.org/markup-compatibility/2006">
              <mc:Choice xmlns:v="urn:schemas-microsoft-com:vml" Requires="v">
                <p:oleObj spid="_x0000_s10258" name="Slide" r:id="rId3" imgW="4572139" imgH="3429123" progId="PowerPoint.Slide.8">
                  <p:embed/>
                </p:oleObj>
              </mc:Choice>
              <mc:Fallback>
                <p:oleObj name="Slide" r:id="rId3" imgW="4572139" imgH="3429123"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677" y="384313"/>
                        <a:ext cx="10283687" cy="6003235"/>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911225B1-B748-442F-96DC-72E326EF3C4A}"/>
              </a:ext>
            </a:extLst>
          </p:cNvPr>
          <p:cNvSpPr>
            <a:spLocks noChangeArrowheads="1"/>
          </p:cNvSpPr>
          <p:nvPr/>
        </p:nvSpPr>
        <p:spPr bwMode="auto">
          <a:xfrm>
            <a:off x="6048074" y="3701534"/>
            <a:ext cx="4139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es-ES"/>
          </a:p>
        </p:txBody>
      </p:sp>
    </p:spTree>
    <p:extLst>
      <p:ext uri="{BB962C8B-B14F-4D97-AF65-F5344CB8AC3E}">
        <p14:creationId xmlns:p14="http://schemas.microsoft.com/office/powerpoint/2010/main" val="3691930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6C3AFD-457A-4275-B98D-5E67A7B95E0E}"/>
              </a:ext>
            </a:extLst>
          </p:cNvPr>
          <p:cNvSpPr>
            <a:spLocks noChangeArrowheads="1"/>
          </p:cNvSpPr>
          <p:nvPr/>
        </p:nvSpPr>
        <p:spPr bwMode="auto">
          <a:xfrm>
            <a:off x="3607557" y="-214952"/>
            <a:ext cx="252938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3" name="Object 2">
            <a:extLst>
              <a:ext uri="{FF2B5EF4-FFF2-40B4-BE49-F238E27FC236}">
                <a16:creationId xmlns:a16="http://schemas.microsoft.com/office/drawing/2014/main" id="{A9E883A2-C553-4572-A95E-B590DBA8C8F8}"/>
              </a:ext>
            </a:extLst>
          </p:cNvPr>
          <p:cNvGraphicFramePr>
            <a:graphicFrameLocks noChangeAspect="1"/>
          </p:cNvGraphicFramePr>
          <p:nvPr>
            <p:extLst>
              <p:ext uri="{D42A27DB-BD31-4B8C-83A1-F6EECF244321}">
                <p14:modId xmlns:p14="http://schemas.microsoft.com/office/powerpoint/2010/main" val="4015602379"/>
              </p:ext>
            </p:extLst>
          </p:nvPr>
        </p:nvGraphicFramePr>
        <p:xfrm>
          <a:off x="764275" y="423081"/>
          <a:ext cx="9485194" cy="5882185"/>
        </p:xfrm>
        <a:graphic>
          <a:graphicData uri="http://schemas.openxmlformats.org/presentationml/2006/ole">
            <mc:AlternateContent xmlns:mc="http://schemas.openxmlformats.org/markup-compatibility/2006">
              <mc:Choice xmlns:v="urn:schemas-microsoft-com:vml" Requires="v">
                <p:oleObj spid="_x0000_s11282" name="Slide" r:id="rId3" imgW="4572139" imgH="3429123" progId="PowerPoint.Slide.8">
                  <p:embed/>
                </p:oleObj>
              </mc:Choice>
              <mc:Fallback>
                <p:oleObj name="Slide" r:id="rId3" imgW="4572139" imgH="3429123"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75" y="423081"/>
                        <a:ext cx="9485194" cy="5882185"/>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D2831EE9-83C3-4436-A9A6-E993FBE1BBCA}"/>
              </a:ext>
            </a:extLst>
          </p:cNvPr>
          <p:cNvSpPr>
            <a:spLocks noChangeArrowheads="1"/>
          </p:cNvSpPr>
          <p:nvPr/>
        </p:nvSpPr>
        <p:spPr bwMode="auto">
          <a:xfrm>
            <a:off x="3607557" y="3671248"/>
            <a:ext cx="252938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1403424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2CC7AE-5B53-493F-9D79-EBD5C7C1542E}"/>
              </a:ext>
            </a:extLst>
          </p:cNvPr>
          <p:cNvSpPr>
            <a:spLocks noChangeArrowheads="1"/>
          </p:cNvSpPr>
          <p:nvPr/>
        </p:nvSpPr>
        <p:spPr bwMode="auto">
          <a:xfrm>
            <a:off x="2554900" y="886590"/>
            <a:ext cx="22793741" cy="34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3" name="Object 2">
            <a:extLst>
              <a:ext uri="{FF2B5EF4-FFF2-40B4-BE49-F238E27FC236}">
                <a16:creationId xmlns:a16="http://schemas.microsoft.com/office/drawing/2014/main" id="{01560C78-FBB9-47E8-8221-19234D7FB029}"/>
              </a:ext>
            </a:extLst>
          </p:cNvPr>
          <p:cNvGraphicFramePr>
            <a:graphicFrameLocks noChangeAspect="1"/>
          </p:cNvGraphicFramePr>
          <p:nvPr>
            <p:extLst>
              <p:ext uri="{D42A27DB-BD31-4B8C-83A1-F6EECF244321}">
                <p14:modId xmlns:p14="http://schemas.microsoft.com/office/powerpoint/2010/main" val="1914119506"/>
              </p:ext>
            </p:extLst>
          </p:nvPr>
        </p:nvGraphicFramePr>
        <p:xfrm>
          <a:off x="898378" y="832514"/>
          <a:ext cx="8547653" cy="5281684"/>
        </p:xfrm>
        <a:graphic>
          <a:graphicData uri="http://schemas.openxmlformats.org/presentationml/2006/ole">
            <mc:AlternateContent xmlns:mc="http://schemas.openxmlformats.org/markup-compatibility/2006">
              <mc:Choice xmlns:v="urn:schemas-microsoft-com:vml" Requires="v">
                <p:oleObj spid="_x0000_s12305" name="Slide" r:id="rId3" imgW="4572139" imgH="3429123" progId="PowerPoint.Slide.8">
                  <p:embed/>
                </p:oleObj>
              </mc:Choice>
              <mc:Fallback>
                <p:oleObj name="Slide" r:id="rId3" imgW="4572139" imgH="3429123"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378" y="832514"/>
                        <a:ext cx="8547653" cy="5281684"/>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230F65F7-B3EB-4D13-BA86-F424618910C5}"/>
              </a:ext>
            </a:extLst>
          </p:cNvPr>
          <p:cNvSpPr>
            <a:spLocks noChangeArrowheads="1"/>
          </p:cNvSpPr>
          <p:nvPr/>
        </p:nvSpPr>
        <p:spPr bwMode="auto">
          <a:xfrm flipV="1">
            <a:off x="2554900" y="4664120"/>
            <a:ext cx="227937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131899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4C7CAC-7159-4185-B03E-E3E96FC2B229}"/>
              </a:ext>
            </a:extLst>
          </p:cNvPr>
          <p:cNvSpPr txBox="1"/>
          <p:nvPr/>
        </p:nvSpPr>
        <p:spPr>
          <a:xfrm>
            <a:off x="539262" y="890954"/>
            <a:ext cx="11090030" cy="3939540"/>
          </a:xfrm>
          <a:prstGeom prst="rect">
            <a:avLst/>
          </a:prstGeom>
          <a:noFill/>
        </p:spPr>
        <p:txBody>
          <a:bodyPr wrap="square">
            <a:spAutoFit/>
          </a:bodyPr>
          <a:lstStyle/>
          <a:p>
            <a:r>
              <a:rPr lang="es-MX" sz="5400" dirty="0">
                <a:solidFill>
                  <a:srgbClr val="000000"/>
                </a:solidFill>
                <a:effectLst/>
                <a:latin typeface="Arial Black" panose="020B0A04020102020204" pitchFamily="34" charset="0"/>
                <a:ea typeface="Arial" panose="020B0604020202020204" pitchFamily="34" charset="0"/>
              </a:rPr>
              <a:t>          Acupuntura</a:t>
            </a:r>
          </a:p>
          <a:p>
            <a:endParaRPr lang="es-MX" sz="5400" dirty="0">
              <a:solidFill>
                <a:srgbClr val="000000"/>
              </a:solidFill>
              <a:latin typeface="Arial Black" panose="020B0A04020102020204" pitchFamily="34" charset="0"/>
            </a:endParaRPr>
          </a:p>
          <a:p>
            <a:r>
              <a:rPr lang="es-MX" sz="4400" dirty="0">
                <a:solidFill>
                  <a:srgbClr val="000000"/>
                </a:solidFill>
                <a:latin typeface="Arial Black" panose="020B0A04020102020204" pitchFamily="34" charset="0"/>
              </a:rPr>
              <a:t>         </a:t>
            </a:r>
            <a:r>
              <a:rPr lang="es-ES" sz="4400" dirty="0">
                <a:effectLst/>
                <a:latin typeface="Arial Black" panose="020B0A04020102020204" pitchFamily="34" charset="0"/>
                <a:ea typeface="Calibri" panose="020F0502020204030204" pitchFamily="34" charset="0"/>
              </a:rPr>
              <a:t>Del </a:t>
            </a:r>
            <a:r>
              <a:rPr lang="es-ES" sz="4400" dirty="0" err="1">
                <a:effectLst/>
                <a:latin typeface="Arial Black" panose="020B0A04020102020204" pitchFamily="34" charset="0"/>
                <a:ea typeface="Calibri" panose="020F0502020204030204" pitchFamily="34" charset="0"/>
              </a:rPr>
              <a:t>Latin</a:t>
            </a:r>
            <a:r>
              <a:rPr lang="es-ES" sz="4400" dirty="0">
                <a:effectLst/>
                <a:latin typeface="Arial Black" panose="020B0A04020102020204" pitchFamily="34" charset="0"/>
                <a:ea typeface="Calibri" panose="020F0502020204030204" pitchFamily="34" charset="0"/>
              </a:rPr>
              <a:t> :  Acus = aguja</a:t>
            </a:r>
            <a:endParaRPr lang="es-ES" sz="4400" dirty="0">
              <a:effectLst/>
              <a:latin typeface="Arial Black" panose="020B0A04020102020204" pitchFamily="34" charset="0"/>
              <a:ea typeface="Times New Roman" panose="02020603050405020304" pitchFamily="18" charset="0"/>
            </a:endParaRPr>
          </a:p>
          <a:p>
            <a:r>
              <a:rPr lang="es-ES" sz="4400" dirty="0">
                <a:latin typeface="Arial Black" panose="020B0A04020102020204" pitchFamily="34" charset="0"/>
              </a:rPr>
              <a:t>                            </a:t>
            </a:r>
            <a:r>
              <a:rPr lang="es-ES" sz="4400" dirty="0" err="1">
                <a:effectLst/>
                <a:latin typeface="Arial Black" panose="020B0A04020102020204" pitchFamily="34" charset="0"/>
                <a:ea typeface="Calibri" panose="020F0502020204030204" pitchFamily="34" charset="0"/>
              </a:rPr>
              <a:t>Punture</a:t>
            </a:r>
            <a:r>
              <a:rPr lang="es-ES" sz="4400" dirty="0">
                <a:effectLst/>
                <a:latin typeface="Arial Black" panose="020B0A04020102020204" pitchFamily="34" charset="0"/>
                <a:ea typeface="Calibri" panose="020F0502020204030204" pitchFamily="34" charset="0"/>
              </a:rPr>
              <a:t> = punción</a:t>
            </a:r>
            <a:endParaRPr lang="es-ES" sz="4400" dirty="0">
              <a:effectLst/>
              <a:latin typeface="Arial Black" panose="020B0A04020102020204" pitchFamily="34" charset="0"/>
              <a:ea typeface="Times New Roman" panose="02020603050405020304" pitchFamily="18" charset="0"/>
            </a:endParaRPr>
          </a:p>
          <a:p>
            <a:endParaRPr lang="es-ES" sz="5400" dirty="0">
              <a:latin typeface="Arial Black" panose="020B0A04020102020204" pitchFamily="34" charset="0"/>
            </a:endParaRPr>
          </a:p>
        </p:txBody>
      </p:sp>
    </p:spTree>
    <p:extLst>
      <p:ext uri="{BB962C8B-B14F-4D97-AF65-F5344CB8AC3E}">
        <p14:creationId xmlns:p14="http://schemas.microsoft.com/office/powerpoint/2010/main" val="1441936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28F2A3B-788C-49FA-A18A-07AE66C58F85}"/>
              </a:ext>
            </a:extLst>
          </p:cNvPr>
          <p:cNvSpPr>
            <a:spLocks noChangeArrowheads="1"/>
          </p:cNvSpPr>
          <p:nvPr/>
        </p:nvSpPr>
        <p:spPr bwMode="auto">
          <a:xfrm>
            <a:off x="-2012091" y="397565"/>
            <a:ext cx="2431121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3" name="Object 2">
            <a:extLst>
              <a:ext uri="{FF2B5EF4-FFF2-40B4-BE49-F238E27FC236}">
                <a16:creationId xmlns:a16="http://schemas.microsoft.com/office/drawing/2014/main" id="{25590582-31A8-48BA-B95B-0AB0AD5E5704}"/>
              </a:ext>
            </a:extLst>
          </p:cNvPr>
          <p:cNvGraphicFramePr>
            <a:graphicFrameLocks noChangeAspect="1"/>
          </p:cNvGraphicFramePr>
          <p:nvPr>
            <p:extLst>
              <p:ext uri="{D42A27DB-BD31-4B8C-83A1-F6EECF244321}">
                <p14:modId xmlns:p14="http://schemas.microsoft.com/office/powerpoint/2010/main" val="2319554072"/>
              </p:ext>
            </p:extLst>
          </p:nvPr>
        </p:nvGraphicFramePr>
        <p:xfrm>
          <a:off x="1514901" y="854765"/>
          <a:ext cx="9116705" cy="5627922"/>
        </p:xfrm>
        <a:graphic>
          <a:graphicData uri="http://schemas.openxmlformats.org/presentationml/2006/ole">
            <mc:AlternateContent xmlns:mc="http://schemas.openxmlformats.org/markup-compatibility/2006">
              <mc:Choice xmlns:v="urn:schemas-microsoft-com:vml" Requires="v">
                <p:oleObj spid="_x0000_s13328" name="Slide" r:id="rId3" imgW="4572139" imgH="3429123" progId="PowerPoint.Slide.8">
                  <p:embed/>
                </p:oleObj>
              </mc:Choice>
              <mc:Fallback>
                <p:oleObj name="Slide" r:id="rId3" imgW="4572139" imgH="3429123"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901" y="854765"/>
                        <a:ext cx="9116705" cy="5627922"/>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AACB3FC9-A4CA-4A06-8B5D-E7AE921132E8}"/>
              </a:ext>
            </a:extLst>
          </p:cNvPr>
          <p:cNvSpPr>
            <a:spLocks noChangeArrowheads="1"/>
          </p:cNvSpPr>
          <p:nvPr/>
        </p:nvSpPr>
        <p:spPr bwMode="auto">
          <a:xfrm>
            <a:off x="-2012091" y="4283765"/>
            <a:ext cx="2431121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1868908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F19CBDB-B5EE-4229-8D86-8FD9AD8EA2E5}"/>
              </a:ext>
            </a:extLst>
          </p:cNvPr>
          <p:cNvSpPr>
            <a:spLocks noChangeArrowheads="1"/>
          </p:cNvSpPr>
          <p:nvPr/>
        </p:nvSpPr>
        <p:spPr bwMode="auto">
          <a:xfrm>
            <a:off x="2147249" y="-1"/>
            <a:ext cx="25730575" cy="695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3" name="Object 2">
            <a:extLst>
              <a:ext uri="{FF2B5EF4-FFF2-40B4-BE49-F238E27FC236}">
                <a16:creationId xmlns:a16="http://schemas.microsoft.com/office/drawing/2014/main" id="{748CD40D-2177-450D-95A1-CFC1E6E65139}"/>
              </a:ext>
            </a:extLst>
          </p:cNvPr>
          <p:cNvGraphicFramePr>
            <a:graphicFrameLocks noChangeAspect="1"/>
          </p:cNvGraphicFramePr>
          <p:nvPr>
            <p:extLst>
              <p:ext uri="{D42A27DB-BD31-4B8C-83A1-F6EECF244321}">
                <p14:modId xmlns:p14="http://schemas.microsoft.com/office/powerpoint/2010/main" val="1176112410"/>
              </p:ext>
            </p:extLst>
          </p:nvPr>
        </p:nvGraphicFramePr>
        <p:xfrm>
          <a:off x="805219" y="1105470"/>
          <a:ext cx="9648966" cy="5213444"/>
        </p:xfrm>
        <a:graphic>
          <a:graphicData uri="http://schemas.openxmlformats.org/presentationml/2006/ole">
            <mc:AlternateContent xmlns:mc="http://schemas.openxmlformats.org/markup-compatibility/2006">
              <mc:Choice xmlns:v="urn:schemas-microsoft-com:vml" Requires="v">
                <p:oleObj spid="_x0000_s14350" name="Slide" r:id="rId3" imgW="4572139" imgH="3429123" progId="PowerPoint.Slide.8">
                  <p:embed/>
                </p:oleObj>
              </mc:Choice>
              <mc:Fallback>
                <p:oleObj name="Slide" r:id="rId3" imgW="4572139" imgH="3429123"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19" y="1105470"/>
                        <a:ext cx="9648966" cy="5213444"/>
                      </a:xfrm>
                      <a:prstGeom prst="rect">
                        <a:avLst/>
                      </a:prstGeom>
                      <a:noFill/>
                    </p:spPr>
                  </p:pic>
                </p:oleObj>
              </mc:Fallback>
            </mc:AlternateContent>
          </a:graphicData>
        </a:graphic>
      </p:graphicFrame>
    </p:spTree>
    <p:extLst>
      <p:ext uri="{BB962C8B-B14F-4D97-AF65-F5344CB8AC3E}">
        <p14:creationId xmlns:p14="http://schemas.microsoft.com/office/powerpoint/2010/main" val="3961538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AFA921D-15A7-4520-BCFD-C3B8D43CBB76}"/>
              </a:ext>
            </a:extLst>
          </p:cNvPr>
          <p:cNvSpPr>
            <a:spLocks noChangeArrowheads="1"/>
          </p:cNvSpPr>
          <p:nvPr/>
        </p:nvSpPr>
        <p:spPr bwMode="auto">
          <a:xfrm>
            <a:off x="-2348714" y="238539"/>
            <a:ext cx="24885848" cy="453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3" name="Object 2">
            <a:extLst>
              <a:ext uri="{FF2B5EF4-FFF2-40B4-BE49-F238E27FC236}">
                <a16:creationId xmlns:a16="http://schemas.microsoft.com/office/drawing/2014/main" id="{6398BF25-6F8A-4DCC-B7C8-B95A1BEA4BF7}"/>
              </a:ext>
            </a:extLst>
          </p:cNvPr>
          <p:cNvGraphicFramePr>
            <a:graphicFrameLocks noChangeAspect="1"/>
          </p:cNvGraphicFramePr>
          <p:nvPr>
            <p:extLst>
              <p:ext uri="{D42A27DB-BD31-4B8C-83A1-F6EECF244321}">
                <p14:modId xmlns:p14="http://schemas.microsoft.com/office/powerpoint/2010/main" val="1313743774"/>
              </p:ext>
            </p:extLst>
          </p:nvPr>
        </p:nvGraphicFramePr>
        <p:xfrm>
          <a:off x="996287" y="695739"/>
          <a:ext cx="9498841" cy="5418458"/>
        </p:xfrm>
        <a:graphic>
          <a:graphicData uri="http://schemas.openxmlformats.org/presentationml/2006/ole">
            <mc:AlternateContent xmlns:mc="http://schemas.openxmlformats.org/markup-compatibility/2006">
              <mc:Choice xmlns:v="urn:schemas-microsoft-com:vml" Requires="v">
                <p:oleObj spid="_x0000_s15373" name="Slide" r:id="rId3" imgW="4572139" imgH="3429123" progId="PowerPoint.Slide.8">
                  <p:embed/>
                </p:oleObj>
              </mc:Choice>
              <mc:Fallback>
                <p:oleObj name="Slide" r:id="rId3" imgW="4572139" imgH="3429123"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287" y="695739"/>
                        <a:ext cx="9498841" cy="5418458"/>
                      </a:xfrm>
                      <a:prstGeom prst="rect">
                        <a:avLst/>
                      </a:prstGeom>
                      <a:noFill/>
                    </p:spPr>
                  </p:pic>
                </p:oleObj>
              </mc:Fallback>
            </mc:AlternateContent>
          </a:graphicData>
        </a:graphic>
      </p:graphicFrame>
    </p:spTree>
    <p:extLst>
      <p:ext uri="{BB962C8B-B14F-4D97-AF65-F5344CB8AC3E}">
        <p14:creationId xmlns:p14="http://schemas.microsoft.com/office/powerpoint/2010/main" val="499070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3F4488D-112B-4B37-BDB9-265CB65C05AE}"/>
              </a:ext>
            </a:extLst>
          </p:cNvPr>
          <p:cNvSpPr>
            <a:spLocks noChangeArrowheads="1"/>
          </p:cNvSpPr>
          <p:nvPr/>
        </p:nvSpPr>
        <p:spPr bwMode="auto">
          <a:xfrm>
            <a:off x="-956661" y="490331"/>
            <a:ext cx="223823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3" name="Object 2">
            <a:extLst>
              <a:ext uri="{FF2B5EF4-FFF2-40B4-BE49-F238E27FC236}">
                <a16:creationId xmlns:a16="http://schemas.microsoft.com/office/drawing/2014/main" id="{3D5E77CF-A304-4856-A9B6-7F35237EE167}"/>
              </a:ext>
            </a:extLst>
          </p:cNvPr>
          <p:cNvGraphicFramePr>
            <a:graphicFrameLocks noChangeAspect="1"/>
          </p:cNvGraphicFramePr>
          <p:nvPr>
            <p:extLst>
              <p:ext uri="{D42A27DB-BD31-4B8C-83A1-F6EECF244321}">
                <p14:modId xmlns:p14="http://schemas.microsoft.com/office/powerpoint/2010/main" val="2034188540"/>
              </p:ext>
            </p:extLst>
          </p:nvPr>
        </p:nvGraphicFramePr>
        <p:xfrm>
          <a:off x="1910687" y="947530"/>
          <a:ext cx="8393373" cy="5112075"/>
        </p:xfrm>
        <a:graphic>
          <a:graphicData uri="http://schemas.openxmlformats.org/presentationml/2006/ole">
            <mc:AlternateContent xmlns:mc="http://schemas.openxmlformats.org/markup-compatibility/2006">
              <mc:Choice xmlns:v="urn:schemas-microsoft-com:vml" Requires="v">
                <p:oleObj spid="_x0000_s16397" name="Slide" r:id="rId3" imgW="4572139" imgH="3429123" progId="PowerPoint.Slide.8">
                  <p:embed/>
                </p:oleObj>
              </mc:Choice>
              <mc:Fallback>
                <p:oleObj name="Slide" r:id="rId3" imgW="4572139" imgH="3429123"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687" y="947530"/>
                        <a:ext cx="8393373" cy="5112075"/>
                      </a:xfrm>
                      <a:prstGeom prst="rect">
                        <a:avLst/>
                      </a:prstGeom>
                      <a:noFill/>
                    </p:spPr>
                  </p:pic>
                </p:oleObj>
              </mc:Fallback>
            </mc:AlternateContent>
          </a:graphicData>
        </a:graphic>
      </p:graphicFrame>
    </p:spTree>
    <p:extLst>
      <p:ext uri="{BB962C8B-B14F-4D97-AF65-F5344CB8AC3E}">
        <p14:creationId xmlns:p14="http://schemas.microsoft.com/office/powerpoint/2010/main" val="2519031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CC01D9E-76FB-4F0C-B820-BB269D4B881E}"/>
              </a:ext>
            </a:extLst>
          </p:cNvPr>
          <p:cNvSpPr>
            <a:spLocks noChangeArrowheads="1"/>
          </p:cNvSpPr>
          <p:nvPr/>
        </p:nvSpPr>
        <p:spPr bwMode="auto">
          <a:xfrm>
            <a:off x="-1541341" y="218365"/>
            <a:ext cx="2296463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3" name="Object 2">
            <a:extLst>
              <a:ext uri="{FF2B5EF4-FFF2-40B4-BE49-F238E27FC236}">
                <a16:creationId xmlns:a16="http://schemas.microsoft.com/office/drawing/2014/main" id="{A6603A36-6755-408F-9CED-ACBE91961BB5}"/>
              </a:ext>
            </a:extLst>
          </p:cNvPr>
          <p:cNvGraphicFramePr>
            <a:graphicFrameLocks noChangeAspect="1"/>
          </p:cNvGraphicFramePr>
          <p:nvPr>
            <p:extLst>
              <p:ext uri="{D42A27DB-BD31-4B8C-83A1-F6EECF244321}">
                <p14:modId xmlns:p14="http://schemas.microsoft.com/office/powerpoint/2010/main" val="4259285595"/>
              </p:ext>
            </p:extLst>
          </p:nvPr>
        </p:nvGraphicFramePr>
        <p:xfrm>
          <a:off x="1241945" y="675565"/>
          <a:ext cx="8611737" cy="4810836"/>
        </p:xfrm>
        <a:graphic>
          <a:graphicData uri="http://schemas.openxmlformats.org/presentationml/2006/ole">
            <mc:AlternateContent xmlns:mc="http://schemas.openxmlformats.org/markup-compatibility/2006">
              <mc:Choice xmlns:v="urn:schemas-microsoft-com:vml" Requires="v">
                <p:oleObj spid="_x0000_s17420" name="Slide" r:id="rId3" imgW="4572139" imgH="3429123" progId="PowerPoint.Slide.8">
                  <p:embed/>
                </p:oleObj>
              </mc:Choice>
              <mc:Fallback>
                <p:oleObj name="Slide" r:id="rId3" imgW="4572139" imgH="3429123"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945" y="675565"/>
                        <a:ext cx="8611737" cy="4810836"/>
                      </a:xfrm>
                      <a:prstGeom prst="rect">
                        <a:avLst/>
                      </a:prstGeom>
                      <a:noFill/>
                    </p:spPr>
                  </p:pic>
                </p:oleObj>
              </mc:Fallback>
            </mc:AlternateContent>
          </a:graphicData>
        </a:graphic>
      </p:graphicFrame>
    </p:spTree>
    <p:extLst>
      <p:ext uri="{BB962C8B-B14F-4D97-AF65-F5344CB8AC3E}">
        <p14:creationId xmlns:p14="http://schemas.microsoft.com/office/powerpoint/2010/main" val="3980705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9AF0C296-90B8-479E-9CCB-51D9F02DA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487" y="972170"/>
            <a:ext cx="8295861" cy="51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934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5FE88B1E-AB6D-4FA4-A4DC-0D912CB7D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948" y="839651"/>
            <a:ext cx="8653669" cy="485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645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782DA636-BF99-46BF-B588-710053A7B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027" y="879406"/>
            <a:ext cx="8600660" cy="493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087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4BD132BB-1103-4F91-AF46-36EF2B25F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704" y="1025180"/>
            <a:ext cx="9170505" cy="507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669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674F32B-ADC8-46F2-B972-4C2090854C5D}"/>
              </a:ext>
            </a:extLst>
          </p:cNvPr>
          <p:cNvSpPr>
            <a:spLocks noChangeArrowheads="1"/>
          </p:cNvSpPr>
          <p:nvPr/>
        </p:nvSpPr>
        <p:spPr bwMode="auto">
          <a:xfrm>
            <a:off x="-24720" y="530087"/>
            <a:ext cx="21690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3" name="Object 2">
            <a:extLst>
              <a:ext uri="{FF2B5EF4-FFF2-40B4-BE49-F238E27FC236}">
                <a16:creationId xmlns:a16="http://schemas.microsoft.com/office/drawing/2014/main" id="{E09DD774-5331-4671-ADBA-AAA6CD366522}"/>
              </a:ext>
            </a:extLst>
          </p:cNvPr>
          <p:cNvGraphicFramePr>
            <a:graphicFrameLocks noChangeAspect="1"/>
          </p:cNvGraphicFramePr>
          <p:nvPr>
            <p:extLst>
              <p:ext uri="{D42A27DB-BD31-4B8C-83A1-F6EECF244321}">
                <p14:modId xmlns:p14="http://schemas.microsoft.com/office/powerpoint/2010/main" val="3223070540"/>
              </p:ext>
            </p:extLst>
          </p:nvPr>
        </p:nvGraphicFramePr>
        <p:xfrm>
          <a:off x="2251882" y="987287"/>
          <a:ext cx="8134064" cy="4894898"/>
        </p:xfrm>
        <a:graphic>
          <a:graphicData uri="http://schemas.openxmlformats.org/presentationml/2006/ole">
            <mc:AlternateContent xmlns:mc="http://schemas.openxmlformats.org/markup-compatibility/2006">
              <mc:Choice xmlns:v="urn:schemas-microsoft-com:vml" Requires="v">
                <p:oleObj spid="_x0000_s22537" name="Slide" r:id="rId3" imgW="4572139" imgH="3429123" progId="PowerPoint.Slide.8">
                  <p:embed/>
                </p:oleObj>
              </mc:Choice>
              <mc:Fallback>
                <p:oleObj name="Slide" r:id="rId3" imgW="4572139" imgH="3429123"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882" y="987287"/>
                        <a:ext cx="8134064" cy="4894898"/>
                      </a:xfrm>
                      <a:prstGeom prst="rect">
                        <a:avLst/>
                      </a:prstGeom>
                      <a:noFill/>
                    </p:spPr>
                  </p:pic>
                </p:oleObj>
              </mc:Fallback>
            </mc:AlternateContent>
          </a:graphicData>
        </a:graphic>
      </p:graphicFrame>
    </p:spTree>
    <p:extLst>
      <p:ext uri="{BB962C8B-B14F-4D97-AF65-F5344CB8AC3E}">
        <p14:creationId xmlns:p14="http://schemas.microsoft.com/office/powerpoint/2010/main" val="384577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0769B5-ED6D-451B-A03C-FAE1A45A9825}"/>
              </a:ext>
            </a:extLst>
          </p:cNvPr>
          <p:cNvSpPr txBox="1"/>
          <p:nvPr/>
        </p:nvSpPr>
        <p:spPr>
          <a:xfrm>
            <a:off x="574158" y="398585"/>
            <a:ext cx="8569841" cy="861774"/>
          </a:xfrm>
          <a:prstGeom prst="rect">
            <a:avLst/>
          </a:prstGeom>
          <a:noFill/>
        </p:spPr>
        <p:txBody>
          <a:bodyPr wrap="square">
            <a:spAutoFit/>
          </a:bodyPr>
          <a:lstStyle/>
          <a:p>
            <a:endParaRPr lang="es-ES_tradnl" sz="1800" b="1" dirty="0">
              <a:effectLst/>
              <a:latin typeface="Arial" panose="020B0604020202020204" pitchFamily="34" charset="0"/>
              <a:ea typeface="SimSun" panose="02010600030101010101" pitchFamily="2" charset="-122"/>
            </a:endParaRPr>
          </a:p>
          <a:p>
            <a:r>
              <a:rPr lang="es-ES_tradnl" sz="1800" b="1" dirty="0">
                <a:effectLst/>
                <a:latin typeface="Arial" panose="020B0604020202020204" pitchFamily="34" charset="0"/>
                <a:ea typeface="SimSun" panose="02010600030101010101" pitchFamily="2" charset="-122"/>
              </a:rPr>
              <a:t> </a:t>
            </a:r>
            <a:r>
              <a:rPr lang="es-ES_tradnl" sz="3200" b="1" dirty="0">
                <a:effectLst/>
                <a:latin typeface="Arial Black" panose="020B0A04020102020204" pitchFamily="34" charset="0"/>
                <a:ea typeface="SimSun" panose="02010600030101010101" pitchFamily="2" charset="-122"/>
              </a:rPr>
              <a:t>TIPOS DE AGUJAS</a:t>
            </a:r>
            <a:endParaRPr lang="es-ES" sz="3200" dirty="0">
              <a:latin typeface="Arial Black" panose="020B0A04020102020204" pitchFamily="34" charset="0"/>
            </a:endParaRPr>
          </a:p>
        </p:txBody>
      </p:sp>
      <p:pic>
        <p:nvPicPr>
          <p:cNvPr id="5123" name="Imagen 11">
            <a:extLst>
              <a:ext uri="{FF2B5EF4-FFF2-40B4-BE49-F238E27FC236}">
                <a16:creationId xmlns:a16="http://schemas.microsoft.com/office/drawing/2014/main" id="{14B6F30F-324F-451B-8AE5-EE8EA6B7D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58" y="2020186"/>
            <a:ext cx="2163044" cy="387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10">
            <a:extLst>
              <a:ext uri="{FF2B5EF4-FFF2-40B4-BE49-F238E27FC236}">
                <a16:creationId xmlns:a16="http://schemas.microsoft.com/office/drawing/2014/main" id="{D81537B2-10E3-47C0-BAC4-1090684BE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737203" y="2379846"/>
            <a:ext cx="2730107" cy="3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Imagen 9">
            <a:extLst>
              <a:ext uri="{FF2B5EF4-FFF2-40B4-BE49-F238E27FC236}">
                <a16:creationId xmlns:a16="http://schemas.microsoft.com/office/drawing/2014/main" id="{D84B284C-2FAB-4B57-9A26-6CD2425ECE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702" y="2828260"/>
            <a:ext cx="2730107" cy="181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agen 8">
            <a:extLst>
              <a:ext uri="{FF2B5EF4-FFF2-40B4-BE49-F238E27FC236}">
                <a16:creationId xmlns:a16="http://schemas.microsoft.com/office/drawing/2014/main" id="{80822F1C-575C-41BF-ADC8-02DB2A68C4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9143999" y="1546981"/>
            <a:ext cx="2163044" cy="400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237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C238258C-BFCD-4BA0-867D-D87C6A261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575" y="1078188"/>
            <a:ext cx="8123582" cy="485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308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528BCB6-950F-45B0-B128-27798296A52C}"/>
              </a:ext>
            </a:extLst>
          </p:cNvPr>
          <p:cNvSpPr>
            <a:spLocks noChangeArrowheads="1"/>
          </p:cNvSpPr>
          <p:nvPr/>
        </p:nvSpPr>
        <p:spPr bwMode="auto">
          <a:xfrm>
            <a:off x="-3166408" y="1073426"/>
            <a:ext cx="250754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3" name="Object 2">
            <a:extLst>
              <a:ext uri="{FF2B5EF4-FFF2-40B4-BE49-F238E27FC236}">
                <a16:creationId xmlns:a16="http://schemas.microsoft.com/office/drawing/2014/main" id="{47096177-B328-4192-ACB5-06E66871F6CF}"/>
              </a:ext>
            </a:extLst>
          </p:cNvPr>
          <p:cNvGraphicFramePr>
            <a:graphicFrameLocks noChangeAspect="1"/>
          </p:cNvGraphicFramePr>
          <p:nvPr>
            <p:extLst>
              <p:ext uri="{D42A27DB-BD31-4B8C-83A1-F6EECF244321}">
                <p14:modId xmlns:p14="http://schemas.microsoft.com/office/powerpoint/2010/main" val="1999155087"/>
              </p:ext>
            </p:extLst>
          </p:nvPr>
        </p:nvGraphicFramePr>
        <p:xfrm>
          <a:off x="1815151" y="914400"/>
          <a:ext cx="8611737" cy="4870174"/>
        </p:xfrm>
        <a:graphic>
          <a:graphicData uri="http://schemas.openxmlformats.org/presentationml/2006/ole">
            <mc:AlternateContent xmlns:mc="http://schemas.openxmlformats.org/markup-compatibility/2006">
              <mc:Choice xmlns:v="urn:schemas-microsoft-com:vml" Requires="v">
                <p:oleObj spid="_x0000_s24585" name="Slide" r:id="rId3" imgW="4572139" imgH="3429123" progId="PowerPoint.Slide.8">
                  <p:embed/>
                </p:oleObj>
              </mc:Choice>
              <mc:Fallback>
                <p:oleObj name="Slide" r:id="rId3" imgW="4572139" imgH="3429123"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5151" y="914400"/>
                        <a:ext cx="8611737" cy="4870174"/>
                      </a:xfrm>
                      <a:prstGeom prst="rect">
                        <a:avLst/>
                      </a:prstGeom>
                      <a:noFill/>
                    </p:spPr>
                  </p:pic>
                </p:oleObj>
              </mc:Fallback>
            </mc:AlternateContent>
          </a:graphicData>
        </a:graphic>
      </p:graphicFrame>
    </p:spTree>
    <p:extLst>
      <p:ext uri="{BB962C8B-B14F-4D97-AF65-F5344CB8AC3E}">
        <p14:creationId xmlns:p14="http://schemas.microsoft.com/office/powerpoint/2010/main" val="1881921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280AC8-8AD8-469D-9256-FDAF310CF71B}"/>
              </a:ext>
            </a:extLst>
          </p:cNvPr>
          <p:cNvSpPr txBox="1"/>
          <p:nvPr/>
        </p:nvSpPr>
        <p:spPr>
          <a:xfrm rot="20538494">
            <a:off x="3048000" y="2819902"/>
            <a:ext cx="6096000" cy="1224822"/>
          </a:xfrm>
          <a:prstGeom prst="rect">
            <a:avLst/>
          </a:prstGeom>
          <a:noFill/>
        </p:spPr>
        <p:txBody>
          <a:bodyPr wrap="square">
            <a:spAutoFit/>
          </a:bodyPr>
          <a:lstStyle/>
          <a:p>
            <a:pPr>
              <a:lnSpc>
                <a:spcPct val="107000"/>
              </a:lnSpc>
              <a:spcAft>
                <a:spcPts val="800"/>
              </a:spcAft>
            </a:pPr>
            <a:r>
              <a:rPr lang="es-ES" sz="7200" dirty="0">
                <a:effectLst/>
                <a:latin typeface="Arial Black" panose="020B0A04020102020204" pitchFamily="34" charset="0"/>
                <a:ea typeface="Calibri" panose="020F0502020204030204" pitchFamily="34" charset="0"/>
                <a:cs typeface="Times New Roman" panose="02020603050405020304" pitchFamily="18" charset="0"/>
              </a:rPr>
              <a:t>  GRACIAS</a:t>
            </a:r>
          </a:p>
        </p:txBody>
      </p:sp>
    </p:spTree>
    <p:extLst>
      <p:ext uri="{BB962C8B-B14F-4D97-AF65-F5344CB8AC3E}">
        <p14:creationId xmlns:p14="http://schemas.microsoft.com/office/powerpoint/2010/main" val="194025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7">
            <a:extLst>
              <a:ext uri="{FF2B5EF4-FFF2-40B4-BE49-F238E27FC236}">
                <a16:creationId xmlns:a16="http://schemas.microsoft.com/office/drawing/2014/main" id="{63003003-1813-4465-8896-AEEC6E90D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67" y="2275366"/>
            <a:ext cx="3118884" cy="240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n 3">
            <a:extLst>
              <a:ext uri="{FF2B5EF4-FFF2-40B4-BE49-F238E27FC236}">
                <a16:creationId xmlns:a16="http://schemas.microsoft.com/office/drawing/2014/main" id="{11B9B940-423E-4E39-9B26-54E039F01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348" y="2275366"/>
            <a:ext cx="3902396" cy="274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Imagen 4">
            <a:extLst>
              <a:ext uri="{FF2B5EF4-FFF2-40B4-BE49-F238E27FC236}">
                <a16:creationId xmlns:a16="http://schemas.microsoft.com/office/drawing/2014/main" id="{89E68477-083C-40AF-8DC5-F71DECC00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8080744" y="2288977"/>
            <a:ext cx="3359890" cy="17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94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73E730-1474-4125-9361-995BE273C10F}"/>
              </a:ext>
            </a:extLst>
          </p:cNvPr>
          <p:cNvSpPr txBox="1"/>
          <p:nvPr/>
        </p:nvSpPr>
        <p:spPr>
          <a:xfrm>
            <a:off x="1172308" y="914400"/>
            <a:ext cx="10691446" cy="5016758"/>
          </a:xfrm>
          <a:prstGeom prst="rect">
            <a:avLst/>
          </a:prstGeom>
          <a:noFill/>
        </p:spPr>
        <p:txBody>
          <a:bodyPr wrap="square">
            <a:spAutoFit/>
          </a:bodyPr>
          <a:lstStyle/>
          <a:p>
            <a:r>
              <a:rPr lang="es-MX" sz="3200" b="1" dirty="0">
                <a:solidFill>
                  <a:srgbClr val="000000"/>
                </a:solidFill>
                <a:effectLst/>
                <a:latin typeface="Arial Black" panose="020B0A04020102020204" pitchFamily="34" charset="0"/>
                <a:ea typeface="Arial" panose="020B0604020202020204" pitchFamily="34" charset="0"/>
              </a:rPr>
              <a:t>Puntos acupunturales</a:t>
            </a:r>
            <a:r>
              <a:rPr lang="es-MX" sz="3200" dirty="0">
                <a:solidFill>
                  <a:srgbClr val="000000"/>
                </a:solidFill>
                <a:effectLst/>
                <a:latin typeface="Arial Black" panose="020B0A04020102020204" pitchFamily="34" charset="0"/>
                <a:ea typeface="Arial" panose="020B0604020202020204" pitchFamily="34" charset="0"/>
              </a:rPr>
              <a:t>: </a:t>
            </a:r>
          </a:p>
          <a:p>
            <a:r>
              <a:rPr lang="es-MX" sz="3200" dirty="0">
                <a:solidFill>
                  <a:srgbClr val="000000"/>
                </a:solidFill>
                <a:effectLst/>
                <a:latin typeface="Arial Black" panose="020B0A04020102020204" pitchFamily="34" charset="0"/>
                <a:ea typeface="Arial" panose="020B0604020202020204" pitchFamily="34" charset="0"/>
              </a:rPr>
              <a:t>Son puntos biológicamente activos, distribuidos por las distintas regiones del cuerpo humano, localizados en lugares específicos de la superficie externa, en los cuales se puede aplicar distintas técnicas de medicina bioenergética (en especial acupuntura, es decir</a:t>
            </a:r>
            <a:r>
              <a:rPr lang="es-MX" sz="3200" dirty="0">
                <a:effectLst/>
                <a:latin typeface="Arial Black" panose="020B0A04020102020204" pitchFamily="34" charset="0"/>
                <a:ea typeface="MS Mincho" panose="02020609040205080304" pitchFamily="49" charset="-128"/>
              </a:rPr>
              <a:t> </a:t>
            </a:r>
            <a:r>
              <a:rPr lang="es-ES" sz="3200" dirty="0">
                <a:solidFill>
                  <a:srgbClr val="000000"/>
                </a:solidFill>
                <a:effectLst/>
                <a:latin typeface="Arial Black" panose="020B0A04020102020204" pitchFamily="34" charset="0"/>
                <a:ea typeface="Arial" panose="020B0604020202020204" pitchFamily="34" charset="0"/>
              </a:rPr>
              <a:t>el estímulo de la aguja</a:t>
            </a:r>
            <a:r>
              <a:rPr lang="es-MX" sz="3200" dirty="0">
                <a:solidFill>
                  <a:srgbClr val="000000"/>
                </a:solidFill>
                <a:effectLst/>
                <a:latin typeface="Arial Black" panose="020B0A04020102020204" pitchFamily="34" charset="0"/>
                <a:ea typeface="Arial" panose="020B0604020202020204" pitchFamily="34" charset="0"/>
              </a:rPr>
              <a:t>), con el objetivo de prevenir, diagnosticar y tratar las enfermedades.</a:t>
            </a:r>
            <a:endParaRPr lang="es-ES" sz="3200" dirty="0">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213209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CDF279-F5D5-4A7D-B833-1FA864E44973}"/>
              </a:ext>
            </a:extLst>
          </p:cNvPr>
          <p:cNvSpPr txBox="1"/>
          <p:nvPr/>
        </p:nvSpPr>
        <p:spPr>
          <a:xfrm>
            <a:off x="984737" y="211015"/>
            <a:ext cx="10480431" cy="4524315"/>
          </a:xfrm>
          <a:prstGeom prst="rect">
            <a:avLst/>
          </a:prstGeom>
          <a:noFill/>
        </p:spPr>
        <p:txBody>
          <a:bodyPr wrap="square">
            <a:spAutoFit/>
          </a:bodyPr>
          <a:lstStyle/>
          <a:p>
            <a:pPr algn="just">
              <a:tabLst>
                <a:tab pos="914400" algn="l"/>
                <a:tab pos="3771900" algn="l"/>
              </a:tabLst>
            </a:pPr>
            <a:r>
              <a:rPr lang="es-MX" sz="1800" b="1" dirty="0">
                <a:solidFill>
                  <a:srgbClr val="000000"/>
                </a:solidFill>
                <a:effectLst/>
                <a:latin typeface="Arial Black" panose="020B0A04020102020204" pitchFamily="34" charset="0"/>
                <a:ea typeface="Arial" panose="020B0604020202020204" pitchFamily="34" charset="0"/>
              </a:rPr>
              <a:t> </a:t>
            </a:r>
            <a:r>
              <a:rPr lang="es-MX" sz="3200" b="1" dirty="0">
                <a:solidFill>
                  <a:srgbClr val="000000"/>
                </a:solidFill>
                <a:effectLst/>
                <a:latin typeface="Arial Black" panose="020B0A04020102020204" pitchFamily="34" charset="0"/>
                <a:ea typeface="Arial" panose="020B0604020202020204" pitchFamily="34" charset="0"/>
              </a:rPr>
              <a:t>LOCALIZACIÓN :</a:t>
            </a:r>
            <a:endParaRPr lang="es-ES" sz="3200" dirty="0">
              <a:effectLst/>
              <a:latin typeface="Arial Black" panose="020B0A04020102020204" pitchFamily="34" charset="0"/>
              <a:ea typeface="Times New Roman" panose="02020603050405020304" pitchFamily="18" charset="0"/>
            </a:endParaRPr>
          </a:p>
          <a:p>
            <a:pPr algn="just">
              <a:tabLst>
                <a:tab pos="914400" algn="l"/>
                <a:tab pos="3771900" algn="l"/>
              </a:tabLst>
            </a:pPr>
            <a:r>
              <a:rPr lang="es-MX" sz="3200" b="1" dirty="0">
                <a:solidFill>
                  <a:srgbClr val="000000"/>
                </a:solidFill>
                <a:effectLst/>
                <a:latin typeface="Arial Black" panose="020B0A04020102020204" pitchFamily="34" charset="0"/>
                <a:ea typeface="Arial" panose="020B0604020202020204" pitchFamily="34" charset="0"/>
              </a:rPr>
              <a:t> </a:t>
            </a:r>
            <a:endParaRPr lang="es-ES" sz="3200" dirty="0">
              <a:effectLst/>
              <a:latin typeface="Arial Black" panose="020B0A04020102020204" pitchFamily="34" charset="0"/>
              <a:ea typeface="Times New Roman" panose="02020603050405020304" pitchFamily="18" charset="0"/>
            </a:endParaRPr>
          </a:p>
          <a:p>
            <a:pPr marL="342900" lvl="0" indent="-342900" algn="just">
              <a:buFont typeface="Symbol" panose="05050102010706020507" pitchFamily="18" charset="2"/>
              <a:buChar char=""/>
              <a:tabLst>
                <a:tab pos="914400" algn="l"/>
                <a:tab pos="3771900" algn="l"/>
              </a:tabLst>
            </a:pPr>
            <a:r>
              <a:rPr lang="es-MX" sz="3200" b="1" dirty="0">
                <a:solidFill>
                  <a:srgbClr val="000000"/>
                </a:solidFill>
                <a:effectLst/>
                <a:latin typeface="Arial Black" panose="020B0A04020102020204" pitchFamily="34" charset="0"/>
                <a:ea typeface="Arial" panose="020B0604020202020204" pitchFamily="34" charset="0"/>
              </a:rPr>
              <a:t>Puntos generales o corporales</a:t>
            </a:r>
            <a:r>
              <a:rPr lang="es-MX" sz="3200" dirty="0">
                <a:solidFill>
                  <a:srgbClr val="000000"/>
                </a:solidFill>
                <a:effectLst/>
                <a:latin typeface="Arial Black" panose="020B0A04020102020204" pitchFamily="34" charset="0"/>
                <a:ea typeface="Arial" panose="020B0604020202020204" pitchFamily="34" charset="0"/>
              </a:rPr>
              <a:t>: Se encuentran distribuidos por todo el cuerpo</a:t>
            </a:r>
            <a:r>
              <a:rPr lang="es-MX" sz="3200" dirty="0">
                <a:solidFill>
                  <a:srgbClr val="000000"/>
                </a:solidFill>
                <a:latin typeface="Arial Black" panose="020B0A04020102020204" pitchFamily="34" charset="0"/>
                <a:ea typeface="Arial" panose="020B0604020202020204" pitchFamily="34" charset="0"/>
              </a:rPr>
              <a:t>.</a:t>
            </a:r>
          </a:p>
          <a:p>
            <a:pPr lvl="0" algn="just">
              <a:tabLst>
                <a:tab pos="914400" algn="l"/>
                <a:tab pos="3771900" algn="l"/>
              </a:tabLst>
            </a:pPr>
            <a:endParaRPr lang="es-MX" sz="3200" dirty="0">
              <a:solidFill>
                <a:srgbClr val="000000"/>
              </a:solidFill>
              <a:effectLst/>
              <a:latin typeface="Arial Black" panose="020B0A04020102020204" pitchFamily="34" charset="0"/>
              <a:ea typeface="Arial" panose="020B0604020202020204" pitchFamily="34" charset="0"/>
            </a:endParaRPr>
          </a:p>
          <a:p>
            <a:pPr marL="342900" lvl="0" indent="-342900" algn="just">
              <a:buFont typeface="Symbol" panose="05050102010706020507" pitchFamily="18" charset="2"/>
              <a:buChar char=""/>
              <a:tabLst>
                <a:tab pos="914400" algn="l"/>
                <a:tab pos="3771900" algn="l"/>
              </a:tabLst>
            </a:pPr>
            <a:r>
              <a:rPr lang="es-MX" sz="3200" b="1" dirty="0">
                <a:solidFill>
                  <a:srgbClr val="000000"/>
                </a:solidFill>
                <a:effectLst/>
                <a:latin typeface="Arial Black" panose="020B0A04020102020204" pitchFamily="34" charset="0"/>
                <a:ea typeface="Arial" panose="020B0604020202020204" pitchFamily="34" charset="0"/>
              </a:rPr>
              <a:t>Puntos especiales, regionales o de microsistemas</a:t>
            </a:r>
            <a:r>
              <a:rPr lang="es-MX" sz="3200" dirty="0">
                <a:solidFill>
                  <a:srgbClr val="000000"/>
                </a:solidFill>
                <a:effectLst/>
                <a:latin typeface="Arial Black" panose="020B0A04020102020204" pitchFamily="34" charset="0"/>
                <a:ea typeface="Arial" panose="020B0604020202020204" pitchFamily="34" charset="0"/>
              </a:rPr>
              <a:t>: se encuentran en regiones específicas del cuerpo y constituyen los llamados microsistemas de acupuntura.  </a:t>
            </a:r>
            <a:endParaRPr lang="es-ES" sz="3200" dirty="0">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840078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2ACC94-1B82-483E-A83C-9E52BD10AE86}"/>
              </a:ext>
            </a:extLst>
          </p:cNvPr>
          <p:cNvSpPr txBox="1"/>
          <p:nvPr/>
        </p:nvSpPr>
        <p:spPr>
          <a:xfrm>
            <a:off x="254000" y="240354"/>
            <a:ext cx="25709790" cy="7848302"/>
          </a:xfrm>
          <a:prstGeom prst="rect">
            <a:avLst/>
          </a:prstGeom>
          <a:noFill/>
        </p:spPr>
        <p:txBody>
          <a:bodyPr wrap="square">
            <a:spAutoFit/>
          </a:bodyPr>
          <a:lstStyle/>
          <a:p>
            <a:r>
              <a:rPr lang="es-ES" sz="3600" b="1" dirty="0">
                <a:effectLst/>
                <a:latin typeface="Arial Black" panose="020B0A04020102020204" pitchFamily="34" charset="0"/>
                <a:ea typeface="MS Mincho" panose="02020609040205080304" pitchFamily="49" charset="-128"/>
              </a:rPr>
              <a:t>        </a:t>
            </a:r>
          </a:p>
          <a:p>
            <a:r>
              <a:rPr lang="es-ES" sz="3600" b="1" dirty="0">
                <a:latin typeface="Arial Black" panose="020B0A04020102020204" pitchFamily="34" charset="0"/>
                <a:ea typeface="MS Mincho" panose="02020609040205080304" pitchFamily="49" charset="-128"/>
              </a:rPr>
              <a:t>          </a:t>
            </a:r>
            <a:r>
              <a:rPr lang="es-ES" sz="3600" b="1" dirty="0">
                <a:effectLst/>
                <a:latin typeface="Arial Black" panose="020B0A04020102020204" pitchFamily="34" charset="0"/>
                <a:ea typeface="MS Mincho" panose="02020609040205080304" pitchFamily="49" charset="-128"/>
              </a:rPr>
              <a:t> TÉCNICAS DE ACUPUNTURA</a:t>
            </a:r>
          </a:p>
          <a:p>
            <a:endParaRPr lang="es-ES" sz="3600" dirty="0">
              <a:effectLst/>
              <a:latin typeface="Arial Black" panose="020B0A04020102020204" pitchFamily="34" charset="0"/>
              <a:ea typeface="Times New Roman" panose="02020603050405020304" pitchFamily="18" charset="0"/>
            </a:endParaRPr>
          </a:p>
          <a:p>
            <a:pPr marL="571500" indent="-571500">
              <a:buFont typeface="Wingdings" panose="05000000000000000000" pitchFamily="2" charset="2"/>
              <a:buChar char="Ø"/>
            </a:pPr>
            <a:r>
              <a:rPr lang="es-ES_tradnl" sz="3600" dirty="0">
                <a:effectLst/>
                <a:latin typeface="Arial Black" panose="020B0A04020102020204" pitchFamily="34" charset="0"/>
                <a:ea typeface="MS Mincho" panose="02020609040205080304" pitchFamily="49" charset="-128"/>
              </a:rPr>
              <a:t> </a:t>
            </a:r>
            <a:r>
              <a:rPr lang="es-ES" sz="3600" b="1" dirty="0">
                <a:effectLst/>
                <a:latin typeface="Arial Black" panose="020B0A04020102020204" pitchFamily="34" charset="0"/>
                <a:ea typeface="MS Mincho" panose="02020609040205080304" pitchFamily="49" charset="-128"/>
              </a:rPr>
              <a:t>POSICION DEL PACIENTE</a:t>
            </a:r>
          </a:p>
          <a:p>
            <a:pPr marL="571500" indent="-571500">
              <a:buFont typeface="Wingdings" panose="05000000000000000000" pitchFamily="2" charset="2"/>
              <a:buChar char="Ø"/>
            </a:pPr>
            <a:endParaRPr lang="es-ES" sz="3600" b="1" dirty="0">
              <a:latin typeface="Arial Black" panose="020B0A04020102020204" pitchFamily="34" charset="0"/>
              <a:ea typeface="MS Mincho" panose="02020609040205080304" pitchFamily="49" charset="-128"/>
            </a:endParaRPr>
          </a:p>
          <a:p>
            <a:pPr marL="571500" indent="-571500">
              <a:buFont typeface="Wingdings" panose="05000000000000000000" pitchFamily="2" charset="2"/>
              <a:buChar char="Ø"/>
            </a:pPr>
            <a:endParaRPr lang="es-ES" sz="3600" b="1" dirty="0">
              <a:effectLst/>
              <a:latin typeface="Arial Black" panose="020B0A04020102020204" pitchFamily="34" charset="0"/>
              <a:ea typeface="MS Mincho" panose="02020609040205080304" pitchFamily="49" charset="-128"/>
            </a:endParaRPr>
          </a:p>
          <a:p>
            <a:pPr marL="571500" indent="-571500">
              <a:buFont typeface="Wingdings" panose="05000000000000000000" pitchFamily="2" charset="2"/>
              <a:buChar char="Ø"/>
            </a:pPr>
            <a:endParaRPr lang="es-ES" sz="3600" b="1" dirty="0">
              <a:latin typeface="Arial Black" panose="020B0A04020102020204" pitchFamily="34" charset="0"/>
              <a:ea typeface="MS Mincho" panose="02020609040205080304" pitchFamily="49" charset="-128"/>
            </a:endParaRPr>
          </a:p>
          <a:p>
            <a:pPr marL="571500" indent="-571500">
              <a:buFont typeface="Wingdings" panose="05000000000000000000" pitchFamily="2" charset="2"/>
              <a:buChar char="Ø"/>
            </a:pPr>
            <a:endParaRPr lang="es-ES" sz="3600" b="1" dirty="0">
              <a:effectLst/>
              <a:latin typeface="Arial Black" panose="020B0A04020102020204" pitchFamily="34" charset="0"/>
              <a:ea typeface="MS Mincho" panose="02020609040205080304" pitchFamily="49" charset="-128"/>
            </a:endParaRPr>
          </a:p>
          <a:p>
            <a:pPr marL="571500" indent="-571500">
              <a:buFont typeface="Wingdings" panose="05000000000000000000" pitchFamily="2" charset="2"/>
              <a:buChar char="Ø"/>
            </a:pPr>
            <a:endParaRPr lang="es-ES" sz="3600" b="1" dirty="0">
              <a:latin typeface="Arial Black" panose="020B0A04020102020204" pitchFamily="34" charset="0"/>
              <a:ea typeface="MS Mincho" panose="02020609040205080304" pitchFamily="49" charset="-128"/>
            </a:endParaRPr>
          </a:p>
          <a:p>
            <a:pPr marL="571500" indent="-571500">
              <a:buFont typeface="Wingdings" panose="05000000000000000000" pitchFamily="2" charset="2"/>
              <a:buChar char="Ø"/>
            </a:pPr>
            <a:endParaRPr lang="es-ES" sz="3600" b="1" dirty="0">
              <a:effectLst/>
              <a:latin typeface="Arial Black" panose="020B0A04020102020204" pitchFamily="34" charset="0"/>
              <a:ea typeface="MS Mincho" panose="02020609040205080304" pitchFamily="49" charset="-128"/>
            </a:endParaRPr>
          </a:p>
          <a:p>
            <a:pPr marL="571500" indent="-571500">
              <a:buFont typeface="Wingdings" panose="05000000000000000000" pitchFamily="2" charset="2"/>
              <a:buChar char="Ø"/>
            </a:pPr>
            <a:endParaRPr lang="es-ES" sz="3600" b="1" dirty="0">
              <a:latin typeface="Arial Black" panose="020B0A04020102020204" pitchFamily="34" charset="0"/>
              <a:ea typeface="MS Mincho" panose="02020609040205080304" pitchFamily="49" charset="-128"/>
            </a:endParaRPr>
          </a:p>
          <a:p>
            <a:pPr marL="571500" indent="-571500">
              <a:buFont typeface="Wingdings" panose="05000000000000000000" pitchFamily="2" charset="2"/>
              <a:buChar char="Ø"/>
            </a:pPr>
            <a:endParaRPr lang="es-ES" sz="3600" b="1" dirty="0">
              <a:effectLst/>
              <a:latin typeface="Arial Black" panose="020B0A04020102020204" pitchFamily="34" charset="0"/>
              <a:ea typeface="MS Mincho" panose="02020609040205080304" pitchFamily="49" charset="-128"/>
            </a:endParaRPr>
          </a:p>
          <a:p>
            <a:pPr marL="571500" indent="-571500">
              <a:buFont typeface="Wingdings" panose="05000000000000000000" pitchFamily="2" charset="2"/>
              <a:buChar char="Ø"/>
            </a:pPr>
            <a:endParaRPr lang="es-ES" sz="3600" b="1" dirty="0">
              <a:latin typeface="Arial Black" panose="020B0A04020102020204" pitchFamily="34" charset="0"/>
              <a:ea typeface="MS Mincho" panose="02020609040205080304" pitchFamily="49" charset="-128"/>
            </a:endParaRPr>
          </a:p>
          <a:p>
            <a:pPr marL="571500" indent="-571500">
              <a:buFont typeface="Wingdings" panose="05000000000000000000" pitchFamily="2" charset="2"/>
              <a:buChar char="Ø"/>
            </a:pPr>
            <a:endParaRPr lang="es-ES" sz="3600" dirty="0">
              <a:effectLst/>
              <a:latin typeface="Arial Black" panose="020B0A04020102020204" pitchFamily="34" charset="0"/>
              <a:ea typeface="Times New Roman" panose="02020603050405020304" pitchFamily="18" charset="0"/>
            </a:endParaRPr>
          </a:p>
        </p:txBody>
      </p:sp>
      <p:pic>
        <p:nvPicPr>
          <p:cNvPr id="1026" name="Imagen 2" descr="Descripción: 9CC7ADF8">
            <a:extLst>
              <a:ext uri="{FF2B5EF4-FFF2-40B4-BE49-F238E27FC236}">
                <a16:creationId xmlns:a16="http://schemas.microsoft.com/office/drawing/2014/main" id="{A13D541F-47B6-4094-A1F8-5B26151B02E2}"/>
              </a:ext>
            </a:extLst>
          </p:cNvPr>
          <p:cNvPicPr>
            <a:picLocks noChangeAspect="1" noChangeArrowheads="1"/>
          </p:cNvPicPr>
          <p:nvPr/>
        </p:nvPicPr>
        <p:blipFill>
          <a:blip r:embed="rId2">
            <a:lum bright="-6000" contrast="18000"/>
            <a:grayscl/>
            <a:extLst>
              <a:ext uri="{28A0092B-C50C-407E-A947-70E740481C1C}">
                <a14:useLocalDpi xmlns:a14="http://schemas.microsoft.com/office/drawing/2010/main" val="0"/>
              </a:ext>
            </a:extLst>
          </a:blip>
          <a:srcRect l="10172" t="13965" b="13283"/>
          <a:stretch>
            <a:fillRect/>
          </a:stretch>
        </p:blipFill>
        <p:spPr bwMode="auto">
          <a:xfrm flipH="1">
            <a:off x="2184400" y="3428999"/>
            <a:ext cx="2362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n 17" descr="Descripción: 98B05EC6">
            <a:extLst>
              <a:ext uri="{FF2B5EF4-FFF2-40B4-BE49-F238E27FC236}">
                <a16:creationId xmlns:a16="http://schemas.microsoft.com/office/drawing/2014/main" id="{A9134C75-8399-434D-B087-A9B4572A43AD}"/>
              </a:ext>
            </a:extLst>
          </p:cNvPr>
          <p:cNvPicPr>
            <a:picLocks noChangeAspect="1" noChangeArrowheads="1"/>
          </p:cNvPicPr>
          <p:nvPr/>
        </p:nvPicPr>
        <p:blipFill>
          <a:blip r:embed="rId3">
            <a:lum bright="-6000" contrast="24000"/>
            <a:grayscl/>
            <a:extLst>
              <a:ext uri="{28A0092B-C50C-407E-A947-70E740481C1C}">
                <a14:useLocalDpi xmlns:a14="http://schemas.microsoft.com/office/drawing/2010/main" val="0"/>
              </a:ext>
            </a:extLst>
          </a:blip>
          <a:srcRect l="7933" t="7008" r="4066" b="16827"/>
          <a:stretch>
            <a:fillRect/>
          </a:stretch>
        </p:blipFill>
        <p:spPr bwMode="auto">
          <a:xfrm flipH="1">
            <a:off x="5588000" y="3428998"/>
            <a:ext cx="374567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46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15" descr="Descripción: B3E71EC4">
            <a:extLst>
              <a:ext uri="{FF2B5EF4-FFF2-40B4-BE49-F238E27FC236}">
                <a16:creationId xmlns:a16="http://schemas.microsoft.com/office/drawing/2014/main" id="{8BC4FD3C-B3DF-4DBB-A32C-29FEE176AC31}"/>
              </a:ext>
            </a:extLst>
          </p:cNvPr>
          <p:cNvPicPr>
            <a:picLocks noChangeAspect="1" noChangeArrowheads="1"/>
          </p:cNvPicPr>
          <p:nvPr/>
        </p:nvPicPr>
        <p:blipFill>
          <a:blip r:embed="rId2">
            <a:lum bright="-6000" contrast="18000"/>
            <a:grayscl/>
            <a:extLst>
              <a:ext uri="{28A0092B-C50C-407E-A947-70E740481C1C}">
                <a14:useLocalDpi xmlns:a14="http://schemas.microsoft.com/office/drawing/2010/main" val="0"/>
              </a:ext>
            </a:extLst>
          </a:blip>
          <a:srcRect t="14220" b="15825"/>
          <a:stretch>
            <a:fillRect/>
          </a:stretch>
        </p:blipFill>
        <p:spPr bwMode="auto">
          <a:xfrm>
            <a:off x="609599" y="571439"/>
            <a:ext cx="5275386" cy="207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n 16" descr="Descripción: 299B2572">
            <a:extLst>
              <a:ext uri="{FF2B5EF4-FFF2-40B4-BE49-F238E27FC236}">
                <a16:creationId xmlns:a16="http://schemas.microsoft.com/office/drawing/2014/main" id="{59091AE9-7823-488C-8346-7173C38F078C}"/>
              </a:ext>
            </a:extLst>
          </p:cNvPr>
          <p:cNvPicPr>
            <a:picLocks noChangeAspect="1" noChangeArrowheads="1"/>
          </p:cNvPicPr>
          <p:nvPr/>
        </p:nvPicPr>
        <p:blipFill>
          <a:blip r:embed="rId3">
            <a:lum bright="-6000" contrast="18000"/>
            <a:grayscl/>
            <a:extLst>
              <a:ext uri="{28A0092B-C50C-407E-A947-70E740481C1C}">
                <a14:useLocalDpi xmlns:a14="http://schemas.microsoft.com/office/drawing/2010/main" val="0"/>
              </a:ext>
            </a:extLst>
          </a:blip>
          <a:srcRect b="26501"/>
          <a:stretch>
            <a:fillRect/>
          </a:stretch>
        </p:blipFill>
        <p:spPr bwMode="auto">
          <a:xfrm>
            <a:off x="6729046" y="526005"/>
            <a:ext cx="4314092" cy="212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agen 1" descr="Descripción: A7EA1650">
            <a:extLst>
              <a:ext uri="{FF2B5EF4-FFF2-40B4-BE49-F238E27FC236}">
                <a16:creationId xmlns:a16="http://schemas.microsoft.com/office/drawing/2014/main" id="{A87E2511-D594-4E8F-AB24-9136EF2A0637}"/>
              </a:ext>
            </a:extLst>
          </p:cNvPr>
          <p:cNvPicPr>
            <a:picLocks noChangeAspect="1" noChangeArrowheads="1"/>
          </p:cNvPicPr>
          <p:nvPr/>
        </p:nvPicPr>
        <p:blipFill>
          <a:blip r:embed="rId4">
            <a:lum bright="-6000" contrast="24000"/>
            <a:grayscl/>
            <a:extLst>
              <a:ext uri="{28A0092B-C50C-407E-A947-70E740481C1C}">
                <a14:useLocalDpi xmlns:a14="http://schemas.microsoft.com/office/drawing/2010/main" val="0"/>
              </a:ext>
            </a:extLst>
          </a:blip>
          <a:srcRect t="10352" b="19708"/>
          <a:stretch>
            <a:fillRect/>
          </a:stretch>
        </p:blipFill>
        <p:spPr bwMode="auto">
          <a:xfrm>
            <a:off x="984738" y="3429000"/>
            <a:ext cx="4267199" cy="219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Imagen 14" descr="Descripción: FFF6800">
            <a:extLst>
              <a:ext uri="{FF2B5EF4-FFF2-40B4-BE49-F238E27FC236}">
                <a16:creationId xmlns:a16="http://schemas.microsoft.com/office/drawing/2014/main" id="{D3AAAC92-34DD-4EC7-9E54-C03037782AB8}"/>
              </a:ext>
            </a:extLst>
          </p:cNvPr>
          <p:cNvPicPr>
            <a:picLocks noChangeAspect="1" noChangeArrowheads="1"/>
          </p:cNvPicPr>
          <p:nvPr/>
        </p:nvPicPr>
        <p:blipFill>
          <a:blip r:embed="rId5">
            <a:lum bright="-6000" contrast="18000"/>
            <a:grayscl/>
            <a:extLst>
              <a:ext uri="{28A0092B-C50C-407E-A947-70E740481C1C}">
                <a14:useLocalDpi xmlns:a14="http://schemas.microsoft.com/office/drawing/2010/main" val="0"/>
              </a:ext>
            </a:extLst>
          </a:blip>
          <a:srcRect l="15584" b="20409"/>
          <a:stretch>
            <a:fillRect/>
          </a:stretch>
        </p:blipFill>
        <p:spPr bwMode="auto">
          <a:xfrm flipH="1">
            <a:off x="7408984" y="3235570"/>
            <a:ext cx="2719753" cy="239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98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AE8575-4F4B-42AE-B78B-BEA04598D4D2}"/>
              </a:ext>
            </a:extLst>
          </p:cNvPr>
          <p:cNvSpPr>
            <a:spLocks noChangeArrowheads="1"/>
          </p:cNvSpPr>
          <p:nvPr/>
        </p:nvSpPr>
        <p:spPr bwMode="auto">
          <a:xfrm>
            <a:off x="1203910" y="974174"/>
            <a:ext cx="11465168"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s-ES" altLang="ja-JP" sz="3200" b="1"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rPr>
              <a:t> METODOS DE INSERCION DE LA AGUJA</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s-ES" altLang="ja-JP" sz="32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altLang="ja-JP" sz="28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rPr>
              <a:t>1.- Método de Presión Digital.</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ja-JP" sz="28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altLang="ja-JP" sz="28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rPr>
              <a:t>2.- Método de Coordinación Bimanual.</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ja-JP" sz="28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altLang="ja-JP" sz="28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rPr>
              <a:t>3.- Pellizcando la Piel.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ja-JP" sz="28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altLang="ja-JP" sz="2800" b="0"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Arial" panose="020B0604020202020204" pitchFamily="34" charset="0"/>
              </a:rPr>
              <a:t>4.- Estirando la Piel.-</a:t>
            </a:r>
            <a:endParaRPr kumimoji="0" lang="es-ES" altLang="ja-JP" sz="28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97450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TotalTime>
  <Words>364</Words>
  <Application>Microsoft Office PowerPoint</Application>
  <PresentationFormat>Widescreen</PresentationFormat>
  <Paragraphs>101</Paragraphs>
  <Slides>32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Arial</vt:lpstr>
      <vt:lpstr>Arial Black</vt:lpstr>
      <vt:lpstr>Calibri</vt:lpstr>
      <vt:lpstr>Calibri Light</vt:lpstr>
      <vt:lpstr>Symbol</vt:lpstr>
      <vt:lpstr>Times New Roman</vt:lpstr>
      <vt:lpstr>Wingdings</vt:lpstr>
      <vt:lpstr>Office Theme</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dc:creator>
  <cp:lastModifiedBy>Rut</cp:lastModifiedBy>
  <cp:revision>33</cp:revision>
  <dcterms:created xsi:type="dcterms:W3CDTF">2023-09-10T14:41:22Z</dcterms:created>
  <dcterms:modified xsi:type="dcterms:W3CDTF">2023-09-10T18:02:36Z</dcterms:modified>
</cp:coreProperties>
</file>