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0"/>
  </p:notesMasterIdLst>
  <p:handoutMasterIdLst>
    <p:handoutMasterId r:id="rId41"/>
  </p:handoutMasterIdLst>
  <p:sldIdLst>
    <p:sldId id="256" r:id="rId2"/>
    <p:sldId id="294" r:id="rId3"/>
    <p:sldId id="257" r:id="rId4"/>
    <p:sldId id="258" r:id="rId5"/>
    <p:sldId id="278" r:id="rId6"/>
    <p:sldId id="279" r:id="rId7"/>
    <p:sldId id="280" r:id="rId8"/>
    <p:sldId id="281" r:id="rId9"/>
    <p:sldId id="282" r:id="rId10"/>
    <p:sldId id="283" r:id="rId11"/>
    <p:sldId id="284" r:id="rId12"/>
    <p:sldId id="285" r:id="rId13"/>
    <p:sldId id="259" r:id="rId14"/>
    <p:sldId id="286" r:id="rId15"/>
    <p:sldId id="287" r:id="rId16"/>
    <p:sldId id="290" r:id="rId17"/>
    <p:sldId id="288" r:id="rId18"/>
    <p:sldId id="289" r:id="rId19"/>
    <p:sldId id="260" r:id="rId20"/>
    <p:sldId id="261" r:id="rId21"/>
    <p:sldId id="29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44" autoAdjust="0"/>
    <p:restoredTop sz="90929"/>
  </p:normalViewPr>
  <p:slideViewPr>
    <p:cSldViewPr>
      <p:cViewPr varScale="1">
        <p:scale>
          <a:sx n="73" d="100"/>
          <a:sy n="73" d="100"/>
        </p:scale>
        <p:origin x="-13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328D72C8-2BCB-4B11-9A6F-90D4E61D1F1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_tradnl" altLang="es-ES"/>
          </a:p>
        </p:txBody>
      </p:sp>
      <p:sp>
        <p:nvSpPr>
          <p:cNvPr id="39939" name="Rectangle 3">
            <a:extLst>
              <a:ext uri="{FF2B5EF4-FFF2-40B4-BE49-F238E27FC236}">
                <a16:creationId xmlns:a16="http://schemas.microsoft.com/office/drawing/2014/main" xmlns="" id="{6860A111-94A7-4360-B4E0-20198E21DA68}"/>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_tradnl" altLang="es-ES"/>
          </a:p>
        </p:txBody>
      </p:sp>
      <p:sp>
        <p:nvSpPr>
          <p:cNvPr id="39940" name="Rectangle 4">
            <a:extLst>
              <a:ext uri="{FF2B5EF4-FFF2-40B4-BE49-F238E27FC236}">
                <a16:creationId xmlns:a16="http://schemas.microsoft.com/office/drawing/2014/main" xmlns="" id="{17C662FC-DB3C-489F-AF06-7EACF93BF308}"/>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_tradnl" altLang="es-ES"/>
          </a:p>
        </p:txBody>
      </p:sp>
      <p:sp>
        <p:nvSpPr>
          <p:cNvPr id="39941" name="Rectangle 5">
            <a:extLst>
              <a:ext uri="{FF2B5EF4-FFF2-40B4-BE49-F238E27FC236}">
                <a16:creationId xmlns:a16="http://schemas.microsoft.com/office/drawing/2014/main" xmlns="" id="{80CC630B-28BE-40C0-AAA1-6C899ADE0A9C}"/>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AD79C09-38A0-4600-9FA8-4F8275BF0AF3}" type="slidenum">
              <a:rPr lang="es-ES_tradnl" altLang="es-ES"/>
              <a:pPr/>
              <a:t>‹Nº›</a:t>
            </a:fld>
            <a:endParaRPr lang="es-ES_tradnl" alt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3AF68589-D02B-42CE-A680-FBF1CC4565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_tradnl" altLang="es-ES"/>
          </a:p>
        </p:txBody>
      </p:sp>
      <p:sp>
        <p:nvSpPr>
          <p:cNvPr id="40963" name="Rectangle 3">
            <a:extLst>
              <a:ext uri="{FF2B5EF4-FFF2-40B4-BE49-F238E27FC236}">
                <a16:creationId xmlns:a16="http://schemas.microsoft.com/office/drawing/2014/main" xmlns="" id="{87D792A9-B1D3-4033-9333-74F1530D689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_tradnl" altLang="es-ES"/>
          </a:p>
        </p:txBody>
      </p:sp>
      <p:sp>
        <p:nvSpPr>
          <p:cNvPr id="40964" name="Rectangle 4">
            <a:extLst>
              <a:ext uri="{FF2B5EF4-FFF2-40B4-BE49-F238E27FC236}">
                <a16:creationId xmlns:a16="http://schemas.microsoft.com/office/drawing/2014/main" xmlns="" id="{5D834E7A-4F1A-4560-990F-FA0DC87D76A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0965" name="Rectangle 5">
            <a:extLst>
              <a:ext uri="{FF2B5EF4-FFF2-40B4-BE49-F238E27FC236}">
                <a16:creationId xmlns:a16="http://schemas.microsoft.com/office/drawing/2014/main" xmlns="" id="{A57091E2-80FF-49FB-9D28-A17D27F8C6A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0966" name="Rectangle 6">
            <a:extLst>
              <a:ext uri="{FF2B5EF4-FFF2-40B4-BE49-F238E27FC236}">
                <a16:creationId xmlns:a16="http://schemas.microsoft.com/office/drawing/2014/main" xmlns="" id="{FC67BBA0-3767-48EC-857E-4CFC826F44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_tradnl" altLang="es-ES"/>
          </a:p>
        </p:txBody>
      </p:sp>
      <p:sp>
        <p:nvSpPr>
          <p:cNvPr id="40967" name="Rectangle 7">
            <a:extLst>
              <a:ext uri="{FF2B5EF4-FFF2-40B4-BE49-F238E27FC236}">
                <a16:creationId xmlns:a16="http://schemas.microsoft.com/office/drawing/2014/main" xmlns="" id="{C150A91C-3F01-48BD-9DFB-6B8BDEC0CB4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7EE290B-8C6E-4177-B0FD-E5FE19734FB2}" type="slidenum">
              <a:rPr lang="es-ES_tradnl" altLang="es-ES"/>
              <a:pPr/>
              <a:t>‹Nº›</a:t>
            </a:fld>
            <a:endParaRPr lang="es-ES_tradnl" alt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D1D7260-445A-4B78-BB4B-4D082921AC44}"/>
              </a:ext>
            </a:extLst>
          </p:cNvPr>
          <p:cNvSpPr>
            <a:spLocks noGrp="1" noChangeArrowheads="1"/>
          </p:cNvSpPr>
          <p:nvPr>
            <p:ph type="sldNum" sz="quarter" idx="5"/>
          </p:nvPr>
        </p:nvSpPr>
        <p:spPr>
          <a:ln/>
        </p:spPr>
        <p:txBody>
          <a:bodyPr/>
          <a:lstStyle/>
          <a:p>
            <a:fld id="{6A0CAC08-6715-428E-8B01-61734D8111D3}" type="slidenum">
              <a:rPr lang="es-ES_tradnl" altLang="es-ES"/>
              <a:pPr/>
              <a:t>1</a:t>
            </a:fld>
            <a:endParaRPr lang="es-ES_tradnl" altLang="es-ES"/>
          </a:p>
        </p:txBody>
      </p:sp>
      <p:sp>
        <p:nvSpPr>
          <p:cNvPr id="41986" name="Rectangle 2">
            <a:extLst>
              <a:ext uri="{FF2B5EF4-FFF2-40B4-BE49-F238E27FC236}">
                <a16:creationId xmlns:a16="http://schemas.microsoft.com/office/drawing/2014/main" xmlns="" id="{192451C9-CD8D-4CFF-951F-5097FDD3B57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xmlns="" id="{9A1ECA1A-DAEF-4BB1-B9CA-DFE06B68A823}"/>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2480785-9B63-4D41-B4DB-2140BFB1D51E}"/>
              </a:ext>
            </a:extLst>
          </p:cNvPr>
          <p:cNvSpPr>
            <a:spLocks noGrp="1" noChangeArrowheads="1"/>
          </p:cNvSpPr>
          <p:nvPr>
            <p:ph type="sldNum" sz="quarter" idx="5"/>
          </p:nvPr>
        </p:nvSpPr>
        <p:spPr>
          <a:ln/>
        </p:spPr>
        <p:txBody>
          <a:bodyPr/>
          <a:lstStyle/>
          <a:p>
            <a:fld id="{70F8DC3E-B98C-4084-BDF3-D19CE3CB0A3D}" type="slidenum">
              <a:rPr lang="es-ES_tradnl" altLang="es-ES"/>
              <a:pPr/>
              <a:t>10</a:t>
            </a:fld>
            <a:endParaRPr lang="es-ES_tradnl" altLang="es-ES"/>
          </a:p>
        </p:txBody>
      </p:sp>
      <p:sp>
        <p:nvSpPr>
          <p:cNvPr id="50178" name="Rectangle 2">
            <a:extLst>
              <a:ext uri="{FF2B5EF4-FFF2-40B4-BE49-F238E27FC236}">
                <a16:creationId xmlns:a16="http://schemas.microsoft.com/office/drawing/2014/main" xmlns="" id="{9355CD0E-CA04-452B-8BBE-08567B44F7EE}"/>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xmlns="" id="{0326CDCF-2D0F-4047-B898-C1CCCDB36450}"/>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7DE0B29-C604-4339-AEC0-6EE7C0131DEE}"/>
              </a:ext>
            </a:extLst>
          </p:cNvPr>
          <p:cNvSpPr>
            <a:spLocks noGrp="1" noChangeArrowheads="1"/>
          </p:cNvSpPr>
          <p:nvPr>
            <p:ph type="sldNum" sz="quarter" idx="5"/>
          </p:nvPr>
        </p:nvSpPr>
        <p:spPr>
          <a:ln/>
        </p:spPr>
        <p:txBody>
          <a:bodyPr/>
          <a:lstStyle/>
          <a:p>
            <a:fld id="{814C71E3-7D82-43CD-B3FC-81AA00799E58}" type="slidenum">
              <a:rPr lang="es-ES_tradnl" altLang="es-ES"/>
              <a:pPr/>
              <a:t>11</a:t>
            </a:fld>
            <a:endParaRPr lang="es-ES_tradnl" altLang="es-ES"/>
          </a:p>
        </p:txBody>
      </p:sp>
      <p:sp>
        <p:nvSpPr>
          <p:cNvPr id="51202" name="Rectangle 2">
            <a:extLst>
              <a:ext uri="{FF2B5EF4-FFF2-40B4-BE49-F238E27FC236}">
                <a16:creationId xmlns:a16="http://schemas.microsoft.com/office/drawing/2014/main" xmlns="" id="{C15F5FFC-D0EA-44B6-BA6D-8983C0D7622B}"/>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xmlns="" id="{BEBED5DC-CE75-45B6-B7DB-B5AAB90385B4}"/>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2F94F40D-8CC8-4C1A-9D5F-9E7FD8009F1C}"/>
              </a:ext>
            </a:extLst>
          </p:cNvPr>
          <p:cNvSpPr>
            <a:spLocks noGrp="1" noChangeArrowheads="1"/>
          </p:cNvSpPr>
          <p:nvPr>
            <p:ph type="sldNum" sz="quarter" idx="5"/>
          </p:nvPr>
        </p:nvSpPr>
        <p:spPr>
          <a:ln/>
        </p:spPr>
        <p:txBody>
          <a:bodyPr/>
          <a:lstStyle/>
          <a:p>
            <a:fld id="{CA68D2C6-E329-4F85-9A5A-EBA2E4079ADE}" type="slidenum">
              <a:rPr lang="es-ES_tradnl" altLang="es-ES"/>
              <a:pPr/>
              <a:t>12</a:t>
            </a:fld>
            <a:endParaRPr lang="es-ES_tradnl" altLang="es-ES"/>
          </a:p>
        </p:txBody>
      </p:sp>
      <p:sp>
        <p:nvSpPr>
          <p:cNvPr id="52226" name="Rectangle 2">
            <a:extLst>
              <a:ext uri="{FF2B5EF4-FFF2-40B4-BE49-F238E27FC236}">
                <a16:creationId xmlns:a16="http://schemas.microsoft.com/office/drawing/2014/main" xmlns="" id="{586F342B-3787-4276-90E5-551A2E2B214A}"/>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xmlns="" id="{65B3FE46-ADA3-4C76-B27F-9E000B6EC188}"/>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8CB0883-F718-46EC-A6A2-53788FA97F51}"/>
              </a:ext>
            </a:extLst>
          </p:cNvPr>
          <p:cNvSpPr>
            <a:spLocks noGrp="1" noChangeArrowheads="1"/>
          </p:cNvSpPr>
          <p:nvPr>
            <p:ph type="sldNum" sz="quarter" idx="5"/>
          </p:nvPr>
        </p:nvSpPr>
        <p:spPr>
          <a:ln/>
        </p:spPr>
        <p:txBody>
          <a:bodyPr/>
          <a:lstStyle/>
          <a:p>
            <a:fld id="{A21F42DD-02BB-4A53-AC17-5E84FE7F6491}" type="slidenum">
              <a:rPr lang="es-ES_tradnl" altLang="es-ES"/>
              <a:pPr/>
              <a:t>13</a:t>
            </a:fld>
            <a:endParaRPr lang="es-ES_tradnl" altLang="es-ES"/>
          </a:p>
        </p:txBody>
      </p:sp>
      <p:sp>
        <p:nvSpPr>
          <p:cNvPr id="53250" name="Rectangle 2">
            <a:extLst>
              <a:ext uri="{FF2B5EF4-FFF2-40B4-BE49-F238E27FC236}">
                <a16:creationId xmlns:a16="http://schemas.microsoft.com/office/drawing/2014/main" xmlns="" id="{EA9950F0-2236-498B-9089-87F147622FD1}"/>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xmlns="" id="{526C7E82-F0C8-4C84-A20B-C4F1F32FF259}"/>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061C4EF3-0378-4D3B-B314-BD0ED2E9AB81}"/>
              </a:ext>
            </a:extLst>
          </p:cNvPr>
          <p:cNvSpPr>
            <a:spLocks noGrp="1" noChangeArrowheads="1"/>
          </p:cNvSpPr>
          <p:nvPr>
            <p:ph type="sldNum" sz="quarter" idx="5"/>
          </p:nvPr>
        </p:nvSpPr>
        <p:spPr>
          <a:ln/>
        </p:spPr>
        <p:txBody>
          <a:bodyPr/>
          <a:lstStyle/>
          <a:p>
            <a:fld id="{6D0EE03C-DB34-44D4-B76F-BFC4A2D78D39}" type="slidenum">
              <a:rPr lang="es-ES_tradnl" altLang="es-ES"/>
              <a:pPr/>
              <a:t>14</a:t>
            </a:fld>
            <a:endParaRPr lang="es-ES_tradnl" altLang="es-ES"/>
          </a:p>
        </p:txBody>
      </p:sp>
      <p:sp>
        <p:nvSpPr>
          <p:cNvPr id="54274" name="Rectangle 2">
            <a:extLst>
              <a:ext uri="{FF2B5EF4-FFF2-40B4-BE49-F238E27FC236}">
                <a16:creationId xmlns:a16="http://schemas.microsoft.com/office/drawing/2014/main" xmlns="" id="{385E73E0-B990-428A-A2C8-4CF97A89FD9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xmlns="" id="{B92B6799-93BB-4571-8092-D12EEE05884A}"/>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3C5CDA3-5777-4FA0-905F-49EAB89C10C3}"/>
              </a:ext>
            </a:extLst>
          </p:cNvPr>
          <p:cNvSpPr>
            <a:spLocks noGrp="1" noChangeArrowheads="1"/>
          </p:cNvSpPr>
          <p:nvPr>
            <p:ph type="sldNum" sz="quarter" idx="5"/>
          </p:nvPr>
        </p:nvSpPr>
        <p:spPr>
          <a:ln/>
        </p:spPr>
        <p:txBody>
          <a:bodyPr/>
          <a:lstStyle/>
          <a:p>
            <a:fld id="{216F7778-DB8E-4ED8-A99C-1C10B42A1E05}" type="slidenum">
              <a:rPr lang="es-ES_tradnl" altLang="es-ES"/>
              <a:pPr/>
              <a:t>15</a:t>
            </a:fld>
            <a:endParaRPr lang="es-ES_tradnl" altLang="es-ES"/>
          </a:p>
        </p:txBody>
      </p:sp>
      <p:sp>
        <p:nvSpPr>
          <p:cNvPr id="55298" name="Rectangle 2">
            <a:extLst>
              <a:ext uri="{FF2B5EF4-FFF2-40B4-BE49-F238E27FC236}">
                <a16:creationId xmlns:a16="http://schemas.microsoft.com/office/drawing/2014/main" xmlns="" id="{9F8E7066-2B28-47F8-87F6-3F99A17129E6}"/>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xmlns="" id="{B9203D0A-DA25-4BC9-BEA2-62A4F56E377D}"/>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8E58506-5C82-4406-AF61-47615E8DC139}"/>
              </a:ext>
            </a:extLst>
          </p:cNvPr>
          <p:cNvSpPr>
            <a:spLocks noGrp="1" noChangeArrowheads="1"/>
          </p:cNvSpPr>
          <p:nvPr>
            <p:ph type="sldNum" sz="quarter" idx="5"/>
          </p:nvPr>
        </p:nvSpPr>
        <p:spPr>
          <a:ln/>
        </p:spPr>
        <p:txBody>
          <a:bodyPr/>
          <a:lstStyle/>
          <a:p>
            <a:fld id="{D544B450-90F0-49FF-9705-017D53824416}" type="slidenum">
              <a:rPr lang="es-ES_tradnl" altLang="es-ES"/>
              <a:pPr/>
              <a:t>16</a:t>
            </a:fld>
            <a:endParaRPr lang="es-ES_tradnl" altLang="es-ES"/>
          </a:p>
        </p:txBody>
      </p:sp>
      <p:sp>
        <p:nvSpPr>
          <p:cNvPr id="56322" name="Rectangle 2">
            <a:extLst>
              <a:ext uri="{FF2B5EF4-FFF2-40B4-BE49-F238E27FC236}">
                <a16:creationId xmlns:a16="http://schemas.microsoft.com/office/drawing/2014/main" xmlns="" id="{85E0E4E9-BA51-4950-9DE1-AF8E36952E02}"/>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xmlns="" id="{74A264FA-3B56-48D6-8928-5C765F2F0633}"/>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20152F86-5801-4730-B11A-D93C4600AFD2}"/>
              </a:ext>
            </a:extLst>
          </p:cNvPr>
          <p:cNvSpPr>
            <a:spLocks noGrp="1" noChangeArrowheads="1"/>
          </p:cNvSpPr>
          <p:nvPr>
            <p:ph type="sldNum" sz="quarter" idx="5"/>
          </p:nvPr>
        </p:nvSpPr>
        <p:spPr>
          <a:ln/>
        </p:spPr>
        <p:txBody>
          <a:bodyPr/>
          <a:lstStyle/>
          <a:p>
            <a:fld id="{F2CCB469-EC64-4C6A-B04D-378DF0F61862}" type="slidenum">
              <a:rPr lang="es-ES_tradnl" altLang="es-ES"/>
              <a:pPr/>
              <a:t>17</a:t>
            </a:fld>
            <a:endParaRPr lang="es-ES_tradnl" altLang="es-ES"/>
          </a:p>
        </p:txBody>
      </p:sp>
      <p:sp>
        <p:nvSpPr>
          <p:cNvPr id="57346" name="Rectangle 2">
            <a:extLst>
              <a:ext uri="{FF2B5EF4-FFF2-40B4-BE49-F238E27FC236}">
                <a16:creationId xmlns:a16="http://schemas.microsoft.com/office/drawing/2014/main" xmlns="" id="{062E4A37-CB8E-469F-8539-E59C4BDCE95C}"/>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xmlns="" id="{F07D1D61-8620-4CAD-95FC-AFC8DE039309}"/>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93EEA28E-15AF-4BBC-8CF3-20B4ABE7654A}"/>
              </a:ext>
            </a:extLst>
          </p:cNvPr>
          <p:cNvSpPr>
            <a:spLocks noGrp="1" noChangeArrowheads="1"/>
          </p:cNvSpPr>
          <p:nvPr>
            <p:ph type="sldNum" sz="quarter" idx="5"/>
          </p:nvPr>
        </p:nvSpPr>
        <p:spPr>
          <a:ln/>
        </p:spPr>
        <p:txBody>
          <a:bodyPr/>
          <a:lstStyle/>
          <a:p>
            <a:fld id="{84B0A605-E708-4D86-B9D8-5FCB8789EC8F}" type="slidenum">
              <a:rPr lang="es-ES_tradnl" altLang="es-ES"/>
              <a:pPr/>
              <a:t>18</a:t>
            </a:fld>
            <a:endParaRPr lang="es-ES_tradnl" altLang="es-ES"/>
          </a:p>
        </p:txBody>
      </p:sp>
      <p:sp>
        <p:nvSpPr>
          <p:cNvPr id="58370" name="Rectangle 2">
            <a:extLst>
              <a:ext uri="{FF2B5EF4-FFF2-40B4-BE49-F238E27FC236}">
                <a16:creationId xmlns:a16="http://schemas.microsoft.com/office/drawing/2014/main" xmlns="" id="{79789BF1-8C58-410B-879E-AB380550292C}"/>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xmlns="" id="{E6E0D8E8-7BBD-43DE-AC57-BDC898E1C99D}"/>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0334E71-5536-4BBA-9102-707C42FAA409}"/>
              </a:ext>
            </a:extLst>
          </p:cNvPr>
          <p:cNvSpPr>
            <a:spLocks noGrp="1" noChangeArrowheads="1"/>
          </p:cNvSpPr>
          <p:nvPr>
            <p:ph type="sldNum" sz="quarter" idx="5"/>
          </p:nvPr>
        </p:nvSpPr>
        <p:spPr>
          <a:ln/>
        </p:spPr>
        <p:txBody>
          <a:bodyPr/>
          <a:lstStyle/>
          <a:p>
            <a:fld id="{CB2F98A6-99CC-4404-AE55-11FD3F135E9D}" type="slidenum">
              <a:rPr lang="es-ES_tradnl" altLang="es-ES"/>
              <a:pPr/>
              <a:t>19</a:t>
            </a:fld>
            <a:endParaRPr lang="es-ES_tradnl" altLang="es-ES"/>
          </a:p>
        </p:txBody>
      </p:sp>
      <p:sp>
        <p:nvSpPr>
          <p:cNvPr id="59394" name="Rectangle 2">
            <a:extLst>
              <a:ext uri="{FF2B5EF4-FFF2-40B4-BE49-F238E27FC236}">
                <a16:creationId xmlns:a16="http://schemas.microsoft.com/office/drawing/2014/main" xmlns="" id="{C685583C-26FF-4429-9B75-DF53D6A6992B}"/>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xmlns="" id="{6F12456D-0342-4443-97F8-EB634A5007B2}"/>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14CAF546-C878-401D-BAA8-6029D50A57F1}"/>
              </a:ext>
            </a:extLst>
          </p:cNvPr>
          <p:cNvSpPr>
            <a:spLocks noGrp="1" noChangeArrowheads="1"/>
          </p:cNvSpPr>
          <p:nvPr>
            <p:ph type="sldNum" sz="quarter" idx="5"/>
          </p:nvPr>
        </p:nvSpPr>
        <p:spPr>
          <a:ln/>
        </p:spPr>
        <p:txBody>
          <a:bodyPr/>
          <a:lstStyle/>
          <a:p>
            <a:fld id="{83EC6225-E330-4355-A75D-858873F1D56B}" type="slidenum">
              <a:rPr lang="es-ES_tradnl" altLang="es-ES"/>
              <a:pPr/>
              <a:t>2</a:t>
            </a:fld>
            <a:endParaRPr lang="es-ES_tradnl" altLang="es-ES"/>
          </a:p>
        </p:txBody>
      </p:sp>
      <p:sp>
        <p:nvSpPr>
          <p:cNvPr id="6146" name="Rectangle 2">
            <a:extLst>
              <a:ext uri="{FF2B5EF4-FFF2-40B4-BE49-F238E27FC236}">
                <a16:creationId xmlns:a16="http://schemas.microsoft.com/office/drawing/2014/main" xmlns="" id="{D1656EAD-01F0-4826-8BF9-C618EF7120EB}"/>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xmlns="" id="{967BCD65-68FD-405F-BDFD-23C8C6C7F8C3}"/>
              </a:ext>
            </a:extLst>
          </p:cNvPr>
          <p:cNvSpPr>
            <a:spLocks noGrp="1" noChangeArrowheads="1"/>
          </p:cNvSpPr>
          <p:nvPr>
            <p:ph type="body" idx="1"/>
          </p:nvPr>
        </p:nvSpPr>
        <p:spPr>
          <a:xfrm>
            <a:off x="914400" y="4343400"/>
            <a:ext cx="5029200" cy="1676400"/>
          </a:xfrm>
        </p:spPr>
        <p:txBody>
          <a:bodyPr/>
          <a:lstStyle/>
          <a:p>
            <a:r>
              <a:rPr lang="es-ES_tradnl" altLang="es-ES" sz="1400">
                <a:latin typeface="Arial" panose="020B0604020202020204" pitchFamily="34" charset="0"/>
              </a:rPr>
              <a:t>Es en esencia una forma especial de termoterapia cuyo vehículo termoterápico es el Peloides</a:t>
            </a:r>
            <a:endParaRPr lang="es-ES_tradnl" altLang="es-ES"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638F48C-A1DF-4479-9E9C-7FEB07BC6833}"/>
              </a:ext>
            </a:extLst>
          </p:cNvPr>
          <p:cNvSpPr>
            <a:spLocks noGrp="1" noChangeArrowheads="1"/>
          </p:cNvSpPr>
          <p:nvPr>
            <p:ph type="sldNum" sz="quarter" idx="5"/>
          </p:nvPr>
        </p:nvSpPr>
        <p:spPr>
          <a:ln/>
        </p:spPr>
        <p:txBody>
          <a:bodyPr/>
          <a:lstStyle/>
          <a:p>
            <a:fld id="{DC812A02-B2A9-4CB4-839A-C8E2DD6FADA6}" type="slidenum">
              <a:rPr lang="es-ES_tradnl" altLang="es-ES"/>
              <a:pPr/>
              <a:t>20</a:t>
            </a:fld>
            <a:endParaRPr lang="es-ES_tradnl" altLang="es-ES"/>
          </a:p>
        </p:txBody>
      </p:sp>
      <p:sp>
        <p:nvSpPr>
          <p:cNvPr id="60418" name="Rectangle 2">
            <a:extLst>
              <a:ext uri="{FF2B5EF4-FFF2-40B4-BE49-F238E27FC236}">
                <a16:creationId xmlns:a16="http://schemas.microsoft.com/office/drawing/2014/main" xmlns="" id="{153ED4A7-4DDA-4C53-A411-E2C6D32D6AFB}"/>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C58004F9-D3D8-4E3B-ADE6-49FFC1D434C2}"/>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3BEE8B02-BF7F-417C-AD82-514C9AA79942}"/>
              </a:ext>
            </a:extLst>
          </p:cNvPr>
          <p:cNvSpPr>
            <a:spLocks noGrp="1" noChangeArrowheads="1"/>
          </p:cNvSpPr>
          <p:nvPr>
            <p:ph type="sldNum" sz="quarter" idx="5"/>
          </p:nvPr>
        </p:nvSpPr>
        <p:spPr>
          <a:ln/>
        </p:spPr>
        <p:txBody>
          <a:bodyPr/>
          <a:lstStyle/>
          <a:p>
            <a:fld id="{5F8DDC71-17B3-4B41-8A18-E1AB7506DF25}" type="slidenum">
              <a:rPr lang="es-ES_tradnl" altLang="es-ES"/>
              <a:pPr/>
              <a:t>21</a:t>
            </a:fld>
            <a:endParaRPr lang="es-ES_tradnl" altLang="es-ES"/>
          </a:p>
        </p:txBody>
      </p:sp>
      <p:sp>
        <p:nvSpPr>
          <p:cNvPr id="61442" name="Rectangle 2">
            <a:extLst>
              <a:ext uri="{FF2B5EF4-FFF2-40B4-BE49-F238E27FC236}">
                <a16:creationId xmlns:a16="http://schemas.microsoft.com/office/drawing/2014/main" xmlns="" id="{7AEA7C87-9A21-4DE2-80BE-2EAC1CB812C4}"/>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xmlns="" id="{7B8F6D9C-0F90-43EC-AC8F-FEAEE33E6394}"/>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FC8F71F8-8935-44C2-A591-516796EB9E7D}"/>
              </a:ext>
            </a:extLst>
          </p:cNvPr>
          <p:cNvSpPr>
            <a:spLocks noGrp="1" noChangeArrowheads="1"/>
          </p:cNvSpPr>
          <p:nvPr>
            <p:ph type="sldNum" sz="quarter" idx="5"/>
          </p:nvPr>
        </p:nvSpPr>
        <p:spPr>
          <a:ln/>
        </p:spPr>
        <p:txBody>
          <a:bodyPr/>
          <a:lstStyle/>
          <a:p>
            <a:fld id="{6D5CC677-FAE3-4A5A-A0FE-FBAFB00CFC64}" type="slidenum">
              <a:rPr lang="es-ES_tradnl" altLang="es-ES"/>
              <a:pPr/>
              <a:t>22</a:t>
            </a:fld>
            <a:endParaRPr lang="es-ES_tradnl" altLang="es-ES"/>
          </a:p>
        </p:txBody>
      </p:sp>
      <p:sp>
        <p:nvSpPr>
          <p:cNvPr id="62466" name="Rectangle 2">
            <a:extLst>
              <a:ext uri="{FF2B5EF4-FFF2-40B4-BE49-F238E27FC236}">
                <a16:creationId xmlns:a16="http://schemas.microsoft.com/office/drawing/2014/main" xmlns="" id="{62D4065C-3B55-4D3D-BAA2-61555812D37D}"/>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xmlns="" id="{8B31190A-C901-4470-8E2B-4586A26A6BA0}"/>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F62894E7-EDB0-4285-9F93-7E6C0101D106}"/>
              </a:ext>
            </a:extLst>
          </p:cNvPr>
          <p:cNvSpPr>
            <a:spLocks noGrp="1" noChangeArrowheads="1"/>
          </p:cNvSpPr>
          <p:nvPr>
            <p:ph type="sldNum" sz="quarter" idx="5"/>
          </p:nvPr>
        </p:nvSpPr>
        <p:spPr>
          <a:ln/>
        </p:spPr>
        <p:txBody>
          <a:bodyPr/>
          <a:lstStyle/>
          <a:p>
            <a:fld id="{EF838E56-6AF4-4005-9AB8-A1C0CEDB197D}" type="slidenum">
              <a:rPr lang="es-ES_tradnl" altLang="es-ES"/>
              <a:pPr/>
              <a:t>23</a:t>
            </a:fld>
            <a:endParaRPr lang="es-ES_tradnl" altLang="es-ES"/>
          </a:p>
        </p:txBody>
      </p:sp>
      <p:sp>
        <p:nvSpPr>
          <p:cNvPr id="63490" name="Rectangle 2">
            <a:extLst>
              <a:ext uri="{FF2B5EF4-FFF2-40B4-BE49-F238E27FC236}">
                <a16:creationId xmlns:a16="http://schemas.microsoft.com/office/drawing/2014/main" xmlns="" id="{BD3AD9FE-FD59-4BC7-BEAF-3D29056F052E}"/>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xmlns="" id="{B5388882-7280-4BEC-9896-F9E9DD81F236}"/>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62B7D6D1-576B-4426-B157-5F46FCE23E8F}"/>
              </a:ext>
            </a:extLst>
          </p:cNvPr>
          <p:cNvSpPr>
            <a:spLocks noGrp="1" noChangeArrowheads="1"/>
          </p:cNvSpPr>
          <p:nvPr>
            <p:ph type="sldNum" sz="quarter" idx="5"/>
          </p:nvPr>
        </p:nvSpPr>
        <p:spPr>
          <a:ln/>
        </p:spPr>
        <p:txBody>
          <a:bodyPr/>
          <a:lstStyle/>
          <a:p>
            <a:fld id="{19572395-C2C6-4CBF-8D8C-0BC3F29CD1E2}" type="slidenum">
              <a:rPr lang="es-ES_tradnl" altLang="es-ES"/>
              <a:pPr/>
              <a:t>24</a:t>
            </a:fld>
            <a:endParaRPr lang="es-ES_tradnl" altLang="es-ES"/>
          </a:p>
        </p:txBody>
      </p:sp>
      <p:sp>
        <p:nvSpPr>
          <p:cNvPr id="64514" name="Rectangle 2">
            <a:extLst>
              <a:ext uri="{FF2B5EF4-FFF2-40B4-BE49-F238E27FC236}">
                <a16:creationId xmlns:a16="http://schemas.microsoft.com/office/drawing/2014/main" xmlns="" id="{57A82D93-301F-4ACB-B837-4FD1DA6FC4A6}"/>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xmlns="" id="{29C98EFC-FCDD-4E13-8806-9B7BAC26B24A}"/>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69360122-F55E-4CEF-ABBB-06B9CEC1616A}"/>
              </a:ext>
            </a:extLst>
          </p:cNvPr>
          <p:cNvSpPr>
            <a:spLocks noGrp="1" noChangeArrowheads="1"/>
          </p:cNvSpPr>
          <p:nvPr>
            <p:ph type="sldNum" sz="quarter" idx="5"/>
          </p:nvPr>
        </p:nvSpPr>
        <p:spPr>
          <a:ln/>
        </p:spPr>
        <p:txBody>
          <a:bodyPr/>
          <a:lstStyle/>
          <a:p>
            <a:fld id="{6379163A-3132-401D-9E32-A7288D2B8023}" type="slidenum">
              <a:rPr lang="es-ES_tradnl" altLang="es-ES"/>
              <a:pPr/>
              <a:t>25</a:t>
            </a:fld>
            <a:endParaRPr lang="es-ES_tradnl" altLang="es-ES"/>
          </a:p>
        </p:txBody>
      </p:sp>
      <p:sp>
        <p:nvSpPr>
          <p:cNvPr id="65538" name="Rectangle 2">
            <a:extLst>
              <a:ext uri="{FF2B5EF4-FFF2-40B4-BE49-F238E27FC236}">
                <a16:creationId xmlns:a16="http://schemas.microsoft.com/office/drawing/2014/main" xmlns="" id="{B7308619-49E4-4CFF-BFD4-14BB8F5E459D}"/>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xmlns="" id="{9D4E6DCE-A0EE-4875-B821-BA283423CE42}"/>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7EBF873-0151-48C6-BE18-06050EAE8E69}"/>
              </a:ext>
            </a:extLst>
          </p:cNvPr>
          <p:cNvSpPr>
            <a:spLocks noGrp="1" noChangeArrowheads="1"/>
          </p:cNvSpPr>
          <p:nvPr>
            <p:ph type="sldNum" sz="quarter" idx="5"/>
          </p:nvPr>
        </p:nvSpPr>
        <p:spPr>
          <a:ln/>
        </p:spPr>
        <p:txBody>
          <a:bodyPr/>
          <a:lstStyle/>
          <a:p>
            <a:fld id="{D170DF3B-0B45-432F-971A-B4936C1C117F}" type="slidenum">
              <a:rPr lang="es-ES_tradnl" altLang="es-ES"/>
              <a:pPr/>
              <a:t>26</a:t>
            </a:fld>
            <a:endParaRPr lang="es-ES_tradnl" altLang="es-ES"/>
          </a:p>
        </p:txBody>
      </p:sp>
      <p:sp>
        <p:nvSpPr>
          <p:cNvPr id="66562" name="Rectangle 2">
            <a:extLst>
              <a:ext uri="{FF2B5EF4-FFF2-40B4-BE49-F238E27FC236}">
                <a16:creationId xmlns:a16="http://schemas.microsoft.com/office/drawing/2014/main" xmlns="" id="{BC998568-FFC9-4660-8BC8-0DAC968EB1D8}"/>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xmlns="" id="{B6991F0B-7592-42CA-9277-27BB10C827FD}"/>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0B997B5F-4E97-4525-894E-582A2C69ECBF}"/>
              </a:ext>
            </a:extLst>
          </p:cNvPr>
          <p:cNvSpPr>
            <a:spLocks noGrp="1" noChangeArrowheads="1"/>
          </p:cNvSpPr>
          <p:nvPr>
            <p:ph type="sldNum" sz="quarter" idx="5"/>
          </p:nvPr>
        </p:nvSpPr>
        <p:spPr>
          <a:ln/>
        </p:spPr>
        <p:txBody>
          <a:bodyPr/>
          <a:lstStyle/>
          <a:p>
            <a:fld id="{7EA1206F-42D3-4BB7-B6B7-A3A987D3A9A0}" type="slidenum">
              <a:rPr lang="es-ES_tradnl" altLang="es-ES"/>
              <a:pPr/>
              <a:t>27</a:t>
            </a:fld>
            <a:endParaRPr lang="es-ES_tradnl" altLang="es-ES"/>
          </a:p>
        </p:txBody>
      </p:sp>
      <p:sp>
        <p:nvSpPr>
          <p:cNvPr id="67586" name="Rectangle 2">
            <a:extLst>
              <a:ext uri="{FF2B5EF4-FFF2-40B4-BE49-F238E27FC236}">
                <a16:creationId xmlns:a16="http://schemas.microsoft.com/office/drawing/2014/main" xmlns="" id="{C72DBD0A-9B2D-4648-B6CF-DF26D7C8CF22}"/>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xmlns="" id="{15C02E7D-2129-4BB5-9CBD-903057415125}"/>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1E433910-C1DE-4EA9-8D6B-A3E75DB6A061}"/>
              </a:ext>
            </a:extLst>
          </p:cNvPr>
          <p:cNvSpPr>
            <a:spLocks noGrp="1" noChangeArrowheads="1"/>
          </p:cNvSpPr>
          <p:nvPr>
            <p:ph type="sldNum" sz="quarter" idx="5"/>
          </p:nvPr>
        </p:nvSpPr>
        <p:spPr>
          <a:ln/>
        </p:spPr>
        <p:txBody>
          <a:bodyPr/>
          <a:lstStyle/>
          <a:p>
            <a:fld id="{07AD17DE-A026-4999-89CF-9D4B9FBE97AC}" type="slidenum">
              <a:rPr lang="es-ES_tradnl" altLang="es-ES"/>
              <a:pPr/>
              <a:t>28</a:t>
            </a:fld>
            <a:endParaRPr lang="es-ES_tradnl" altLang="es-ES"/>
          </a:p>
        </p:txBody>
      </p:sp>
      <p:sp>
        <p:nvSpPr>
          <p:cNvPr id="68610" name="Rectangle 2">
            <a:extLst>
              <a:ext uri="{FF2B5EF4-FFF2-40B4-BE49-F238E27FC236}">
                <a16:creationId xmlns:a16="http://schemas.microsoft.com/office/drawing/2014/main" xmlns="" id="{B7332474-A8F2-480C-9EAF-7B83CCF08D8D}"/>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xmlns="" id="{F22FB939-B663-4F6A-9CBB-7929F44AB260}"/>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6403CDF-7862-4D8C-A1D8-59AF1EC8C29F}"/>
              </a:ext>
            </a:extLst>
          </p:cNvPr>
          <p:cNvSpPr>
            <a:spLocks noGrp="1" noChangeArrowheads="1"/>
          </p:cNvSpPr>
          <p:nvPr>
            <p:ph type="sldNum" sz="quarter" idx="5"/>
          </p:nvPr>
        </p:nvSpPr>
        <p:spPr>
          <a:ln/>
        </p:spPr>
        <p:txBody>
          <a:bodyPr/>
          <a:lstStyle/>
          <a:p>
            <a:fld id="{CBB68554-44B7-4E86-AA04-2E2CFFDBC2E2}" type="slidenum">
              <a:rPr lang="es-ES_tradnl" altLang="es-ES"/>
              <a:pPr/>
              <a:t>29</a:t>
            </a:fld>
            <a:endParaRPr lang="es-ES_tradnl" altLang="es-ES"/>
          </a:p>
        </p:txBody>
      </p:sp>
      <p:sp>
        <p:nvSpPr>
          <p:cNvPr id="69634" name="Rectangle 2">
            <a:extLst>
              <a:ext uri="{FF2B5EF4-FFF2-40B4-BE49-F238E27FC236}">
                <a16:creationId xmlns:a16="http://schemas.microsoft.com/office/drawing/2014/main" xmlns="" id="{C33B7169-EFB2-4051-9543-FF98CF63D6BE}"/>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xmlns="" id="{0041A647-60C7-44F4-B82F-172D6AA88F09}"/>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39E52A4-17ED-473C-97D1-C1558B2F43F9}"/>
              </a:ext>
            </a:extLst>
          </p:cNvPr>
          <p:cNvSpPr>
            <a:spLocks noGrp="1" noChangeArrowheads="1"/>
          </p:cNvSpPr>
          <p:nvPr>
            <p:ph type="sldNum" sz="quarter" idx="5"/>
          </p:nvPr>
        </p:nvSpPr>
        <p:spPr>
          <a:ln/>
        </p:spPr>
        <p:txBody>
          <a:bodyPr/>
          <a:lstStyle/>
          <a:p>
            <a:fld id="{FC3CB96C-ED28-4143-ACB2-7B324B7DE592}" type="slidenum">
              <a:rPr lang="es-ES_tradnl" altLang="es-ES"/>
              <a:pPr/>
              <a:t>3</a:t>
            </a:fld>
            <a:endParaRPr lang="es-ES_tradnl" altLang="es-ES"/>
          </a:p>
        </p:txBody>
      </p:sp>
      <p:sp>
        <p:nvSpPr>
          <p:cNvPr id="43010" name="Rectangle 2">
            <a:extLst>
              <a:ext uri="{FF2B5EF4-FFF2-40B4-BE49-F238E27FC236}">
                <a16:creationId xmlns:a16="http://schemas.microsoft.com/office/drawing/2014/main" xmlns="" id="{B232FF2D-DB47-4707-B219-2C8A037DB84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xmlns="" id="{473E0648-D56D-4F7C-8667-91A39487BF92}"/>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1A6DD2F4-4ADF-4568-A977-B47BF4B60670}"/>
              </a:ext>
            </a:extLst>
          </p:cNvPr>
          <p:cNvSpPr>
            <a:spLocks noGrp="1" noChangeArrowheads="1"/>
          </p:cNvSpPr>
          <p:nvPr>
            <p:ph type="sldNum" sz="quarter" idx="5"/>
          </p:nvPr>
        </p:nvSpPr>
        <p:spPr>
          <a:ln/>
        </p:spPr>
        <p:txBody>
          <a:bodyPr/>
          <a:lstStyle/>
          <a:p>
            <a:fld id="{D10155EC-C3CE-48D4-92A2-E597542147BD}" type="slidenum">
              <a:rPr lang="es-ES_tradnl" altLang="es-ES"/>
              <a:pPr/>
              <a:t>30</a:t>
            </a:fld>
            <a:endParaRPr lang="es-ES_tradnl" altLang="es-ES"/>
          </a:p>
        </p:txBody>
      </p:sp>
      <p:sp>
        <p:nvSpPr>
          <p:cNvPr id="70658" name="Rectangle 2">
            <a:extLst>
              <a:ext uri="{FF2B5EF4-FFF2-40B4-BE49-F238E27FC236}">
                <a16:creationId xmlns:a16="http://schemas.microsoft.com/office/drawing/2014/main" xmlns="" id="{A773DBF0-C609-4652-8387-96C8699C07F4}"/>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xmlns="" id="{C852D470-C287-4BB8-A403-C6450146D515}"/>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DF9E6B9-1AF2-420C-A5CF-61B0317725CA}"/>
              </a:ext>
            </a:extLst>
          </p:cNvPr>
          <p:cNvSpPr>
            <a:spLocks noGrp="1" noChangeArrowheads="1"/>
          </p:cNvSpPr>
          <p:nvPr>
            <p:ph type="sldNum" sz="quarter" idx="5"/>
          </p:nvPr>
        </p:nvSpPr>
        <p:spPr>
          <a:ln/>
        </p:spPr>
        <p:txBody>
          <a:bodyPr/>
          <a:lstStyle/>
          <a:p>
            <a:fld id="{F532C358-2C1B-46AE-9479-3BB7FCC9F6D5}" type="slidenum">
              <a:rPr lang="es-ES_tradnl" altLang="es-ES"/>
              <a:pPr/>
              <a:t>31</a:t>
            </a:fld>
            <a:endParaRPr lang="es-ES_tradnl" altLang="es-ES"/>
          </a:p>
        </p:txBody>
      </p:sp>
      <p:sp>
        <p:nvSpPr>
          <p:cNvPr id="71682" name="Rectangle 2">
            <a:extLst>
              <a:ext uri="{FF2B5EF4-FFF2-40B4-BE49-F238E27FC236}">
                <a16:creationId xmlns:a16="http://schemas.microsoft.com/office/drawing/2014/main" xmlns="" id="{4F0DF928-47CF-44B3-A7A8-BAC789586728}"/>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xmlns="" id="{63C9EE1A-D534-47F8-9227-D13D4302AB09}"/>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FF2EB9E1-A0C5-4191-824D-6F0801F7640D}"/>
              </a:ext>
            </a:extLst>
          </p:cNvPr>
          <p:cNvSpPr>
            <a:spLocks noGrp="1" noChangeArrowheads="1"/>
          </p:cNvSpPr>
          <p:nvPr>
            <p:ph type="sldNum" sz="quarter" idx="5"/>
          </p:nvPr>
        </p:nvSpPr>
        <p:spPr>
          <a:ln/>
        </p:spPr>
        <p:txBody>
          <a:bodyPr/>
          <a:lstStyle/>
          <a:p>
            <a:fld id="{664A21E0-2511-40D4-BC00-19D582434783}" type="slidenum">
              <a:rPr lang="es-ES_tradnl" altLang="es-ES"/>
              <a:pPr/>
              <a:t>32</a:t>
            </a:fld>
            <a:endParaRPr lang="es-ES_tradnl" altLang="es-ES"/>
          </a:p>
        </p:txBody>
      </p:sp>
      <p:sp>
        <p:nvSpPr>
          <p:cNvPr id="72706" name="Rectangle 2">
            <a:extLst>
              <a:ext uri="{FF2B5EF4-FFF2-40B4-BE49-F238E27FC236}">
                <a16:creationId xmlns:a16="http://schemas.microsoft.com/office/drawing/2014/main" xmlns="" id="{BACE0981-604B-4120-A904-F4568CB7692B}"/>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xmlns="" id="{A024592B-FCCB-49D2-9E93-07CEC1037F34}"/>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AA5032D-D355-4582-BA9C-6EAA8848E778}"/>
              </a:ext>
            </a:extLst>
          </p:cNvPr>
          <p:cNvSpPr>
            <a:spLocks noGrp="1" noChangeArrowheads="1"/>
          </p:cNvSpPr>
          <p:nvPr>
            <p:ph type="sldNum" sz="quarter" idx="5"/>
          </p:nvPr>
        </p:nvSpPr>
        <p:spPr>
          <a:ln/>
        </p:spPr>
        <p:txBody>
          <a:bodyPr/>
          <a:lstStyle/>
          <a:p>
            <a:fld id="{A0C513FB-44EE-434D-B1AE-FDCF006D6A0D}" type="slidenum">
              <a:rPr lang="es-ES_tradnl" altLang="es-ES"/>
              <a:pPr/>
              <a:t>33</a:t>
            </a:fld>
            <a:endParaRPr lang="es-ES_tradnl" altLang="es-ES"/>
          </a:p>
        </p:txBody>
      </p:sp>
      <p:sp>
        <p:nvSpPr>
          <p:cNvPr id="73730" name="Rectangle 2">
            <a:extLst>
              <a:ext uri="{FF2B5EF4-FFF2-40B4-BE49-F238E27FC236}">
                <a16:creationId xmlns:a16="http://schemas.microsoft.com/office/drawing/2014/main" xmlns="" id="{7577DE18-475F-4791-8B05-A8A74880CBA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xmlns="" id="{04D36FB4-B793-4882-A7F0-52E00761932A}"/>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2801E49-E3B4-49C1-BED5-22F3F0F0BE6B}"/>
              </a:ext>
            </a:extLst>
          </p:cNvPr>
          <p:cNvSpPr>
            <a:spLocks noGrp="1" noChangeArrowheads="1"/>
          </p:cNvSpPr>
          <p:nvPr>
            <p:ph type="sldNum" sz="quarter" idx="5"/>
          </p:nvPr>
        </p:nvSpPr>
        <p:spPr>
          <a:ln/>
        </p:spPr>
        <p:txBody>
          <a:bodyPr/>
          <a:lstStyle/>
          <a:p>
            <a:fld id="{8385D698-9777-4052-BAED-5988C8557A37}" type="slidenum">
              <a:rPr lang="es-ES_tradnl" altLang="es-ES"/>
              <a:pPr/>
              <a:t>34</a:t>
            </a:fld>
            <a:endParaRPr lang="es-ES_tradnl" altLang="es-ES"/>
          </a:p>
        </p:txBody>
      </p:sp>
      <p:sp>
        <p:nvSpPr>
          <p:cNvPr id="74754" name="Rectangle 2">
            <a:extLst>
              <a:ext uri="{FF2B5EF4-FFF2-40B4-BE49-F238E27FC236}">
                <a16:creationId xmlns:a16="http://schemas.microsoft.com/office/drawing/2014/main" xmlns="" id="{93B57BBC-1FC6-43EB-90E2-3FAE7FC882A8}"/>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xmlns="" id="{50FFBD7B-F223-4E54-AAF7-BCF5319E72DF}"/>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26B0C159-AACB-45B6-997A-F9915D88F8E3}"/>
              </a:ext>
            </a:extLst>
          </p:cNvPr>
          <p:cNvSpPr>
            <a:spLocks noGrp="1" noChangeArrowheads="1"/>
          </p:cNvSpPr>
          <p:nvPr>
            <p:ph type="sldNum" sz="quarter" idx="5"/>
          </p:nvPr>
        </p:nvSpPr>
        <p:spPr>
          <a:ln/>
        </p:spPr>
        <p:txBody>
          <a:bodyPr/>
          <a:lstStyle/>
          <a:p>
            <a:fld id="{BB72808E-461B-41B3-9D4A-49834E4AE9A6}" type="slidenum">
              <a:rPr lang="es-ES_tradnl" altLang="es-ES"/>
              <a:pPr/>
              <a:t>35</a:t>
            </a:fld>
            <a:endParaRPr lang="es-ES_tradnl" altLang="es-ES"/>
          </a:p>
        </p:txBody>
      </p:sp>
      <p:sp>
        <p:nvSpPr>
          <p:cNvPr id="75778" name="Rectangle 2">
            <a:extLst>
              <a:ext uri="{FF2B5EF4-FFF2-40B4-BE49-F238E27FC236}">
                <a16:creationId xmlns:a16="http://schemas.microsoft.com/office/drawing/2014/main" xmlns="" id="{A8CD1C63-87E1-498D-8A12-B36C47FFCBDC}"/>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xmlns="" id="{A69B9614-442D-4B0A-8604-787A6C9C634D}"/>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8F7870D-29A4-4BC5-BF8D-AC12B17DAED2}"/>
              </a:ext>
            </a:extLst>
          </p:cNvPr>
          <p:cNvSpPr>
            <a:spLocks noGrp="1" noChangeArrowheads="1"/>
          </p:cNvSpPr>
          <p:nvPr>
            <p:ph type="sldNum" sz="quarter" idx="5"/>
          </p:nvPr>
        </p:nvSpPr>
        <p:spPr>
          <a:ln/>
        </p:spPr>
        <p:txBody>
          <a:bodyPr/>
          <a:lstStyle/>
          <a:p>
            <a:fld id="{745E2CBF-3420-4C03-9F0C-2B6361075B4A}" type="slidenum">
              <a:rPr lang="es-ES_tradnl" altLang="es-ES"/>
              <a:pPr/>
              <a:t>36</a:t>
            </a:fld>
            <a:endParaRPr lang="es-ES_tradnl" altLang="es-ES"/>
          </a:p>
        </p:txBody>
      </p:sp>
      <p:sp>
        <p:nvSpPr>
          <p:cNvPr id="76802" name="Rectangle 2">
            <a:extLst>
              <a:ext uri="{FF2B5EF4-FFF2-40B4-BE49-F238E27FC236}">
                <a16:creationId xmlns:a16="http://schemas.microsoft.com/office/drawing/2014/main" xmlns="" id="{9068CB80-D04D-45BF-A055-71E1C50D28B9}"/>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xmlns="" id="{1AADCE7E-24F9-4577-882D-48E4F529C784}"/>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16F4AA95-42A5-434C-B798-7C5439E97208}"/>
              </a:ext>
            </a:extLst>
          </p:cNvPr>
          <p:cNvSpPr>
            <a:spLocks noGrp="1" noChangeArrowheads="1"/>
          </p:cNvSpPr>
          <p:nvPr>
            <p:ph type="sldNum" sz="quarter" idx="5"/>
          </p:nvPr>
        </p:nvSpPr>
        <p:spPr>
          <a:ln/>
        </p:spPr>
        <p:txBody>
          <a:bodyPr/>
          <a:lstStyle/>
          <a:p>
            <a:fld id="{CDF90FAB-BDF4-4A97-95E5-47DB0A4F3E90}" type="slidenum">
              <a:rPr lang="es-ES_tradnl" altLang="es-ES"/>
              <a:pPr/>
              <a:t>37</a:t>
            </a:fld>
            <a:endParaRPr lang="es-ES_tradnl" altLang="es-ES"/>
          </a:p>
        </p:txBody>
      </p:sp>
      <p:sp>
        <p:nvSpPr>
          <p:cNvPr id="77826" name="Rectangle 2">
            <a:extLst>
              <a:ext uri="{FF2B5EF4-FFF2-40B4-BE49-F238E27FC236}">
                <a16:creationId xmlns:a16="http://schemas.microsoft.com/office/drawing/2014/main" xmlns="" id="{F39D7F35-23B6-420E-B4CE-D50BDEF4621E}"/>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xmlns="" id="{6E1FF16C-6599-4922-8FA7-CDA1F417F5E2}"/>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A8B35A9-7E9A-47A8-9DF4-D998FA10C554}"/>
              </a:ext>
            </a:extLst>
          </p:cNvPr>
          <p:cNvSpPr>
            <a:spLocks noGrp="1" noChangeArrowheads="1"/>
          </p:cNvSpPr>
          <p:nvPr>
            <p:ph type="sldNum" sz="quarter" idx="5"/>
          </p:nvPr>
        </p:nvSpPr>
        <p:spPr>
          <a:ln/>
        </p:spPr>
        <p:txBody>
          <a:bodyPr/>
          <a:lstStyle/>
          <a:p>
            <a:fld id="{882A5846-E2B1-4667-94DE-23DC300E559C}" type="slidenum">
              <a:rPr lang="es-ES_tradnl" altLang="es-ES"/>
              <a:pPr/>
              <a:t>4</a:t>
            </a:fld>
            <a:endParaRPr lang="es-ES_tradnl" altLang="es-ES"/>
          </a:p>
        </p:txBody>
      </p:sp>
      <p:sp>
        <p:nvSpPr>
          <p:cNvPr id="44034" name="Rectangle 2">
            <a:extLst>
              <a:ext uri="{FF2B5EF4-FFF2-40B4-BE49-F238E27FC236}">
                <a16:creationId xmlns:a16="http://schemas.microsoft.com/office/drawing/2014/main" xmlns="" id="{E685D346-EE11-42F8-A333-5BB2F671C3FF}"/>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xmlns="" id="{402E1362-420E-474B-B135-66F404BD24F1}"/>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A7CFBAB-8DD1-44C6-A094-4B734ACEBDB8}"/>
              </a:ext>
            </a:extLst>
          </p:cNvPr>
          <p:cNvSpPr>
            <a:spLocks noGrp="1" noChangeArrowheads="1"/>
          </p:cNvSpPr>
          <p:nvPr>
            <p:ph type="sldNum" sz="quarter" idx="5"/>
          </p:nvPr>
        </p:nvSpPr>
        <p:spPr>
          <a:ln/>
        </p:spPr>
        <p:txBody>
          <a:bodyPr/>
          <a:lstStyle/>
          <a:p>
            <a:fld id="{BA793067-124A-4336-B9ED-8858BE270B3B}" type="slidenum">
              <a:rPr lang="es-ES_tradnl" altLang="es-ES"/>
              <a:pPr/>
              <a:t>5</a:t>
            </a:fld>
            <a:endParaRPr lang="es-ES_tradnl" altLang="es-ES"/>
          </a:p>
        </p:txBody>
      </p:sp>
      <p:sp>
        <p:nvSpPr>
          <p:cNvPr id="45058" name="Rectangle 2">
            <a:extLst>
              <a:ext uri="{FF2B5EF4-FFF2-40B4-BE49-F238E27FC236}">
                <a16:creationId xmlns:a16="http://schemas.microsoft.com/office/drawing/2014/main" xmlns="" id="{FADEEA1F-6E83-4571-8B4F-7DF5AC9EF2CC}"/>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xmlns="" id="{D63DFF0E-C92B-4273-B7A9-2068AB2A626E}"/>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E6BF3A6-035D-4BCB-BEA7-7F996B684F42}"/>
              </a:ext>
            </a:extLst>
          </p:cNvPr>
          <p:cNvSpPr>
            <a:spLocks noGrp="1" noChangeArrowheads="1"/>
          </p:cNvSpPr>
          <p:nvPr>
            <p:ph type="sldNum" sz="quarter" idx="5"/>
          </p:nvPr>
        </p:nvSpPr>
        <p:spPr>
          <a:ln/>
        </p:spPr>
        <p:txBody>
          <a:bodyPr/>
          <a:lstStyle/>
          <a:p>
            <a:fld id="{3E2AC8CC-624A-473E-AADF-0A73058CC9E4}" type="slidenum">
              <a:rPr lang="es-ES_tradnl" altLang="es-ES"/>
              <a:pPr/>
              <a:t>6</a:t>
            </a:fld>
            <a:endParaRPr lang="es-ES_tradnl" altLang="es-ES"/>
          </a:p>
        </p:txBody>
      </p:sp>
      <p:sp>
        <p:nvSpPr>
          <p:cNvPr id="46082" name="Rectangle 2">
            <a:extLst>
              <a:ext uri="{FF2B5EF4-FFF2-40B4-BE49-F238E27FC236}">
                <a16:creationId xmlns:a16="http://schemas.microsoft.com/office/drawing/2014/main" xmlns="" id="{1C95EBBB-3676-4EE3-A300-DD528DFAF756}"/>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xmlns="" id="{C108D4EA-E093-480A-BB37-089412FA4BC4}"/>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D8F9B5B-5623-4E1C-B025-14959CB73856}"/>
              </a:ext>
            </a:extLst>
          </p:cNvPr>
          <p:cNvSpPr>
            <a:spLocks noGrp="1" noChangeArrowheads="1"/>
          </p:cNvSpPr>
          <p:nvPr>
            <p:ph type="sldNum" sz="quarter" idx="5"/>
          </p:nvPr>
        </p:nvSpPr>
        <p:spPr>
          <a:ln/>
        </p:spPr>
        <p:txBody>
          <a:bodyPr/>
          <a:lstStyle/>
          <a:p>
            <a:fld id="{CCACC8CB-4A75-49A5-8041-F433F2C1172F}" type="slidenum">
              <a:rPr lang="es-ES_tradnl" altLang="es-ES"/>
              <a:pPr/>
              <a:t>7</a:t>
            </a:fld>
            <a:endParaRPr lang="es-ES_tradnl" altLang="es-ES"/>
          </a:p>
        </p:txBody>
      </p:sp>
      <p:sp>
        <p:nvSpPr>
          <p:cNvPr id="47106" name="Rectangle 2">
            <a:extLst>
              <a:ext uri="{FF2B5EF4-FFF2-40B4-BE49-F238E27FC236}">
                <a16:creationId xmlns:a16="http://schemas.microsoft.com/office/drawing/2014/main" xmlns="" id="{97016590-E655-47CA-B87F-45B3CF45F6B8}"/>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xmlns="" id="{32A03B09-AE67-47E9-98B6-36E8932F6EB5}"/>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4CFBBBBD-9E43-4AA8-B7E8-23408547365D}"/>
              </a:ext>
            </a:extLst>
          </p:cNvPr>
          <p:cNvSpPr>
            <a:spLocks noGrp="1" noChangeArrowheads="1"/>
          </p:cNvSpPr>
          <p:nvPr>
            <p:ph type="sldNum" sz="quarter" idx="5"/>
          </p:nvPr>
        </p:nvSpPr>
        <p:spPr>
          <a:ln/>
        </p:spPr>
        <p:txBody>
          <a:bodyPr/>
          <a:lstStyle/>
          <a:p>
            <a:fld id="{1A7D066D-060E-418B-83FD-9D917924DD8B}" type="slidenum">
              <a:rPr lang="es-ES_tradnl" altLang="es-ES"/>
              <a:pPr/>
              <a:t>8</a:t>
            </a:fld>
            <a:endParaRPr lang="es-ES_tradnl" altLang="es-ES"/>
          </a:p>
        </p:txBody>
      </p:sp>
      <p:sp>
        <p:nvSpPr>
          <p:cNvPr id="48130" name="Rectangle 2">
            <a:extLst>
              <a:ext uri="{FF2B5EF4-FFF2-40B4-BE49-F238E27FC236}">
                <a16:creationId xmlns:a16="http://schemas.microsoft.com/office/drawing/2014/main" xmlns="" id="{DB654DD2-3C49-4981-8B65-D9CEAB782817}"/>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xmlns="" id="{D010601F-6CF5-47B7-8A5D-F9A64FC30CB2}"/>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9795F8D-8087-490E-BA34-1336383087CD}"/>
              </a:ext>
            </a:extLst>
          </p:cNvPr>
          <p:cNvSpPr>
            <a:spLocks noGrp="1" noChangeArrowheads="1"/>
          </p:cNvSpPr>
          <p:nvPr>
            <p:ph type="sldNum" sz="quarter" idx="5"/>
          </p:nvPr>
        </p:nvSpPr>
        <p:spPr>
          <a:ln/>
        </p:spPr>
        <p:txBody>
          <a:bodyPr/>
          <a:lstStyle/>
          <a:p>
            <a:fld id="{04F1D14E-9D22-409D-BF30-8F49DCE6428D}" type="slidenum">
              <a:rPr lang="es-ES_tradnl" altLang="es-ES"/>
              <a:pPr/>
              <a:t>9</a:t>
            </a:fld>
            <a:endParaRPr lang="es-ES_tradnl" altLang="es-ES"/>
          </a:p>
        </p:txBody>
      </p:sp>
      <p:sp>
        <p:nvSpPr>
          <p:cNvPr id="49154" name="Rectangle 2">
            <a:extLst>
              <a:ext uri="{FF2B5EF4-FFF2-40B4-BE49-F238E27FC236}">
                <a16:creationId xmlns:a16="http://schemas.microsoft.com/office/drawing/2014/main" xmlns="" id="{51FDD503-4658-4B9F-A646-4ECB7CD9C457}"/>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xmlns="" id="{02044FBD-BCDE-4E55-8558-E9D1E9A4B7AA}"/>
              </a:ext>
            </a:extLst>
          </p:cNvPr>
          <p:cNvSpPr>
            <a:spLocks noGrp="1" noChangeArrowheads="1"/>
          </p:cNvSpPr>
          <p:nvPr>
            <p:ph type="body" idx="1"/>
          </p:nvPr>
        </p:nvSpPr>
        <p:spPr/>
        <p:txBody>
          <a:bodyPr/>
          <a:lstStyle/>
          <a:p>
            <a:endParaRPr lang="es-ES_tradnl" alt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s-ES" altLang="es-ES"/>
          </a:p>
        </p:txBody>
      </p:sp>
      <p:sp>
        <p:nvSpPr>
          <p:cNvPr id="5" name="Footer Placeholder 4"/>
          <p:cNvSpPr>
            <a:spLocks noGrp="1"/>
          </p:cNvSpPr>
          <p:nvPr>
            <p:ph type="ftr" sz="quarter" idx="11"/>
          </p:nvPr>
        </p:nvSpPr>
        <p:spPr>
          <a:xfrm>
            <a:off x="1921934" y="5054602"/>
            <a:ext cx="4064860" cy="279400"/>
          </a:xfrm>
        </p:spPr>
        <p:txBody>
          <a:bodyPr/>
          <a:lstStyle/>
          <a:p>
            <a:endParaRPr lang="es-ES" altLang="es-ES"/>
          </a:p>
        </p:txBody>
      </p:sp>
      <p:sp>
        <p:nvSpPr>
          <p:cNvPr id="6" name="Slide Number Placeholder 5"/>
          <p:cNvSpPr>
            <a:spLocks noGrp="1"/>
          </p:cNvSpPr>
          <p:nvPr>
            <p:ph type="sldNum" sz="quarter" idx="12"/>
          </p:nvPr>
        </p:nvSpPr>
        <p:spPr>
          <a:xfrm>
            <a:off x="6817317" y="5054602"/>
            <a:ext cx="413483" cy="279400"/>
          </a:xfrm>
        </p:spPr>
        <p:txBody>
          <a:bodyPr/>
          <a:lstStyle/>
          <a:p>
            <a:fld id="{41B86BE8-C519-41AE-81C5-40C33F552BCB}" type="slidenum">
              <a:rPr lang="es-ES" altLang="es-ES" smtClean="0"/>
              <a:pPr/>
              <a:t>‹Nº›</a:t>
            </a:fld>
            <a:endParaRPr lang="es-ES" alt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34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3A05C645-41AA-44F8-A934-982513B583E8}" type="slidenum">
              <a:rPr lang="es-ES" altLang="es-ES" smtClean="0"/>
              <a:pPr/>
              <a:t>‹Nº›</a:t>
            </a:fld>
            <a:endParaRPr lang="es-ES" altLang="es-ES"/>
          </a:p>
        </p:txBody>
      </p:sp>
    </p:spTree>
    <p:extLst>
      <p:ext uri="{BB962C8B-B14F-4D97-AF65-F5344CB8AC3E}">
        <p14:creationId xmlns:p14="http://schemas.microsoft.com/office/powerpoint/2010/main" xmlns="" val="70017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3A05C645-41AA-44F8-A934-982513B583E8}" type="slidenum">
              <a:rPr lang="es-ES" altLang="es-ES" smtClean="0"/>
              <a:pPr/>
              <a:t>‹Nº›</a:t>
            </a:fld>
            <a:endParaRPr lang="es-ES" alt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5329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3A05C645-41AA-44F8-A934-982513B583E8}" type="slidenum">
              <a:rPr lang="es-ES" altLang="es-ES" smtClean="0"/>
              <a:pPr/>
              <a:t>‹Nº›</a:t>
            </a:fld>
            <a:endParaRPr lang="es-ES" alt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2395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3A05C645-41AA-44F8-A934-982513B583E8}" type="slidenum">
              <a:rPr lang="es-ES" altLang="es-ES" smtClean="0"/>
              <a:pPr/>
              <a:t>‹Nº›</a:t>
            </a:fld>
            <a:endParaRPr lang="es-ES" altLang="es-ES"/>
          </a:p>
        </p:txBody>
      </p:sp>
    </p:spTree>
    <p:extLst>
      <p:ext uri="{BB962C8B-B14F-4D97-AF65-F5344CB8AC3E}">
        <p14:creationId xmlns:p14="http://schemas.microsoft.com/office/powerpoint/2010/main" xmlns="" val="1963460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3A05C645-41AA-44F8-A934-982513B583E8}" type="slidenum">
              <a:rPr lang="es-ES" altLang="es-ES" smtClean="0"/>
              <a:pPr/>
              <a:t>‹Nº›</a:t>
            </a:fld>
            <a:endParaRPr lang="es-ES" alt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6389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3A05C645-41AA-44F8-A934-982513B583E8}" type="slidenum">
              <a:rPr lang="es-ES" altLang="es-ES" smtClean="0"/>
              <a:pPr/>
              <a:t>‹Nº›</a:t>
            </a:fld>
            <a:endParaRPr lang="es-ES" alt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8762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2CCEFCFF-6C84-4953-9BB4-6C68802F9EB0}" type="slidenum">
              <a:rPr lang="es-ES" altLang="es-ES" smtClean="0"/>
              <a:pPr/>
              <a:t>‹Nº›</a:t>
            </a:fld>
            <a:endParaRPr lang="es-ES" alt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4356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99C52255-0DD4-46B9-9372-0196A1DD9D6D}" type="slidenum">
              <a:rPr lang="es-ES" altLang="es-ES" smtClean="0"/>
              <a:pPr/>
              <a:t>‹Nº›</a:t>
            </a:fld>
            <a:endParaRPr lang="es-ES" alt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365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28BA2433-0A82-4D50-8AC8-B392D4DCE929}" type="slidenum">
              <a:rPr lang="es-ES" altLang="es-ES" smtClean="0"/>
              <a:pPr/>
              <a:t>‹Nº›</a:t>
            </a:fld>
            <a:endParaRPr lang="es-ES" altLang="es-ES"/>
          </a:p>
        </p:txBody>
      </p:sp>
    </p:spTree>
    <p:extLst>
      <p:ext uri="{BB962C8B-B14F-4D97-AF65-F5344CB8AC3E}">
        <p14:creationId xmlns:p14="http://schemas.microsoft.com/office/powerpoint/2010/main" xmlns="" val="357496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B5DF8423-3FE6-4F0F-8332-E1A323974A3F}" type="slidenum">
              <a:rPr lang="es-ES" altLang="es-ES" smtClean="0"/>
              <a:pPr/>
              <a:t>‹Nº›</a:t>
            </a:fld>
            <a:endParaRPr lang="es-ES" alt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5661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AEECF67F-E6E4-4FE6-ABF8-00A1F9F283ED}" type="slidenum">
              <a:rPr lang="es-ES" altLang="es-ES" smtClean="0"/>
              <a:pPr/>
              <a:t>‹Nº›</a:t>
            </a:fld>
            <a:endParaRPr lang="es-ES" altLang="es-ES"/>
          </a:p>
        </p:txBody>
      </p:sp>
    </p:spTree>
    <p:extLst>
      <p:ext uri="{BB962C8B-B14F-4D97-AF65-F5344CB8AC3E}">
        <p14:creationId xmlns:p14="http://schemas.microsoft.com/office/powerpoint/2010/main" xmlns="" val="347855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s-ES"/>
          </a:p>
        </p:txBody>
      </p:sp>
      <p:sp>
        <p:nvSpPr>
          <p:cNvPr id="8" name="Footer Placeholder 7"/>
          <p:cNvSpPr>
            <a:spLocks noGrp="1"/>
          </p:cNvSpPr>
          <p:nvPr>
            <p:ph type="ftr" sz="quarter" idx="11"/>
          </p:nvPr>
        </p:nvSpPr>
        <p:spPr/>
        <p:txBody>
          <a:bodyPr/>
          <a:lstStyle/>
          <a:p>
            <a:endParaRPr lang="es-ES" altLang="es-ES"/>
          </a:p>
        </p:txBody>
      </p:sp>
      <p:sp>
        <p:nvSpPr>
          <p:cNvPr id="9" name="Slide Number Placeholder 8"/>
          <p:cNvSpPr>
            <a:spLocks noGrp="1"/>
          </p:cNvSpPr>
          <p:nvPr>
            <p:ph type="sldNum" sz="quarter" idx="12"/>
          </p:nvPr>
        </p:nvSpPr>
        <p:spPr/>
        <p:txBody>
          <a:bodyPr/>
          <a:lstStyle/>
          <a:p>
            <a:fld id="{49E59940-25B4-46D2-821C-ECFCD8B9651F}" type="slidenum">
              <a:rPr lang="es-ES" altLang="es-ES" smtClean="0"/>
              <a:pPr/>
              <a:t>‹Nº›</a:t>
            </a:fld>
            <a:endParaRPr lang="es-ES" alt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236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s-ES"/>
          </a:p>
        </p:txBody>
      </p:sp>
      <p:sp>
        <p:nvSpPr>
          <p:cNvPr id="4" name="Footer Placeholder 3"/>
          <p:cNvSpPr>
            <a:spLocks noGrp="1"/>
          </p:cNvSpPr>
          <p:nvPr>
            <p:ph type="ftr" sz="quarter" idx="11"/>
          </p:nvPr>
        </p:nvSpPr>
        <p:spPr/>
        <p:txBody>
          <a:bodyPr/>
          <a:lstStyle/>
          <a:p>
            <a:endParaRPr lang="es-ES" altLang="es-ES"/>
          </a:p>
        </p:txBody>
      </p:sp>
      <p:sp>
        <p:nvSpPr>
          <p:cNvPr id="5" name="Slide Number Placeholder 4"/>
          <p:cNvSpPr>
            <a:spLocks noGrp="1"/>
          </p:cNvSpPr>
          <p:nvPr>
            <p:ph type="sldNum" sz="quarter" idx="12"/>
          </p:nvPr>
        </p:nvSpPr>
        <p:spPr/>
        <p:txBody>
          <a:bodyPr/>
          <a:lstStyle/>
          <a:p>
            <a:fld id="{862F424F-3612-4887-925B-8E04C8E9D987}" type="slidenum">
              <a:rPr lang="es-ES" altLang="es-ES" smtClean="0"/>
              <a:pPr/>
              <a:t>‹Nº›</a:t>
            </a:fld>
            <a:endParaRPr lang="es-ES" alt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1460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s-ES"/>
          </a:p>
        </p:txBody>
      </p:sp>
      <p:sp>
        <p:nvSpPr>
          <p:cNvPr id="3" name="Footer Placeholder 2"/>
          <p:cNvSpPr>
            <a:spLocks noGrp="1"/>
          </p:cNvSpPr>
          <p:nvPr>
            <p:ph type="ftr" sz="quarter" idx="11"/>
          </p:nvPr>
        </p:nvSpPr>
        <p:spPr/>
        <p:txBody>
          <a:bodyPr/>
          <a:lstStyle/>
          <a:p>
            <a:endParaRPr lang="es-ES" altLang="es-ES"/>
          </a:p>
        </p:txBody>
      </p:sp>
      <p:sp>
        <p:nvSpPr>
          <p:cNvPr id="4" name="Slide Number Placeholder 3"/>
          <p:cNvSpPr>
            <a:spLocks noGrp="1"/>
          </p:cNvSpPr>
          <p:nvPr>
            <p:ph type="sldNum" sz="quarter" idx="12"/>
          </p:nvPr>
        </p:nvSpPr>
        <p:spPr/>
        <p:txBody>
          <a:bodyPr/>
          <a:lstStyle/>
          <a:p>
            <a:fld id="{C4CDDA58-1817-4038-B112-5C2B5515C8E9}" type="slidenum">
              <a:rPr lang="es-ES" altLang="es-ES" smtClean="0"/>
              <a:pPr/>
              <a:t>‹Nº›</a:t>
            </a:fld>
            <a:endParaRPr lang="es-ES" altLang="es-ES"/>
          </a:p>
        </p:txBody>
      </p:sp>
    </p:spTree>
    <p:extLst>
      <p:ext uri="{BB962C8B-B14F-4D97-AF65-F5344CB8AC3E}">
        <p14:creationId xmlns:p14="http://schemas.microsoft.com/office/powerpoint/2010/main" xmlns="" val="380248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8FC5D24D-6CC5-4E87-BFC2-4A0FF96C472D}" type="slidenum">
              <a:rPr lang="es-ES" altLang="es-ES" smtClean="0"/>
              <a:pPr/>
              <a:t>‹Nº›</a:t>
            </a:fld>
            <a:endParaRPr lang="es-ES" alt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629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76A65CE3-6C5B-4736-A765-9001129E249A}" type="slidenum">
              <a:rPr lang="es-ES" altLang="es-ES" smtClean="0"/>
              <a:pPr/>
              <a:t>‹Nº›</a:t>
            </a:fld>
            <a:endParaRPr lang="es-ES" altLang="es-ES"/>
          </a:p>
        </p:txBody>
      </p:sp>
    </p:spTree>
    <p:extLst>
      <p:ext uri="{BB962C8B-B14F-4D97-AF65-F5344CB8AC3E}">
        <p14:creationId xmlns:p14="http://schemas.microsoft.com/office/powerpoint/2010/main" xmlns="" val="328380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s-ES" altLang="es-E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ltLang="es-E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05C645-41AA-44F8-A934-982513B583E8}" type="slidenum">
              <a:rPr lang="es-ES" altLang="es-ES" smtClean="0"/>
              <a:pPr/>
              <a:t>‹Nº›</a:t>
            </a:fld>
            <a:endParaRPr lang="es-ES" altLang="es-ES"/>
          </a:p>
        </p:txBody>
      </p:sp>
    </p:spTree>
    <p:extLst>
      <p:ext uri="{BB962C8B-B14F-4D97-AF65-F5344CB8AC3E}">
        <p14:creationId xmlns:p14="http://schemas.microsoft.com/office/powerpoint/2010/main" xmlns="" val="4236970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xmlns="" id="{B3C2581D-DC58-4E99-826A-10EC9BC2949E}"/>
              </a:ext>
            </a:extLst>
          </p:cNvPr>
          <p:cNvSpPr txBox="1">
            <a:spLocks noChangeArrowheads="1"/>
          </p:cNvSpPr>
          <p:nvPr/>
        </p:nvSpPr>
        <p:spPr bwMode="auto">
          <a:xfrm>
            <a:off x="250825" y="1125538"/>
            <a:ext cx="864235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s-ES_tradnl" altLang="es-ES" sz="4400" dirty="0"/>
              <a:t>     Tema : </a:t>
            </a:r>
            <a:r>
              <a:rPr lang="es-ES_tradnl" altLang="es-ES" sz="4400" dirty="0" smtClean="0"/>
              <a:t>IV </a:t>
            </a:r>
            <a:endParaRPr lang="es-ES_tradnl" altLang="es-ES" sz="4400" dirty="0"/>
          </a:p>
          <a:p>
            <a:r>
              <a:rPr lang="es-ES_tradnl" altLang="es-ES" sz="4400" dirty="0"/>
              <a:t>               </a:t>
            </a:r>
            <a:r>
              <a:rPr lang="es-ES_tradnl" altLang="es-ES" sz="4400" dirty="0">
                <a:solidFill>
                  <a:schemeClr val="tx2"/>
                </a:solidFill>
              </a:rPr>
              <a:t>LOS PELOIDES</a:t>
            </a:r>
          </a:p>
          <a:p>
            <a:r>
              <a:rPr lang="es-ES_tradnl" altLang="es-ES" dirty="0">
                <a:effectLst>
                  <a:outerShdw blurRad="38100" dist="38100" dir="2700000" algn="tl">
                    <a:srgbClr val="000000"/>
                  </a:outerShdw>
                </a:effectLst>
              </a:rPr>
              <a:t>      </a:t>
            </a:r>
          </a:p>
          <a:p>
            <a:r>
              <a:rPr lang="en-US" altLang="es-ES" dirty="0">
                <a:effectLst>
                  <a:outerShdw blurRad="38100" dist="38100" dir="2700000" algn="tl">
                    <a:srgbClr val="000000"/>
                  </a:outerShdw>
                </a:effectLst>
              </a:rPr>
              <a:t>                                    </a:t>
            </a:r>
          </a:p>
          <a:p>
            <a:r>
              <a:rPr lang="en-US" altLang="es-ES" dirty="0">
                <a:effectLst>
                  <a:outerShdw blurRad="38100" dist="38100" dir="2700000" algn="tl">
                    <a:srgbClr val="000000"/>
                  </a:outerShdw>
                </a:effectLst>
              </a:rPr>
              <a:t>                                                </a:t>
            </a:r>
          </a:p>
          <a:p>
            <a:r>
              <a:rPr lang="en-US" altLang="es-ES" dirty="0">
                <a:effectLst>
                  <a:outerShdw blurRad="38100" dist="38100" dir="2700000" algn="tl">
                    <a:srgbClr val="000000"/>
                  </a:outerShdw>
                </a:effectLst>
              </a:rPr>
              <a:t>                                                  </a:t>
            </a:r>
            <a:endParaRPr lang="es-ES" altLang="es-ES" sz="3600" dirty="0">
              <a:effectLst>
                <a:outerShdw blurRad="38100" dist="38100" dir="2700000" algn="tl">
                  <a:srgbClr val="00000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a:extLst>
              <a:ext uri="{FF2B5EF4-FFF2-40B4-BE49-F238E27FC236}">
                <a16:creationId xmlns:a16="http://schemas.microsoft.com/office/drawing/2014/main" xmlns="" id="{086993EA-D121-4C00-B2DF-78C28BC13C01}"/>
              </a:ext>
            </a:extLst>
          </p:cNvPr>
          <p:cNvSpPr txBox="1">
            <a:spLocks noChangeArrowheads="1"/>
          </p:cNvSpPr>
          <p:nvPr/>
        </p:nvSpPr>
        <p:spPr bwMode="auto">
          <a:xfrm>
            <a:off x="684213" y="1628775"/>
            <a:ext cx="7918450" cy="295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000">
                <a:solidFill>
                  <a:schemeClr val="tx2"/>
                </a:solidFill>
              </a:rPr>
              <a:t>CAPACIDAD DE ABSORCION DE HUMEDAD</a:t>
            </a:r>
          </a:p>
          <a:p>
            <a:pPr>
              <a:spcBef>
                <a:spcPct val="50000"/>
              </a:spcBef>
            </a:pPr>
            <a:r>
              <a:rPr lang="es-ES_tradnl" altLang="es-ES">
                <a:latin typeface="Tahoma" panose="020B0604030504040204" pitchFamily="34" charset="0"/>
              </a:rPr>
              <a:t>Representa la capacidad de acumular la mayor cantidad de agua que puede llegar a la saturación completa, pero que varia con los distintos tipos, siendo los de mayor capacidad las turbas y los sapropeloides con un 80-97%</a:t>
            </a:r>
            <a:endParaRPr lang="es-ES" altLang="es-ES">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6">
            <a:extLst>
              <a:ext uri="{FF2B5EF4-FFF2-40B4-BE49-F238E27FC236}">
                <a16:creationId xmlns:a16="http://schemas.microsoft.com/office/drawing/2014/main" xmlns="" id="{9AE45B68-E432-4E09-898C-3C06E58D0784}"/>
              </a:ext>
            </a:extLst>
          </p:cNvPr>
          <p:cNvSpPr txBox="1">
            <a:spLocks noChangeArrowheads="1"/>
          </p:cNvSpPr>
          <p:nvPr/>
        </p:nvSpPr>
        <p:spPr bwMode="auto">
          <a:xfrm>
            <a:off x="1042988" y="1268413"/>
            <a:ext cx="6961187" cy="368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000">
                <a:solidFill>
                  <a:schemeClr val="tx2"/>
                </a:solidFill>
              </a:rPr>
              <a:t>CAPACIDAD DE RETENCION TERMICA</a:t>
            </a:r>
          </a:p>
          <a:p>
            <a:pPr>
              <a:spcBef>
                <a:spcPct val="50000"/>
              </a:spcBef>
            </a:pPr>
            <a:r>
              <a:rPr lang="es-ES_tradnl" altLang="es-ES">
                <a:latin typeface="Tahoma" panose="020B0604030504040204" pitchFamily="34" charset="0"/>
              </a:rPr>
              <a:t>Caracteriza la velocidad de enfriamiento de los peloides, definiéndose como tal el tiempo en segundos durante el cual un gramo de esta sustancia con capacidad y conductividad termica dada, varia su temperatura en la magnitud de un grado Kelvin</a:t>
            </a:r>
            <a:endParaRPr lang="es-ES" altLang="es-ES">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a:extLst>
              <a:ext uri="{FF2B5EF4-FFF2-40B4-BE49-F238E27FC236}">
                <a16:creationId xmlns:a16="http://schemas.microsoft.com/office/drawing/2014/main" xmlns="" id="{89027ADE-73D7-43CD-BCB3-A2B4AD6A96A9}"/>
              </a:ext>
            </a:extLst>
          </p:cNvPr>
          <p:cNvSpPr txBox="1">
            <a:spLocks noChangeArrowheads="1"/>
          </p:cNvSpPr>
          <p:nvPr/>
        </p:nvSpPr>
        <p:spPr bwMode="auto">
          <a:xfrm>
            <a:off x="1258888" y="1844675"/>
            <a:ext cx="6629400" cy="2709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000">
                <a:solidFill>
                  <a:schemeClr val="tx2"/>
                </a:solidFill>
              </a:rPr>
              <a:t>COMPONENTE SÓLIDO</a:t>
            </a:r>
          </a:p>
          <a:p>
            <a:pPr>
              <a:spcBef>
                <a:spcPct val="50000"/>
              </a:spcBef>
            </a:pPr>
            <a:r>
              <a:rPr lang="es-ES_tradnl" altLang="es-ES">
                <a:latin typeface="Tahoma" panose="020B0604030504040204" pitchFamily="34" charset="0"/>
              </a:rPr>
              <a:t>Es el residuo que queda después de someter el peloide a temperaturas de 105° celcius, hasta total desecación . Cuando la temperatura se eleva a 850° se denomina ceniza al residuo obtenido</a:t>
            </a:r>
            <a:endParaRPr lang="es-ES" altLang="es-ES">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xmlns="" id="{7A13C388-82DD-4CA3-A4C9-C5798B37C784}"/>
              </a:ext>
            </a:extLst>
          </p:cNvPr>
          <p:cNvSpPr txBox="1">
            <a:spLocks noChangeArrowheads="1"/>
          </p:cNvSpPr>
          <p:nvPr/>
        </p:nvSpPr>
        <p:spPr bwMode="auto">
          <a:xfrm>
            <a:off x="1476375" y="496888"/>
            <a:ext cx="7162800" cy="6361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_tradnl" altLang="es-ES" sz="4400">
                <a:solidFill>
                  <a:schemeClr val="tx2"/>
                </a:solidFill>
              </a:rPr>
              <a:t>CLASIFICACION DE LOS PELOIDES(TIPOS)</a:t>
            </a:r>
          </a:p>
          <a:p>
            <a:pPr>
              <a:spcBef>
                <a:spcPct val="50000"/>
              </a:spcBef>
            </a:pPr>
            <a:r>
              <a:rPr lang="es-ES_tradnl" altLang="es-ES">
                <a:latin typeface="Tahoma" panose="020B0604030504040204" pitchFamily="34" charset="0"/>
              </a:rPr>
              <a:t>Se clasifican internacionalmente</a:t>
            </a:r>
          </a:p>
          <a:p>
            <a:pPr>
              <a:spcBef>
                <a:spcPct val="50000"/>
              </a:spcBef>
            </a:pPr>
            <a:r>
              <a:rPr lang="es-ES_tradnl" altLang="es-ES">
                <a:latin typeface="Tahoma" panose="020B0604030504040204" pitchFamily="34" charset="0"/>
              </a:rPr>
              <a:t>1- Fangos o Lodos</a:t>
            </a:r>
          </a:p>
          <a:p>
            <a:pPr>
              <a:spcBef>
                <a:spcPct val="50000"/>
              </a:spcBef>
            </a:pPr>
            <a:r>
              <a:rPr lang="es-ES_tradnl" altLang="es-ES">
                <a:latin typeface="Tahoma" panose="020B0604030504040204" pitchFamily="34" charset="0"/>
              </a:rPr>
              <a:t>2- Limos</a:t>
            </a:r>
          </a:p>
          <a:p>
            <a:pPr>
              <a:spcBef>
                <a:spcPct val="50000"/>
              </a:spcBef>
            </a:pPr>
            <a:r>
              <a:rPr lang="es-ES_tradnl" altLang="es-ES">
                <a:latin typeface="Tahoma" panose="020B0604030504040204" pitchFamily="34" charset="0"/>
              </a:rPr>
              <a:t>3- Turbas</a:t>
            </a:r>
          </a:p>
          <a:p>
            <a:pPr>
              <a:spcBef>
                <a:spcPct val="50000"/>
              </a:spcBef>
            </a:pPr>
            <a:r>
              <a:rPr lang="es-ES_tradnl" altLang="es-ES">
                <a:latin typeface="Tahoma" panose="020B0604030504040204" pitchFamily="34" charset="0"/>
              </a:rPr>
              <a:t>4- Biogleas</a:t>
            </a:r>
          </a:p>
          <a:p>
            <a:pPr>
              <a:spcBef>
                <a:spcPct val="50000"/>
              </a:spcBef>
            </a:pPr>
            <a:r>
              <a:rPr lang="es-ES_tradnl" altLang="es-ES">
                <a:latin typeface="Tahoma" panose="020B0604030504040204" pitchFamily="34" charset="0"/>
              </a:rPr>
              <a:t>5- Sapropelli</a:t>
            </a:r>
          </a:p>
          <a:p>
            <a:pPr>
              <a:spcBef>
                <a:spcPct val="50000"/>
              </a:spcBef>
            </a:pPr>
            <a:r>
              <a:rPr lang="es-ES_tradnl" altLang="es-ES">
                <a:latin typeface="Tahoma" panose="020B0604030504040204" pitchFamily="34" charset="0"/>
              </a:rPr>
              <a:t>6- Gyttia</a:t>
            </a:r>
          </a:p>
          <a:p>
            <a:pPr>
              <a:spcBef>
                <a:spcPct val="50000"/>
              </a:spcBef>
            </a:pPr>
            <a:endParaRPr lang="es-ES_tradnl" altLang="es-ES">
              <a:latin typeface="Tahoma" panose="020B0604030504040204" pitchFamily="34" charset="0"/>
            </a:endParaRPr>
          </a:p>
          <a:p>
            <a:pPr>
              <a:spcBef>
                <a:spcPct val="50000"/>
              </a:spcBef>
            </a:pPr>
            <a:endParaRPr lang="es-ES" altLang="es-ES"/>
          </a:p>
        </p:txBody>
      </p:sp>
      <p:sp>
        <p:nvSpPr>
          <p:cNvPr id="5123" name="Rectangle 3">
            <a:extLst>
              <a:ext uri="{FF2B5EF4-FFF2-40B4-BE49-F238E27FC236}">
                <a16:creationId xmlns:a16="http://schemas.microsoft.com/office/drawing/2014/main" xmlns="" id="{51468DEF-EA37-4A3A-9AC0-5239C7359242}"/>
              </a:ext>
            </a:extLst>
          </p:cNvPr>
          <p:cNvSpPr>
            <a:spLocks noGrp="1" noChangeArrowheads="1"/>
          </p:cNvSpPr>
          <p:nvPr>
            <p:ph type="title" idx="4294967295"/>
          </p:nvPr>
        </p:nvSpPr>
        <p:spPr>
          <a:xfrm>
            <a:off x="0" y="350838"/>
            <a:ext cx="7772400" cy="1143000"/>
          </a:xfrm>
        </p:spPr>
        <p:txBody>
          <a:bodyPr/>
          <a:lstStyle/>
          <a:p>
            <a:r>
              <a:rPr lang="es-ES_tradnl" altLang="es-ES"/>
              <a:t> </a:t>
            </a:r>
            <a:endParaRPr lang="es-ES" alt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a:extLst>
              <a:ext uri="{FF2B5EF4-FFF2-40B4-BE49-F238E27FC236}">
                <a16:creationId xmlns:a16="http://schemas.microsoft.com/office/drawing/2014/main" xmlns="" id="{7CCC55C3-8CD9-46D3-A571-7FFA1EB9E3AD}"/>
              </a:ext>
            </a:extLst>
          </p:cNvPr>
          <p:cNvSpPr txBox="1">
            <a:spLocks noChangeArrowheads="1"/>
          </p:cNvSpPr>
          <p:nvPr/>
        </p:nvSpPr>
        <p:spPr bwMode="auto">
          <a:xfrm>
            <a:off x="971550" y="1700213"/>
            <a:ext cx="7086600" cy="313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400">
                <a:solidFill>
                  <a:schemeClr val="tx2"/>
                </a:solidFill>
              </a:rPr>
              <a:t>LODOS</a:t>
            </a:r>
          </a:p>
          <a:p>
            <a:pPr>
              <a:spcBef>
                <a:spcPct val="50000"/>
              </a:spcBef>
            </a:pPr>
            <a:r>
              <a:rPr lang="es-ES_tradnl" altLang="es-ES">
                <a:latin typeface="Tahoma" panose="020B0604030504040204" pitchFamily="34" charset="0"/>
              </a:rPr>
              <a:t>Constituidos por una mezcla primaria o secundaria de un componente sólido mineral arcillosos y un componente liquido variable representado por aguas sulfurosas, sulfatadas, cloruradas, etc, de temperatura inestable, suelen tener origen en terrenos paleozoicos</a:t>
            </a:r>
            <a:endParaRPr lang="es-ES" altLang="es-ES">
              <a:latin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a:extLst>
              <a:ext uri="{FF2B5EF4-FFF2-40B4-BE49-F238E27FC236}">
                <a16:creationId xmlns:a16="http://schemas.microsoft.com/office/drawing/2014/main" xmlns="" id="{5FCCC203-2D63-4774-A58F-C009C209120A}"/>
              </a:ext>
            </a:extLst>
          </p:cNvPr>
          <p:cNvSpPr txBox="1">
            <a:spLocks noChangeArrowheads="1"/>
          </p:cNvSpPr>
          <p:nvPr/>
        </p:nvSpPr>
        <p:spPr bwMode="auto">
          <a:xfrm>
            <a:off x="827088" y="984250"/>
            <a:ext cx="7273925"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400">
                <a:solidFill>
                  <a:schemeClr val="tx2"/>
                </a:solidFill>
              </a:rPr>
              <a:t>LIMOS</a:t>
            </a:r>
          </a:p>
          <a:p>
            <a:pPr>
              <a:spcBef>
                <a:spcPct val="50000"/>
              </a:spcBef>
            </a:pPr>
            <a:r>
              <a:rPr lang="es-ES_tradnl" altLang="es-ES">
                <a:latin typeface="Tahoma" panose="020B0604030504040204" pitchFamily="34" charset="0"/>
              </a:rPr>
              <a:t>Están constituidos por un componente sólido, arcilla sílice y calizas y un componente liquido representado por el agua de mar o lago salado.</a:t>
            </a:r>
          </a:p>
          <a:p>
            <a:pPr>
              <a:spcBef>
                <a:spcPct val="50000"/>
              </a:spcBef>
            </a:pPr>
            <a:r>
              <a:rPr lang="es-ES_tradnl" altLang="es-ES">
                <a:latin typeface="Tahoma" panose="020B0604030504040204" pitchFamily="34" charset="0"/>
              </a:rPr>
              <a:t>El componente sólido puede tener origen en el fondo de salinas o lagos salados, siendo el contenido rico en cloruros, sulfatos, carbonatos y fosfatos y fracciones animales o vegetales mayores que la de los fangos. Sus características físicas y químicas son semejantes a la de los fangos con índices de calentamiento y enfriamiento menores que estos</a:t>
            </a:r>
            <a:endParaRPr lang="es-ES" altLang="es-ES">
              <a:latin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6">
            <a:extLst>
              <a:ext uri="{FF2B5EF4-FFF2-40B4-BE49-F238E27FC236}">
                <a16:creationId xmlns:a16="http://schemas.microsoft.com/office/drawing/2014/main" xmlns="" id="{B38185F0-5A1E-4BC3-8519-27C15DFCDF12}"/>
              </a:ext>
            </a:extLst>
          </p:cNvPr>
          <p:cNvSpPr txBox="1">
            <a:spLocks noChangeArrowheads="1"/>
          </p:cNvSpPr>
          <p:nvPr/>
        </p:nvSpPr>
        <p:spPr bwMode="auto">
          <a:xfrm>
            <a:off x="900113" y="1557338"/>
            <a:ext cx="7272337" cy="313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400">
                <a:solidFill>
                  <a:schemeClr val="tx2"/>
                </a:solidFill>
              </a:rPr>
              <a:t>TURBAS</a:t>
            </a:r>
          </a:p>
          <a:p>
            <a:pPr>
              <a:spcBef>
                <a:spcPct val="50000"/>
              </a:spcBef>
            </a:pPr>
            <a:r>
              <a:rPr lang="es-ES" altLang="es-ES"/>
              <a:t>El componente solido esta formado por residuaos vegetales en diversos grados de alteracion y una importante cantidad de arcilla y arena, el componente liquido puede ser agua de mar o agua mineral alcalina, sulfurada o ferroginosa y puede ser hasta agua dulce mineralizada artificialmente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26">
            <a:extLst>
              <a:ext uri="{FF2B5EF4-FFF2-40B4-BE49-F238E27FC236}">
                <a16:creationId xmlns:a16="http://schemas.microsoft.com/office/drawing/2014/main" xmlns="" id="{DF8D90B6-92B3-471B-8C67-AD5A009BA523}"/>
              </a:ext>
            </a:extLst>
          </p:cNvPr>
          <p:cNvSpPr txBox="1">
            <a:spLocks noChangeArrowheads="1"/>
          </p:cNvSpPr>
          <p:nvPr/>
        </p:nvSpPr>
        <p:spPr bwMode="auto">
          <a:xfrm>
            <a:off x="755650" y="1412875"/>
            <a:ext cx="7632700" cy="295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400">
                <a:solidFill>
                  <a:schemeClr val="tx2"/>
                </a:solidFill>
              </a:rPr>
              <a:t>BIOGLEAS</a:t>
            </a:r>
          </a:p>
          <a:p>
            <a:pPr>
              <a:spcBef>
                <a:spcPct val="50000"/>
              </a:spcBef>
            </a:pPr>
            <a:r>
              <a:rPr lang="es-ES_tradnl" altLang="es-ES"/>
              <a:t>Están formadas por algas y un componente liquido(aguas sulfuradas), en el componente solido existen también amebas y rizópodos,  y en el inorgánico hay arena, arcilla y diversos minerales.</a:t>
            </a:r>
          </a:p>
          <a:p>
            <a:pPr>
              <a:spcBef>
                <a:spcPct val="50000"/>
              </a:spcBef>
            </a:pPr>
            <a:r>
              <a:rPr lang="es-ES_tradnl" altLang="es-ES"/>
              <a:t>Es un peloide orgánico natural</a:t>
            </a:r>
            <a:endParaRPr lang="es-ES" alt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26">
            <a:extLst>
              <a:ext uri="{FF2B5EF4-FFF2-40B4-BE49-F238E27FC236}">
                <a16:creationId xmlns:a16="http://schemas.microsoft.com/office/drawing/2014/main" xmlns="" id="{2AA043ED-2932-4199-BAA9-479F1D788155}"/>
              </a:ext>
            </a:extLst>
          </p:cNvPr>
          <p:cNvSpPr txBox="1">
            <a:spLocks noChangeArrowheads="1"/>
          </p:cNvSpPr>
          <p:nvPr/>
        </p:nvSpPr>
        <p:spPr bwMode="auto">
          <a:xfrm>
            <a:off x="900113" y="1916113"/>
            <a:ext cx="7272337" cy="2405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400">
                <a:solidFill>
                  <a:schemeClr val="tx2"/>
                </a:solidFill>
              </a:rPr>
              <a:t>SAPROPELLI Y GYTTIA</a:t>
            </a:r>
          </a:p>
          <a:p>
            <a:pPr>
              <a:spcBef>
                <a:spcPct val="50000"/>
              </a:spcBef>
            </a:pPr>
            <a:r>
              <a:rPr lang="es-ES_tradnl" altLang="es-ES"/>
              <a:t>Ambos son mixtos y se diferencian por el componente liquido, las Sapropelli contienen agua dulce y la Gyttia agua salada, sus componente sólido es el mismo en ambos casos</a:t>
            </a:r>
            <a:endParaRPr lang="es-ES" alt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xmlns="" id="{E2777049-B447-41A2-9979-0599FBA279D2}"/>
              </a:ext>
            </a:extLst>
          </p:cNvPr>
          <p:cNvSpPr txBox="1">
            <a:spLocks noChangeArrowheads="1"/>
          </p:cNvSpPr>
          <p:nvPr/>
        </p:nvSpPr>
        <p:spPr bwMode="auto">
          <a:xfrm>
            <a:off x="1116013" y="836613"/>
            <a:ext cx="6781800" cy="503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_tradnl" altLang="es-ES" sz="4000">
                <a:solidFill>
                  <a:schemeClr val="tx2"/>
                </a:solidFill>
              </a:rPr>
              <a:t>EFECTOS SUBJETIVOS Y OBJETIVOS DE LA APLICACIÓN DEL PELOIDE</a:t>
            </a:r>
          </a:p>
          <a:p>
            <a:pPr algn="ctr">
              <a:spcBef>
                <a:spcPct val="50000"/>
              </a:spcBef>
            </a:pPr>
            <a:r>
              <a:rPr lang="es-ES_tradnl" altLang="es-ES" sz="1800" b="1">
                <a:latin typeface="Tahoma" panose="020B0604030504040204" pitchFamily="34" charset="0"/>
              </a:rPr>
              <a:t>SUBJETIVOS</a:t>
            </a:r>
          </a:p>
          <a:p>
            <a:pPr>
              <a:spcBef>
                <a:spcPct val="50000"/>
              </a:spcBef>
            </a:pPr>
            <a:endParaRPr lang="es-ES_tradnl" altLang="es-ES" sz="1800" b="1">
              <a:latin typeface="Tahoma" panose="020B0604030504040204" pitchFamily="34" charset="0"/>
            </a:endParaRPr>
          </a:p>
          <a:p>
            <a:pPr>
              <a:spcBef>
                <a:spcPct val="50000"/>
              </a:spcBef>
            </a:pPr>
            <a:r>
              <a:rPr lang="es-ES_tradnl" altLang="es-ES" sz="1800">
                <a:latin typeface="Tahoma" panose="020B0604030504040204" pitchFamily="34" charset="0"/>
              </a:rPr>
              <a:t>1- Olor a huevo podrido</a:t>
            </a:r>
          </a:p>
          <a:p>
            <a:pPr>
              <a:spcBef>
                <a:spcPct val="50000"/>
              </a:spcBef>
            </a:pPr>
            <a:r>
              <a:rPr lang="es-ES_tradnl" altLang="es-ES" sz="1800">
                <a:latin typeface="Tahoma" panose="020B0604030504040204" pitchFamily="34" charset="0"/>
              </a:rPr>
              <a:t>2- Sensacion de picor</a:t>
            </a:r>
          </a:p>
          <a:p>
            <a:pPr>
              <a:spcBef>
                <a:spcPct val="50000"/>
              </a:spcBef>
            </a:pPr>
            <a:r>
              <a:rPr lang="es-ES_tradnl" altLang="es-ES" sz="1800">
                <a:latin typeface="Tahoma" panose="020B0604030504040204" pitchFamily="34" charset="0"/>
              </a:rPr>
              <a:t>3- Intenso calor o agradable sensacion de calor</a:t>
            </a:r>
          </a:p>
          <a:p>
            <a:pPr>
              <a:spcBef>
                <a:spcPct val="50000"/>
              </a:spcBef>
            </a:pPr>
            <a:r>
              <a:rPr lang="es-ES_tradnl" altLang="es-ES" sz="1800">
                <a:latin typeface="Tahoma" panose="020B0604030504040204" pitchFamily="34" charset="0"/>
              </a:rPr>
              <a:t>4- Tendencia al sueño</a:t>
            </a:r>
            <a:endParaRPr lang="es-ES" altLang="es-ES" sz="1800">
              <a:latin typeface="Tahoma" panose="020B0604030504040204" pitchFamily="34" charset="0"/>
              <a:cs typeface="Times New Roman" panose="02020603050405020304" pitchFamily="18" charset="0"/>
            </a:endParaRPr>
          </a:p>
          <a:p>
            <a:pPr algn="ctr">
              <a:spcBef>
                <a:spcPct val="50000"/>
              </a:spcBef>
            </a:pPr>
            <a:endParaRPr lang="es-ES" altLang="es-ES" sz="1800" b="1">
              <a:latin typeface="Tahoma" panose="020B0604030504040204" pitchFamily="34" charset="0"/>
              <a:cs typeface="Times New Roman" panose="02020603050405020304" pitchFamily="18" charset="0"/>
            </a:endParaRPr>
          </a:p>
          <a:p>
            <a:pPr algn="just">
              <a:spcBef>
                <a:spcPct val="50000"/>
              </a:spcBef>
            </a:pPr>
            <a:r>
              <a:rPr lang="es-ES" altLang="es-ES" sz="1000">
                <a:latin typeface="Arial Black" panose="020B0A04020102020204" pitchFamily="34" charset="0"/>
                <a:cs typeface="Times New Roman" panose="02020603050405020304" pitchFamily="18" charset="0"/>
              </a:rPr>
              <a:t> </a:t>
            </a:r>
            <a:endParaRPr lang="es-ES" altLang="es-ES" sz="100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DE772B87-ADF5-44D0-9563-97D3A35D7986}"/>
              </a:ext>
            </a:extLst>
          </p:cNvPr>
          <p:cNvSpPr>
            <a:spLocks noGrp="1" noChangeArrowheads="1"/>
          </p:cNvSpPr>
          <p:nvPr>
            <p:ph type="title"/>
          </p:nvPr>
        </p:nvSpPr>
        <p:spPr>
          <a:xfrm>
            <a:off x="3124200" y="762000"/>
            <a:ext cx="7696200" cy="1143000"/>
          </a:xfrm>
        </p:spPr>
        <p:txBody>
          <a:bodyPr/>
          <a:lstStyle/>
          <a:p>
            <a:pPr algn="l"/>
            <a:r>
              <a:rPr lang="es-ES_tradnl" altLang="es-ES" sz="3600" b="1" dirty="0" err="1">
                <a:solidFill>
                  <a:schemeClr val="accent3"/>
                </a:solidFill>
                <a:latin typeface="Arial" panose="020B0604020202020204" pitchFamily="34" charset="0"/>
              </a:rPr>
              <a:t>Peloterapia</a:t>
            </a:r>
            <a:r>
              <a:rPr lang="es-ES_tradnl" altLang="es-ES" sz="3600" b="1" dirty="0">
                <a:solidFill>
                  <a:schemeClr val="accent3"/>
                </a:solidFill>
                <a:latin typeface="Arial" panose="020B0604020202020204" pitchFamily="34" charset="0"/>
              </a:rPr>
              <a:t>.</a:t>
            </a:r>
            <a:endParaRPr lang="es-ES_tradnl" altLang="es-ES" dirty="0">
              <a:solidFill>
                <a:schemeClr val="accent3"/>
              </a:solidFill>
            </a:endParaRPr>
          </a:p>
        </p:txBody>
      </p:sp>
      <p:sp>
        <p:nvSpPr>
          <p:cNvPr id="5123" name="Text Box 3">
            <a:extLst>
              <a:ext uri="{FF2B5EF4-FFF2-40B4-BE49-F238E27FC236}">
                <a16:creationId xmlns:a16="http://schemas.microsoft.com/office/drawing/2014/main" xmlns="" id="{D959360F-BCF3-4AF4-A19B-0DE66EAA4B2B}"/>
              </a:ext>
            </a:extLst>
          </p:cNvPr>
          <p:cNvSpPr txBox="1">
            <a:spLocks noChangeArrowheads="1"/>
          </p:cNvSpPr>
          <p:nvPr/>
        </p:nvSpPr>
        <p:spPr bwMode="auto">
          <a:xfrm>
            <a:off x="685800" y="2362200"/>
            <a:ext cx="4016933"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ES_tradnl" altLang="es-ES" dirty="0"/>
              <a:t>Del griego “ pelos “ barro o lodos y </a:t>
            </a:r>
          </a:p>
          <a:p>
            <a:r>
              <a:rPr lang="es-ES_tradnl" altLang="es-ES" dirty="0"/>
              <a:t>                 “ terapia “ curación o remedio.</a:t>
            </a:r>
          </a:p>
          <a:p>
            <a:endParaRPr lang="es-ES_tradnl" altLang="es-ES" dirty="0"/>
          </a:p>
          <a:p>
            <a:r>
              <a:rPr lang="es-ES_tradnl" altLang="es-ES" dirty="0"/>
              <a:t>Es la utilización con fines terapéuticos de</a:t>
            </a:r>
          </a:p>
          <a:p>
            <a:r>
              <a:rPr lang="es-ES_tradnl" altLang="es-ES" dirty="0"/>
              <a:t>los barros y lodos medicinales.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xmlns="" id="{F2C31C25-2284-4A12-8C78-35CDF78D7580}"/>
              </a:ext>
            </a:extLst>
          </p:cNvPr>
          <p:cNvSpPr txBox="1">
            <a:spLocks noChangeArrowheads="1"/>
          </p:cNvSpPr>
          <p:nvPr/>
        </p:nvSpPr>
        <p:spPr bwMode="auto">
          <a:xfrm>
            <a:off x="395288" y="333375"/>
            <a:ext cx="8458200" cy="705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s-ES_tradnl" altLang="es-ES" sz="4000">
                <a:solidFill>
                  <a:schemeClr val="tx2"/>
                </a:solidFill>
                <a:cs typeface="Times New Roman" panose="02020603050405020304" pitchFamily="18" charset="0"/>
              </a:rPr>
              <a:t>EFECTOS OBJETIVOS </a:t>
            </a:r>
            <a:r>
              <a:rPr lang="es-ES" altLang="es-ES" sz="4000">
                <a:solidFill>
                  <a:schemeClr val="tx2"/>
                </a:solidFill>
                <a:cs typeface="Times New Roman" panose="02020603050405020304" pitchFamily="18" charset="0"/>
              </a:rPr>
              <a:t> DE LOS PELOIDES</a:t>
            </a:r>
            <a:endParaRPr lang="es-ES_tradnl" altLang="es-ES" sz="4000">
              <a:solidFill>
                <a:schemeClr val="tx2"/>
              </a:solidFill>
              <a:cs typeface="Times New Roman" panose="02020603050405020304" pitchFamily="18" charset="0"/>
            </a:endParaRPr>
          </a:p>
          <a:p>
            <a:pPr algn="just">
              <a:spcBef>
                <a:spcPct val="50000"/>
              </a:spcBef>
            </a:pPr>
            <a:r>
              <a:rPr lang="es-ES" altLang="es-ES">
                <a:latin typeface="Tahoma" panose="020B0604030504040204" pitchFamily="34" charset="0"/>
                <a:cs typeface="Times New Roman" panose="02020603050405020304" pitchFamily="18" charset="0"/>
              </a:rPr>
              <a:t>Es la acción propia de la termoterapia por lo que debe   considerarse los efectos locales y generales.</a:t>
            </a:r>
          </a:p>
          <a:p>
            <a:pPr algn="just">
              <a:spcBef>
                <a:spcPct val="50000"/>
              </a:spcBef>
            </a:pPr>
            <a:r>
              <a:rPr lang="es-ES" altLang="es-ES" sz="1400" b="1">
                <a:latin typeface="Tahoma" panose="020B0604030504040204" pitchFamily="34" charset="0"/>
                <a:cs typeface="Times New Roman" panose="02020603050405020304" pitchFamily="18" charset="0"/>
              </a:rPr>
              <a:t>     </a:t>
            </a:r>
            <a:r>
              <a:rPr lang="es-ES" altLang="es-ES" sz="1400" b="1" u="sng">
                <a:latin typeface="Tahoma" panose="020B0604030504040204" pitchFamily="34" charset="0"/>
                <a:cs typeface="Times New Roman" panose="02020603050405020304" pitchFamily="18" charset="0"/>
              </a:rPr>
              <a:t>Efectos Locales:</a:t>
            </a:r>
          </a:p>
          <a:p>
            <a:pPr algn="just">
              <a:spcBef>
                <a:spcPct val="50000"/>
              </a:spcBef>
            </a:pPr>
            <a:r>
              <a:rPr lang="es-ES" altLang="es-ES" sz="1400">
                <a:latin typeface="Tahoma" panose="020B0604030504040204" pitchFamily="34" charset="0"/>
                <a:cs typeface="Times New Roman" panose="02020603050405020304" pitchFamily="18" charset="0"/>
              </a:rPr>
              <a:t>a)  Aumento de la temperatura en el punto de aplicación.</a:t>
            </a:r>
          </a:p>
          <a:p>
            <a:pPr algn="just">
              <a:spcBef>
                <a:spcPct val="50000"/>
              </a:spcBef>
            </a:pPr>
            <a:r>
              <a:rPr lang="es-ES" altLang="es-ES" sz="1400">
                <a:latin typeface="Tahoma" panose="020B0604030504040204" pitchFamily="34" charset="0"/>
                <a:cs typeface="Times New Roman" panose="02020603050405020304" pitchFamily="18" charset="0"/>
              </a:rPr>
              <a:t>b)  Vasodilatación e hiperemia local.</a:t>
            </a:r>
          </a:p>
          <a:p>
            <a:pPr algn="just">
              <a:spcBef>
                <a:spcPct val="50000"/>
              </a:spcBef>
            </a:pPr>
            <a:r>
              <a:rPr lang="es-ES" altLang="es-ES" sz="1400">
                <a:latin typeface="Tahoma" panose="020B0604030504040204" pitchFamily="34" charset="0"/>
                <a:cs typeface="Times New Roman" panose="02020603050405020304" pitchFamily="18" charset="0"/>
              </a:rPr>
              <a:t>c)  Fuerte descarga sudoral.</a:t>
            </a:r>
          </a:p>
          <a:p>
            <a:pPr algn="just">
              <a:spcBef>
                <a:spcPct val="50000"/>
              </a:spcBef>
            </a:pPr>
            <a:r>
              <a:rPr lang="es-ES" altLang="es-ES" sz="1400">
                <a:latin typeface="Tahoma" panose="020B0604030504040204" pitchFamily="34" charset="0"/>
                <a:cs typeface="Times New Roman" panose="02020603050405020304" pitchFamily="18" charset="0"/>
              </a:rPr>
              <a:t>d)  Sensación de calor agradable.</a:t>
            </a:r>
          </a:p>
          <a:p>
            <a:pPr algn="just">
              <a:spcBef>
                <a:spcPct val="50000"/>
              </a:spcBef>
            </a:pPr>
            <a:r>
              <a:rPr lang="es-ES" altLang="es-ES" sz="1400">
                <a:latin typeface="Tahoma" panose="020B0604030504040204" pitchFamily="34" charset="0"/>
                <a:cs typeface="Times New Roman" panose="02020603050405020304" pitchFamily="18" charset="0"/>
              </a:rPr>
              <a:t>     </a:t>
            </a:r>
            <a:r>
              <a:rPr lang="es-ES" altLang="es-ES" sz="1400" b="1" u="sng">
                <a:latin typeface="Tahoma" panose="020B0604030504040204" pitchFamily="34" charset="0"/>
                <a:cs typeface="Times New Roman" panose="02020603050405020304" pitchFamily="18" charset="0"/>
              </a:rPr>
              <a:t>Efectos Generales:</a:t>
            </a:r>
          </a:p>
          <a:p>
            <a:pPr algn="just">
              <a:spcBef>
                <a:spcPct val="50000"/>
              </a:spcBef>
            </a:pPr>
            <a:r>
              <a:rPr lang="es-ES" altLang="es-ES" sz="1400">
                <a:latin typeface="Tahoma" panose="020B0604030504040204" pitchFamily="34" charset="0"/>
                <a:cs typeface="Times New Roman" panose="02020603050405020304" pitchFamily="18" charset="0"/>
              </a:rPr>
              <a:t>a)  Elevación de la temperatura corporal.</a:t>
            </a:r>
          </a:p>
          <a:p>
            <a:pPr algn="just">
              <a:spcBef>
                <a:spcPct val="50000"/>
              </a:spcBef>
            </a:pPr>
            <a:r>
              <a:rPr lang="es-ES" altLang="es-ES" sz="1400">
                <a:latin typeface="Tahoma" panose="020B0604030504040204" pitchFamily="34" charset="0"/>
                <a:cs typeface="Times New Roman" panose="02020603050405020304" pitchFamily="18" charset="0"/>
              </a:rPr>
              <a:t>b)  Aumento de la frecuencia respiratoria y el ritmo cardiaco.</a:t>
            </a:r>
          </a:p>
          <a:p>
            <a:pPr algn="just">
              <a:spcBef>
                <a:spcPct val="50000"/>
              </a:spcBef>
            </a:pPr>
            <a:r>
              <a:rPr lang="es-ES" altLang="es-ES" sz="1400">
                <a:latin typeface="Tahoma" panose="020B0604030504040204" pitchFamily="34" charset="0"/>
                <a:cs typeface="Times New Roman" panose="02020603050405020304" pitchFamily="18" charset="0"/>
              </a:rPr>
              <a:t>c)  Hipotensión arterial.</a:t>
            </a:r>
          </a:p>
          <a:p>
            <a:pPr algn="just">
              <a:spcBef>
                <a:spcPct val="50000"/>
              </a:spcBef>
            </a:pPr>
            <a:r>
              <a:rPr lang="es-ES" altLang="es-ES" sz="1400">
                <a:latin typeface="Tahoma" panose="020B0604030504040204" pitchFamily="34" charset="0"/>
                <a:cs typeface="Times New Roman" panose="02020603050405020304" pitchFamily="18" charset="0"/>
              </a:rPr>
              <a:t>d)  Sudoración.</a:t>
            </a:r>
          </a:p>
          <a:p>
            <a:pPr algn="just">
              <a:spcBef>
                <a:spcPct val="50000"/>
              </a:spcBef>
            </a:pPr>
            <a:r>
              <a:rPr lang="es-ES" altLang="es-ES" sz="1400">
                <a:latin typeface="Tahoma" panose="020B0604030504040204" pitchFamily="34" charset="0"/>
                <a:cs typeface="Times New Roman" panose="02020603050405020304" pitchFamily="18" charset="0"/>
              </a:rPr>
              <a:t>e)  Hemoconcentración.</a:t>
            </a:r>
          </a:p>
          <a:p>
            <a:pPr algn="just">
              <a:spcBef>
                <a:spcPct val="50000"/>
              </a:spcBef>
            </a:pPr>
            <a:r>
              <a:rPr lang="es-ES" altLang="es-ES" sz="1400">
                <a:latin typeface="Tahoma" panose="020B0604030504040204" pitchFamily="34" charset="0"/>
                <a:cs typeface="Times New Roman" panose="02020603050405020304" pitchFamily="18" charset="0"/>
              </a:rPr>
              <a:t>f)  Menos eliminación de orina.</a:t>
            </a:r>
          </a:p>
          <a:p>
            <a:pPr algn="just">
              <a:spcBef>
                <a:spcPct val="50000"/>
              </a:spcBef>
            </a:pPr>
            <a:r>
              <a:rPr lang="es-ES" altLang="es-ES" sz="1000">
                <a:latin typeface="Arial Black" panose="020B0A04020102020204" pitchFamily="34" charset="0"/>
                <a:cs typeface="Times New Roman" panose="02020603050405020304" pitchFamily="18" charset="0"/>
              </a:rPr>
              <a:t> </a:t>
            </a:r>
            <a:endParaRPr lang="es-ES" altLang="es-ES" sz="1000">
              <a:cs typeface="Times New Roman" panose="02020603050405020304" pitchFamily="18" charset="0"/>
            </a:endParaRPr>
          </a:p>
          <a:p>
            <a:pPr>
              <a:spcBef>
                <a:spcPct val="50000"/>
              </a:spcBef>
            </a:pPr>
            <a:endParaRPr lang="es-ES" altLang="es-ES" sz="1000"/>
          </a:p>
          <a:p>
            <a:pPr>
              <a:spcBef>
                <a:spcPct val="50000"/>
              </a:spcBef>
            </a:pPr>
            <a:endParaRPr lang="es-ES" alt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xmlns="" id="{B91D9782-0A44-484D-B6DD-94C58DA2E925}"/>
              </a:ext>
            </a:extLst>
          </p:cNvPr>
          <p:cNvSpPr txBox="1">
            <a:spLocks noChangeArrowheads="1"/>
          </p:cNvSpPr>
          <p:nvPr/>
        </p:nvSpPr>
        <p:spPr bwMode="auto">
          <a:xfrm>
            <a:off x="533400" y="762000"/>
            <a:ext cx="7848600" cy="489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s-ES" altLang="es-ES" sz="4400">
                <a:solidFill>
                  <a:schemeClr val="tx2"/>
                </a:solidFill>
                <a:cs typeface="Times New Roman" panose="02020603050405020304" pitchFamily="18" charset="0"/>
              </a:rPr>
              <a:t>En aplicaciones prolongadas:</a:t>
            </a:r>
          </a:p>
          <a:p>
            <a:pPr algn="just">
              <a:spcBef>
                <a:spcPct val="50000"/>
              </a:spcBef>
            </a:pPr>
            <a:r>
              <a:rPr lang="es-ES" altLang="es-ES" sz="1400">
                <a:latin typeface="Tahoma" panose="020B0604030504040204" pitchFamily="34" charset="0"/>
                <a:cs typeface="Times New Roman" panose="02020603050405020304" pitchFamily="18" charset="0"/>
              </a:rPr>
              <a:t>1-     Se produce aumento de la proteínas totales.</a:t>
            </a:r>
          </a:p>
          <a:p>
            <a:pPr algn="just">
              <a:spcBef>
                <a:spcPct val="50000"/>
              </a:spcBef>
            </a:pPr>
            <a:r>
              <a:rPr lang="es-ES" altLang="es-ES" sz="1400">
                <a:latin typeface="Tahoma" panose="020B0604030504040204" pitchFamily="34" charset="0"/>
                <a:cs typeface="Times New Roman" panose="02020603050405020304" pitchFamily="18" charset="0"/>
              </a:rPr>
              <a:t>2-     Disminución de la reserva alcalina.</a:t>
            </a:r>
          </a:p>
          <a:p>
            <a:pPr algn="just">
              <a:spcBef>
                <a:spcPct val="50000"/>
              </a:spcBef>
            </a:pPr>
            <a:r>
              <a:rPr lang="es-ES" altLang="es-ES" sz="1400">
                <a:latin typeface="Tahoma" panose="020B0604030504040204" pitchFamily="34" charset="0"/>
                <a:cs typeface="Times New Roman" panose="02020603050405020304" pitchFamily="18" charset="0"/>
              </a:rPr>
              <a:t>3-     Se beneficia la respuesta inmunológica.</a:t>
            </a:r>
          </a:p>
          <a:p>
            <a:pPr algn="just">
              <a:spcBef>
                <a:spcPct val="50000"/>
              </a:spcBef>
            </a:pPr>
            <a:r>
              <a:rPr lang="es-ES" altLang="es-ES" sz="1400">
                <a:latin typeface="Tahoma" panose="020B0604030504040204" pitchFamily="34" charset="0"/>
                <a:cs typeface="Times New Roman" panose="02020603050405020304" pitchFamily="18" charset="0"/>
              </a:rPr>
              <a:t> </a:t>
            </a:r>
          </a:p>
          <a:p>
            <a:pPr algn="just">
              <a:spcBef>
                <a:spcPct val="50000"/>
              </a:spcBef>
            </a:pPr>
            <a:r>
              <a:rPr lang="es-ES" altLang="es-ES" sz="1600" b="1">
                <a:latin typeface="Tahoma" panose="020B0604030504040204" pitchFamily="34" charset="0"/>
                <a:cs typeface="Times New Roman" panose="02020603050405020304" pitchFamily="18" charset="0"/>
              </a:rPr>
              <a:t>Otros efectos sobre el organismo.</a:t>
            </a:r>
          </a:p>
          <a:p>
            <a:pPr algn="just">
              <a:spcBef>
                <a:spcPct val="50000"/>
              </a:spcBef>
            </a:pPr>
            <a:r>
              <a:rPr lang="es-ES" altLang="es-ES" sz="1600">
                <a:latin typeface="Tahoma" panose="020B0604030504040204" pitchFamily="34" charset="0"/>
                <a:cs typeface="Times New Roman" panose="02020603050405020304" pitchFamily="18" charset="0"/>
              </a:rPr>
              <a:t> </a:t>
            </a:r>
          </a:p>
          <a:p>
            <a:pPr>
              <a:spcBef>
                <a:spcPct val="50000"/>
              </a:spcBef>
              <a:buFontTx/>
              <a:buAutoNum type="arabicPeriod"/>
            </a:pPr>
            <a:r>
              <a:rPr lang="es-ES" altLang="es-ES" sz="1400">
                <a:latin typeface="Tahoma" panose="020B0604030504040204" pitchFamily="34" charset="0"/>
                <a:cs typeface="Times New Roman" panose="02020603050405020304" pitchFamily="18" charset="0"/>
              </a:rPr>
              <a:t>Estimulantes: Son los hipomineralizados en su composición líquida sulfurados y escasamente clorurados y radioactivos.          </a:t>
            </a:r>
          </a:p>
          <a:p>
            <a:pPr>
              <a:spcBef>
                <a:spcPct val="50000"/>
              </a:spcBef>
              <a:buFontTx/>
              <a:buAutoNum type="arabicPeriod"/>
            </a:pPr>
            <a:r>
              <a:rPr lang="es-ES" altLang="es-ES" sz="1400">
                <a:latin typeface="Tahoma" panose="020B0604030504040204" pitchFamily="34" charset="0"/>
                <a:cs typeface="Times New Roman" panose="02020603050405020304" pitchFamily="18" charset="0"/>
              </a:rPr>
              <a:t>Sedantes: Parte líquida poco mineralizada pero rica</a:t>
            </a:r>
          </a:p>
          <a:p>
            <a:pPr>
              <a:spcBef>
                <a:spcPct val="50000"/>
              </a:spcBef>
            </a:pPr>
            <a:r>
              <a:rPr lang="es-ES" altLang="es-ES" sz="1400">
                <a:latin typeface="Tahoma" panose="020B0604030504040204" pitchFamily="34" charset="0"/>
                <a:cs typeface="Times New Roman" panose="02020603050405020304" pitchFamily="18" charset="0"/>
              </a:rPr>
              <a:t>        en sulfuros, calcio y radioactividad.</a:t>
            </a:r>
          </a:p>
          <a:p>
            <a:pPr>
              <a:spcBef>
                <a:spcPct val="50000"/>
              </a:spcBef>
            </a:pPr>
            <a:r>
              <a:rPr lang="es-ES" altLang="es-ES" sz="1400">
                <a:latin typeface="Tahoma" panose="020B0604030504040204" pitchFamily="34" charset="0"/>
                <a:cs typeface="Times New Roman" panose="02020603050405020304" pitchFamily="18" charset="0"/>
              </a:rPr>
              <a:t>3.     Reconstituyentes: Son los hipomineralizados ricos en hierro y</a:t>
            </a:r>
          </a:p>
          <a:p>
            <a:pPr>
              <a:spcBef>
                <a:spcPct val="50000"/>
              </a:spcBef>
            </a:pPr>
            <a:r>
              <a:rPr lang="es-ES" altLang="es-ES" sz="1400">
                <a:latin typeface="Tahoma" panose="020B0604030504040204" pitchFamily="34" charset="0"/>
                <a:cs typeface="Times New Roman" panose="02020603050405020304" pitchFamily="18" charset="0"/>
              </a:rPr>
              <a:t>        arsenico. </a:t>
            </a:r>
            <a:endParaRPr lang="es-ES_tradnl" altLang="es-ES" sz="1400">
              <a:latin typeface="Tahoma" panose="020B0604030504040204" pitchFamily="34" charset="0"/>
              <a:cs typeface="Times New Roman" panose="02020603050405020304" pitchFamily="18" charset="0"/>
            </a:endParaRPr>
          </a:p>
          <a:p>
            <a:pPr>
              <a:spcBef>
                <a:spcPct val="50000"/>
              </a:spcBef>
              <a:buFontTx/>
              <a:buAutoNum type="arabicPeriod"/>
            </a:pPr>
            <a:endParaRPr lang="es-ES" altLang="es-ES" sz="1400">
              <a:latin typeface="Tahoma" panose="020B060403050404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xmlns="" id="{8BA7F537-C2E1-4787-9D50-62E751A971C7}"/>
              </a:ext>
            </a:extLst>
          </p:cNvPr>
          <p:cNvSpPr txBox="1">
            <a:spLocks noChangeArrowheads="1"/>
          </p:cNvSpPr>
          <p:nvPr/>
        </p:nvSpPr>
        <p:spPr bwMode="auto">
          <a:xfrm>
            <a:off x="539750" y="412750"/>
            <a:ext cx="8077200" cy="644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 altLang="es-ES" sz="4000">
                <a:solidFill>
                  <a:schemeClr val="tx2"/>
                </a:solidFill>
                <a:cs typeface="Times New Roman" panose="02020603050405020304" pitchFamily="18" charset="0"/>
              </a:rPr>
              <a:t>INDICACIONES</a:t>
            </a:r>
          </a:p>
          <a:p>
            <a:pPr algn="just">
              <a:spcBef>
                <a:spcPct val="50000"/>
              </a:spcBef>
            </a:pPr>
            <a:r>
              <a:rPr lang="es-ES" altLang="es-ES" sz="1400">
                <a:latin typeface="Arial Black" panose="020B0A04020102020204" pitchFamily="34" charset="0"/>
                <a:cs typeface="Times New Roman" panose="02020603050405020304" pitchFamily="18" charset="0"/>
              </a:rPr>
              <a:t>               </a:t>
            </a:r>
            <a:r>
              <a:rPr lang="es-ES" altLang="es-ES" sz="1400">
                <a:latin typeface="Tahoma" panose="020B0604030504040204" pitchFamily="34" charset="0"/>
                <a:cs typeface="Times New Roman" panose="02020603050405020304" pitchFamily="18" charset="0"/>
              </a:rPr>
              <a:t>1-   Afecciones Ortopédicas.</a:t>
            </a:r>
          </a:p>
          <a:p>
            <a:pPr algn="just">
              <a:spcBef>
                <a:spcPct val="50000"/>
              </a:spcBef>
            </a:pPr>
            <a:r>
              <a:rPr lang="es-ES" altLang="es-ES" sz="1400">
                <a:latin typeface="Tahoma" panose="020B0604030504040204" pitchFamily="34" charset="0"/>
                <a:cs typeface="Times New Roman" panose="02020603050405020304" pitchFamily="18" charset="0"/>
              </a:rPr>
              <a:t>                      Artrosis de rodilla, caderas, columna vertebral. </a:t>
            </a:r>
          </a:p>
          <a:p>
            <a:pPr algn="just">
              <a:spcBef>
                <a:spcPct val="50000"/>
              </a:spcBef>
            </a:pPr>
            <a:r>
              <a:rPr lang="es-ES" altLang="es-ES" sz="1400">
                <a:latin typeface="Tahoma" panose="020B0604030504040204" pitchFamily="34" charset="0"/>
                <a:cs typeface="Times New Roman" panose="02020603050405020304" pitchFamily="18" charset="0"/>
              </a:rPr>
              <a:t>               2-   Afecciones Dermatológicas.</a:t>
            </a:r>
          </a:p>
          <a:p>
            <a:pPr algn="just">
              <a:spcBef>
                <a:spcPct val="50000"/>
              </a:spcBef>
            </a:pPr>
            <a:r>
              <a:rPr lang="es-ES" altLang="es-ES" sz="1400">
                <a:latin typeface="Tahoma" panose="020B0604030504040204" pitchFamily="34" charset="0"/>
                <a:cs typeface="Times New Roman" panose="02020603050405020304" pitchFamily="18" charset="0"/>
              </a:rPr>
              <a:t>                      Acné</a:t>
            </a:r>
          </a:p>
          <a:p>
            <a:pPr algn="just">
              <a:spcBef>
                <a:spcPct val="50000"/>
              </a:spcBef>
            </a:pPr>
            <a:r>
              <a:rPr lang="es-ES" altLang="es-ES" sz="1400">
                <a:latin typeface="Tahoma" panose="020B0604030504040204" pitchFamily="34" charset="0"/>
                <a:cs typeface="Times New Roman" panose="02020603050405020304" pitchFamily="18" charset="0"/>
              </a:rPr>
              <a:t>                      Psoriasis</a:t>
            </a:r>
          </a:p>
          <a:p>
            <a:pPr algn="just">
              <a:spcBef>
                <a:spcPct val="50000"/>
              </a:spcBef>
            </a:pPr>
            <a:r>
              <a:rPr lang="es-ES" altLang="es-ES" sz="1400">
                <a:latin typeface="Tahoma" panose="020B0604030504040204" pitchFamily="34" charset="0"/>
                <a:cs typeface="Times New Roman" panose="02020603050405020304" pitchFamily="18" charset="0"/>
              </a:rPr>
              <a:t>                      Pediculosis</a:t>
            </a:r>
          </a:p>
          <a:p>
            <a:pPr algn="just">
              <a:spcBef>
                <a:spcPct val="50000"/>
              </a:spcBef>
            </a:pPr>
            <a:r>
              <a:rPr lang="es-ES" altLang="es-ES" sz="1400">
                <a:latin typeface="Tahoma" panose="020B0604030504040204" pitchFamily="34" charset="0"/>
                <a:cs typeface="Times New Roman" panose="02020603050405020304" pitchFamily="18" charset="0"/>
              </a:rPr>
              <a:t>                      Cloasma</a:t>
            </a:r>
          </a:p>
          <a:p>
            <a:pPr algn="just">
              <a:spcBef>
                <a:spcPct val="50000"/>
              </a:spcBef>
            </a:pPr>
            <a:r>
              <a:rPr lang="es-ES" altLang="es-ES" sz="1400">
                <a:latin typeface="Tahoma" panose="020B0604030504040204" pitchFamily="34" charset="0"/>
                <a:cs typeface="Times New Roman" panose="02020603050405020304" pitchFamily="18" charset="0"/>
              </a:rPr>
              <a:t>                3-   Afecciones Reumáticas.</a:t>
            </a:r>
          </a:p>
          <a:p>
            <a:pPr algn="just">
              <a:spcBef>
                <a:spcPct val="50000"/>
              </a:spcBef>
            </a:pPr>
            <a:r>
              <a:rPr lang="es-ES" altLang="es-ES" sz="1400">
                <a:latin typeface="Tahoma" panose="020B0604030504040204" pitchFamily="34" charset="0"/>
                <a:cs typeface="Times New Roman" panose="02020603050405020304" pitchFamily="18" charset="0"/>
              </a:rPr>
              <a:t>                      Artritis reumatoide</a:t>
            </a:r>
          </a:p>
          <a:p>
            <a:pPr algn="just">
              <a:spcBef>
                <a:spcPct val="50000"/>
              </a:spcBef>
            </a:pPr>
            <a:r>
              <a:rPr lang="es-ES" altLang="es-ES" sz="1400">
                <a:latin typeface="Tahoma" panose="020B0604030504040204" pitchFamily="34" charset="0"/>
                <a:cs typeface="Times New Roman" panose="02020603050405020304" pitchFamily="18" charset="0"/>
              </a:rPr>
              <a:t>                      Otras artritis</a:t>
            </a:r>
          </a:p>
          <a:p>
            <a:pPr algn="just">
              <a:spcBef>
                <a:spcPct val="50000"/>
              </a:spcBef>
            </a:pPr>
            <a:r>
              <a:rPr lang="es-ES" altLang="es-ES" sz="1400">
                <a:latin typeface="Tahoma" panose="020B0604030504040204" pitchFamily="34" charset="0"/>
                <a:cs typeface="Times New Roman" panose="02020603050405020304" pitchFamily="18" charset="0"/>
              </a:rPr>
              <a:t>                4-   Afecciones Neurológicas.</a:t>
            </a:r>
          </a:p>
          <a:p>
            <a:pPr algn="just">
              <a:spcBef>
                <a:spcPct val="50000"/>
              </a:spcBef>
            </a:pPr>
            <a:r>
              <a:rPr lang="es-ES" altLang="es-ES" sz="1400">
                <a:latin typeface="Tahoma" panose="020B0604030504040204" pitchFamily="34" charset="0"/>
                <a:cs typeface="Times New Roman" panose="02020603050405020304" pitchFamily="18" charset="0"/>
              </a:rPr>
              <a:t>                      Radiculitis</a:t>
            </a:r>
          </a:p>
          <a:p>
            <a:pPr algn="just">
              <a:spcBef>
                <a:spcPct val="50000"/>
              </a:spcBef>
            </a:pPr>
            <a:r>
              <a:rPr lang="es-ES" altLang="es-ES" sz="1400">
                <a:latin typeface="Tahoma" panose="020B0604030504040204" pitchFamily="34" charset="0"/>
                <a:cs typeface="Times New Roman" panose="02020603050405020304" pitchFamily="18" charset="0"/>
              </a:rPr>
              <a:t>                      Plexitis</a:t>
            </a:r>
          </a:p>
          <a:p>
            <a:pPr algn="just">
              <a:spcBef>
                <a:spcPct val="50000"/>
              </a:spcBef>
            </a:pPr>
            <a:r>
              <a:rPr lang="es-ES" altLang="es-ES" sz="1400">
                <a:latin typeface="Tahoma" panose="020B0604030504040204" pitchFamily="34" charset="0"/>
                <a:cs typeface="Times New Roman" panose="02020603050405020304" pitchFamily="18" charset="0"/>
              </a:rPr>
              <a:t>                      Neuritis</a:t>
            </a:r>
          </a:p>
          <a:p>
            <a:pPr algn="just">
              <a:spcBef>
                <a:spcPct val="50000"/>
              </a:spcBef>
            </a:pPr>
            <a:r>
              <a:rPr lang="es-ES" altLang="es-ES" sz="1400">
                <a:latin typeface="Tahoma" panose="020B0604030504040204" pitchFamily="34" charset="0"/>
                <a:cs typeface="Times New Roman" panose="02020603050405020304" pitchFamily="18" charset="0"/>
              </a:rPr>
              <a:t>                      Neuropatías</a:t>
            </a:r>
          </a:p>
          <a:p>
            <a:pPr algn="just">
              <a:spcBef>
                <a:spcPct val="50000"/>
              </a:spcBef>
            </a:pPr>
            <a:r>
              <a:rPr lang="es-ES" altLang="es-ES" sz="1400">
                <a:latin typeface="Tahoma" panose="020B0604030504040204" pitchFamily="34" charset="0"/>
                <a:cs typeface="Times New Roman" panose="02020603050405020304" pitchFamily="18" charset="0"/>
              </a:rPr>
              <a:t>                      Hombro doloroso del hemipléjico.</a:t>
            </a:r>
          </a:p>
          <a:p>
            <a:pPr algn="just">
              <a:spcBef>
                <a:spcPct val="50000"/>
              </a:spcBef>
            </a:pPr>
            <a:r>
              <a:rPr lang="es-ES" altLang="es-ES" sz="1400">
                <a:latin typeface="Tahoma" panose="020B0604030504040204" pitchFamily="34" charset="0"/>
                <a:cs typeface="Times New Roman" panose="02020603050405020304" pitchFamily="18" charset="0"/>
              </a:rPr>
              <a:t>                5-   Afecciones Endocrinas.</a:t>
            </a:r>
          </a:p>
          <a:p>
            <a:pPr>
              <a:spcBef>
                <a:spcPct val="50000"/>
              </a:spcBef>
            </a:pPr>
            <a:r>
              <a:rPr lang="es-ES" altLang="es-ES" sz="1400">
                <a:latin typeface="Tahoma" panose="020B0604030504040204" pitchFamily="34" charset="0"/>
                <a:cs typeface="Times New Roman" panose="02020603050405020304" pitchFamily="18" charset="0"/>
              </a:rPr>
              <a:t>                6-   Artropatías, etc.</a:t>
            </a:r>
            <a:r>
              <a:rPr lang="es-ES" altLang="es-ES" sz="1400">
                <a:latin typeface="Tahoma" panose="020B060403050404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4EB5F120-E529-4BC0-A45B-F5B55A4A5185}"/>
              </a:ext>
            </a:extLst>
          </p:cNvPr>
          <p:cNvSpPr txBox="1">
            <a:spLocks noChangeArrowheads="1"/>
          </p:cNvSpPr>
          <p:nvPr/>
        </p:nvSpPr>
        <p:spPr bwMode="auto">
          <a:xfrm>
            <a:off x="468313" y="1557338"/>
            <a:ext cx="7848600" cy="352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 altLang="es-ES" sz="4400">
                <a:solidFill>
                  <a:schemeClr val="tx2"/>
                </a:solidFill>
                <a:cs typeface="Times New Roman" panose="02020603050405020304" pitchFamily="18" charset="0"/>
              </a:rPr>
              <a:t>CONTRAINDICACIONES</a:t>
            </a:r>
          </a:p>
          <a:p>
            <a:pPr algn="just">
              <a:spcBef>
                <a:spcPct val="50000"/>
              </a:spcBef>
            </a:pPr>
            <a:r>
              <a:rPr lang="es-ES" altLang="es-ES" sz="1400">
                <a:latin typeface="Tahoma" panose="020B0604030504040204" pitchFamily="34" charset="0"/>
                <a:cs typeface="Times New Roman" panose="02020603050405020304" pitchFamily="18" charset="0"/>
              </a:rPr>
              <a:t>1-   Fase aguda y subaguda de cualquier proceso. </a:t>
            </a:r>
          </a:p>
          <a:p>
            <a:pPr algn="just">
              <a:spcBef>
                <a:spcPct val="50000"/>
              </a:spcBef>
            </a:pPr>
            <a:r>
              <a:rPr lang="es-ES" altLang="es-ES" sz="1400">
                <a:latin typeface="Tahoma" panose="020B0604030504040204" pitchFamily="34" charset="0"/>
                <a:cs typeface="Times New Roman" panose="02020603050405020304" pitchFamily="18" charset="0"/>
              </a:rPr>
              <a:t>2-   Las cardiopatías descompensadas.</a:t>
            </a:r>
          </a:p>
          <a:p>
            <a:pPr algn="just">
              <a:spcBef>
                <a:spcPct val="50000"/>
              </a:spcBef>
            </a:pPr>
            <a:r>
              <a:rPr lang="es-ES" altLang="es-ES" sz="1400">
                <a:latin typeface="Tahoma" panose="020B0604030504040204" pitchFamily="34" charset="0"/>
                <a:cs typeface="Times New Roman" panose="02020603050405020304" pitchFamily="18" charset="0"/>
              </a:rPr>
              <a:t>3-   Fase terminal de cualquier proceso.</a:t>
            </a:r>
          </a:p>
          <a:p>
            <a:pPr algn="just">
              <a:spcBef>
                <a:spcPct val="50000"/>
              </a:spcBef>
            </a:pPr>
            <a:r>
              <a:rPr lang="es-ES" altLang="es-ES" sz="1400">
                <a:latin typeface="Tahoma" panose="020B0604030504040204" pitchFamily="34" charset="0"/>
                <a:cs typeface="Times New Roman" panose="02020603050405020304" pitchFamily="18" charset="0"/>
              </a:rPr>
              <a:t>4-   Las alteraciones vasculares con manifestaciones hemorragíparas.</a:t>
            </a:r>
          </a:p>
          <a:p>
            <a:pPr algn="just">
              <a:spcBef>
                <a:spcPct val="50000"/>
              </a:spcBef>
            </a:pPr>
            <a:r>
              <a:rPr lang="es-ES" altLang="es-ES" sz="1400">
                <a:latin typeface="Tahoma" panose="020B0604030504040204" pitchFamily="34" charset="0"/>
                <a:cs typeface="Times New Roman" panose="02020603050405020304" pitchFamily="18" charset="0"/>
              </a:rPr>
              <a:t>5-   La hipertensión arterial grave.</a:t>
            </a:r>
          </a:p>
          <a:p>
            <a:pPr algn="just">
              <a:spcBef>
                <a:spcPct val="50000"/>
              </a:spcBef>
            </a:pPr>
            <a:r>
              <a:rPr lang="es-ES" altLang="es-ES" sz="1400">
                <a:latin typeface="Tahoma" panose="020B0604030504040204" pitchFamily="34" charset="0"/>
                <a:cs typeface="Times New Roman" panose="02020603050405020304" pitchFamily="18" charset="0"/>
              </a:rPr>
              <a:t>6-   </a:t>
            </a:r>
            <a:r>
              <a:rPr lang="es-ES" altLang="es-ES" sz="1400">
                <a:latin typeface="Tahoma" panose="020B0604030504040204" pitchFamily="34" charset="0"/>
              </a:rPr>
              <a:t>No se aconseja al menos en grandes aplicaciones en :</a:t>
            </a:r>
          </a:p>
          <a:p>
            <a:pPr algn="just">
              <a:spcBef>
                <a:spcPct val="50000"/>
              </a:spcBef>
            </a:pPr>
            <a:r>
              <a:rPr lang="es-ES" altLang="es-ES" sz="1400">
                <a:latin typeface="Tahoma" panose="020B0604030504040204" pitchFamily="34" charset="0"/>
                <a:cs typeface="Times New Roman" panose="02020603050405020304" pitchFamily="18" charset="0"/>
              </a:rPr>
              <a:t>      El embarazo. Edades extremas de la vida. Afecciones coronarias o miocárdicas. Várices voluminosas. Lesiones graves de la piel. </a:t>
            </a:r>
            <a:endParaRPr lang="es-ES_tradnl" altLang="es-ES" sz="1400">
              <a:latin typeface="Tahoma" panose="020B0604030504040204" pitchFamily="34" charset="0"/>
              <a:cs typeface="Times New Roman" panose="02020603050405020304" pitchFamily="18" charset="0"/>
            </a:endParaRPr>
          </a:p>
          <a:p>
            <a:pPr>
              <a:spcBef>
                <a:spcPct val="50000"/>
              </a:spcBef>
            </a:pPr>
            <a:r>
              <a:rPr lang="es-ES_tradnl" altLang="es-ES" sz="1400">
                <a:latin typeface="Tahoma" panose="020B0604030504040204" pitchFamily="34" charset="0"/>
                <a:cs typeface="Times New Roman" panose="02020603050405020304" pitchFamily="18" charset="0"/>
              </a:rPr>
              <a:t>7-  Tuberculosis en cualquier localizacion, en la cirrosis hepatica, en el puerperio inmediato</a:t>
            </a:r>
            <a:endParaRPr lang="es-ES" altLang="es-ES" sz="1400">
              <a:latin typeface="Tahoma" panose="020B060403050404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xmlns="" id="{265FE5DF-C8A0-43C3-83DE-699872EDD4C7}"/>
              </a:ext>
            </a:extLst>
          </p:cNvPr>
          <p:cNvSpPr txBox="1">
            <a:spLocks noChangeArrowheads="1"/>
          </p:cNvSpPr>
          <p:nvPr/>
        </p:nvSpPr>
        <p:spPr bwMode="auto">
          <a:xfrm>
            <a:off x="381000" y="533400"/>
            <a:ext cx="8153400" cy="599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 altLang="es-ES" sz="4400">
                <a:solidFill>
                  <a:schemeClr val="tx2"/>
                </a:solidFill>
                <a:cs typeface="Times New Roman" panose="02020603050405020304" pitchFamily="18" charset="0"/>
              </a:rPr>
              <a:t>METODOS DE APLICACIÓN TERAPEUTICA.</a:t>
            </a:r>
            <a:r>
              <a:rPr lang="es-ES" altLang="es-ES">
                <a:latin typeface="Arial Black" panose="020B0A04020102020204" pitchFamily="34" charset="0"/>
                <a:cs typeface="Times New Roman" panose="02020603050405020304" pitchFamily="18" charset="0"/>
              </a:rPr>
              <a:t> </a:t>
            </a:r>
            <a:endParaRPr lang="es-ES" altLang="es-ES">
              <a:cs typeface="Times New Roman" panose="02020603050405020304" pitchFamily="18" charset="0"/>
            </a:endParaRPr>
          </a:p>
          <a:p>
            <a:pPr>
              <a:spcBef>
                <a:spcPct val="50000"/>
              </a:spcBef>
            </a:pPr>
            <a:r>
              <a:rPr lang="es-ES" altLang="es-ES">
                <a:latin typeface="Tahoma" panose="020B0604030504040204" pitchFamily="34" charset="0"/>
                <a:cs typeface="Times New Roman" panose="02020603050405020304" pitchFamily="18" charset="0"/>
              </a:rPr>
              <a:t>En la actualidad se reconocen científicamente diversos métodos para la aplicación de fangos medicinales, los fundamentales son:</a:t>
            </a:r>
            <a:r>
              <a:rPr lang="es-ES" altLang="es-ES">
                <a:latin typeface="Tahoma" panose="020B0604030504040204" pitchFamily="34" charset="0"/>
              </a:rPr>
              <a:t> </a:t>
            </a:r>
          </a:p>
          <a:p>
            <a:pPr>
              <a:spcBef>
                <a:spcPct val="50000"/>
              </a:spcBef>
              <a:buFontTx/>
              <a:buChar char="•"/>
            </a:pPr>
            <a:r>
              <a:rPr lang="es-ES" altLang="es-ES">
                <a:latin typeface="Tahoma" panose="020B0604030504040204" pitchFamily="34" charset="0"/>
              </a:rPr>
              <a:t>Metodo de Ba</a:t>
            </a:r>
            <a:r>
              <a:rPr lang="es-MX" altLang="es-ES">
                <a:latin typeface="Tahoma" panose="020B0604030504040204" pitchFamily="34" charset="0"/>
              </a:rPr>
              <a:t>ñ</a:t>
            </a:r>
            <a:r>
              <a:rPr lang="es-ES" altLang="es-ES">
                <a:latin typeface="Tahoma" panose="020B0604030504040204" pitchFamily="34" charset="0"/>
              </a:rPr>
              <a:t>o </a:t>
            </a:r>
          </a:p>
          <a:p>
            <a:pPr>
              <a:spcBef>
                <a:spcPct val="50000"/>
              </a:spcBef>
              <a:buFontTx/>
              <a:buChar char="•"/>
            </a:pPr>
            <a:r>
              <a:rPr lang="es-ES" altLang="es-ES">
                <a:latin typeface="Tahoma" panose="020B0604030504040204" pitchFamily="34" charset="0"/>
              </a:rPr>
              <a:t>Metodo por Aplicación</a:t>
            </a:r>
          </a:p>
          <a:p>
            <a:pPr>
              <a:spcBef>
                <a:spcPct val="50000"/>
              </a:spcBef>
              <a:buFontTx/>
              <a:buChar char="•"/>
            </a:pPr>
            <a:r>
              <a:rPr lang="es-ES" altLang="es-ES">
                <a:latin typeface="Tahoma" panose="020B0604030504040204" pitchFamily="34" charset="0"/>
              </a:rPr>
              <a:t>Metodo Egipcio</a:t>
            </a:r>
          </a:p>
          <a:p>
            <a:pPr>
              <a:spcBef>
                <a:spcPct val="50000"/>
              </a:spcBef>
              <a:buFontTx/>
              <a:buChar char="•"/>
            </a:pPr>
            <a:r>
              <a:rPr lang="es-ES" altLang="es-ES">
                <a:latin typeface="Tahoma" panose="020B0604030504040204" pitchFamily="34" charset="0"/>
              </a:rPr>
              <a:t>Metodo por compresas o cataplasma</a:t>
            </a:r>
          </a:p>
          <a:p>
            <a:pPr>
              <a:spcBef>
                <a:spcPct val="50000"/>
              </a:spcBef>
              <a:buFontTx/>
              <a:buChar char="•"/>
            </a:pPr>
            <a:r>
              <a:rPr lang="es-ES" altLang="es-ES">
                <a:latin typeface="Tahoma" panose="020B0604030504040204" pitchFamily="34" charset="0"/>
              </a:rPr>
              <a:t>Metodo combinado</a:t>
            </a:r>
          </a:p>
          <a:p>
            <a:pPr>
              <a:spcBef>
                <a:spcPct val="50000"/>
              </a:spcBef>
              <a:buFontTx/>
              <a:buChar char="•"/>
            </a:pPr>
            <a:r>
              <a:rPr lang="es-ES" altLang="es-ES">
                <a:latin typeface="Tahoma" panose="020B0604030504040204" pitchFamily="34" charset="0"/>
              </a:rPr>
              <a:t>Metodo especiales(cavitarios)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xmlns="" id="{EB78BA2B-D295-4A20-AA45-4135581667EA}"/>
              </a:ext>
            </a:extLst>
          </p:cNvPr>
          <p:cNvSpPr txBox="1">
            <a:spLocks noChangeArrowheads="1"/>
          </p:cNvSpPr>
          <p:nvPr/>
        </p:nvSpPr>
        <p:spPr bwMode="auto">
          <a:xfrm>
            <a:off x="685800" y="533400"/>
            <a:ext cx="7543800" cy="5335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 altLang="es-ES" sz="4400">
                <a:solidFill>
                  <a:schemeClr val="tx2"/>
                </a:solidFill>
                <a:cs typeface="Times New Roman" panose="02020603050405020304" pitchFamily="18" charset="0"/>
              </a:rPr>
              <a:t>Método de Baño:</a:t>
            </a:r>
          </a:p>
          <a:p>
            <a:pPr algn="just">
              <a:spcBef>
                <a:spcPct val="50000"/>
              </a:spcBef>
              <a:buFontTx/>
              <a:buChar char="•"/>
            </a:pPr>
            <a:r>
              <a:rPr lang="es-ES" altLang="es-ES" sz="1400">
                <a:latin typeface="Tahoma" panose="020B0604030504040204" pitchFamily="34" charset="0"/>
                <a:cs typeface="Times New Roman" panose="02020603050405020304" pitchFamily="18" charset="0"/>
              </a:rPr>
              <a:t>Plantean que es la forma más recomendada aunque se utiliza con la frecuencia deseada por la gran cantidad de peloide que se requiere.</a:t>
            </a:r>
          </a:p>
          <a:p>
            <a:pPr algn="just">
              <a:spcBef>
                <a:spcPct val="50000"/>
              </a:spcBef>
            </a:pPr>
            <a:endParaRPr lang="es-ES" altLang="es-ES" sz="1400">
              <a:latin typeface="Tahoma" panose="020B0604030504040204" pitchFamily="34" charset="0"/>
              <a:cs typeface="Times New Roman" panose="02020603050405020304" pitchFamily="18" charset="0"/>
            </a:endParaRPr>
          </a:p>
          <a:p>
            <a:pPr algn="just">
              <a:spcBef>
                <a:spcPct val="50000"/>
              </a:spcBef>
              <a:buFontTx/>
              <a:buChar char="•"/>
            </a:pPr>
            <a:r>
              <a:rPr lang="es-ES" altLang="es-ES" sz="1400">
                <a:latin typeface="Tahoma" panose="020B0604030504040204" pitchFamily="34" charset="0"/>
                <a:cs typeface="Times New Roman" panose="02020603050405020304" pitchFamily="18" charset="0"/>
              </a:rPr>
              <a:t>El peloide debe estar homogeneizado y termalizado colocándose en las bañeras o dispositivos apropiados. </a:t>
            </a:r>
          </a:p>
          <a:p>
            <a:pPr algn="just">
              <a:spcBef>
                <a:spcPct val="50000"/>
              </a:spcBef>
            </a:pPr>
            <a:endParaRPr lang="es-ES" altLang="es-ES" sz="1400">
              <a:latin typeface="Tahoma" panose="020B0604030504040204" pitchFamily="34" charset="0"/>
              <a:cs typeface="Times New Roman" panose="02020603050405020304" pitchFamily="18" charset="0"/>
            </a:endParaRPr>
          </a:p>
          <a:p>
            <a:pPr algn="just">
              <a:spcBef>
                <a:spcPct val="50000"/>
              </a:spcBef>
              <a:buFontTx/>
              <a:buChar char="•"/>
            </a:pPr>
            <a:r>
              <a:rPr lang="es-ES" altLang="es-ES" sz="1400">
                <a:latin typeface="Tahoma" panose="020B0604030504040204" pitchFamily="34" charset="0"/>
                <a:cs typeface="Times New Roman" panose="02020603050405020304" pitchFamily="18" charset="0"/>
              </a:rPr>
              <a:t>El contenido del peloide debe ser el correspondiente a su total capacidad de retención de agua puesto que es así como se obtiene una consistencia optima.</a:t>
            </a:r>
          </a:p>
          <a:p>
            <a:pPr algn="just">
              <a:spcBef>
                <a:spcPct val="50000"/>
              </a:spcBef>
            </a:pPr>
            <a:endParaRPr lang="es-ES" altLang="es-ES" sz="1400">
              <a:latin typeface="Tahoma" panose="020B0604030504040204" pitchFamily="34" charset="0"/>
              <a:cs typeface="Times New Roman" panose="02020603050405020304" pitchFamily="18" charset="0"/>
            </a:endParaRPr>
          </a:p>
          <a:p>
            <a:pPr algn="just">
              <a:spcBef>
                <a:spcPct val="50000"/>
              </a:spcBef>
              <a:buFontTx/>
              <a:buChar char="•"/>
            </a:pPr>
            <a:r>
              <a:rPr lang="es-MX" altLang="es-ES" sz="1400">
                <a:latin typeface="Tahoma" panose="020B0604030504040204" pitchFamily="34" charset="0"/>
                <a:cs typeface="Times New Roman" panose="02020603050405020304" pitchFamily="18" charset="0"/>
              </a:rPr>
              <a:t>Una práctica sencilla seguida con cierta frecuencia se plantea que es echarle agua al peloide hasta que la consistencia permita la persistencia de letras.</a:t>
            </a:r>
            <a:endParaRPr lang="es-ES" altLang="es-ES" sz="1400">
              <a:latin typeface="Tahoma" panose="020B0604030504040204" pitchFamily="34" charset="0"/>
              <a:cs typeface="Times New Roman" panose="02020603050405020304" pitchFamily="18" charset="0"/>
            </a:endParaRPr>
          </a:p>
          <a:p>
            <a:pPr algn="just">
              <a:spcBef>
                <a:spcPct val="50000"/>
              </a:spcBef>
            </a:pPr>
            <a:endParaRPr lang="es-ES" altLang="es-ES" sz="1400">
              <a:latin typeface="Tahoma" panose="020B0604030504040204" pitchFamily="34" charset="0"/>
              <a:cs typeface="Times New Roman" panose="02020603050405020304" pitchFamily="18" charset="0"/>
            </a:endParaRPr>
          </a:p>
          <a:p>
            <a:pPr algn="just">
              <a:spcBef>
                <a:spcPct val="50000"/>
              </a:spcBef>
              <a:buFontTx/>
              <a:buChar char="•"/>
            </a:pPr>
            <a:r>
              <a:rPr lang="es-MX" altLang="es-ES" sz="1400">
                <a:latin typeface="Tahoma" panose="020B0604030504040204" pitchFamily="34" charset="0"/>
                <a:cs typeface="Times New Roman" panose="02020603050405020304" pitchFamily="18" charset="0"/>
              </a:rPr>
              <a:t>El paciente se introduce en el recipiente con el peloide % 38 y 45 °C, durante 15 a 30 minutos. Al final una ducha de limpieza.</a:t>
            </a:r>
            <a:endParaRPr lang="es-ES" altLang="es-ES" sz="1400">
              <a:latin typeface="Tahoma" panose="020B0604030504040204" pitchFamily="34" charset="0"/>
              <a:cs typeface="Times New Roman" panose="02020603050405020304" pitchFamily="18" charset="0"/>
            </a:endParaRPr>
          </a:p>
          <a:p>
            <a:pPr algn="just">
              <a:spcBef>
                <a:spcPct val="50000"/>
              </a:spcBef>
            </a:pPr>
            <a:endParaRPr lang="es-ES" altLang="es-ES" sz="1400">
              <a:cs typeface="Times New Roman" panose="02020603050405020304" pitchFamily="18" charset="0"/>
            </a:endParaRPr>
          </a:p>
          <a:p>
            <a:pPr>
              <a:spcBef>
                <a:spcPct val="50000"/>
              </a:spcBef>
              <a:buFontTx/>
              <a:buChar char="•"/>
            </a:pPr>
            <a:r>
              <a:rPr lang="es-MX" altLang="es-ES" sz="1400">
                <a:latin typeface="Tahoma" panose="020B0604030504040204" pitchFamily="34" charset="0"/>
                <a:cs typeface="Times New Roman" panose="02020603050405020304" pitchFamily="18" charset="0"/>
              </a:rPr>
              <a:t>Los baños pueden ser totales, semibaños, etc.</a:t>
            </a:r>
            <a:r>
              <a:rPr lang="es-ES" altLang="es-ES" sz="1400">
                <a:latin typeface="Tahoma" panose="020B0604030504040204"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xmlns="" id="{7594B6B0-B4D1-474D-A7A8-CFFEAAADBFA2}"/>
              </a:ext>
            </a:extLst>
          </p:cNvPr>
          <p:cNvSpPr txBox="1">
            <a:spLocks noChangeArrowheads="1"/>
          </p:cNvSpPr>
          <p:nvPr/>
        </p:nvSpPr>
        <p:spPr bwMode="auto">
          <a:xfrm>
            <a:off x="684213" y="981075"/>
            <a:ext cx="7848600" cy="442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a:solidFill>
                  <a:schemeClr val="tx2"/>
                </a:solidFill>
                <a:cs typeface="Times New Roman" panose="02020603050405020304" pitchFamily="18" charset="0"/>
              </a:rPr>
              <a:t>Método por aplicación:</a:t>
            </a:r>
            <a:endParaRPr lang="es-ES" altLang="es-ES" sz="4400">
              <a:solidFill>
                <a:schemeClr val="tx2"/>
              </a:solidFill>
              <a:cs typeface="Times New Roman" panose="02020603050405020304" pitchFamily="18" charset="0"/>
            </a:endParaRPr>
          </a:p>
          <a:p>
            <a:pPr algn="ctr">
              <a:spcBef>
                <a:spcPct val="50000"/>
              </a:spcBef>
            </a:pPr>
            <a:r>
              <a:rPr lang="es-MX" altLang="es-ES" sz="1600">
                <a:effectLst>
                  <a:outerShdw blurRad="38100" dist="38100" dir="2700000" algn="tl">
                    <a:srgbClr val="000000"/>
                  </a:outerShdw>
                </a:effectLst>
                <a:latin typeface="Arial Black" panose="020B0A04020102020204" pitchFamily="34" charset="0"/>
                <a:cs typeface="Times New Roman" panose="02020603050405020304" pitchFamily="18" charset="0"/>
              </a:rPr>
              <a:t> </a:t>
            </a:r>
            <a:endParaRPr lang="es-ES" altLang="es-ES" sz="1600">
              <a:cs typeface="Times New Roman" panose="02020603050405020304" pitchFamily="18" charset="0"/>
            </a:endParaRPr>
          </a:p>
          <a:p>
            <a:pPr algn="just">
              <a:spcBef>
                <a:spcPct val="50000"/>
              </a:spcBef>
            </a:pPr>
            <a:r>
              <a:rPr lang="es-MX" altLang="es-ES" sz="1400">
                <a:effectLst>
                  <a:outerShdw blurRad="38100" dist="38100" dir="2700000" algn="tl">
                    <a:srgbClr val="000000"/>
                  </a:outerShdw>
                </a:effectLst>
                <a:latin typeface="Tahoma" panose="020B0604030504040204" pitchFamily="34" charset="0"/>
                <a:cs typeface="Times New Roman" panose="02020603050405020304" pitchFamily="18" charset="0"/>
              </a:rPr>
              <a:t>Es la forma más conocida de aplicación terapéutica y la más usada en nuestro medio. En éste la aplicación del peloide puede ser parcial, a una zona determinada o total cuando se aplica al cuerpo completo.</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effectLst>
                  <a:outerShdw blurRad="38100" dist="38100" dir="2700000" algn="tl">
                    <a:srgbClr val="000000"/>
                  </a:outerShdw>
                </a:effectLst>
                <a:latin typeface="Tahoma" panose="020B0604030504040204" pitchFamily="34" charset="0"/>
                <a:cs typeface="Times New Roman" panose="02020603050405020304" pitchFamily="18" charset="0"/>
              </a:rPr>
              <a:t> </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effectLst>
                  <a:outerShdw blurRad="38100" dist="38100" dir="2700000" algn="tl">
                    <a:srgbClr val="000000"/>
                  </a:outerShdw>
                </a:effectLst>
                <a:latin typeface="Tahoma" panose="020B0604030504040204" pitchFamily="34" charset="0"/>
                <a:cs typeface="Times New Roman" panose="02020603050405020304" pitchFamily="18" charset="0"/>
              </a:rPr>
              <a:t>El peloide se aplica directamente o previamente extendido con un grosor de 6 a 8 cm de espesor, sobre una zona o tela impermeabilizada para luego cubrir la zona durante 20 a 40 minutos a temperatura de 40 a 50 °C.</a:t>
            </a:r>
          </a:p>
          <a:p>
            <a:pPr algn="just">
              <a:spcBef>
                <a:spcPct val="50000"/>
              </a:spcBef>
            </a:pPr>
            <a:r>
              <a:rPr lang="es-MX" altLang="es-ES" sz="1400">
                <a:effectLst>
                  <a:outerShdw blurRad="38100" dist="38100" dir="2700000" algn="tl">
                    <a:srgbClr val="000000"/>
                  </a:outerShdw>
                </a:effectLst>
                <a:latin typeface="Tahoma" panose="020B0604030504040204" pitchFamily="34" charset="0"/>
                <a:cs typeface="Times New Roman" panose="02020603050405020304" pitchFamily="18" charset="0"/>
              </a:rPr>
              <a:t>En la aplicación total la temperatura es de 38 a 45 grados con untiempo de 15 a 30 minutos.</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effectLst>
                  <a:outerShdw blurRad="38100" dist="38100" dir="2700000" algn="tl">
                    <a:srgbClr val="000000"/>
                  </a:outerShdw>
                </a:effectLst>
                <a:latin typeface="Tahoma" panose="020B0604030504040204" pitchFamily="34" charset="0"/>
                <a:cs typeface="Times New Roman" panose="02020603050405020304" pitchFamily="18" charset="0"/>
              </a:rPr>
              <a:t> </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effectLst>
                  <a:outerShdw blurRad="38100" dist="38100" dir="2700000" algn="tl">
                    <a:srgbClr val="000000"/>
                  </a:outerShdw>
                </a:effectLst>
                <a:latin typeface="Tahoma" panose="020B0604030504040204" pitchFamily="34" charset="0"/>
                <a:cs typeface="Times New Roman" panose="02020603050405020304" pitchFamily="18" charset="0"/>
              </a:rPr>
              <a:t>Se habla que se utilizan limos en Italia y Yugoslavia en aplicaciones tópicas para las arrugas, la placidez, etc.</a:t>
            </a:r>
            <a:endParaRPr lang="es-ES" altLang="es-ES" sz="1400">
              <a:latin typeface="Tahoma" panose="020B0604030504040204" pitchFamily="34" charset="0"/>
              <a:cs typeface="Times New Roman" panose="02020603050405020304" pitchFamily="18" charset="0"/>
            </a:endParaRPr>
          </a:p>
          <a:p>
            <a:pPr>
              <a:spcBef>
                <a:spcPct val="50000"/>
              </a:spcBef>
            </a:pPr>
            <a:endParaRPr lang="es-ES" altLang="es-ES" sz="1400">
              <a:latin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xmlns="" id="{1C5068E0-C9AF-43C8-84CE-0D9D980271A7}"/>
              </a:ext>
            </a:extLst>
          </p:cNvPr>
          <p:cNvSpPr txBox="1">
            <a:spLocks noChangeArrowheads="1"/>
          </p:cNvSpPr>
          <p:nvPr/>
        </p:nvSpPr>
        <p:spPr bwMode="auto">
          <a:xfrm>
            <a:off x="539750" y="1484313"/>
            <a:ext cx="7772400" cy="352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a:solidFill>
                  <a:schemeClr val="tx2"/>
                </a:solidFill>
                <a:cs typeface="Times New Roman" panose="02020603050405020304" pitchFamily="18" charset="0"/>
              </a:rPr>
              <a:t>Método Egipcio:</a:t>
            </a:r>
          </a:p>
          <a:p>
            <a:pPr algn="just">
              <a:spcBef>
                <a:spcPct val="50000"/>
              </a:spcBef>
            </a:pPr>
            <a:r>
              <a:rPr lang="es-MX" altLang="es-ES" sz="1400" u="sng">
                <a:latin typeface="Arial Black" panose="020B0A04020102020204" pitchFamily="34" charset="0"/>
                <a:cs typeface="Times New Roman" panose="02020603050405020304" pitchFamily="18" charset="0"/>
              </a:rPr>
              <a:t> </a:t>
            </a:r>
            <a:endParaRPr lang="es-ES" altLang="es-ES" sz="140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Consiste en aplicar en la región deseada el peloide de 3 a 4 cm y luego exponerse a la radiación solar durante 20 a 30 minutos, que demora en secarse el fango y agrietarse.</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 </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En Cuba hemos utilizado este método aplicando una capa del peloide de 2 cm de espesor y exposición a los rayos solares en el horario comprendido entre las 9 y 11 am, durante 15 a 20 minutos, con resultados satisfactorios.</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 </a:t>
            </a:r>
            <a:endParaRPr lang="es-ES" altLang="es-ES" sz="1400">
              <a:latin typeface="Tahoma" panose="020B0604030504040204" pitchFamily="34" charset="0"/>
              <a:cs typeface="Times New Roman" panose="02020603050405020304" pitchFamily="18" charset="0"/>
            </a:endParaRPr>
          </a:p>
          <a:p>
            <a:pPr>
              <a:spcBef>
                <a:spcPct val="50000"/>
              </a:spcBef>
            </a:pPr>
            <a:r>
              <a:rPr lang="es-MX" altLang="es-ES" sz="1400">
                <a:latin typeface="Tahoma" panose="020B0604030504040204" pitchFamily="34" charset="0"/>
                <a:cs typeface="Times New Roman" panose="02020603050405020304" pitchFamily="18" charset="0"/>
              </a:rPr>
              <a:t>En las aplicaciones faciales se debe proteger los ojos de las radiaciones mediante el uso de los espejuelos oscuros preferiblemente de material plástico.</a:t>
            </a:r>
            <a:r>
              <a:rPr lang="es-ES" altLang="es-ES" sz="1400">
                <a:latin typeface="Tahoma" panose="020B060403050404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xmlns="" id="{119FF287-8946-4C57-9D97-09D9B142D67A}"/>
              </a:ext>
            </a:extLst>
          </p:cNvPr>
          <p:cNvSpPr txBox="1">
            <a:spLocks noChangeArrowheads="1"/>
          </p:cNvSpPr>
          <p:nvPr/>
        </p:nvSpPr>
        <p:spPr bwMode="auto">
          <a:xfrm>
            <a:off x="395288" y="1557338"/>
            <a:ext cx="8229600" cy="312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dirty="0">
                <a:solidFill>
                  <a:schemeClr val="tx2"/>
                </a:solidFill>
                <a:cs typeface="Times New Roman" panose="02020603050405020304" pitchFamily="18" charset="0"/>
              </a:rPr>
              <a:t>Método por compresa o cataplasma:</a:t>
            </a:r>
          </a:p>
          <a:p>
            <a:pPr algn="ctr">
              <a:spcBef>
                <a:spcPct val="50000"/>
              </a:spcBef>
            </a:pPr>
            <a:endParaRPr lang="es-ES" altLang="es-ES" sz="4400" dirty="0">
              <a:solidFill>
                <a:schemeClr val="tx2"/>
              </a:solidFill>
              <a:cs typeface="Times New Roman" panose="02020603050405020304" pitchFamily="18" charset="0"/>
            </a:endParaRPr>
          </a:p>
          <a:p>
            <a:pPr algn="just">
              <a:spcBef>
                <a:spcPct val="50000"/>
              </a:spcBef>
            </a:pPr>
            <a:r>
              <a:rPr lang="es-MX" altLang="es-ES" sz="1400" dirty="0">
                <a:solidFill>
                  <a:schemeClr val="tx2"/>
                </a:solidFill>
                <a:cs typeface="Times New Roman" panose="02020603050405020304" pitchFamily="18" charset="0"/>
              </a:rPr>
              <a:t> </a:t>
            </a:r>
            <a:r>
              <a:rPr lang="es-MX" altLang="es-ES" sz="1400" dirty="0">
                <a:latin typeface="Tahoma" panose="020B0604030504040204" pitchFamily="34" charset="0"/>
                <a:cs typeface="Times New Roman" panose="02020603050405020304" pitchFamily="18" charset="0"/>
              </a:rPr>
              <a:t>Se emplea para las aplicaciones locales usando compresas de peloides de diferentes pesos que no rebasen los 35g x cm con envoltura permeable ajustada a elementos de fácil acople corporal.</a:t>
            </a:r>
            <a:r>
              <a:rPr lang="es-ES" altLang="es-ES" dirty="0">
                <a:latin typeface="Tahoma" panose="020B060403050404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xmlns="" id="{E93178AE-5B87-43A4-8BFB-7E8432E82A01}"/>
              </a:ext>
            </a:extLst>
          </p:cNvPr>
          <p:cNvSpPr txBox="1">
            <a:spLocks noChangeArrowheads="1"/>
          </p:cNvSpPr>
          <p:nvPr/>
        </p:nvSpPr>
        <p:spPr bwMode="auto">
          <a:xfrm>
            <a:off x="611188" y="765175"/>
            <a:ext cx="7924800" cy="544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a:solidFill>
                  <a:schemeClr val="tx2"/>
                </a:solidFill>
                <a:cs typeface="Times New Roman" panose="02020603050405020304" pitchFamily="18" charset="0"/>
              </a:rPr>
              <a:t>Métodos combinados:</a:t>
            </a:r>
          </a:p>
          <a:p>
            <a:pPr>
              <a:spcBef>
                <a:spcPct val="50000"/>
              </a:spcBef>
            </a:pPr>
            <a:r>
              <a:rPr lang="es-MX" altLang="es-ES" sz="1400">
                <a:latin typeface="Tahoma" panose="020B0604030504040204" pitchFamily="34" charset="0"/>
                <a:cs typeface="Times New Roman" panose="02020603050405020304" pitchFamily="18" charset="0"/>
              </a:rPr>
              <a:t>Se conoce este procedimiento como la combinación terapéutica del peloide conjuntamente con otros agentes físicos.</a:t>
            </a:r>
            <a:endParaRPr lang="es-ES" altLang="es-ES" sz="1400">
              <a:latin typeface="Tahoma" panose="020B0604030504040204" pitchFamily="34" charset="0"/>
              <a:cs typeface="Times New Roman" panose="02020603050405020304" pitchFamily="18" charset="0"/>
            </a:endParaRPr>
          </a:p>
          <a:p>
            <a:pPr algn="ctr">
              <a:spcBef>
                <a:spcPct val="50000"/>
              </a:spcBef>
            </a:pPr>
            <a:r>
              <a:rPr lang="es-MX" altLang="es-ES" sz="1400">
                <a:latin typeface="Tahoma" panose="020B0604030504040204" pitchFamily="34" charset="0"/>
                <a:cs typeface="Times New Roman" panose="02020603050405020304" pitchFamily="18" charset="0"/>
              </a:rPr>
              <a:t> </a:t>
            </a:r>
            <a:endParaRPr lang="es-ES" altLang="es-ES" sz="1400">
              <a:latin typeface="Tahoma" panose="020B0604030504040204" pitchFamily="34" charset="0"/>
              <a:cs typeface="Times New Roman" panose="02020603050405020304" pitchFamily="18" charset="0"/>
            </a:endParaRPr>
          </a:p>
          <a:p>
            <a:pPr algn="ctr">
              <a:spcBef>
                <a:spcPct val="50000"/>
              </a:spcBef>
            </a:pPr>
            <a:r>
              <a:rPr lang="es-MX" altLang="es-ES" sz="1400">
                <a:latin typeface="Tahoma" panose="020B0604030504040204" pitchFamily="34" charset="0"/>
                <a:cs typeface="Times New Roman" panose="02020603050405020304" pitchFamily="18" charset="0"/>
              </a:rPr>
              <a:t>Algunos de estos métodos son:</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1.</a:t>
            </a:r>
            <a:r>
              <a:rPr lang="es-MX" altLang="es-ES" sz="1400">
                <a:latin typeface="Tahoma" panose="020B0604030504040204" pitchFamily="34" charset="0"/>
                <a:cs typeface="Times New Roman" panose="02020603050405020304" pitchFamily="18" charset="0"/>
              </a:rPr>
              <a:t>Uso de peloides con color infrarrojo.</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2.</a:t>
            </a:r>
            <a:r>
              <a:rPr lang="es-MX" altLang="es-ES" sz="1400">
                <a:latin typeface="Tahoma" panose="020B0604030504040204" pitchFamily="34" charset="0"/>
                <a:cs typeface="Times New Roman" panose="02020603050405020304" pitchFamily="18" charset="0"/>
              </a:rPr>
              <a:t>Peloidoterapia con electroterapia (polar).</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3.</a:t>
            </a:r>
            <a:r>
              <a:rPr lang="es-MX" altLang="es-ES" sz="1400">
                <a:latin typeface="Tahoma" panose="020B0604030504040204" pitchFamily="34" charset="0"/>
                <a:cs typeface="Times New Roman" panose="02020603050405020304" pitchFamily="18" charset="0"/>
              </a:rPr>
              <a:t>Peloide electroforesis con corriente galvánica.</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4.</a:t>
            </a:r>
            <a:r>
              <a:rPr lang="es-MX" altLang="es-ES" sz="1400">
                <a:latin typeface="Tahoma" panose="020B0604030504040204" pitchFamily="34" charset="0"/>
                <a:cs typeface="Times New Roman" panose="02020603050405020304" pitchFamily="18" charset="0"/>
              </a:rPr>
              <a:t>Peloide electroforesis con corriente diadinámica.</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5.</a:t>
            </a:r>
            <a:r>
              <a:rPr lang="es-MX" altLang="es-ES" sz="1400">
                <a:latin typeface="Tahoma" panose="020B0604030504040204" pitchFamily="34" charset="0"/>
                <a:cs typeface="Times New Roman" panose="02020603050405020304" pitchFamily="18" charset="0"/>
              </a:rPr>
              <a:t>Peloidoterapia con electroterapia (no polar).</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6.</a:t>
            </a:r>
            <a:r>
              <a:rPr lang="es-MX" altLang="es-ES" sz="1400">
                <a:latin typeface="Tahoma" panose="020B0604030504040204" pitchFamily="34" charset="0"/>
                <a:cs typeface="Times New Roman" panose="02020603050405020304" pitchFamily="18" charset="0"/>
              </a:rPr>
              <a:t>Ultrasonopeloidoterapia o fonoforesis de peloide.</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7.</a:t>
            </a:r>
            <a:r>
              <a:rPr lang="es-MX" altLang="es-ES" sz="1400">
                <a:latin typeface="Tahoma" panose="020B0604030504040204" pitchFamily="34" charset="0"/>
                <a:cs typeface="Times New Roman" panose="02020603050405020304" pitchFamily="18" charset="0"/>
              </a:rPr>
              <a:t>Peloidoterapia con magnetoterapia.</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8.</a:t>
            </a:r>
            <a:r>
              <a:rPr lang="es-MX" altLang="es-ES" sz="1400">
                <a:latin typeface="Tahoma" panose="020B0604030504040204" pitchFamily="34" charset="0"/>
                <a:cs typeface="Times New Roman" panose="02020603050405020304" pitchFamily="18" charset="0"/>
              </a:rPr>
              <a:t>Peloidoterapia y laserterapia.</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9.</a:t>
            </a:r>
            <a:r>
              <a:rPr lang="es-MX" altLang="es-ES" sz="1400">
                <a:latin typeface="Tahoma" panose="020B0604030504040204" pitchFamily="34" charset="0"/>
                <a:cs typeface="Times New Roman" panose="02020603050405020304" pitchFamily="18" charset="0"/>
              </a:rPr>
              <a:t>Peloides y parafinas (para fangos).</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10.</a:t>
            </a:r>
            <a:r>
              <a:rPr lang="es-MX" altLang="es-ES" sz="1400">
                <a:latin typeface="Tahoma" panose="020B0604030504040204" pitchFamily="34" charset="0"/>
                <a:cs typeface="Times New Roman" panose="02020603050405020304" pitchFamily="18" charset="0"/>
              </a:rPr>
              <a:t>Peloidoterapia con maso terapia.</a:t>
            </a:r>
            <a:endParaRPr lang="es-ES" altLang="es-ES" sz="1400">
              <a:latin typeface="Tahoma" panose="020B0604030504040204" pitchFamily="34" charset="0"/>
              <a:cs typeface="Times New Roman" panose="02020603050405020304" pitchFamily="18" charset="0"/>
            </a:endParaRPr>
          </a:p>
          <a:p>
            <a:pPr>
              <a:spcBef>
                <a:spcPct val="50000"/>
              </a:spcBef>
            </a:pPr>
            <a:r>
              <a:rPr lang="es-ES" altLang="es-ES" sz="1400">
                <a:latin typeface="Tahoma" panose="020B0604030504040204" pitchFamily="34" charset="0"/>
                <a:cs typeface="Times New Roman" panose="02020603050405020304" pitchFamily="18" charset="0"/>
              </a:rPr>
              <a:t>11.</a:t>
            </a:r>
            <a:r>
              <a:rPr lang="es-MX" altLang="es-ES" sz="1400">
                <a:latin typeface="Tahoma" panose="020B0604030504040204" pitchFamily="34" charset="0"/>
                <a:cs typeface="Times New Roman" panose="02020603050405020304" pitchFamily="18" charset="0"/>
              </a:rPr>
              <a:t>Peloidoterapia en los puntos de acupuntura.</a:t>
            </a:r>
            <a:r>
              <a:rPr lang="es-ES" altLang="es-ES" sz="1400">
                <a:latin typeface="Tahoma" panose="020B060403050404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xmlns="" id="{9A3514EA-6430-4D8B-BAAD-09E0DBCC8E8D}"/>
              </a:ext>
            </a:extLst>
          </p:cNvPr>
          <p:cNvSpPr txBox="1">
            <a:spLocks noChangeArrowheads="1"/>
          </p:cNvSpPr>
          <p:nvPr/>
        </p:nvSpPr>
        <p:spPr bwMode="auto">
          <a:xfrm>
            <a:off x="468313" y="381000"/>
            <a:ext cx="8424862" cy="538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 altLang="es-ES" sz="4400" dirty="0">
                <a:solidFill>
                  <a:schemeClr val="tx2"/>
                </a:solidFill>
                <a:cs typeface="Times New Roman" panose="02020603050405020304" pitchFamily="18" charset="0"/>
              </a:rPr>
              <a:t>FANGOTERAPIA, PELOIDOTERAPIA O PELOTERAPIA.</a:t>
            </a:r>
          </a:p>
          <a:p>
            <a:pPr algn="just">
              <a:spcBef>
                <a:spcPct val="50000"/>
              </a:spcBef>
            </a:pPr>
            <a:r>
              <a:rPr lang="es-ES" altLang="es-ES" dirty="0">
                <a:latin typeface="Arial Black" panose="020B0A04020102020204" pitchFamily="34" charset="0"/>
                <a:cs typeface="Times New Roman" panose="02020603050405020304" pitchFamily="18" charset="0"/>
              </a:rPr>
              <a:t> </a:t>
            </a:r>
            <a:r>
              <a:rPr lang="es-ES" altLang="es-ES" b="1" dirty="0">
                <a:latin typeface="Tahoma" panose="020B0604030504040204" pitchFamily="34" charset="0"/>
                <a:cs typeface="Times New Roman" panose="02020603050405020304" pitchFamily="18" charset="0"/>
              </a:rPr>
              <a:t>CONCEPTO:</a:t>
            </a:r>
            <a:endParaRPr lang="es-ES" altLang="es-ES" b="1" dirty="0">
              <a:cs typeface="Times New Roman" panose="02020603050405020304" pitchFamily="18" charset="0"/>
            </a:endParaRPr>
          </a:p>
          <a:p>
            <a:pPr>
              <a:spcBef>
                <a:spcPct val="50000"/>
              </a:spcBef>
            </a:pPr>
            <a:r>
              <a:rPr lang="es-ES" altLang="es-ES" dirty="0">
                <a:latin typeface="Tahoma" panose="020B0604030504040204" pitchFamily="34" charset="0"/>
                <a:cs typeface="Times New Roman" panose="02020603050405020304" pitchFamily="18" charset="0"/>
              </a:rPr>
              <a:t>Conceptualizado podemos decir que se denomina como peloide a los productos formado por la mezcla de un agua mineral, incluyendo la de mares y lagos salados, con materias orgánicas o inorgánicas resultantes de procesos geológicos o biológicos aislados o conjuntamente que pueden ser utilizados en aplicaciones locales o generales con fines terapéuticos y cosméticos.</a:t>
            </a:r>
            <a:r>
              <a:rPr lang="es-ES" altLang="es-ES" dirty="0">
                <a:latin typeface="Tahoma" panose="020B0604030504040204"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xmlns="" id="{6812C726-D79E-43E1-84F5-31C13B54B064}"/>
              </a:ext>
            </a:extLst>
          </p:cNvPr>
          <p:cNvSpPr txBox="1">
            <a:spLocks noChangeArrowheads="1"/>
          </p:cNvSpPr>
          <p:nvPr/>
        </p:nvSpPr>
        <p:spPr bwMode="auto">
          <a:xfrm>
            <a:off x="827088" y="1628775"/>
            <a:ext cx="7620000" cy="29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a:solidFill>
                  <a:schemeClr val="tx2"/>
                </a:solidFill>
                <a:cs typeface="Times New Roman" panose="02020603050405020304" pitchFamily="18" charset="0"/>
              </a:rPr>
              <a:t>Métodos especiales (cavitarios):</a:t>
            </a:r>
          </a:p>
          <a:p>
            <a:pPr algn="just">
              <a:spcBef>
                <a:spcPct val="50000"/>
              </a:spcBef>
            </a:pPr>
            <a:r>
              <a:rPr lang="es-ES" altLang="es-ES">
                <a:latin typeface="Arial Black" panose="020B0A04020102020204" pitchFamily="34" charset="0"/>
                <a:cs typeface="Times New Roman" panose="02020603050405020304" pitchFamily="18" charset="0"/>
              </a:rPr>
              <a:t> </a:t>
            </a:r>
            <a:endParaRPr lang="es-ES" altLang="es-ES">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El fango se pone en forma de tapones o cartucho de fango con material permeable o estéril o con aplicación libre en cavidad a través de espéculos o rectoscopio adaptado para este fin, a temperatura entre 38 y 45 °C aunque algunos plantean la posibilidad de llegar a 50 °C.</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El tiempo de aplicación es de 20 minutos, el fango se retira mediante duchas vaginales o rectales por arrastre o retirando el tapón o cartucho.</a:t>
            </a:r>
          </a:p>
          <a:p>
            <a:pPr>
              <a:spcBef>
                <a:spcPct val="50000"/>
              </a:spcBef>
            </a:pPr>
            <a:r>
              <a:rPr lang="es-MX" altLang="es-ES" sz="1400">
                <a:latin typeface="Tahoma" panose="020B0604030504040204" pitchFamily="34" charset="0"/>
                <a:cs typeface="Times New Roman" panose="02020603050405020304" pitchFamily="18" charset="0"/>
              </a:rPr>
              <a:t>El peloide utilizado, siempre se desecha.</a:t>
            </a:r>
            <a:r>
              <a:rPr lang="es-ES" altLang="es-ES" sz="1400">
                <a:latin typeface="Tahoma" panose="020B0604030504040204"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xmlns="" id="{8E363C02-5F99-4BCD-889B-B727BC610ACF}"/>
              </a:ext>
            </a:extLst>
          </p:cNvPr>
          <p:cNvSpPr txBox="1">
            <a:spLocks noChangeArrowheads="1"/>
          </p:cNvSpPr>
          <p:nvPr/>
        </p:nvSpPr>
        <p:spPr bwMode="auto">
          <a:xfrm>
            <a:off x="395288" y="1052513"/>
            <a:ext cx="8458200" cy="3941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000">
                <a:solidFill>
                  <a:schemeClr val="tx2"/>
                </a:solidFill>
                <a:cs typeface="Times New Roman" panose="02020603050405020304" pitchFamily="18" charset="0"/>
              </a:rPr>
              <a:t>ALGUNAS CONSIDERACIONES DEL USO DE FANGOS MEDICINALES.</a:t>
            </a:r>
          </a:p>
          <a:p>
            <a:pPr>
              <a:spcBef>
                <a:spcPct val="50000"/>
              </a:spcBef>
            </a:pPr>
            <a:r>
              <a:rPr lang="es-MX" altLang="es-ES" sz="1400">
                <a:latin typeface="Tahoma" panose="020B0604030504040204" pitchFamily="34" charset="0"/>
                <a:cs typeface="Times New Roman" panose="02020603050405020304" pitchFamily="18" charset="0"/>
              </a:rPr>
              <a:t>1-   El fango para tratamiento no debe tener impurezas.</a:t>
            </a:r>
            <a:endParaRPr lang="es-ES" altLang="es-ES" sz="1400">
              <a:latin typeface="Tahoma" panose="020B0604030504040204" pitchFamily="34" charset="0"/>
              <a:cs typeface="Times New Roman" panose="02020603050405020304" pitchFamily="18" charset="0"/>
            </a:endParaRPr>
          </a:p>
          <a:p>
            <a:pPr>
              <a:spcBef>
                <a:spcPct val="50000"/>
              </a:spcBef>
            </a:pPr>
            <a:r>
              <a:rPr lang="es-MX" altLang="es-ES" sz="1400">
                <a:latin typeface="Tahoma" panose="020B0604030504040204" pitchFamily="34" charset="0"/>
                <a:cs typeface="Times New Roman" panose="02020603050405020304" pitchFamily="18" charset="0"/>
              </a:rPr>
              <a:t>2-   Con el objetivo de ahorrar fangos se debe crear depósitos que permitan su regeneración.</a:t>
            </a:r>
            <a:endParaRPr lang="es-ES" altLang="es-ES" sz="1400">
              <a:latin typeface="Tahoma" panose="020B0604030504040204" pitchFamily="34" charset="0"/>
              <a:cs typeface="Times New Roman" panose="02020603050405020304" pitchFamily="18" charset="0"/>
            </a:endParaRPr>
          </a:p>
          <a:p>
            <a:pPr>
              <a:spcBef>
                <a:spcPct val="50000"/>
              </a:spcBef>
            </a:pPr>
            <a:r>
              <a:rPr lang="es-MX" altLang="es-ES" sz="1400">
                <a:latin typeface="Tahoma" panose="020B0604030504040204" pitchFamily="34" charset="0"/>
                <a:cs typeface="Times New Roman" panose="02020603050405020304" pitchFamily="18" charset="0"/>
              </a:rPr>
              <a:t>3-   El fango no debe calentarse por encima de 60 </a:t>
            </a:r>
            <a:r>
              <a:rPr lang="es-MX" altLang="es-ES" sz="1400">
                <a:latin typeface="Tahoma" panose="020B0604030504040204" pitchFamily="34" charset="0"/>
                <a:cs typeface="Times New Roman" panose="02020603050405020304" pitchFamily="18" charset="0"/>
                <a:sym typeface="Symbol" panose="05050102010706020507" pitchFamily="18" charset="2"/>
              </a:rPr>
              <a:t></a:t>
            </a:r>
            <a:r>
              <a:rPr lang="es-MX" altLang="es-ES" sz="1400">
                <a:latin typeface="Tahoma" panose="020B0604030504040204" pitchFamily="34" charset="0"/>
                <a:cs typeface="Times New Roman" panose="02020603050405020304" pitchFamily="18" charset="0"/>
              </a:rPr>
              <a:t>C.</a:t>
            </a:r>
            <a:endParaRPr lang="es-ES" altLang="es-ES" sz="1400">
              <a:latin typeface="Tahoma" panose="020B0604030504040204" pitchFamily="34" charset="0"/>
              <a:cs typeface="Times New Roman" panose="02020603050405020304" pitchFamily="18" charset="0"/>
            </a:endParaRPr>
          </a:p>
          <a:p>
            <a:pPr>
              <a:spcBef>
                <a:spcPct val="50000"/>
              </a:spcBef>
            </a:pPr>
            <a:r>
              <a:rPr lang="es-MX" altLang="es-ES" sz="1400">
                <a:latin typeface="Tahoma" panose="020B0604030504040204" pitchFamily="34" charset="0"/>
                <a:cs typeface="Times New Roman" panose="02020603050405020304" pitchFamily="18" charset="0"/>
              </a:rPr>
              <a:t>4-   No se debe colocar cerca de los lugares donde se hace tratamiento con fango, equipo resistente o no a la corrosión para evitar su deterioro.</a:t>
            </a:r>
            <a:endParaRPr lang="es-ES" altLang="es-ES" sz="1400">
              <a:latin typeface="Tahoma" panose="020B0604030504040204" pitchFamily="34" charset="0"/>
              <a:cs typeface="Times New Roman" panose="02020603050405020304" pitchFamily="18" charset="0"/>
            </a:endParaRPr>
          </a:p>
          <a:p>
            <a:pPr>
              <a:spcBef>
                <a:spcPct val="50000"/>
              </a:spcBef>
            </a:pPr>
            <a:r>
              <a:rPr lang="es-MX" altLang="es-ES" sz="1400">
                <a:latin typeface="Tahoma" panose="020B0604030504040204" pitchFamily="34" charset="0"/>
                <a:cs typeface="Times New Roman" panose="02020603050405020304" pitchFamily="18" charset="0"/>
              </a:rPr>
              <a:t>5-   En caso de que el centro de peloidoterapia se encuentre a la orilla del mar es recomendable que el agua de las duchas sea salobre y cuando se encuentre alejado del mar se utilizara el agua corriente.</a:t>
            </a:r>
            <a:r>
              <a:rPr lang="es-ES" altLang="es-ES" sz="1400">
                <a:latin typeface="Tahoma" panose="020B0604030504040204"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xmlns="" id="{768A545E-322E-4FB3-B262-5B555DD57EB8}"/>
              </a:ext>
            </a:extLst>
          </p:cNvPr>
          <p:cNvSpPr txBox="1">
            <a:spLocks noChangeArrowheads="1"/>
          </p:cNvSpPr>
          <p:nvPr/>
        </p:nvSpPr>
        <p:spPr bwMode="auto">
          <a:xfrm>
            <a:off x="684213" y="1052513"/>
            <a:ext cx="8001000" cy="435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a:solidFill>
                  <a:schemeClr val="tx2"/>
                </a:solidFill>
                <a:cs typeface="Times New Roman" panose="02020603050405020304" pitchFamily="18" charset="0"/>
              </a:rPr>
              <a:t>¿ Dónde se debe utilizar el tratamiento con fango?</a:t>
            </a:r>
          </a:p>
          <a:p>
            <a:pPr algn="just">
              <a:spcBef>
                <a:spcPct val="50000"/>
              </a:spcBef>
            </a:pPr>
            <a:r>
              <a:rPr lang="es-MX" altLang="es-ES">
                <a:solidFill>
                  <a:srgbClr val="000000"/>
                </a:solidFill>
                <a:latin typeface="Arial Black" panose="020B0A04020102020204" pitchFamily="34" charset="0"/>
                <a:cs typeface="Times New Roman" panose="02020603050405020304" pitchFamily="18" charset="0"/>
              </a:rPr>
              <a:t> </a:t>
            </a:r>
            <a:endParaRPr lang="es-ES" altLang="es-ES">
              <a:cs typeface="Times New Roman" panose="02020603050405020304" pitchFamily="18" charset="0"/>
            </a:endParaRPr>
          </a:p>
          <a:p>
            <a:pPr>
              <a:spcBef>
                <a:spcPct val="50000"/>
              </a:spcBef>
            </a:pPr>
            <a:r>
              <a:rPr lang="es-ES" altLang="es-ES">
                <a:latin typeface="Tahoma" panose="020B0604030504040204" pitchFamily="34" charset="0"/>
                <a:cs typeface="Times New Roman" panose="02020603050405020304" pitchFamily="18" charset="0"/>
              </a:rPr>
              <a:t>Lo más  aconsejable es utilizar el fango en el mismo lugar donde se extrae, pero también se puede transportar a lugares distantes. En este caso debe transportarse en camiones de volteo o en recipientes especiales (toneles) de madera o plástico y cambiarlo rápidamente al recipiente destinado al llegar al lugar.</a:t>
            </a:r>
            <a:r>
              <a:rPr lang="es-ES" altLang="es-ES">
                <a:latin typeface="Tahoma" panose="020B0604030504040204"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xmlns="" id="{B81AE9F1-313A-4778-BD04-94E171937935}"/>
              </a:ext>
            </a:extLst>
          </p:cNvPr>
          <p:cNvSpPr txBox="1">
            <a:spLocks noChangeArrowheads="1"/>
          </p:cNvSpPr>
          <p:nvPr/>
        </p:nvSpPr>
        <p:spPr bwMode="auto">
          <a:xfrm>
            <a:off x="395288" y="908050"/>
            <a:ext cx="8286750" cy="4849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a:solidFill>
                  <a:schemeClr val="tx2"/>
                </a:solidFill>
                <a:cs typeface="Times New Roman" panose="02020603050405020304" pitchFamily="18" charset="0"/>
              </a:rPr>
              <a:t>Cuidados y precauciones a tener en cuenta durante el tratamiento con fango.</a:t>
            </a:r>
            <a:endParaRPr lang="es-ES" altLang="es-ES" sz="4400">
              <a:solidFill>
                <a:schemeClr val="tx2"/>
              </a:solidFill>
              <a:cs typeface="Times New Roman" panose="02020603050405020304" pitchFamily="18" charset="0"/>
            </a:endParaRPr>
          </a:p>
          <a:p>
            <a:pPr algn="just">
              <a:spcBef>
                <a:spcPct val="50000"/>
              </a:spcBef>
            </a:pPr>
            <a:r>
              <a:rPr lang="es-MX" altLang="es-ES" sz="1800">
                <a:latin typeface="Tahoma" panose="020B0604030504040204" pitchFamily="34" charset="0"/>
                <a:cs typeface="Times New Roman" panose="02020603050405020304" pitchFamily="18" charset="0"/>
              </a:rPr>
              <a:t>1-   Anotar fecha de comienzo del tratamiento.</a:t>
            </a:r>
            <a:endParaRPr lang="es-ES" altLang="es-ES" sz="1800">
              <a:latin typeface="Tahoma" panose="020B0604030504040204" pitchFamily="34" charset="0"/>
              <a:cs typeface="Times New Roman" panose="02020603050405020304" pitchFamily="18" charset="0"/>
            </a:endParaRPr>
          </a:p>
          <a:p>
            <a:pPr>
              <a:spcBef>
                <a:spcPct val="50000"/>
              </a:spcBef>
            </a:pPr>
            <a:r>
              <a:rPr lang="es-MX" altLang="es-ES" sz="1800">
                <a:latin typeface="Tahoma" panose="020B0604030504040204" pitchFamily="34" charset="0"/>
                <a:cs typeface="Times New Roman" panose="02020603050405020304" pitchFamily="18" charset="0"/>
              </a:rPr>
              <a:t>2-   Acostar o sentar al paciente para el tratamiento.</a:t>
            </a:r>
            <a:endParaRPr lang="es-ES" altLang="es-ES" sz="1800">
              <a:latin typeface="Tahoma" panose="020B0604030504040204" pitchFamily="34" charset="0"/>
              <a:cs typeface="Times New Roman" panose="02020603050405020304" pitchFamily="18" charset="0"/>
            </a:endParaRPr>
          </a:p>
          <a:p>
            <a:pPr>
              <a:spcBef>
                <a:spcPct val="50000"/>
              </a:spcBef>
            </a:pPr>
            <a:r>
              <a:rPr lang="es-MX" altLang="es-ES" sz="1800">
                <a:latin typeface="Tahoma" panose="020B0604030504040204" pitchFamily="34" charset="0"/>
                <a:cs typeface="Times New Roman" panose="02020603050405020304" pitchFamily="18" charset="0"/>
              </a:rPr>
              <a:t>3-   Tomar los signos vitales (pulso, temperatura y TA) antes y después del tratamiento.</a:t>
            </a:r>
            <a:endParaRPr lang="es-ES" altLang="es-ES" sz="1800">
              <a:latin typeface="Tahoma" panose="020B0604030504040204" pitchFamily="34" charset="0"/>
              <a:cs typeface="Times New Roman" panose="02020603050405020304" pitchFamily="18" charset="0"/>
            </a:endParaRPr>
          </a:p>
          <a:p>
            <a:pPr>
              <a:spcBef>
                <a:spcPct val="50000"/>
              </a:spcBef>
            </a:pPr>
            <a:r>
              <a:rPr lang="es-MX" altLang="es-ES" sz="1800">
                <a:latin typeface="Tahoma" panose="020B0604030504040204" pitchFamily="34" charset="0"/>
                <a:cs typeface="Times New Roman" panose="02020603050405020304" pitchFamily="18" charset="0"/>
              </a:rPr>
              <a:t>4-   Comprobar que no presente ningún proceso infeccioso en la piel o vías respiratoria.</a:t>
            </a:r>
            <a:endParaRPr lang="es-ES" altLang="es-ES" sz="1800">
              <a:latin typeface="Tahoma" panose="020B0604030504040204" pitchFamily="34" charset="0"/>
              <a:cs typeface="Times New Roman" panose="02020603050405020304" pitchFamily="18" charset="0"/>
            </a:endParaRPr>
          </a:p>
          <a:p>
            <a:pPr>
              <a:spcBef>
                <a:spcPct val="50000"/>
              </a:spcBef>
            </a:pPr>
            <a:r>
              <a:rPr lang="es-MX" altLang="es-ES" sz="1800">
                <a:latin typeface="Tahoma" panose="020B0604030504040204" pitchFamily="34" charset="0"/>
                <a:cs typeface="Times New Roman" panose="02020603050405020304" pitchFamily="18" charset="0"/>
              </a:rPr>
              <a:t>5-   Explicarle al paciente en que consiste el tratamiento y lo que puede sentir.</a:t>
            </a:r>
            <a:r>
              <a:rPr lang="es-ES" altLang="es-ES"/>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xmlns="" id="{12EBC210-C4B0-49E8-A22B-0B8BCF7602F9}"/>
              </a:ext>
            </a:extLst>
          </p:cNvPr>
          <p:cNvSpPr txBox="1">
            <a:spLocks noChangeArrowheads="1"/>
          </p:cNvSpPr>
          <p:nvPr/>
        </p:nvSpPr>
        <p:spPr bwMode="auto">
          <a:xfrm>
            <a:off x="381000" y="304800"/>
            <a:ext cx="8305800" cy="536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a:solidFill>
                  <a:schemeClr val="tx2"/>
                </a:solidFill>
                <a:cs typeface="Times New Roman" panose="02020603050405020304" pitchFamily="18" charset="0"/>
              </a:rPr>
              <a:t>Elemento ético de la relación técnico-paciente.</a:t>
            </a:r>
            <a:endParaRPr lang="es-ES" altLang="es-ES" sz="4400">
              <a:solidFill>
                <a:schemeClr val="tx2"/>
              </a:solidFill>
              <a:cs typeface="Times New Roman" panose="02020603050405020304" pitchFamily="18" charset="0"/>
            </a:endParaRPr>
          </a:p>
          <a:p>
            <a:pPr algn="just">
              <a:spcBef>
                <a:spcPct val="50000"/>
              </a:spcBef>
            </a:pPr>
            <a:r>
              <a:rPr lang="es-MX" altLang="es-ES" sz="1400">
                <a:latin typeface="Arial Black" panose="020B0A04020102020204" pitchFamily="34" charset="0"/>
                <a:cs typeface="Times New Roman" panose="02020603050405020304" pitchFamily="18" charset="0"/>
              </a:rPr>
              <a:t> </a:t>
            </a:r>
            <a:endParaRPr lang="es-ES" altLang="es-ES" sz="140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1-   Velar que el paciente este tranquilo y confiado durante el tratamiento.</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2-   Explicarle en que consiste el tratamiento y que puede sentir durante su aplicación.</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3-   Velar por que se cumpla el tratamiento correctamente (sentado 15 min. y acostado 20 min.)</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4-    Velará por que el paciente use el  vestuario adecuado .</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5-    Utilizará el vestuario reglamentario.</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6-    Garantizará se mantenga  una higiene adecuada en el local.</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7-    Controlará  que los medios se mantengan en  optimas condiciones.</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8-    Controlará el número de sesiones indicadas a cada paciente.</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9-  Garantizara que el paciente cumpla con la ducha de limpieza y el descanso después del tratamiento.</a:t>
            </a:r>
            <a:endParaRPr lang="es-ES" altLang="es-ES" sz="1400">
              <a:latin typeface="Tahoma" panose="020B0604030504040204" pitchFamily="34" charset="0"/>
              <a:cs typeface="Times New Roman" panose="02020603050405020304" pitchFamily="18" charset="0"/>
            </a:endParaRPr>
          </a:p>
          <a:p>
            <a:pPr>
              <a:spcBef>
                <a:spcPct val="50000"/>
              </a:spcBef>
            </a:pPr>
            <a:r>
              <a:rPr lang="es-MX" altLang="es-ES" sz="1400">
                <a:latin typeface="Tahoma" panose="020B0604030504040204" pitchFamily="34" charset="0"/>
                <a:cs typeface="Times New Roman" panose="02020603050405020304" pitchFamily="18" charset="0"/>
              </a:rPr>
              <a:t>10- Recomendará al paciente la ingestión de una bebida ligera (infusión, refresco, jugo) después del descanso.</a:t>
            </a:r>
            <a:r>
              <a:rPr lang="es-ES" altLang="es-ES" sz="1400">
                <a:latin typeface="Tahoma" panose="020B060403050404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xmlns="" id="{3B8F0B43-F034-4A83-98CE-C71EBF06F240}"/>
              </a:ext>
            </a:extLst>
          </p:cNvPr>
          <p:cNvSpPr txBox="1">
            <a:spLocks noChangeArrowheads="1"/>
          </p:cNvSpPr>
          <p:nvPr/>
        </p:nvSpPr>
        <p:spPr bwMode="auto">
          <a:xfrm>
            <a:off x="457200" y="381000"/>
            <a:ext cx="8382000" cy="4090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MX" altLang="es-ES" sz="4400">
                <a:solidFill>
                  <a:schemeClr val="tx2"/>
                </a:solidFill>
                <a:cs typeface="Times New Roman" panose="02020603050405020304" pitchFamily="18" charset="0"/>
              </a:rPr>
              <a:t>Condiciones que debe tener la instalación para la aplicación.</a:t>
            </a:r>
            <a:endParaRPr lang="es-ES" altLang="es-ES" sz="4400">
              <a:solidFill>
                <a:schemeClr val="tx2"/>
              </a:solidFill>
              <a:cs typeface="Times New Roman" panose="02020603050405020304" pitchFamily="18" charset="0"/>
            </a:endParaRPr>
          </a:p>
          <a:p>
            <a:pPr algn="just">
              <a:spcBef>
                <a:spcPct val="50000"/>
              </a:spcBef>
            </a:pPr>
            <a:r>
              <a:rPr lang="es-MX" altLang="es-ES" sz="1400">
                <a:latin typeface="Arial Black" panose="020B0A04020102020204" pitchFamily="34" charset="0"/>
                <a:cs typeface="Times New Roman" panose="02020603050405020304" pitchFamily="18" charset="0"/>
              </a:rPr>
              <a:t> </a:t>
            </a:r>
            <a:endParaRPr lang="es-ES" altLang="es-ES" sz="140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1-   Debe tener un sistema de ventilación adecuado y ser lo suficientemente amplio para permitir el flujo de pacientes y personal técnico.</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2-    Para el uso de camilla o bañera se debe prever un área aproximada de 22 a 24 m, mientras que para una aplicación parcial el área será de alrededor de 10 m.</a:t>
            </a:r>
            <a:endParaRPr lang="es-ES" altLang="es-ES" sz="1400">
              <a:latin typeface="Tahoma" panose="020B0604030504040204" pitchFamily="34" charset="0"/>
              <a:cs typeface="Times New Roman" panose="02020603050405020304" pitchFamily="18" charset="0"/>
            </a:endParaRPr>
          </a:p>
          <a:p>
            <a:pPr algn="just">
              <a:spcBef>
                <a:spcPct val="50000"/>
              </a:spcBef>
            </a:pPr>
            <a:r>
              <a:rPr lang="es-MX" altLang="es-ES" sz="1400">
                <a:latin typeface="Tahoma" panose="020B0604030504040204" pitchFamily="34" charset="0"/>
                <a:cs typeface="Times New Roman" panose="02020603050405020304" pitchFamily="18" charset="0"/>
              </a:rPr>
              <a:t>3-   A pesar de que el lugar donde se realice la aplicación de fango o la bañera sea de 6 m (en dependencias del tipo de paciente) el espacio restante se dedicará al local para cambiarse de ropa descansar, para pasillos, equipo de calentamiento del fango, ropería, etc.</a:t>
            </a:r>
            <a:endParaRPr lang="es-ES" altLang="es-ES" sz="1400">
              <a:latin typeface="Tahoma" panose="020B0604030504040204" pitchFamily="34" charset="0"/>
              <a:cs typeface="Times New Roman" panose="02020603050405020304" pitchFamily="18" charset="0"/>
            </a:endParaRPr>
          </a:p>
          <a:p>
            <a:pPr>
              <a:spcBef>
                <a:spcPct val="50000"/>
              </a:spcBef>
            </a:pPr>
            <a:r>
              <a:rPr lang="es-MX" altLang="es-ES" sz="1400">
                <a:latin typeface="Tahoma" panose="020B0604030504040204" pitchFamily="34" charset="0"/>
                <a:cs typeface="Times New Roman" panose="02020603050405020304" pitchFamily="18" charset="0"/>
              </a:rPr>
              <a:t>4-     Los pasillos para movimientos de pacientes no deben cruzarse con los destinados al traslado de fangos y al movimiento del personal de servicio</a:t>
            </a:r>
            <a:r>
              <a:rPr lang="es-ES" altLang="es-ES" sz="1400">
                <a:latin typeface="Tahoma" panose="020B0604030504040204" pitchFamily="34"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xmlns="" id="{1BECABC6-23F2-4CEC-9E29-AC9218A1F28B}"/>
              </a:ext>
            </a:extLst>
          </p:cNvPr>
          <p:cNvSpPr txBox="1">
            <a:spLocks noChangeArrowheads="1"/>
          </p:cNvSpPr>
          <p:nvPr/>
        </p:nvSpPr>
        <p:spPr bwMode="auto">
          <a:xfrm>
            <a:off x="827088" y="1341438"/>
            <a:ext cx="7239000" cy="307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s-MX" altLang="es-ES" sz="1400">
                <a:latin typeface="Arial Black" panose="020B0A04020102020204" pitchFamily="34" charset="0"/>
                <a:cs typeface="Times New Roman" panose="02020603050405020304" pitchFamily="18" charset="0"/>
              </a:rPr>
              <a:t>5-</a:t>
            </a:r>
            <a:r>
              <a:rPr lang="es-MX" altLang="es-ES" sz="1400">
                <a:cs typeface="Times New Roman" panose="02020603050405020304" pitchFamily="18" charset="0"/>
              </a:rPr>
              <a:t>    </a:t>
            </a:r>
            <a:r>
              <a:rPr lang="es-MX" altLang="es-ES" sz="1400">
                <a:latin typeface="Arial Black" panose="020B0A04020102020204" pitchFamily="34" charset="0"/>
                <a:cs typeface="Times New Roman" panose="02020603050405020304" pitchFamily="18" charset="0"/>
              </a:rPr>
              <a:t>Similares exigencias en cuanto al espacio se deben tener en cuenta al proyectar instalaciones para utilizar en método egipcio.</a:t>
            </a:r>
            <a:endParaRPr lang="es-ES" altLang="es-ES" sz="1400">
              <a:cs typeface="Times New Roman" panose="02020603050405020304" pitchFamily="18" charset="0"/>
            </a:endParaRPr>
          </a:p>
          <a:p>
            <a:pPr algn="just">
              <a:spcBef>
                <a:spcPct val="50000"/>
              </a:spcBef>
            </a:pPr>
            <a:r>
              <a:rPr lang="es-MX" altLang="es-ES" sz="1400">
                <a:latin typeface="Arial Black" panose="020B0A04020102020204" pitchFamily="34" charset="0"/>
                <a:cs typeface="Times New Roman" panose="02020603050405020304" pitchFamily="18" charset="0"/>
              </a:rPr>
              <a:t>6-</a:t>
            </a:r>
            <a:r>
              <a:rPr lang="es-MX" altLang="es-ES" sz="1400">
                <a:cs typeface="Times New Roman" panose="02020603050405020304" pitchFamily="18" charset="0"/>
              </a:rPr>
              <a:t>   </a:t>
            </a:r>
            <a:r>
              <a:rPr lang="es-MX" altLang="es-ES" sz="1400">
                <a:latin typeface="Arial Black" panose="020B0A04020102020204" pitchFamily="34" charset="0"/>
                <a:cs typeface="Times New Roman" panose="02020603050405020304" pitchFamily="18" charset="0"/>
              </a:rPr>
              <a:t>También se necesita espacio para desvestirse, para guardar la ropa para depósito de fango, recipientes auxiliares, duchas, lugar para descansar después del tratamiento, pasillos para el movimiento de pacientes, toldo para sombras, etc.</a:t>
            </a:r>
            <a:endParaRPr lang="es-ES" altLang="es-ES" sz="1400">
              <a:cs typeface="Times New Roman" panose="02020603050405020304" pitchFamily="18" charset="0"/>
            </a:endParaRPr>
          </a:p>
          <a:p>
            <a:pPr algn="just">
              <a:spcBef>
                <a:spcPct val="50000"/>
              </a:spcBef>
            </a:pPr>
            <a:r>
              <a:rPr lang="es-MX" altLang="es-ES" sz="1400">
                <a:latin typeface="Arial Black" panose="020B0A04020102020204" pitchFamily="34" charset="0"/>
                <a:cs typeface="Times New Roman" panose="02020603050405020304" pitchFamily="18" charset="0"/>
              </a:rPr>
              <a:t>7-</a:t>
            </a:r>
            <a:r>
              <a:rPr lang="es-MX" altLang="es-ES" sz="1400">
                <a:cs typeface="Times New Roman" panose="02020603050405020304" pitchFamily="18" charset="0"/>
              </a:rPr>
              <a:t>   </a:t>
            </a:r>
            <a:r>
              <a:rPr lang="es-MX" altLang="es-ES" sz="1400">
                <a:latin typeface="Arial Black" panose="020B0A04020102020204" pitchFamily="34" charset="0"/>
                <a:cs typeface="Times New Roman" panose="02020603050405020304" pitchFamily="18" charset="0"/>
              </a:rPr>
              <a:t>Se calcula que para 20 personas en tratamiento se debe prever de 400 a 450 m.</a:t>
            </a:r>
            <a:endParaRPr lang="es-ES" altLang="es-ES" sz="1400">
              <a:cs typeface="Times New Roman" panose="02020603050405020304" pitchFamily="18" charset="0"/>
            </a:endParaRPr>
          </a:p>
          <a:p>
            <a:pPr algn="just">
              <a:spcBef>
                <a:spcPct val="50000"/>
              </a:spcBef>
            </a:pPr>
            <a:r>
              <a:rPr lang="es-MX" altLang="es-ES" sz="1400">
                <a:latin typeface="Arial Black" panose="020B0A04020102020204" pitchFamily="34" charset="0"/>
                <a:cs typeface="Times New Roman" panose="02020603050405020304" pitchFamily="18" charset="0"/>
              </a:rPr>
              <a:t>8-</a:t>
            </a:r>
            <a:r>
              <a:rPr lang="es-MX" altLang="es-ES" sz="1400">
                <a:cs typeface="Times New Roman" panose="02020603050405020304" pitchFamily="18" charset="0"/>
              </a:rPr>
              <a:t>  </a:t>
            </a:r>
            <a:r>
              <a:rPr lang="es-MX" altLang="es-ES" sz="1400">
                <a:latin typeface="Arial Black" panose="020B0A04020102020204" pitchFamily="34" charset="0"/>
                <a:cs typeface="Times New Roman" panose="02020603050405020304" pitchFamily="18" charset="0"/>
              </a:rPr>
              <a:t>La piscina se tapa con el fin de evitar la contaminación, es conveniente que se utilicen tapas que permitan el paso de los rayos solares.</a:t>
            </a:r>
            <a:endParaRPr lang="es-ES" altLang="es-ES" sz="1400">
              <a:cs typeface="Times New Roman" panose="02020603050405020304" pitchFamily="18" charset="0"/>
            </a:endParaRPr>
          </a:p>
          <a:p>
            <a:pPr>
              <a:spcBef>
                <a:spcPct val="50000"/>
              </a:spcBef>
            </a:pPr>
            <a:endParaRPr lang="es-ES" altLang="es-E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a:extLst>
              <a:ext uri="{FF2B5EF4-FFF2-40B4-BE49-F238E27FC236}">
                <a16:creationId xmlns:a16="http://schemas.microsoft.com/office/drawing/2014/main" xmlns="" id="{4BFA2EF4-3780-45F2-B104-02ED9159C46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113" y="1033463"/>
            <a:ext cx="7056437" cy="46037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FA023F1D-C9F2-4AF4-9E7A-FB6C3CA3944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980729"/>
            <a:ext cx="6912768" cy="5184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798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xmlns="" id="{53489BE1-DE42-473B-A959-8367DD012031}"/>
              </a:ext>
            </a:extLst>
          </p:cNvPr>
          <p:cNvSpPr txBox="1">
            <a:spLocks noChangeArrowheads="1"/>
          </p:cNvSpPr>
          <p:nvPr/>
        </p:nvSpPr>
        <p:spPr bwMode="auto">
          <a:xfrm>
            <a:off x="685800" y="762000"/>
            <a:ext cx="769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s-ES_tradnl" altLang="es-ES"/>
          </a:p>
        </p:txBody>
      </p:sp>
      <p:sp>
        <p:nvSpPr>
          <p:cNvPr id="4099" name="Text Box 3">
            <a:extLst>
              <a:ext uri="{FF2B5EF4-FFF2-40B4-BE49-F238E27FC236}">
                <a16:creationId xmlns:a16="http://schemas.microsoft.com/office/drawing/2014/main" xmlns="" id="{4F2F1BEB-428B-4F91-A1F8-358CAD2D3C5A}"/>
              </a:ext>
            </a:extLst>
          </p:cNvPr>
          <p:cNvSpPr txBox="1">
            <a:spLocks noChangeArrowheads="1"/>
          </p:cNvSpPr>
          <p:nvPr/>
        </p:nvSpPr>
        <p:spPr bwMode="auto">
          <a:xfrm>
            <a:off x="684213" y="762000"/>
            <a:ext cx="7920037" cy="529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_tradnl" altLang="es-ES" sz="4400">
                <a:solidFill>
                  <a:schemeClr val="tx2"/>
                </a:solidFill>
              </a:rPr>
              <a:t>CARACTERISTICAS FISICAS GENERALES DE LOS PELOIDES</a:t>
            </a:r>
          </a:p>
          <a:p>
            <a:pPr>
              <a:spcBef>
                <a:spcPct val="50000"/>
              </a:spcBef>
            </a:pPr>
            <a:r>
              <a:rPr lang="es-ES_tradnl" altLang="es-ES">
                <a:latin typeface="Tahoma" panose="020B0604030504040204" pitchFamily="34" charset="0"/>
              </a:rPr>
              <a:t>SE DESTACA LA PLASTICIDAD, LA VIZCOSIDAD, LA ADHESIVIDAD, HUMEDAD, HOMOGENEIDAD,CAPACIDAD DE ABSORCION DE HUMEDAD, RETENCION TERMICA, ASPECTO SOBRE EL COLOR, EL OLOR, E IMPURESAS MECANICAS</a:t>
            </a:r>
          </a:p>
          <a:p>
            <a:pPr>
              <a:spcBef>
                <a:spcPct val="50000"/>
              </a:spcBef>
            </a:pPr>
            <a:endParaRPr lang="es-ES_tradnl" altLang="es-ES">
              <a:latin typeface="Tahoma" panose="020B0604030504040204" pitchFamily="34" charset="0"/>
            </a:endParaRPr>
          </a:p>
          <a:p>
            <a:pPr>
              <a:spcBef>
                <a:spcPct val="50000"/>
              </a:spcBef>
            </a:pPr>
            <a:endParaRPr lang="es-ES_tradnl" altLang="es-ES" sz="1400"/>
          </a:p>
          <a:p>
            <a:pPr>
              <a:spcBef>
                <a:spcPct val="50000"/>
              </a:spcBef>
            </a:pPr>
            <a:endParaRPr lang="es-ES" altLang="es-ES" sz="1400" u="sng"/>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749BBD1-B139-47D9-8DC3-F8115C177F5B}"/>
              </a:ext>
            </a:extLst>
          </p:cNvPr>
          <p:cNvSpPr>
            <a:spLocks noGrp="1" noChangeArrowheads="1"/>
          </p:cNvSpPr>
          <p:nvPr>
            <p:ph type="title" idx="4294967295"/>
          </p:nvPr>
        </p:nvSpPr>
        <p:spPr>
          <a:xfrm>
            <a:off x="0" y="836613"/>
            <a:ext cx="7772400" cy="1143000"/>
          </a:xfrm>
        </p:spPr>
        <p:txBody>
          <a:bodyPr/>
          <a:lstStyle/>
          <a:p>
            <a:r>
              <a:rPr lang="es-ES_tradnl" altLang="es-ES" sz="4000"/>
              <a:t>PLASTICIDAD</a:t>
            </a:r>
            <a:endParaRPr lang="es-ES" altLang="es-ES" sz="4000"/>
          </a:p>
        </p:txBody>
      </p:sp>
      <p:sp>
        <p:nvSpPr>
          <p:cNvPr id="1027" name="Text Box 3">
            <a:extLst>
              <a:ext uri="{FF2B5EF4-FFF2-40B4-BE49-F238E27FC236}">
                <a16:creationId xmlns:a16="http://schemas.microsoft.com/office/drawing/2014/main" xmlns="" id="{0259BCD3-3C31-4C45-BCFF-69BA0C432DC2}"/>
              </a:ext>
            </a:extLst>
          </p:cNvPr>
          <p:cNvSpPr txBox="1">
            <a:spLocks noChangeArrowheads="1"/>
          </p:cNvSpPr>
          <p:nvPr/>
        </p:nvSpPr>
        <p:spPr bwMode="auto">
          <a:xfrm>
            <a:off x="827088" y="2349500"/>
            <a:ext cx="7416800"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_tradnl" altLang="es-ES">
                <a:latin typeface="Tahoma" panose="020B0604030504040204" pitchFamily="34" charset="0"/>
              </a:rPr>
              <a:t>Esta dada por la capacidad de aplicarse con facilidad y retenerse bien en el cuerpo.</a:t>
            </a:r>
          </a:p>
          <a:p>
            <a:pPr>
              <a:spcBef>
                <a:spcPct val="50000"/>
              </a:spcBef>
            </a:pPr>
            <a:r>
              <a:rPr lang="es-ES_tradnl" altLang="es-ES">
                <a:latin typeface="Tahoma" panose="020B0604030504040204" pitchFamily="34" charset="0"/>
              </a:rPr>
              <a:t>Esta cualidad se mide por el valor de la resistencia al desplazamiento con la fuerza misma.</a:t>
            </a:r>
          </a:p>
          <a:p>
            <a:pPr>
              <a:spcBef>
                <a:spcPct val="50000"/>
              </a:spcBef>
            </a:pPr>
            <a:r>
              <a:rPr lang="es-ES_tradnl" altLang="es-ES">
                <a:latin typeface="Tahoma" panose="020B0604030504040204" pitchFamily="34" charset="0"/>
              </a:rPr>
              <a:t>Se expresa en unidades DINA por centímetro cuadrado siendo su cifra optima la de 1500 a 2000 dinas/cm².</a:t>
            </a:r>
            <a:endParaRPr lang="es-ES" altLang="es-ES">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26">
            <a:extLst>
              <a:ext uri="{FF2B5EF4-FFF2-40B4-BE49-F238E27FC236}">
                <a16:creationId xmlns:a16="http://schemas.microsoft.com/office/drawing/2014/main" xmlns="" id="{E6E9A87D-77FA-4811-94D0-2051F6D0CD4D}"/>
              </a:ext>
            </a:extLst>
          </p:cNvPr>
          <p:cNvSpPr txBox="1">
            <a:spLocks noChangeArrowheads="1"/>
          </p:cNvSpPr>
          <p:nvPr/>
        </p:nvSpPr>
        <p:spPr bwMode="auto">
          <a:xfrm>
            <a:off x="900113" y="990600"/>
            <a:ext cx="6840537" cy="252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000">
                <a:solidFill>
                  <a:schemeClr val="tx2"/>
                </a:solidFill>
              </a:rPr>
              <a:t>VISCOSIDAD</a:t>
            </a:r>
          </a:p>
          <a:p>
            <a:pPr>
              <a:spcBef>
                <a:spcPct val="50000"/>
              </a:spcBef>
            </a:pPr>
            <a:r>
              <a:rPr lang="es-ES_tradnl" altLang="es-ES">
                <a:latin typeface="Tahoma" panose="020B0604030504040204" pitchFamily="34" charset="0"/>
              </a:rPr>
              <a:t>Constituye un indicador de la resistencia de la estructura coloidal.</a:t>
            </a:r>
          </a:p>
          <a:p>
            <a:pPr>
              <a:spcBef>
                <a:spcPct val="50000"/>
              </a:spcBef>
            </a:pPr>
            <a:r>
              <a:rPr lang="es-ES_tradnl" altLang="es-ES">
                <a:latin typeface="Tahoma" panose="020B0604030504040204" pitchFamily="34" charset="0"/>
              </a:rPr>
              <a:t>Así cuando esta es insuficiente, el lodo se desliza por el cuerpo del paciente</a:t>
            </a:r>
            <a:endParaRPr lang="es-ES" altLang="es-ES">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a:extLst>
              <a:ext uri="{FF2B5EF4-FFF2-40B4-BE49-F238E27FC236}">
                <a16:creationId xmlns:a16="http://schemas.microsoft.com/office/drawing/2014/main" xmlns="" id="{4EDA87A8-A303-4EC0-9DD3-419463A33493}"/>
              </a:ext>
            </a:extLst>
          </p:cNvPr>
          <p:cNvSpPr txBox="1">
            <a:spLocks noChangeArrowheads="1"/>
          </p:cNvSpPr>
          <p:nvPr/>
        </p:nvSpPr>
        <p:spPr bwMode="auto">
          <a:xfrm>
            <a:off x="971550" y="1557338"/>
            <a:ext cx="7086600" cy="3805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000">
                <a:solidFill>
                  <a:schemeClr val="tx2"/>
                </a:solidFill>
              </a:rPr>
              <a:t>ADHESIVIDAD</a:t>
            </a:r>
          </a:p>
          <a:p>
            <a:pPr>
              <a:spcBef>
                <a:spcPct val="50000"/>
              </a:spcBef>
            </a:pPr>
            <a:r>
              <a:rPr lang="es-ES_tradnl" altLang="es-ES">
                <a:latin typeface="Tahoma" panose="020B0604030504040204" pitchFamily="34" charset="0"/>
              </a:rPr>
              <a:t>Es la propiedad fisica que tiene una masa en permitir las fuerzas que atraen las particulas, unas contra otras como resultado de las resultantes de la cohesion.</a:t>
            </a:r>
          </a:p>
          <a:p>
            <a:pPr>
              <a:spcBef>
                <a:spcPct val="50000"/>
              </a:spcBef>
            </a:pPr>
            <a:r>
              <a:rPr lang="es-ES_tradnl" altLang="es-ES">
                <a:latin typeface="Tahoma" panose="020B0604030504040204" pitchFamily="34" charset="0"/>
              </a:rPr>
              <a:t>Esta tiene un rango de valores de 5000 y 8000 dinas/cm².</a:t>
            </a:r>
          </a:p>
          <a:p>
            <a:pPr>
              <a:spcBef>
                <a:spcPct val="50000"/>
              </a:spcBef>
            </a:pPr>
            <a:endParaRPr lang="es-ES" altLang="es-ES">
              <a:latin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26">
            <a:extLst>
              <a:ext uri="{FF2B5EF4-FFF2-40B4-BE49-F238E27FC236}">
                <a16:creationId xmlns:a16="http://schemas.microsoft.com/office/drawing/2014/main" xmlns="" id="{8F90D865-F880-4253-9338-1E8945C89C1C}"/>
              </a:ext>
            </a:extLst>
          </p:cNvPr>
          <p:cNvSpPr txBox="1">
            <a:spLocks noChangeArrowheads="1"/>
          </p:cNvSpPr>
          <p:nvPr/>
        </p:nvSpPr>
        <p:spPr bwMode="auto">
          <a:xfrm>
            <a:off x="827088" y="1295400"/>
            <a:ext cx="7273925" cy="444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000">
                <a:solidFill>
                  <a:schemeClr val="tx2"/>
                </a:solidFill>
              </a:rPr>
              <a:t>HOMOGENEIDAD</a:t>
            </a:r>
          </a:p>
          <a:p>
            <a:pPr>
              <a:spcBef>
                <a:spcPct val="50000"/>
              </a:spcBef>
            </a:pPr>
            <a:endParaRPr lang="es-ES_tradnl" altLang="es-ES" sz="4400">
              <a:solidFill>
                <a:schemeClr val="tx2"/>
              </a:solidFill>
            </a:endParaRPr>
          </a:p>
          <a:p>
            <a:pPr>
              <a:spcBef>
                <a:spcPct val="50000"/>
              </a:spcBef>
            </a:pPr>
            <a:r>
              <a:rPr lang="es-ES_tradnl" altLang="es-ES">
                <a:latin typeface="Tahoma" panose="020B0604030504040204" pitchFamily="34" charset="0"/>
              </a:rPr>
              <a:t>Se lo brinda un complejo coloidal con partículas repartidas uniformemente en el medio de dispersión con tamaños comprendidos entre 0,001 y 0,1 micras, lo que le permite por su acción catalítica, superficie de contacto,carga eléctrica,etc, intervenir en múltiples reacciones fisico-químicas del organismo</a:t>
            </a:r>
            <a:endParaRPr lang="es-ES" altLang="es-ES">
              <a:latin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26">
            <a:extLst>
              <a:ext uri="{FF2B5EF4-FFF2-40B4-BE49-F238E27FC236}">
                <a16:creationId xmlns:a16="http://schemas.microsoft.com/office/drawing/2014/main" xmlns="" id="{25667044-CF41-40F5-B2FB-1E96ECC2D8F1}"/>
              </a:ext>
            </a:extLst>
          </p:cNvPr>
          <p:cNvSpPr txBox="1">
            <a:spLocks noChangeArrowheads="1"/>
          </p:cNvSpPr>
          <p:nvPr/>
        </p:nvSpPr>
        <p:spPr bwMode="auto">
          <a:xfrm>
            <a:off x="1042988" y="1773238"/>
            <a:ext cx="6858000" cy="1979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sz="4000">
                <a:solidFill>
                  <a:schemeClr val="tx2"/>
                </a:solidFill>
              </a:rPr>
              <a:t>HUMEDAD</a:t>
            </a:r>
          </a:p>
          <a:p>
            <a:pPr>
              <a:spcBef>
                <a:spcPct val="50000"/>
              </a:spcBef>
            </a:pPr>
            <a:r>
              <a:rPr lang="es-ES_tradnl" altLang="es-ES">
                <a:latin typeface="Tahoma" panose="020B0604030504040204" pitchFamily="34" charset="0"/>
              </a:rPr>
              <a:t>Define sus propiedades físico-químicas, peso volumétrico, electroconductividad y propiedades térmicas y plásticas</a:t>
            </a:r>
            <a:endParaRPr lang="es-ES" altLang="es-ES">
              <a:latin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TotalTime>
  <Words>1071</Words>
  <Application>Microsoft Office PowerPoint</Application>
  <PresentationFormat>Presentación en pantalla (4:3)</PresentationFormat>
  <Paragraphs>257</Paragraphs>
  <Slides>38</Slides>
  <Notes>37</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Organic</vt:lpstr>
      <vt:lpstr>Diapositiva 1</vt:lpstr>
      <vt:lpstr>Peloterapia.</vt:lpstr>
      <vt:lpstr>Diapositiva 3</vt:lpstr>
      <vt:lpstr>Diapositiva 4</vt:lpstr>
      <vt:lpstr>PLASTICIDAD</vt:lpstr>
      <vt:lpstr>Diapositiva 6</vt:lpstr>
      <vt:lpstr>Diapositiva 7</vt:lpstr>
      <vt:lpstr>Diapositiva 8</vt:lpstr>
      <vt:lpstr>Diapositiva 9</vt:lpstr>
      <vt:lpstr>Diapositiva 10</vt:lpstr>
      <vt:lpstr>Diapositiva 11</vt:lpstr>
      <vt:lpstr>Diapositiva 12</vt:lpstr>
      <vt:lpstr> </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Company>Asticar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dc:creator>
  <cp:lastModifiedBy>wilfre</cp:lastModifiedBy>
  <cp:revision>3</cp:revision>
  <dcterms:created xsi:type="dcterms:W3CDTF">2023-10-10T23:18:52Z</dcterms:created>
  <dcterms:modified xsi:type="dcterms:W3CDTF">2024-02-11T21:08:15Z</dcterms:modified>
</cp:coreProperties>
</file>