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>
      <p:cViewPr varScale="1">
        <p:scale>
          <a:sx n="73" d="100"/>
          <a:sy n="73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FD889FF-45EE-41E3-9453-3AE69D08C996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3257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7201-38AE-41D1-B13B-26F4756F8785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73134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7201-38AE-41D1-B13B-26F4756F8785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236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7201-38AE-41D1-B13B-26F4756F8785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3244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7201-38AE-41D1-B13B-26F4756F8785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2945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7201-38AE-41D1-B13B-26F4756F8785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428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7201-38AE-41D1-B13B-26F4756F8785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7396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53E9-AF75-4B73-B48D-4A729DD7CB33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837575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88BB-D4BD-49BC-9CB5-C8BC98C4A67F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462607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7A65D-C8E7-4BF8-86D3-DBEA0938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3F3C4-00E4-4E3B-9C3C-8DF1247BA45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929F7F-3379-4FCA-94E5-60AABB2C3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438C28-BD6A-47C7-8741-1B576246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093961-F7C5-4916-AA55-AA523D46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1BEC43-5318-496F-B67C-B4B80271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2C246B-0F5E-460F-BAC3-34FE5852C88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5855492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D0FA-E9AE-40E5-AA29-B8E608AC5362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3992913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1081-BBA7-4902-8987-780440ABC349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80286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636C-F01C-4873-A6BA-B8B0D570FF6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44002187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ACC8-1FA6-4CC1-BFCF-60455C44D949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34504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58D7-42AA-4AE0-A5AA-C7D12F098748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636321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35FF-7236-4B8A-9D27-5DE28E60666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7374383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F6E1-8D12-42E0-862C-A14EA140F28C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918925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58AF-E805-49F1-834E-E6CB2550F2F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40461164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317201-38AE-41D1-B13B-26F4756F8785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4248188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516B20-9EDC-4391-BBA4-4D8369FE2455}"/>
              </a:ext>
            </a:extLst>
          </p:cNvPr>
          <p:cNvSpPr txBox="1"/>
          <p:nvPr/>
        </p:nvSpPr>
        <p:spPr>
          <a:xfrm>
            <a:off x="1547664" y="1484784"/>
            <a:ext cx="53103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es-ES" sz="32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AGUAS</a:t>
            </a:r>
          </a:p>
          <a:p>
            <a:pPr algn="ctr"/>
            <a:r>
              <a:rPr lang="es-ES" altLang="es-ES" sz="32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MINEROMEDICINALES</a:t>
            </a:r>
          </a:p>
          <a:p>
            <a:endParaRPr lang="es-ES" altLang="es-ES" sz="3200" b="1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es-ES" altLang="es-ES" sz="3200" b="1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es-ES" altLang="es-ES" sz="3200" b="1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es-ES" altLang="es-ES" sz="3200" b="1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s-ES" altLang="es-ES" sz="3200" i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Tema </a:t>
            </a:r>
            <a:r>
              <a:rPr lang="es-ES" altLang="es-ES" sz="3200" i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IV</a:t>
            </a:r>
            <a:endParaRPr lang="es-ES" altLang="es-ES" sz="3200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50414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8BAE71A7-6028-40B8-8E28-FCA8782F4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92100"/>
            <a:ext cx="8497887" cy="1384300"/>
          </a:xfrm>
        </p:spPr>
        <p:txBody>
          <a:bodyPr/>
          <a:lstStyle/>
          <a:p>
            <a:pPr algn="ctr"/>
            <a:r>
              <a:rPr lang="es-ES" altLang="es-ES" sz="4000" b="1">
                <a:latin typeface="Georgia" panose="02040502050405020303" pitchFamily="18" charset="0"/>
              </a:rPr>
              <a:t>FORMAS DE ADMINISTRACIÓN: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C9D29995-BD53-4EB3-8E77-5047D6B989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s-ES" altLang="es-ES" sz="2800"/>
              <a:t>	</a:t>
            </a:r>
            <a:r>
              <a:rPr lang="es-ES" altLang="es-ES" sz="2800">
                <a:solidFill>
                  <a:schemeClr val="hlink"/>
                </a:solidFill>
              </a:rPr>
              <a:t>Según la forma de administración se dividen en: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altLang="es-ES" sz="280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s-ES" altLang="es-ES" sz="2800">
                <a:solidFill>
                  <a:schemeClr val="hlink"/>
                </a:solidFill>
              </a:rPr>
              <a:t>Aguas para: 		- Baños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					- Inhalaciones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					- Colutorios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					- Bebidas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					- Hidrología médica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					- Irrigaciones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					- Otras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6E645F55-4AD1-4C78-BCBB-461A7C2D4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628775"/>
            <a:ext cx="8229600" cy="2032000"/>
          </a:xfrm>
        </p:spPr>
        <p:txBody>
          <a:bodyPr/>
          <a:lstStyle/>
          <a:p>
            <a:pPr algn="ctr"/>
            <a:r>
              <a:rPr lang="es-ES" altLang="es-ES" b="1">
                <a:latin typeface="Georgia" panose="02040502050405020303" pitchFamily="18" charset="0"/>
              </a:rPr>
              <a:t>EFECTOS FISIOLÓGICOS EN EL ORGANISMO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73030482-9293-4C4A-A744-9EBABA1A6D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399087"/>
          </a:xfrm>
        </p:spPr>
        <p:txBody>
          <a:bodyPr/>
          <a:lstStyle/>
          <a:p>
            <a:pPr>
              <a:buFontTx/>
              <a:buNone/>
            </a:pPr>
            <a:r>
              <a:rPr lang="es-ES" altLang="es-ES" sz="2800" b="1">
                <a:latin typeface="Georgia" panose="02040502050405020303" pitchFamily="18" charset="0"/>
              </a:rPr>
              <a:t>	CLORURADAS</a:t>
            </a:r>
            <a:r>
              <a:rPr lang="es-ES" altLang="es-ES" sz="2800">
                <a:latin typeface="Georgia" panose="02040502050405020303" pitchFamily="18" charset="0"/>
              </a:rPr>
              <a:t> :</a:t>
            </a:r>
            <a:r>
              <a:rPr lang="es-ES" altLang="es-ES"/>
              <a:t> </a:t>
            </a:r>
          </a:p>
          <a:p>
            <a:pPr>
              <a:buFontTx/>
              <a:buNone/>
            </a:pPr>
            <a:r>
              <a:rPr lang="es-ES" altLang="es-ES"/>
              <a:t>- 	</a:t>
            </a:r>
            <a:r>
              <a:rPr lang="es-ES" altLang="es-ES" sz="2800">
                <a:solidFill>
                  <a:schemeClr val="hlink"/>
                </a:solidFill>
              </a:rPr>
              <a:t>Son estimulantes de las funciones orgánicas y  metabólicas.</a:t>
            </a:r>
          </a:p>
          <a:p>
            <a:pPr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-	En aplicación interna son antidiuréticas y estimulantes de la secreción gástrica y biliar. </a:t>
            </a:r>
          </a:p>
          <a:p>
            <a:pPr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-	En aplicación externa son antiflogísticas, antiséptica,  estimulantes de la cicatrización y</a:t>
            </a:r>
          </a:p>
          <a:p>
            <a:pPr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 reparación de tejidos y también aumenta la flotación, sobre todo en salinas.</a:t>
            </a:r>
          </a:p>
          <a:p>
            <a:endParaRPr lang="es-ES" altLang="es-ES" sz="28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47C1518B-3995-446D-B1EA-F4B0119EB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altLang="es-ES" sz="2800" b="1">
                <a:solidFill>
                  <a:srgbClr val="FFFF66"/>
                </a:solidFill>
                <a:latin typeface="Georgia" panose="02040502050405020303" pitchFamily="18" charset="0"/>
              </a:rPr>
              <a:t> 	</a:t>
            </a:r>
            <a:r>
              <a:rPr lang="es-ES" altLang="es-ES" sz="2800" b="1">
                <a:latin typeface="Georgia" panose="02040502050405020303" pitchFamily="18" charset="0"/>
              </a:rPr>
              <a:t>SULFATADAS:</a:t>
            </a:r>
            <a:endParaRPr lang="es-ES" altLang="es-ES" sz="2800" b="1">
              <a:solidFill>
                <a:srgbClr val="FFFF66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800">
                <a:latin typeface="Georgia" panose="02040502050405020303" pitchFamily="18" charset="0"/>
              </a:rPr>
              <a:t>	</a:t>
            </a:r>
            <a:r>
              <a:rPr lang="es-ES" altLang="es-ES" sz="2800" u="sng">
                <a:solidFill>
                  <a:schemeClr val="hlink"/>
                </a:solidFill>
              </a:rPr>
              <a:t>Sulfatadas sódicas</a:t>
            </a:r>
            <a:r>
              <a:rPr lang="es-ES" altLang="es-ES" sz="2800">
                <a:solidFill>
                  <a:schemeClr val="hlink"/>
                </a:solidFill>
              </a:rPr>
              <a:t>. Poseen acción protectora hepática, colagoga y purgante.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  </a:t>
            </a:r>
            <a:r>
              <a:rPr lang="es-ES" altLang="es-ES" sz="2800" u="sng">
                <a:solidFill>
                  <a:schemeClr val="hlink"/>
                </a:solidFill>
              </a:rPr>
              <a:t>Sulfatadas cálcicas</a:t>
            </a:r>
            <a:r>
              <a:rPr lang="es-ES" altLang="es-ES" sz="2800">
                <a:solidFill>
                  <a:schemeClr val="hlink"/>
                </a:solidFill>
              </a:rPr>
              <a:t>. Se comportan como</a:t>
            </a:r>
            <a:r>
              <a:rPr lang="es-ES" altLang="es-ES" sz="2800" u="sng">
                <a:solidFill>
                  <a:schemeClr val="hlink"/>
                </a:solidFill>
              </a:rPr>
              <a:t> </a:t>
            </a:r>
            <a:r>
              <a:rPr lang="es-ES" altLang="es-ES" sz="2800">
                <a:solidFill>
                  <a:schemeClr val="hlink"/>
                </a:solidFill>
              </a:rPr>
              <a:t>protectoras de estómago e intestino; son sedantes y antiespasmódicas, colagogas, diuréticas y disminuyen el colesterol.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  </a:t>
            </a:r>
            <a:r>
              <a:rPr lang="es-ES" altLang="es-ES" sz="2800" u="sng">
                <a:solidFill>
                  <a:schemeClr val="hlink"/>
                </a:solidFill>
              </a:rPr>
              <a:t>Sulfatadas mixtas cloruradas</a:t>
            </a:r>
            <a:r>
              <a:rPr lang="es-ES" altLang="es-ES" sz="2800">
                <a:solidFill>
                  <a:schemeClr val="hlink"/>
                </a:solidFill>
              </a:rPr>
              <a:t>. Mejoran el peristaltismo intestinal, mejoran la circulación porta, alivian la congestión hepática, aumentan la excreción de bilis, mejoran los sistemas oxidantes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altLang="es-ES" sz="28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es-ES" altLang="es-ES" sz="2800">
              <a:solidFill>
                <a:schemeClr val="hlink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>
            <a:extLst>
              <a:ext uri="{FF2B5EF4-FFF2-40B4-BE49-F238E27FC236}">
                <a16:creationId xmlns:a16="http://schemas.microsoft.com/office/drawing/2014/main" xmlns="" id="{DAFC0576-69DC-4591-834F-285BE05B1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33375"/>
            <a:ext cx="8135937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2800" b="1">
                <a:latin typeface="Georgia" panose="02040502050405020303" pitchFamily="18" charset="0"/>
              </a:rPr>
              <a:t>BICARBONATADAS:</a:t>
            </a:r>
          </a:p>
          <a:p>
            <a:endParaRPr lang="es-ES" altLang="es-ES" sz="2800" b="1">
              <a:latin typeface="Georgia" panose="02040502050405020303" pitchFamily="18" charset="0"/>
            </a:endParaRPr>
          </a:p>
          <a:p>
            <a:r>
              <a:rPr lang="es-ES" altLang="es-ES" sz="2800">
                <a:solidFill>
                  <a:schemeClr val="hlink"/>
                </a:solidFill>
                <a:latin typeface="Georgia" panose="02040502050405020303" pitchFamily="18" charset="0"/>
              </a:rPr>
              <a:t>-</a:t>
            </a:r>
            <a:r>
              <a:rPr lang="es-ES" altLang="es-ES" sz="2800" b="1">
                <a:solidFill>
                  <a:schemeClr val="hlink"/>
                </a:solidFill>
                <a:latin typeface="Georgia" panose="02040502050405020303" pitchFamily="18" charset="0"/>
              </a:rPr>
              <a:t> </a:t>
            </a:r>
            <a:r>
              <a:rPr lang="es-ES" altLang="es-E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Sódicas.</a:t>
            </a:r>
          </a:p>
          <a:p>
            <a:pPr>
              <a:buFontTx/>
              <a:buChar char="-"/>
            </a:pPr>
            <a:r>
              <a:rPr lang="es-ES" altLang="es-E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Cálcicas.</a:t>
            </a:r>
          </a:p>
          <a:p>
            <a:pPr>
              <a:buFontTx/>
              <a:buChar char="-"/>
            </a:pPr>
            <a:r>
              <a:rPr lang="es-ES" altLang="es-E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Mixtas.</a:t>
            </a:r>
          </a:p>
          <a:p>
            <a:endParaRPr lang="es-ES" altLang="es-ES" sz="2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s-ES" altLang="es-E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 el estómago</a:t>
            </a:r>
            <a:r>
              <a:rPr lang="es-ES" altLang="es-ES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altLang="es-E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 estimulantes, según la cantidad, y reguladoras del sistema tampón pH.</a:t>
            </a:r>
          </a:p>
          <a:p>
            <a:pPr>
              <a:buFontTx/>
              <a:buChar char="•"/>
            </a:pPr>
            <a:r>
              <a:rPr lang="es-ES" altLang="es-E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 el intestino</a:t>
            </a:r>
            <a:r>
              <a:rPr lang="es-ES" altLang="es-ES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altLang="es-E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favorecen la acción de fermentos pancreáticos y la acción de la bilis.</a:t>
            </a:r>
          </a:p>
          <a:p>
            <a:pPr>
              <a:buFontTx/>
              <a:buChar char="•"/>
            </a:pPr>
            <a:r>
              <a:rPr lang="es-ES" altLang="es-E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el hígado</a:t>
            </a:r>
            <a:r>
              <a:rPr lang="es-ES" altLang="es-ES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altLang="es-E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 comportan como hepatoprotectoras.</a:t>
            </a:r>
          </a:p>
          <a:p>
            <a:pPr>
              <a:buFontTx/>
              <a:buChar char="•"/>
            </a:pPr>
            <a:r>
              <a:rPr lang="es-ES" altLang="es-E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 cuanto al metabolismo</a:t>
            </a:r>
            <a:r>
              <a:rPr lang="es-ES" altLang="es-ES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altLang="es-E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general, favorece la eliminación de ácido úrico.</a:t>
            </a:r>
          </a:p>
          <a:p>
            <a:pPr>
              <a:buFontTx/>
              <a:buChar char="•"/>
            </a:pPr>
            <a:r>
              <a:rPr lang="es-ES" altLang="es-E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 general, ayudan al control de respuesta anafiláctica.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63DA6AC4-4820-4A5A-8807-BE1064B997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0387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" altLang="es-ES" sz="2800" b="1">
                <a:latin typeface="Georgia" panose="02040502050405020303" pitchFamily="18" charset="0"/>
              </a:rPr>
              <a:t>AGUA ACIDULADA O CARBOGASEOSA: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altLang="es-ES" sz="2800" u="sng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800"/>
              <a:t>	</a:t>
            </a:r>
            <a:r>
              <a:rPr lang="es-ES" altLang="es-ES" sz="2800" u="sng">
                <a:solidFill>
                  <a:schemeClr val="hlink"/>
                </a:solidFill>
              </a:rPr>
              <a:t>Según la legislación es aquélla que tiene más de 250 mg./l. de CO2 libre.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- En bebida actúa disminuyendo la sensación de las papilas gustativas, facilita la digestión y las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 secreciones biliares.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 -En balneología, disminuye el nivel de sensibilidad, con lo cual se puede aguantar mejor el agua fría, aumenta el estímulo respiratorio, produce cierta analgesia y sedación </a:t>
            </a:r>
          </a:p>
          <a:p>
            <a:pPr>
              <a:lnSpc>
                <a:spcPct val="90000"/>
              </a:lnSpc>
            </a:pPr>
            <a:endParaRPr lang="es-ES" altLang="es-ES" sz="28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4103D651-55C3-4D6B-8DCD-AEF24F5F4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060575"/>
            <a:ext cx="8229600" cy="2032000"/>
          </a:xfrm>
        </p:spPr>
        <p:txBody>
          <a:bodyPr/>
          <a:lstStyle/>
          <a:p>
            <a:pPr algn="ctr"/>
            <a:r>
              <a:rPr lang="es-ES" altLang="es-ES" sz="4000" b="1">
                <a:solidFill>
                  <a:schemeClr val="tx1"/>
                </a:solidFill>
              </a:rPr>
              <a:t>SEGUN ELEMENTOS MINERALIZANTES ESPECIALES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441EDE57-3C15-4200-BE6D-1D0E39C310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49672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" altLang="es-ES" sz="2800" b="1"/>
              <a:t>	</a:t>
            </a:r>
            <a:r>
              <a:rPr lang="es-ES" altLang="es-ES" sz="2800" b="1">
                <a:latin typeface="Georgia" panose="02040502050405020303" pitchFamily="18" charset="0"/>
              </a:rPr>
              <a:t>SULFURADAS:</a:t>
            </a:r>
            <a:endParaRPr lang="es-ES" altLang="es-ES" sz="2800" b="1">
              <a:solidFill>
                <a:srgbClr val="FFFF66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800">
                <a:solidFill>
                  <a:srgbClr val="FFFF66"/>
                </a:solidFill>
              </a:rPr>
              <a:t>-	</a:t>
            </a:r>
            <a:r>
              <a:rPr lang="es-ES" altLang="es-ES" sz="2800">
                <a:solidFill>
                  <a:schemeClr val="hlink"/>
                </a:solidFill>
              </a:rPr>
              <a:t>Son plásticas, ya que el azufre, en forma de ésteres y especialmente como ácido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 condroitinsulfúrico, integra las estructuras de mucosas y cartílagos.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-  Dinámicas o energéticas, a través de mecanismos de oxidorreducción, transmetilación y transulfuración. Estimulan el metabolismo.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-  Antisépticas, por dificultar el normal desarrollo de ciertos gérmenes y mejorar el trofismo celular. Ayuda a recuperar heridas infectadas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DD55172A-7A5B-45DD-AA7F-BE5634D8CD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1831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-	Estimulantes de las secreciones bronquiales durante los primeros días, para dar luego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 paso a efectos netamente anticatarrales. Mejoran las mucosas.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- Espasmolíticas y relajadoras de la musculatura bronquial. Relajadoras del tono vegetativo, mejoradoras de la circulación local. Anafilácticas, hecho comprobado experimentalmente y en clínica en trabajos del balneario de Liérganes (Santander).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- Antitóxicas, frente a determinados venenos y toxinas, catalíticas y zimosténicas; facilitan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 el flujo biliar y son queratolíticas y cicatrizantes </a:t>
            </a:r>
          </a:p>
          <a:p>
            <a:pPr>
              <a:lnSpc>
                <a:spcPct val="80000"/>
              </a:lnSpc>
            </a:pPr>
            <a:endParaRPr lang="es-ES" altLang="es-ES" sz="28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5C6A4CAB-AA35-4BEB-9D79-93228C6453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3276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s-ES" altLang="es-ES" sz="2400" b="1">
                <a:solidFill>
                  <a:srgbClr val="FFFF66"/>
                </a:solidFill>
              </a:rPr>
              <a:t>	</a:t>
            </a:r>
            <a:r>
              <a:rPr lang="es-ES" altLang="es-ES" sz="2800" b="1">
                <a:latin typeface="Georgia" panose="02040502050405020303" pitchFamily="18" charset="0"/>
              </a:rPr>
              <a:t>FERRUGINOSAS:</a:t>
            </a:r>
            <a:r>
              <a:rPr lang="es-ES" altLang="es-ES" sz="2400" b="1">
                <a:solidFill>
                  <a:srgbClr val="FF5050"/>
                </a:solidFill>
                <a:effectLst/>
              </a:rPr>
              <a:t> </a:t>
            </a:r>
            <a:endParaRPr lang="es-ES" altLang="es-ES" sz="2400" b="1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400" b="1"/>
              <a:t>	</a:t>
            </a:r>
            <a:r>
              <a:rPr lang="es-ES" altLang="es-ES" sz="2400" b="1">
                <a:solidFill>
                  <a:schemeClr val="hlink"/>
                </a:solidFill>
              </a:rPr>
              <a:t>Se dice que un agua es ferruginosa cuando tiene más de 10 mg./l.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400" b="1">
                <a:solidFill>
                  <a:schemeClr val="hlink"/>
                </a:solidFill>
              </a:rPr>
              <a:t>   -Resuelve la anemia, sin crea ningún efecto secundario, a no ser estreñimiento y  que hay que tomarla a pie del </a:t>
            </a:r>
            <a:r>
              <a:rPr lang="es-ES" altLang="es-ES" sz="2800" b="1">
                <a:solidFill>
                  <a:schemeClr val="hlink"/>
                </a:solidFill>
              </a:rPr>
              <a:t>manantial</a:t>
            </a:r>
            <a:r>
              <a:rPr lang="es-ES" altLang="es-ES" sz="2400" b="1">
                <a:solidFill>
                  <a:schemeClr val="hlink"/>
                </a:solidFill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400" b="1">
                <a:solidFill>
                  <a:schemeClr val="hlink"/>
                </a:solidFill>
              </a:rPr>
              <a:t>    </a:t>
            </a:r>
            <a:r>
              <a:rPr lang="es-ES" altLang="es-ES" sz="2400" b="1" u="sng">
                <a:solidFill>
                  <a:schemeClr val="hlink"/>
                </a:solidFill>
              </a:rPr>
              <a:t>Sus principales características son: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400" b="1">
                <a:solidFill>
                  <a:schemeClr val="hlink"/>
                </a:solidFill>
              </a:rPr>
              <a:t>  - Se presenta en forma ferrosa, más absorbible incluso sin acción del clorhídrico.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400" b="1">
                <a:solidFill>
                  <a:schemeClr val="hlink"/>
                </a:solidFill>
              </a:rPr>
              <a:t>  - Se hallan muy diluidas.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400" b="1">
                <a:solidFill>
                  <a:schemeClr val="hlink"/>
                </a:solidFill>
              </a:rPr>
              <a:t> - Tienen una disposición espacial cúbica romboidal del hierro dentro del agua.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400" b="1">
                <a:solidFill>
                  <a:schemeClr val="hlink"/>
                </a:solidFill>
              </a:rPr>
              <a:t> - Equilibrio hidromineral con otros catalizadores, como cobre, etc., que favorecen la recuperación de las anemias.</a:t>
            </a:r>
          </a:p>
          <a:p>
            <a:pPr>
              <a:lnSpc>
                <a:spcPct val="80000"/>
              </a:lnSpc>
            </a:pPr>
            <a:endParaRPr lang="es-ES" altLang="es-ES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8C9E26C8-2283-4206-9AA7-AF343F101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4800" b="1">
                <a:latin typeface="Georgia" panose="02040502050405020303" pitchFamily="18" charset="0"/>
              </a:rPr>
              <a:t>CONCEPTOS: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16C1B27B-8059-47FB-B352-EF8A07A401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751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ES" sz="2400" u="sng">
                <a:solidFill>
                  <a:schemeClr val="hlink"/>
                </a:solidFill>
              </a:rPr>
              <a:t>Agua Mineral</a:t>
            </a:r>
            <a:r>
              <a:rPr lang="es-ES" altLang="es-ES" sz="2400">
                <a:solidFill>
                  <a:schemeClr val="hlink"/>
                </a:solidFill>
              </a:rPr>
              <a:t>: La que tiene en solución más de </a:t>
            </a:r>
          </a:p>
          <a:p>
            <a:pPr>
              <a:lnSpc>
                <a:spcPct val="90000"/>
              </a:lnSpc>
            </a:pPr>
            <a:r>
              <a:rPr lang="es-ES" altLang="es-ES" sz="2400">
                <a:solidFill>
                  <a:schemeClr val="hlink"/>
                </a:solidFill>
              </a:rPr>
              <a:t>1 g/l de sales minerales.</a:t>
            </a:r>
          </a:p>
          <a:p>
            <a:pPr>
              <a:lnSpc>
                <a:spcPct val="90000"/>
              </a:lnSpc>
            </a:pPr>
            <a:r>
              <a:rPr lang="es-ES" altLang="es-ES" sz="2400" u="sng">
                <a:solidFill>
                  <a:schemeClr val="hlink"/>
                </a:solidFill>
              </a:rPr>
              <a:t>Agua Medicinal</a:t>
            </a:r>
            <a:r>
              <a:rPr lang="es-ES" altLang="es-ES" sz="2400">
                <a:solidFill>
                  <a:schemeClr val="hlink"/>
                </a:solidFill>
              </a:rPr>
              <a:t>: La que tiene propiedades curativas, independientemente de la concentración de sales minerales en solución, de su radioactividad y de su flujo.</a:t>
            </a:r>
          </a:p>
          <a:p>
            <a:pPr>
              <a:lnSpc>
                <a:spcPct val="90000"/>
              </a:lnSpc>
            </a:pPr>
            <a:r>
              <a:rPr lang="es-ES" altLang="es-ES" sz="2400" u="sng">
                <a:solidFill>
                  <a:schemeClr val="hlink"/>
                </a:solidFill>
              </a:rPr>
              <a:t>Agua Oligomineral</a:t>
            </a:r>
            <a:r>
              <a:rPr lang="es-ES" altLang="es-ES" sz="2400">
                <a:solidFill>
                  <a:schemeClr val="hlink"/>
                </a:solidFill>
              </a:rPr>
              <a:t>:  Agua cuya concentración de sales minerales en solución es menos de 1 g/l y ninguno de sus  elementos por separado cumple con los parámetros establecidos en las normas internacionales para aguas mineromedicinales. Su acción se debe al conjunto de sales disueltas que contiene y no a un elemento o componente específico. 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1AC47093-6F73-4FA7-AC5D-CA304F4D7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1117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s-ES" altLang="es-ES" sz="2800" b="1">
                <a:effectLst/>
                <a:latin typeface="Georgia" panose="02040502050405020303" pitchFamily="18" charset="0"/>
              </a:rPr>
              <a:t>	 RADIACTIVAS: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b="1"/>
              <a:t>	</a:t>
            </a:r>
            <a:r>
              <a:rPr lang="es-ES" altLang="es-ES" sz="2800">
                <a:solidFill>
                  <a:schemeClr val="hlink"/>
                </a:solidFill>
              </a:rPr>
              <a:t>Se consideran como tales las que tienen entre 1'27 a 18'2 m c/l. de radiactividad.   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altLang="es-ES" sz="2800" u="sng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 u="sng">
                <a:solidFill>
                  <a:schemeClr val="hlink"/>
                </a:solidFill>
              </a:rPr>
              <a:t>Acciones</a:t>
            </a:r>
            <a:r>
              <a:rPr lang="es-ES" altLang="es-ES" sz="2800">
                <a:solidFill>
                  <a:schemeClr val="hlink"/>
                </a:solidFill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- Elimina la excitabilidad.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- Posee efecto calmante y antiálgico, descongestionante, antiespasmódico, antiinflamatorio y antialérgico.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-  Aumenta la actividad tiroidea.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-  Produce regulación cardiovascular.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-  Mejora la microcirculación en diabéticos.</a:t>
            </a:r>
          </a:p>
          <a:p>
            <a:pPr>
              <a:lnSpc>
                <a:spcPct val="80000"/>
              </a:lnSpc>
            </a:pPr>
            <a:endParaRPr lang="es-ES" altLang="es-ES" sz="28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81A0C411-C3C1-4640-84CE-A12CA42322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4967287"/>
          </a:xfrm>
        </p:spPr>
        <p:txBody>
          <a:bodyPr/>
          <a:lstStyle/>
          <a:p>
            <a:pPr>
              <a:buFontTx/>
              <a:buNone/>
            </a:pPr>
            <a:r>
              <a:rPr lang="es-ES" altLang="es-ES" b="1">
                <a:solidFill>
                  <a:srgbClr val="FFFF66"/>
                </a:solidFill>
              </a:rPr>
              <a:t>	 </a:t>
            </a:r>
            <a:r>
              <a:rPr lang="es-ES" altLang="es-ES" b="1">
                <a:latin typeface="Georgia" panose="02040502050405020303" pitchFamily="18" charset="0"/>
              </a:rPr>
              <a:t>AGUAS ARSENICALES:</a:t>
            </a:r>
          </a:p>
          <a:p>
            <a:pPr>
              <a:buFontTx/>
              <a:buNone/>
            </a:pPr>
            <a:r>
              <a:rPr lang="es-ES" altLang="es-ES" b="1">
                <a:solidFill>
                  <a:srgbClr val="FFFF66"/>
                </a:solidFill>
              </a:rPr>
              <a:t>	</a:t>
            </a:r>
            <a:r>
              <a:rPr lang="es-ES" altLang="es-ES" sz="2800">
                <a:solidFill>
                  <a:schemeClr val="hlink"/>
                </a:solidFill>
              </a:rPr>
              <a:t>A partir de 0'7 mg. de Arsénico o 1'3 mg. de ácido arsénico. Para unos están consideradas  como minero-medicinales; para otros, sólo son un tóxico.</a:t>
            </a:r>
          </a:p>
          <a:p>
            <a:pPr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 El arsénico, a dosis pequeñas, es:</a:t>
            </a:r>
          </a:p>
          <a:p>
            <a:pPr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-  Eutrófico y reconstituyente.</a:t>
            </a:r>
          </a:p>
          <a:p>
            <a:pPr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-  Aumenta el desarrollo óseo.</a:t>
            </a:r>
          </a:p>
          <a:p>
            <a:pPr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-  Estimula en la médula ósea la producción de glóbulos rojos.</a:t>
            </a:r>
          </a:p>
          <a:p>
            <a:endParaRPr lang="es-ES" altLang="es-ES" sz="28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4E0173E1-FEB8-4610-AB48-BCBCF5DEE2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2546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" altLang="es-ES" sz="2000" b="1">
                <a:solidFill>
                  <a:schemeClr val="hlink"/>
                </a:solidFill>
              </a:rPr>
              <a:t>	-</a:t>
            </a:r>
            <a:r>
              <a:rPr lang="es-ES" altLang="es-ES" sz="2400" b="1">
                <a:solidFill>
                  <a:schemeClr val="hlink"/>
                </a:solidFill>
              </a:rPr>
              <a:t>Se utilizan en paludismo crónico, anemia, asma,  y eczema tópico, como depilatorio; en la sífilis y enfermedades protozoarias como la tripanosomiasis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400" b="1">
                <a:solidFill>
                  <a:schemeClr val="hlink"/>
                </a:solidFill>
              </a:rPr>
              <a:t>    -Tratamiento de enfermedades terminales de cáncer.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400" b="1">
                <a:solidFill>
                  <a:schemeClr val="hlink"/>
                </a:solidFill>
              </a:rPr>
              <a:t>    -Como tóxico agudo</a:t>
            </a:r>
            <a:r>
              <a:rPr lang="es-ES" altLang="es-ES" sz="2400" b="1" i="1">
                <a:solidFill>
                  <a:schemeClr val="hlink"/>
                </a:solidFill>
              </a:rPr>
              <a:t> </a:t>
            </a:r>
            <a:r>
              <a:rPr lang="es-ES" altLang="es-ES" sz="2400" b="1">
                <a:solidFill>
                  <a:schemeClr val="hlink"/>
                </a:solidFill>
              </a:rPr>
              <a:t>produce gastroenteritis, diarrea, disminución de la tensión arterial, colapso, convulsiones, coma y parálisis generalizada.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400" b="1">
                <a:solidFill>
                  <a:schemeClr val="hlink"/>
                </a:solidFill>
              </a:rPr>
              <a:t>    -Estado tóxico crónico, disminuye el apetito, produce diarrea, decaimiento general, anemia.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400" b="1">
                <a:solidFill>
                  <a:schemeClr val="hlink"/>
                </a:solidFill>
              </a:rPr>
              <a:t>    -Como contravenenos se utilizan agua de cal, magnesia y sulfuro.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400" b="1">
                <a:solidFill>
                  <a:schemeClr val="hlink"/>
                </a:solidFill>
              </a:rPr>
              <a:t>    -A dosis homeopáticas es capaz de eliminar arsénico de intoxicaciones crónicas</a:t>
            </a:r>
          </a:p>
          <a:p>
            <a:pPr>
              <a:lnSpc>
                <a:spcPct val="80000"/>
              </a:lnSpc>
            </a:pPr>
            <a:endParaRPr lang="es-ES" altLang="es-ES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CF0F9C1E-49F9-41CF-A5B6-49FB83AAEE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692150"/>
            <a:ext cx="8229600" cy="50387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altLang="es-ES" sz="2800" b="1">
                <a:latin typeface="Georgia" panose="02040502050405020303" pitchFamily="18" charset="0"/>
              </a:rPr>
              <a:t>	AGUAS FLUORADAS:</a:t>
            </a:r>
          </a:p>
          <a:p>
            <a:pPr>
              <a:lnSpc>
                <a:spcPct val="90000"/>
              </a:lnSpc>
            </a:pPr>
            <a:r>
              <a:rPr lang="es-ES" altLang="es-ES" sz="2800">
                <a:solidFill>
                  <a:schemeClr val="hlink"/>
                </a:solidFill>
              </a:rPr>
              <a:t>Se denominan así cuando tienen más 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	 1 mg./l  Consideradas protectoras de las caries  dentales y osteoporosis, pero:</a:t>
            </a:r>
          </a:p>
          <a:p>
            <a:pPr>
              <a:lnSpc>
                <a:spcPct val="90000"/>
              </a:lnSpc>
            </a:pPr>
            <a:r>
              <a:rPr lang="es-ES" altLang="es-ES" sz="2800">
                <a:solidFill>
                  <a:schemeClr val="hlink"/>
                </a:solidFill>
              </a:rPr>
              <a:t>Dosis de 0'2 gr. por kg. de peso puede ser mortal.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.  Una intoxicación por fluor produce : pérdida de peso, fragilidad en los huesos (fluorosis), anemia, astenia, rigidez en las articulaciones, decoloración de los dientes y  calcificación de ligamentos </a:t>
            </a:r>
          </a:p>
          <a:p>
            <a:pPr>
              <a:lnSpc>
                <a:spcPct val="90000"/>
              </a:lnSpc>
            </a:pPr>
            <a:endParaRPr lang="es-ES" altLang="es-ES" sz="28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7C76998B-8295-4E03-A5D1-0BC4202DFC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183187"/>
          </a:xfrm>
        </p:spPr>
        <p:txBody>
          <a:bodyPr/>
          <a:lstStyle/>
          <a:p>
            <a:pPr>
              <a:buFontTx/>
              <a:buNone/>
            </a:pPr>
            <a:r>
              <a:rPr lang="es-ES" altLang="es-ES" sz="2800"/>
              <a:t>	 </a:t>
            </a:r>
            <a:r>
              <a:rPr lang="es-ES" altLang="es-ES" sz="2800" b="1">
                <a:latin typeface="Georgia" panose="02040502050405020303" pitchFamily="18" charset="0"/>
              </a:rPr>
              <a:t>LITINICAS:</a:t>
            </a:r>
            <a:endParaRPr lang="es-ES" altLang="es-ES" sz="2800">
              <a:latin typeface="Georgia" panose="02040502050405020303" pitchFamily="18" charset="0"/>
            </a:endParaRPr>
          </a:p>
          <a:p>
            <a:pPr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	En la enfermedad maniaco-depresiva, poseen  un efecto inhibidor de la hormona vasopresina o antidiurética de ahí la acción de muchas aguas litinadas como diuréticas y por tanto favorecedoras en el tratamiento de</a:t>
            </a:r>
          </a:p>
          <a:p>
            <a:pPr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 hiperuricemias.</a:t>
            </a:r>
          </a:p>
          <a:p>
            <a:pPr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 Ejerce asimismo una actividad antitiroidea, inhibiendo la secreción de la hormona de la glándula tiroidea y alterando el metabolismo periférico de la tirosina </a:t>
            </a:r>
          </a:p>
          <a:p>
            <a:endParaRPr lang="es-ES" altLang="es-ES" sz="28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CBFE5FCF-8CFB-4F4D-AE3B-AFE24359A0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11175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s-ES" altLang="es-ES" sz="2800" b="1"/>
              <a:t>	</a:t>
            </a:r>
            <a:r>
              <a:rPr lang="es-ES" altLang="es-ES" sz="2800" b="1">
                <a:latin typeface="Georgia" panose="02040502050405020303" pitchFamily="18" charset="0"/>
              </a:rPr>
              <a:t>BORATADAS:</a:t>
            </a:r>
          </a:p>
          <a:p>
            <a:r>
              <a:rPr lang="es-ES" altLang="es-ES" sz="2800">
                <a:solidFill>
                  <a:schemeClr val="hlink"/>
                </a:solidFill>
              </a:rPr>
              <a:t>En el vademécum actual, el boro sigue utilizándose como complejo vitamínico. </a:t>
            </a:r>
          </a:p>
          <a:p>
            <a:r>
              <a:rPr lang="es-ES" altLang="es-ES" sz="2800">
                <a:solidFill>
                  <a:schemeClr val="hlink"/>
                </a:solidFill>
              </a:rPr>
              <a:t>El ácido bórico se ha empleado como conservante y desinfectante.</a:t>
            </a:r>
          </a:p>
          <a:p>
            <a:pPr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 En la actualidad se le considera tóxico, especialmente sobre el riñón.</a:t>
            </a:r>
          </a:p>
          <a:p>
            <a:r>
              <a:rPr lang="es-ES" altLang="es-ES" sz="2800">
                <a:solidFill>
                  <a:schemeClr val="hlink"/>
                </a:solidFill>
              </a:rPr>
              <a:t>Un producto muy utilizado es el Bórax, como antimuguet.</a:t>
            </a:r>
          </a:p>
          <a:p>
            <a:r>
              <a:rPr lang="es-ES" altLang="es-ES" sz="2800">
                <a:solidFill>
                  <a:schemeClr val="hlink"/>
                </a:solidFill>
              </a:rPr>
              <a:t>Actualmente se utiliza en dosis homeopáticas.</a:t>
            </a:r>
          </a:p>
          <a:p>
            <a:endParaRPr lang="es-ES" altLang="es-ES" sz="28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9B88FC70-3D4F-4D84-AC2D-50EFDE91BB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4967287"/>
          </a:xfrm>
        </p:spPr>
        <p:txBody>
          <a:bodyPr/>
          <a:lstStyle/>
          <a:p>
            <a:pPr>
              <a:buFontTx/>
              <a:buNone/>
            </a:pPr>
            <a:r>
              <a:rPr lang="es-ES" altLang="es-ES" b="1"/>
              <a:t>	</a:t>
            </a:r>
            <a:r>
              <a:rPr lang="es-ES" altLang="es-ES" sz="2800" b="1">
                <a:latin typeface="Georgia" panose="02040502050405020303" pitchFamily="18" charset="0"/>
              </a:rPr>
              <a:t>YODURADAS:</a:t>
            </a:r>
          </a:p>
          <a:p>
            <a:pPr>
              <a:buFontTx/>
              <a:buNone/>
            </a:pPr>
            <a:endParaRPr lang="es-ES" altLang="es-ES" sz="2800" b="1">
              <a:latin typeface="Georgia" panose="02040502050405020303" pitchFamily="18" charset="0"/>
            </a:endParaRPr>
          </a:p>
          <a:p>
            <a:r>
              <a:rPr lang="es-ES" altLang="es-ES" sz="2800">
                <a:solidFill>
                  <a:schemeClr val="hlink"/>
                </a:solidFill>
              </a:rPr>
              <a:t>Denominadas así cuando tienen más de 1 mg/l Se utilizan como preventivas del bocio exoftálmico y reguladoras del tiroides.</a:t>
            </a:r>
          </a:p>
          <a:p>
            <a:r>
              <a:rPr lang="es-ES" altLang="es-ES" sz="2800">
                <a:solidFill>
                  <a:schemeClr val="hlink"/>
                </a:solidFill>
              </a:rPr>
              <a:t>Se debe señalar que los excesos pueden ocasionar un bocio pasajero</a:t>
            </a:r>
          </a:p>
          <a:p>
            <a:pPr>
              <a:buFontTx/>
              <a:buNone/>
            </a:pPr>
            <a:endParaRPr lang="es-ES" altLang="es-ES" sz="28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B85BDA02-0333-48DE-A308-30E69D1E0B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1831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altLang="es-ES" sz="2400" b="1">
                <a:solidFill>
                  <a:srgbClr val="FFFF66"/>
                </a:solidFill>
              </a:rPr>
              <a:t>	</a:t>
            </a:r>
            <a:r>
              <a:rPr lang="es-ES" altLang="es-ES" sz="2800" b="1">
                <a:latin typeface="Georgia" panose="02040502050405020303" pitchFamily="18" charset="0"/>
              </a:rPr>
              <a:t>BROMURADAS: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400" b="1"/>
              <a:t>	</a:t>
            </a:r>
            <a:r>
              <a:rPr lang="es-ES" altLang="es-ES" sz="2400" b="1">
                <a:solidFill>
                  <a:schemeClr val="hlink"/>
                </a:solidFill>
              </a:rPr>
              <a:t>Siempre se ha empleado como desinfectante.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400" b="1">
                <a:solidFill>
                  <a:schemeClr val="hlink"/>
                </a:solidFill>
              </a:rPr>
              <a:t>    Sus compuestos: bromuros de sodio, potasio y calcio, se han empleado como sedantes y anticonvulsivantes.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400" b="1">
                <a:solidFill>
                  <a:schemeClr val="hlink"/>
                </a:solidFill>
              </a:rPr>
              <a:t>    En el tratamiento del insomnio y la epilepsia.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400" b="1">
                <a:solidFill>
                  <a:schemeClr val="hlink"/>
                </a:solidFill>
              </a:rPr>
              <a:t>    Su toxicidad está ligada a su cualidad de desplazar al cloro.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ES" sz="2400" b="1">
                <a:solidFill>
                  <a:schemeClr val="hlink"/>
                </a:solidFill>
              </a:rPr>
              <a:t>    Produce, en ambientes que se utiliza (fotografía), embriaguez brómica, astenia, cefalea, sed, catarro, tos, disminución de reflejos, alucinaciones, pseudoparalizaciones, acné brómico. Su terapia es a base de cloruro sódico.</a:t>
            </a:r>
          </a:p>
          <a:p>
            <a:pPr>
              <a:lnSpc>
                <a:spcPct val="90000"/>
              </a:lnSpc>
            </a:pPr>
            <a:endParaRPr lang="es-ES" altLang="es-ES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FE8260AD-94E7-4CE1-8596-D6A120D7E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183187"/>
          </a:xfrm>
        </p:spPr>
        <p:txBody>
          <a:bodyPr/>
          <a:lstStyle/>
          <a:p>
            <a:pPr>
              <a:buFontTx/>
              <a:buNone/>
            </a:pPr>
            <a:r>
              <a:rPr lang="es-ES" altLang="es-ES" sz="2800" b="1">
                <a:solidFill>
                  <a:srgbClr val="FF5050"/>
                </a:solidFill>
              </a:rPr>
              <a:t>	</a:t>
            </a:r>
            <a:r>
              <a:rPr lang="es-ES" altLang="es-ES" sz="2800" b="1">
                <a:latin typeface="Georgia" panose="02040502050405020303" pitchFamily="18" charset="0"/>
              </a:rPr>
              <a:t>ESTRONCICAS: </a:t>
            </a:r>
          </a:p>
          <a:p>
            <a:r>
              <a:rPr lang="es-ES" altLang="es-ES" sz="2800">
                <a:solidFill>
                  <a:schemeClr val="hlink"/>
                </a:solidFill>
              </a:rPr>
              <a:t>En la actualidad sólo se utiliza el "calcinatal", como complemento mineral, pero su máxima</a:t>
            </a:r>
          </a:p>
          <a:p>
            <a:pPr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 fama la lleva como elemento controlador para averiguar los índices de contaminación</a:t>
            </a:r>
          </a:p>
          <a:p>
            <a:pPr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  radiactiva, por ser un isótopo que se deposita en el hueso, con una duración o actividad</a:t>
            </a:r>
          </a:p>
          <a:p>
            <a:pPr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   situada, para el E-89, alrededor de 51 días, y el E-90, alrededor de 28 años.</a:t>
            </a:r>
          </a:p>
          <a:p>
            <a:endParaRPr lang="es-ES" altLang="es-ES" sz="28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DC46C320-5C42-44C8-87E6-75038EAB0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altLang="es-ES" sz="4000" b="1">
                <a:latin typeface="Georgia" panose="02040502050405020303" pitchFamily="18" charset="0"/>
              </a:rPr>
              <a:t>REQUISITOS PARA SU UTILIZACIÓN</a:t>
            </a:r>
            <a:r>
              <a:rPr lang="es-ES" altLang="es-ES" sz="4000"/>
              <a:t>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11DBFB39-24D6-4D86-8CC0-F9E2C821FE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altLang="es-ES">
                <a:solidFill>
                  <a:schemeClr val="hlink"/>
                </a:solidFill>
              </a:rPr>
              <a:t>Para todo los tipos de aguas mineromedicinales, los baños serán 1 por día, con una duración de 3 a 30 Min. La duración del tratamiento será de 7 a 10 días en la profilaxis de algunas enfermedades. Cuando se indican con fines curativos la duración del tratamiento será de 21 días como promedio y con una frecuencia de 6 meses.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9EAEBC34-A414-48AD-8E19-54341F6556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33375"/>
            <a:ext cx="8135938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altLang="es-ES" sz="2400">
                <a:solidFill>
                  <a:schemeClr val="hlink"/>
                </a:solidFill>
              </a:rPr>
              <a:t>Agua Mineromedicinal: La que además de poseer como mínimo una radioactividad de 185 Bq/l, un flujo mínimo de 3 l/Seg. y cuya utilización está avalada por una experiencia médica probada, tiene una concentración de sales minerales superior a 1 g/l o una concentración superior a la media internacional de algunos de los siguientes elementos: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400">
                <a:solidFill>
                  <a:schemeClr val="hlink"/>
                </a:solidFill>
              </a:rPr>
              <a:t>   </a:t>
            </a:r>
          </a:p>
        </p:txBody>
      </p:sp>
      <p:graphicFrame>
        <p:nvGraphicFramePr>
          <p:cNvPr id="19582" name="Group 126">
            <a:extLst>
              <a:ext uri="{FF2B5EF4-FFF2-40B4-BE49-F238E27FC236}">
                <a16:creationId xmlns:a16="http://schemas.microsoft.com/office/drawing/2014/main" xmlns="" id="{E6E1C3D1-3D66-4F16-8126-CA68DE9D9EE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979613" y="2565400"/>
          <a:ext cx="4968875" cy="3454083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xmlns="" val="2919866987"/>
                    </a:ext>
                  </a:extLst>
                </a:gridCol>
                <a:gridCol w="2263775">
                  <a:extLst>
                    <a:ext uri="{9D8B030D-6E8A-4147-A177-3AD203B41FA5}">
                      <a16:colId xmlns:a16="http://schemas.microsoft.com/office/drawing/2014/main" xmlns="" val="3685556203"/>
                    </a:ext>
                  </a:extLst>
                </a:gridCol>
              </a:tblGrid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Dióxido de Carbono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500 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7247828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Ácido Sulfhídrico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10 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6319850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Arsénico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0.7 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1527396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Hierro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10 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4838714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Bromo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25 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3914766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Iodo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 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8571432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Fluor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 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3494874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Sílice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50 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0218168"/>
                  </a:ext>
                </a:extLst>
              </a:tr>
              <a:tr h="357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Radón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185 Bq/l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328831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9716E9D5-11E6-4FFE-8B78-6682E6316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sz="4000" b="1">
                <a:latin typeface="Georgia" panose="02040502050405020303" pitchFamily="18" charset="0"/>
              </a:rPr>
              <a:t>CONTRAINDICACIONES</a:t>
            </a:r>
            <a:r>
              <a:rPr lang="es-ES" altLang="es-ES"/>
              <a:t> 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855CDC15-00A8-4DA9-B750-6FB55644E9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3195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s-ES" altLang="es-ES" sz="2800" dirty="0">
                <a:solidFill>
                  <a:schemeClr val="hlink"/>
                </a:solidFill>
              </a:rPr>
              <a:t>Estados febriles</a:t>
            </a:r>
          </a:p>
          <a:p>
            <a:pPr>
              <a:lnSpc>
                <a:spcPct val="80000"/>
              </a:lnSpc>
            </a:pPr>
            <a:r>
              <a:rPr lang="es-ES" altLang="es-ES" sz="2800" dirty="0">
                <a:solidFill>
                  <a:schemeClr val="hlink"/>
                </a:solidFill>
              </a:rPr>
              <a:t>Enfermedades malignas en general</a:t>
            </a:r>
          </a:p>
          <a:p>
            <a:pPr>
              <a:lnSpc>
                <a:spcPct val="80000"/>
              </a:lnSpc>
            </a:pPr>
            <a:r>
              <a:rPr lang="es-ES" altLang="es-ES" sz="2800" dirty="0">
                <a:solidFill>
                  <a:schemeClr val="hlink"/>
                </a:solidFill>
              </a:rPr>
              <a:t>Enfermedades agudas en general (quirúrgicas, infecciosas, inflamatorias)</a:t>
            </a:r>
          </a:p>
          <a:p>
            <a:pPr>
              <a:lnSpc>
                <a:spcPct val="80000"/>
              </a:lnSpc>
            </a:pPr>
            <a:r>
              <a:rPr lang="es-ES" altLang="es-ES" sz="2800" dirty="0">
                <a:solidFill>
                  <a:schemeClr val="hlink"/>
                </a:solidFill>
              </a:rPr>
              <a:t>Hipertensión arterial severa</a:t>
            </a:r>
          </a:p>
          <a:p>
            <a:pPr>
              <a:lnSpc>
                <a:spcPct val="80000"/>
              </a:lnSpc>
            </a:pPr>
            <a:r>
              <a:rPr lang="es-ES" altLang="es-ES" sz="2800" dirty="0">
                <a:solidFill>
                  <a:schemeClr val="hlink"/>
                </a:solidFill>
              </a:rPr>
              <a:t>Insuficiencias cardiacas descompensadas </a:t>
            </a:r>
          </a:p>
          <a:p>
            <a:pPr>
              <a:lnSpc>
                <a:spcPct val="80000"/>
              </a:lnSpc>
            </a:pPr>
            <a:r>
              <a:rPr lang="es-ES" altLang="es-ES" sz="2800" dirty="0">
                <a:solidFill>
                  <a:schemeClr val="hlink"/>
                </a:solidFill>
              </a:rPr>
              <a:t>Formas graves de diabetes mellitus </a:t>
            </a:r>
          </a:p>
          <a:p>
            <a:pPr>
              <a:lnSpc>
                <a:spcPct val="80000"/>
              </a:lnSpc>
            </a:pPr>
            <a:r>
              <a:rPr lang="es-ES" altLang="es-ES" sz="2800" dirty="0">
                <a:solidFill>
                  <a:schemeClr val="hlink"/>
                </a:solidFill>
              </a:rPr>
              <a:t>Epilepsia </a:t>
            </a:r>
          </a:p>
          <a:p>
            <a:pPr>
              <a:lnSpc>
                <a:spcPct val="80000"/>
              </a:lnSpc>
            </a:pPr>
            <a:r>
              <a:rPr lang="es-ES" altLang="es-ES" sz="2800" dirty="0">
                <a:solidFill>
                  <a:schemeClr val="hlink"/>
                </a:solidFill>
              </a:rPr>
              <a:t>Embarazo </a:t>
            </a:r>
          </a:p>
          <a:p>
            <a:pPr>
              <a:lnSpc>
                <a:spcPct val="80000"/>
              </a:lnSpc>
            </a:pPr>
            <a:r>
              <a:rPr lang="es-ES" altLang="es-ES" sz="2800" dirty="0">
                <a:solidFill>
                  <a:schemeClr val="hlink"/>
                </a:solidFill>
              </a:rPr>
              <a:t>Enfermedades psicopáticas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D866A4E3-4DE1-4D79-81EA-A4DFA85B5C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606925"/>
          </a:xfrm>
        </p:spPr>
        <p:txBody>
          <a:bodyPr/>
          <a:lstStyle/>
          <a:p>
            <a:r>
              <a:rPr lang="es-ES" altLang="es-ES" sz="2800">
                <a:solidFill>
                  <a:schemeClr val="hlink"/>
                </a:solidFill>
              </a:rPr>
              <a:t>Agua Termal: Agua que se encuentra en la naturaleza a una temperatura mayor de 30º C. </a:t>
            </a:r>
          </a:p>
          <a:p>
            <a:pPr>
              <a:buFontTx/>
              <a:buNone/>
            </a:pPr>
            <a:r>
              <a:rPr lang="es-ES" altLang="es-ES" sz="2800">
                <a:solidFill>
                  <a:schemeClr val="hlink"/>
                </a:solidFill>
              </a:rPr>
              <a:t>	También se define como agua que se encuentra en la naturaleza a una temperatura de 5 a 6 º C por encima de la temperatura de las aguas subterráneas normales de una zona determinada.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3C9DB058-C141-46AF-A1DC-10A5ACA67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sz="4000" b="1">
                <a:solidFill>
                  <a:schemeClr val="tx1"/>
                </a:solidFill>
                <a:latin typeface="Georgia" panose="02040502050405020303" pitchFamily="18" charset="0"/>
              </a:rPr>
              <a:t>CLASIFICACIÓN:</a:t>
            </a:r>
            <a:r>
              <a:rPr lang="es-ES" altLang="es-E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55E8E097-E5EB-4048-936D-313E9D3E26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altLang="es-ES">
                <a:solidFill>
                  <a:schemeClr val="hlink"/>
                </a:solidFill>
              </a:rPr>
              <a:t>Las Aguas Mineromedicinales se clasifican de acuerdo a:</a:t>
            </a:r>
          </a:p>
          <a:p>
            <a:pPr>
              <a:buFontTx/>
              <a:buNone/>
            </a:pPr>
            <a:r>
              <a:rPr lang="es-ES" altLang="es-ES">
                <a:solidFill>
                  <a:schemeClr val="hlink"/>
                </a:solidFill>
              </a:rPr>
              <a:t>	1- Composición </a:t>
            </a:r>
          </a:p>
          <a:p>
            <a:pPr>
              <a:buFontTx/>
              <a:buNone/>
            </a:pPr>
            <a:r>
              <a:rPr lang="es-ES" altLang="es-ES">
                <a:solidFill>
                  <a:schemeClr val="hlink"/>
                </a:solidFill>
              </a:rPr>
              <a:t>	2- Concentración </a:t>
            </a:r>
          </a:p>
          <a:p>
            <a:pPr>
              <a:buFontTx/>
              <a:buNone/>
            </a:pPr>
            <a:r>
              <a:rPr lang="es-ES" altLang="es-ES">
                <a:solidFill>
                  <a:schemeClr val="hlink"/>
                </a:solidFill>
              </a:rPr>
              <a:t>	3- Temperatura</a:t>
            </a:r>
          </a:p>
          <a:p>
            <a:pPr>
              <a:buFontTx/>
              <a:buNone/>
            </a:pPr>
            <a:r>
              <a:rPr lang="es-ES" altLang="es-ES">
                <a:solidFill>
                  <a:schemeClr val="hlink"/>
                </a:solidFill>
              </a:rPr>
              <a:t>	4- Radioactividad</a:t>
            </a:r>
          </a:p>
          <a:p>
            <a:pPr>
              <a:buFontTx/>
              <a:buNone/>
            </a:pPr>
            <a:r>
              <a:rPr lang="es-ES" altLang="es-ES">
                <a:solidFill>
                  <a:schemeClr val="hlink"/>
                </a:solidFill>
              </a:rPr>
              <a:t>	5- Formas de Administración </a:t>
            </a:r>
          </a:p>
          <a:p>
            <a:pPr>
              <a:buFontTx/>
              <a:buNone/>
            </a:pPr>
            <a:endParaRPr lang="es-ES" altLang="es-ES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A76ED1DC-1E51-4F59-9E1F-65A5F02E9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0925"/>
          </a:xfrm>
        </p:spPr>
        <p:txBody>
          <a:bodyPr/>
          <a:lstStyle/>
          <a:p>
            <a:pPr algn="ctr"/>
            <a:r>
              <a:rPr lang="es-ES" altLang="es-ES" sz="4000" b="1">
                <a:latin typeface="Georgia" panose="02040502050405020303" pitchFamily="18" charset="0"/>
              </a:rPr>
              <a:t>COMPOSICIÓN: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11AE577B-78F3-41BB-8477-E0CB5B1FCC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18487" cy="5040312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80000"/>
              </a:lnSpc>
            </a:pPr>
            <a:r>
              <a:rPr lang="es-ES" altLang="es-ES" sz="2000">
                <a:solidFill>
                  <a:schemeClr val="hlink"/>
                </a:solidFill>
              </a:rPr>
              <a:t>Sulfatada		 	- Calcica Magnesiana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000">
                <a:solidFill>
                  <a:schemeClr val="hlink"/>
                </a:solidFill>
              </a:rPr>
              <a:t>					- Sódica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000">
                <a:solidFill>
                  <a:schemeClr val="hlink"/>
                </a:solidFill>
              </a:rPr>
              <a:t>					- Calcica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000">
                <a:solidFill>
                  <a:schemeClr val="hlink"/>
                </a:solidFill>
              </a:rPr>
              <a:t>					- Sódica Calcica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000">
                <a:solidFill>
                  <a:schemeClr val="hlink"/>
                </a:solidFill>
              </a:rPr>
              <a:t>					- Calcica Sódica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altLang="es-ES" sz="200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s-ES" altLang="es-ES" sz="2000">
                <a:solidFill>
                  <a:schemeClr val="hlink"/>
                </a:solidFill>
              </a:rPr>
              <a:t>Bicarbonatada		- Magnesiana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000">
                <a:solidFill>
                  <a:schemeClr val="hlink"/>
                </a:solidFill>
              </a:rPr>
              <a:t>					- Magnesiana Calcica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000">
                <a:solidFill>
                  <a:schemeClr val="hlink"/>
                </a:solidFill>
              </a:rPr>
              <a:t>					- Calcica Magnesiana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altLang="es-ES" sz="200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s-ES" altLang="es-ES" sz="2000">
                <a:solidFill>
                  <a:schemeClr val="hlink"/>
                </a:solidFill>
              </a:rPr>
              <a:t>Carbogaseosa		- Calcica</a:t>
            </a:r>
          </a:p>
          <a:p>
            <a:pPr lvl="1">
              <a:lnSpc>
                <a:spcPct val="80000"/>
              </a:lnSpc>
              <a:buFont typeface="Tahoma" panose="020B0604030504040204" pitchFamily="34" charset="0"/>
              <a:buNone/>
            </a:pPr>
            <a:endParaRPr lang="es-ES" altLang="es-ES" sz="200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ES" altLang="es-ES" sz="200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s-ES" altLang="es-ES" sz="2000">
                <a:solidFill>
                  <a:schemeClr val="hlink"/>
                </a:solidFill>
              </a:rPr>
              <a:t>Clorurada			- Sódica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000">
                <a:solidFill>
                  <a:schemeClr val="hlink"/>
                </a:solidFill>
              </a:rPr>
              <a:t>					- Sódica Calcica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000">
                <a:solidFill>
                  <a:schemeClr val="hlink"/>
                </a:solidFill>
              </a:rPr>
              <a:t>					- Calcica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000">
                <a:solidFill>
                  <a:schemeClr val="hlink"/>
                </a:solidFill>
              </a:rPr>
              <a:t>					- Magnesiana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altLang="es-ES" sz="200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000"/>
              <a:t>				</a:t>
            </a:r>
          </a:p>
        </p:txBody>
      </p:sp>
      <p:sp>
        <p:nvSpPr>
          <p:cNvPr id="22532" name="AutoShape 4">
            <a:extLst>
              <a:ext uri="{FF2B5EF4-FFF2-40B4-BE49-F238E27FC236}">
                <a16:creationId xmlns:a16="http://schemas.microsoft.com/office/drawing/2014/main" xmlns="" id="{C5C79CCF-E2FE-4F9D-8AD3-9D8B642C38A5}"/>
              </a:ext>
            </a:extLst>
          </p:cNvPr>
          <p:cNvSpPr>
            <a:spLocks/>
          </p:cNvSpPr>
          <p:nvPr/>
        </p:nvSpPr>
        <p:spPr bwMode="auto">
          <a:xfrm>
            <a:off x="3348038" y="1196975"/>
            <a:ext cx="719137" cy="1295400"/>
          </a:xfrm>
          <a:prstGeom prst="leftBrace">
            <a:avLst>
              <a:gd name="adj1" fmla="val 15011"/>
              <a:gd name="adj2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>
              <a:solidFill>
                <a:schemeClr val="hlink"/>
              </a:solidFill>
            </a:endParaRPr>
          </a:p>
        </p:txBody>
      </p:sp>
      <p:sp>
        <p:nvSpPr>
          <p:cNvPr id="22533" name="AutoShape 5">
            <a:extLst>
              <a:ext uri="{FF2B5EF4-FFF2-40B4-BE49-F238E27FC236}">
                <a16:creationId xmlns:a16="http://schemas.microsoft.com/office/drawing/2014/main" xmlns="" id="{C3BA0296-311E-4D7C-94CF-44A5D4078A97}"/>
              </a:ext>
            </a:extLst>
          </p:cNvPr>
          <p:cNvSpPr>
            <a:spLocks/>
          </p:cNvSpPr>
          <p:nvPr/>
        </p:nvSpPr>
        <p:spPr bwMode="auto">
          <a:xfrm>
            <a:off x="3419475" y="2924175"/>
            <a:ext cx="647700" cy="720725"/>
          </a:xfrm>
          <a:prstGeom prst="leftBrace">
            <a:avLst>
              <a:gd name="adj1" fmla="val 9273"/>
              <a:gd name="adj2" fmla="val 2384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2534" name="AutoShape 6">
            <a:extLst>
              <a:ext uri="{FF2B5EF4-FFF2-40B4-BE49-F238E27FC236}">
                <a16:creationId xmlns:a16="http://schemas.microsoft.com/office/drawing/2014/main" xmlns="" id="{12432D28-0B43-4320-8FF0-D34CDE324D6E}"/>
              </a:ext>
            </a:extLst>
          </p:cNvPr>
          <p:cNvSpPr>
            <a:spLocks/>
          </p:cNvSpPr>
          <p:nvPr/>
        </p:nvSpPr>
        <p:spPr bwMode="auto">
          <a:xfrm>
            <a:off x="3419475" y="4076700"/>
            <a:ext cx="574675" cy="360363"/>
          </a:xfrm>
          <a:prstGeom prst="leftBrace">
            <a:avLst>
              <a:gd name="adj1" fmla="val 8333"/>
              <a:gd name="adj2" fmla="val 497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2535" name="AutoShape 7">
            <a:extLst>
              <a:ext uri="{FF2B5EF4-FFF2-40B4-BE49-F238E27FC236}">
                <a16:creationId xmlns:a16="http://schemas.microsoft.com/office/drawing/2014/main" xmlns="" id="{5A8E288F-737B-4487-97C4-6186C5E96AD9}"/>
              </a:ext>
            </a:extLst>
          </p:cNvPr>
          <p:cNvSpPr>
            <a:spLocks/>
          </p:cNvSpPr>
          <p:nvPr/>
        </p:nvSpPr>
        <p:spPr bwMode="auto">
          <a:xfrm>
            <a:off x="3563938" y="5013325"/>
            <a:ext cx="503237" cy="1079500"/>
          </a:xfrm>
          <a:prstGeom prst="leftBrace">
            <a:avLst>
              <a:gd name="adj1" fmla="val 17876"/>
              <a:gd name="adj2" fmla="val 1926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4DFF9732-A5DB-4405-8744-19117DD90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sz="4000" b="1">
                <a:latin typeface="Georgia" panose="02040502050405020303" pitchFamily="18" charset="0"/>
              </a:rPr>
              <a:t>CONCENTRACIÓN: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B2E7FD45-2A95-43F3-BE25-09A32B1E00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496300" cy="4391025"/>
          </a:xfrm>
        </p:spPr>
        <p:txBody>
          <a:bodyPr/>
          <a:lstStyle/>
          <a:p>
            <a:pPr>
              <a:buFontTx/>
              <a:buNone/>
            </a:pPr>
            <a:r>
              <a:rPr lang="es-ES" altLang="es-ES"/>
              <a:t>	</a:t>
            </a:r>
            <a:r>
              <a:rPr lang="es-ES" altLang="es-ES">
                <a:solidFill>
                  <a:schemeClr val="hlink"/>
                </a:solidFill>
              </a:rPr>
              <a:t>Por la concentración de sales minerales disueltas en las aguas estas pueden ser: </a:t>
            </a:r>
          </a:p>
          <a:p>
            <a:pPr>
              <a:buFontTx/>
              <a:buNone/>
            </a:pPr>
            <a:endParaRPr lang="es-ES" altLang="es-ES">
              <a:solidFill>
                <a:schemeClr val="hlink"/>
              </a:solidFill>
            </a:endParaRPr>
          </a:p>
          <a:p>
            <a:r>
              <a:rPr lang="es-ES" altLang="es-ES">
                <a:solidFill>
                  <a:schemeClr val="hlink"/>
                </a:solidFill>
              </a:rPr>
              <a:t>De baja mineralización: 	De 2 a 5 g/l</a:t>
            </a:r>
          </a:p>
          <a:p>
            <a:r>
              <a:rPr lang="es-ES" altLang="es-ES">
                <a:solidFill>
                  <a:schemeClr val="hlink"/>
                </a:solidFill>
              </a:rPr>
              <a:t>De mineralización media: 	De 5 a 15 g/l</a:t>
            </a:r>
          </a:p>
          <a:p>
            <a:r>
              <a:rPr lang="es-ES" altLang="es-ES">
                <a:solidFill>
                  <a:schemeClr val="hlink"/>
                </a:solidFill>
              </a:rPr>
              <a:t>De mineralización elevada:	De 15 a 35 g/l</a:t>
            </a:r>
          </a:p>
          <a:p>
            <a:r>
              <a:rPr lang="es-ES" altLang="es-ES">
                <a:solidFill>
                  <a:schemeClr val="hlink"/>
                </a:solidFill>
              </a:rPr>
              <a:t>Hipermineralizada:		De 35 a 150 g/l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270113F2-311F-49FD-A4B3-24685F26E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sz="4000" b="1">
                <a:latin typeface="Georgia" panose="02040502050405020303" pitchFamily="18" charset="0"/>
              </a:rPr>
              <a:t>TEMPERATURA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78FD8883-9502-44C0-B37D-288FDB2E9C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ES"/>
              <a:t>	</a:t>
            </a:r>
            <a:r>
              <a:rPr lang="es-ES" altLang="es-ES">
                <a:solidFill>
                  <a:schemeClr val="hlink"/>
                </a:solidFill>
              </a:rPr>
              <a:t>Por la temperatura que presentan naturalmente pueden ser: </a:t>
            </a:r>
          </a:p>
          <a:p>
            <a:r>
              <a:rPr lang="es-ES" altLang="es-ES">
                <a:solidFill>
                  <a:schemeClr val="hlink"/>
                </a:solidFill>
              </a:rPr>
              <a:t>Fría: 		Menos de 28 º C.</a:t>
            </a:r>
          </a:p>
          <a:p>
            <a:r>
              <a:rPr lang="es-ES" altLang="es-ES">
                <a:solidFill>
                  <a:schemeClr val="hlink"/>
                </a:solidFill>
              </a:rPr>
              <a:t>Hipotermal: 	De 28 a 34 º C.</a:t>
            </a:r>
          </a:p>
          <a:p>
            <a:r>
              <a:rPr lang="es-ES" altLang="es-ES">
                <a:solidFill>
                  <a:schemeClr val="hlink"/>
                </a:solidFill>
              </a:rPr>
              <a:t>Mesotermal: 	De 34 a 38 º C.</a:t>
            </a:r>
          </a:p>
          <a:p>
            <a:r>
              <a:rPr lang="es-ES" altLang="es-ES">
                <a:solidFill>
                  <a:schemeClr val="hlink"/>
                </a:solidFill>
              </a:rPr>
              <a:t>Hipertermal:	Más de 38 º C.</a:t>
            </a:r>
          </a:p>
          <a:p>
            <a:endParaRPr lang="es-ES" altLang="es-ES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D79AD930-E444-47FE-AF2E-07531AF67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sz="4000" b="1">
                <a:latin typeface="Georgia" panose="02040502050405020303" pitchFamily="18" charset="0"/>
              </a:rPr>
              <a:t>RADIOACTIVIDAD: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E8ECAB00-0F45-4EE9-B8DE-6FB306C9A9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s-ES" altLang="es-ES"/>
              <a:t>	</a:t>
            </a:r>
            <a:r>
              <a:rPr lang="es-ES" altLang="es-ES">
                <a:solidFill>
                  <a:schemeClr val="hlink"/>
                </a:solidFill>
              </a:rPr>
              <a:t>Por esta propiedad que le comunican algunos elementos como el Radón (Rd) pueden ser:</a:t>
            </a:r>
          </a:p>
          <a:p>
            <a:pPr>
              <a:buFontTx/>
              <a:buNone/>
            </a:pPr>
            <a:endParaRPr lang="es-ES" altLang="es-ES">
              <a:solidFill>
                <a:schemeClr val="hlink"/>
              </a:solidFill>
            </a:endParaRPr>
          </a:p>
          <a:p>
            <a:r>
              <a:rPr lang="es-ES" altLang="es-ES">
                <a:solidFill>
                  <a:schemeClr val="hlink"/>
                </a:solidFill>
              </a:rPr>
              <a:t>Baja: 		185    a 1 480  Bq/l </a:t>
            </a:r>
          </a:p>
          <a:p>
            <a:r>
              <a:rPr lang="es-ES" altLang="es-ES">
                <a:solidFill>
                  <a:schemeClr val="hlink"/>
                </a:solidFill>
              </a:rPr>
              <a:t>Media: 		1 480 a 3 700  Bq/l</a:t>
            </a:r>
          </a:p>
          <a:p>
            <a:r>
              <a:rPr lang="es-ES" altLang="es-ES">
                <a:solidFill>
                  <a:schemeClr val="hlink"/>
                </a:solidFill>
              </a:rPr>
              <a:t>Alta: 		Más de 3 700 	Bq/l</a:t>
            </a:r>
          </a:p>
          <a:p>
            <a:endParaRPr lang="es-ES" altLang="es-ES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es-ES" altLang="es-ES"/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434</Words>
  <Application>Microsoft Office PowerPoint</Application>
  <PresentationFormat>Presentación en pantalla (4:3)</PresentationFormat>
  <Paragraphs>199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Organic</vt:lpstr>
      <vt:lpstr>Diapositiva 1</vt:lpstr>
      <vt:lpstr>CONCEPTOS:</vt:lpstr>
      <vt:lpstr>Diapositiva 3</vt:lpstr>
      <vt:lpstr>Diapositiva 4</vt:lpstr>
      <vt:lpstr>CLASIFICACIÓN: </vt:lpstr>
      <vt:lpstr>COMPOSICIÓN:</vt:lpstr>
      <vt:lpstr>CONCENTRACIÓN:</vt:lpstr>
      <vt:lpstr>TEMPERATURA</vt:lpstr>
      <vt:lpstr>RADIOACTIVIDAD:</vt:lpstr>
      <vt:lpstr>FORMAS DE ADMINISTRACIÓN:</vt:lpstr>
      <vt:lpstr>EFECTOS FISIOLÓGICOS EN EL ORGANISMO</vt:lpstr>
      <vt:lpstr>Diapositiva 12</vt:lpstr>
      <vt:lpstr>Diapositiva 13</vt:lpstr>
      <vt:lpstr>Diapositiva 14</vt:lpstr>
      <vt:lpstr>Diapositiva 15</vt:lpstr>
      <vt:lpstr>SEGUN ELEMENTOS MINERALIZANTES ESPECIALES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REQUISITOS PARA SU UTILIZACIÓN </vt:lpstr>
      <vt:lpstr>CONTRAINDICACIONES </vt:lpstr>
    </vt:vector>
  </TitlesOfParts>
  <Company>Hospital Julio Díaz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AGUAS  MINEROMEDICINALES</dc:title>
  <dc:creator>Rut</dc:creator>
  <cp:lastModifiedBy>wilfre</cp:lastModifiedBy>
  <cp:revision>3</cp:revision>
  <dcterms:created xsi:type="dcterms:W3CDTF">2023-10-10T23:47:52Z</dcterms:created>
  <dcterms:modified xsi:type="dcterms:W3CDTF">2024-02-11T21:05:29Z</dcterms:modified>
</cp:coreProperties>
</file>