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87C3A496-B7F6-4387-B6B3-ECDAE4D3C56F}" type="datetimeFigureOut">
              <a:rPr lang="es-ES" smtClean="0"/>
              <a:t>21/04/2024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8EF9FF3-E666-4D4B-8D70-EA02BD8DECC0}" type="slidenum">
              <a:rPr lang="es-ES" smtClean="0"/>
              <a:t>‹Nº›</a:t>
            </a:fld>
            <a:endParaRPr lang="es-ES"/>
          </a:p>
        </p:txBody>
      </p:sp>
    </p:spTree>
    <p:extLst>
      <p:ext uri="{BB962C8B-B14F-4D97-AF65-F5344CB8AC3E}">
        <p14:creationId xmlns:p14="http://schemas.microsoft.com/office/powerpoint/2010/main" val="1538474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87C3A496-B7F6-4387-B6B3-ECDAE4D3C56F}" type="datetimeFigureOut">
              <a:rPr lang="es-ES" smtClean="0"/>
              <a:t>21/04/2024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8EF9FF3-E666-4D4B-8D70-EA02BD8DECC0}" type="slidenum">
              <a:rPr lang="es-ES" smtClean="0"/>
              <a:t>‹Nº›</a:t>
            </a:fld>
            <a:endParaRPr lang="es-ES"/>
          </a:p>
        </p:txBody>
      </p:sp>
    </p:spTree>
    <p:extLst>
      <p:ext uri="{BB962C8B-B14F-4D97-AF65-F5344CB8AC3E}">
        <p14:creationId xmlns:p14="http://schemas.microsoft.com/office/powerpoint/2010/main" val="39727978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87C3A496-B7F6-4387-B6B3-ECDAE4D3C56F}" type="datetimeFigureOut">
              <a:rPr lang="es-ES" smtClean="0"/>
              <a:t>21/04/2024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8EF9FF3-E666-4D4B-8D70-EA02BD8DECC0}" type="slidenum">
              <a:rPr lang="es-ES" smtClean="0"/>
              <a:t>‹Nº›</a:t>
            </a:fld>
            <a:endParaRPr lang="es-ES"/>
          </a:p>
        </p:txBody>
      </p:sp>
    </p:spTree>
    <p:extLst>
      <p:ext uri="{BB962C8B-B14F-4D97-AF65-F5344CB8AC3E}">
        <p14:creationId xmlns:p14="http://schemas.microsoft.com/office/powerpoint/2010/main" val="1870690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87C3A496-B7F6-4387-B6B3-ECDAE4D3C56F}" type="datetimeFigureOut">
              <a:rPr lang="es-ES" smtClean="0"/>
              <a:t>21/04/2024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8EF9FF3-E666-4D4B-8D70-EA02BD8DECC0}" type="slidenum">
              <a:rPr lang="es-ES" smtClean="0"/>
              <a:t>‹Nº›</a:t>
            </a:fld>
            <a:endParaRPr lang="es-ES"/>
          </a:p>
        </p:txBody>
      </p:sp>
    </p:spTree>
    <p:extLst>
      <p:ext uri="{BB962C8B-B14F-4D97-AF65-F5344CB8AC3E}">
        <p14:creationId xmlns:p14="http://schemas.microsoft.com/office/powerpoint/2010/main" val="14505226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87C3A496-B7F6-4387-B6B3-ECDAE4D3C56F}" type="datetimeFigureOut">
              <a:rPr lang="es-ES" smtClean="0"/>
              <a:t>21/04/2024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8EF9FF3-E666-4D4B-8D70-EA02BD8DECC0}" type="slidenum">
              <a:rPr lang="es-ES" smtClean="0"/>
              <a:t>‹Nº›</a:t>
            </a:fld>
            <a:endParaRPr lang="es-ES"/>
          </a:p>
        </p:txBody>
      </p:sp>
    </p:spTree>
    <p:extLst>
      <p:ext uri="{BB962C8B-B14F-4D97-AF65-F5344CB8AC3E}">
        <p14:creationId xmlns:p14="http://schemas.microsoft.com/office/powerpoint/2010/main" val="20479357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87C3A496-B7F6-4387-B6B3-ECDAE4D3C56F}" type="datetimeFigureOut">
              <a:rPr lang="es-ES" smtClean="0"/>
              <a:t>21/04/2024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28EF9FF3-E666-4D4B-8D70-EA02BD8DECC0}" type="slidenum">
              <a:rPr lang="es-ES" smtClean="0"/>
              <a:t>‹Nº›</a:t>
            </a:fld>
            <a:endParaRPr lang="es-ES"/>
          </a:p>
        </p:txBody>
      </p:sp>
    </p:spTree>
    <p:extLst>
      <p:ext uri="{BB962C8B-B14F-4D97-AF65-F5344CB8AC3E}">
        <p14:creationId xmlns:p14="http://schemas.microsoft.com/office/powerpoint/2010/main" val="2977399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87C3A496-B7F6-4387-B6B3-ECDAE4D3C56F}" type="datetimeFigureOut">
              <a:rPr lang="es-ES" smtClean="0"/>
              <a:t>21/04/2024</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28EF9FF3-E666-4D4B-8D70-EA02BD8DECC0}" type="slidenum">
              <a:rPr lang="es-ES" smtClean="0"/>
              <a:t>‹Nº›</a:t>
            </a:fld>
            <a:endParaRPr lang="es-ES"/>
          </a:p>
        </p:txBody>
      </p:sp>
    </p:spTree>
    <p:extLst>
      <p:ext uri="{BB962C8B-B14F-4D97-AF65-F5344CB8AC3E}">
        <p14:creationId xmlns:p14="http://schemas.microsoft.com/office/powerpoint/2010/main" val="34494481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87C3A496-B7F6-4387-B6B3-ECDAE4D3C56F}" type="datetimeFigureOut">
              <a:rPr lang="es-ES" smtClean="0"/>
              <a:t>21/04/2024</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28EF9FF3-E666-4D4B-8D70-EA02BD8DECC0}" type="slidenum">
              <a:rPr lang="es-ES" smtClean="0"/>
              <a:t>‹Nº›</a:t>
            </a:fld>
            <a:endParaRPr lang="es-ES"/>
          </a:p>
        </p:txBody>
      </p:sp>
    </p:spTree>
    <p:extLst>
      <p:ext uri="{BB962C8B-B14F-4D97-AF65-F5344CB8AC3E}">
        <p14:creationId xmlns:p14="http://schemas.microsoft.com/office/powerpoint/2010/main" val="2646591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87C3A496-B7F6-4387-B6B3-ECDAE4D3C56F}" type="datetimeFigureOut">
              <a:rPr lang="es-ES" smtClean="0"/>
              <a:t>21/04/2024</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28EF9FF3-E666-4D4B-8D70-EA02BD8DECC0}" type="slidenum">
              <a:rPr lang="es-ES" smtClean="0"/>
              <a:t>‹Nº›</a:t>
            </a:fld>
            <a:endParaRPr lang="es-ES"/>
          </a:p>
        </p:txBody>
      </p:sp>
    </p:spTree>
    <p:extLst>
      <p:ext uri="{BB962C8B-B14F-4D97-AF65-F5344CB8AC3E}">
        <p14:creationId xmlns:p14="http://schemas.microsoft.com/office/powerpoint/2010/main" val="21701685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87C3A496-B7F6-4387-B6B3-ECDAE4D3C56F}" type="datetimeFigureOut">
              <a:rPr lang="es-ES" smtClean="0"/>
              <a:t>21/04/2024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28EF9FF3-E666-4D4B-8D70-EA02BD8DECC0}" type="slidenum">
              <a:rPr lang="es-ES" smtClean="0"/>
              <a:t>‹Nº›</a:t>
            </a:fld>
            <a:endParaRPr lang="es-ES"/>
          </a:p>
        </p:txBody>
      </p:sp>
    </p:spTree>
    <p:extLst>
      <p:ext uri="{BB962C8B-B14F-4D97-AF65-F5344CB8AC3E}">
        <p14:creationId xmlns:p14="http://schemas.microsoft.com/office/powerpoint/2010/main" val="34704306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87C3A496-B7F6-4387-B6B3-ECDAE4D3C56F}" type="datetimeFigureOut">
              <a:rPr lang="es-ES" smtClean="0"/>
              <a:t>21/04/2024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28EF9FF3-E666-4D4B-8D70-EA02BD8DECC0}" type="slidenum">
              <a:rPr lang="es-ES" smtClean="0"/>
              <a:t>‹Nº›</a:t>
            </a:fld>
            <a:endParaRPr lang="es-ES"/>
          </a:p>
        </p:txBody>
      </p:sp>
    </p:spTree>
    <p:extLst>
      <p:ext uri="{BB962C8B-B14F-4D97-AF65-F5344CB8AC3E}">
        <p14:creationId xmlns:p14="http://schemas.microsoft.com/office/powerpoint/2010/main" val="26134337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C3A496-B7F6-4387-B6B3-ECDAE4D3C56F}" type="datetimeFigureOut">
              <a:rPr lang="es-ES" smtClean="0"/>
              <a:t>21/04/2024</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EF9FF3-E666-4D4B-8D70-EA02BD8DECC0}" type="slidenum">
              <a:rPr lang="es-ES" smtClean="0"/>
              <a:t>‹Nº›</a:t>
            </a:fld>
            <a:endParaRPr lang="es-ES"/>
          </a:p>
        </p:txBody>
      </p:sp>
    </p:spTree>
    <p:extLst>
      <p:ext uri="{BB962C8B-B14F-4D97-AF65-F5344CB8AC3E}">
        <p14:creationId xmlns:p14="http://schemas.microsoft.com/office/powerpoint/2010/main" val="6763856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36478"/>
            <a:ext cx="9144000" cy="3373485"/>
          </a:xfrm>
        </p:spPr>
        <p:txBody>
          <a:bodyPr>
            <a:noAutofit/>
          </a:bodyPr>
          <a:lstStyle/>
          <a:p>
            <a:r>
              <a:rPr lang="es-ES" sz="4800" b="1" dirty="0"/>
              <a:t>REGLAMENTO ESPECIAL DE LOS ESTUDIANTES DEL DESTACAMENTO “CARLOS J. FINLAY” </a:t>
            </a:r>
            <a:r>
              <a:rPr lang="es-ES" sz="4800" b="1" dirty="0" smtClean="0"/>
              <a:t/>
            </a:r>
            <a:br>
              <a:rPr lang="es-ES" sz="4800" b="1" dirty="0" smtClean="0"/>
            </a:br>
            <a:r>
              <a:rPr lang="es-ES" sz="3200" b="1" dirty="0" smtClean="0"/>
              <a:t>(artículos seleccionados)</a:t>
            </a:r>
            <a:r>
              <a:rPr lang="es-ES" sz="4800" dirty="0"/>
              <a:t/>
            </a:r>
            <a:br>
              <a:rPr lang="es-ES" sz="4800" dirty="0"/>
            </a:br>
            <a:endParaRPr lang="es-ES" sz="4800" dirty="0"/>
          </a:p>
        </p:txBody>
      </p:sp>
      <p:sp>
        <p:nvSpPr>
          <p:cNvPr id="3" name="Subtítulo 2"/>
          <p:cNvSpPr>
            <a:spLocks noGrp="1"/>
          </p:cNvSpPr>
          <p:nvPr>
            <p:ph type="subTitle" idx="1"/>
          </p:nvPr>
        </p:nvSpPr>
        <p:spPr>
          <a:xfrm>
            <a:off x="1524000" y="4967784"/>
            <a:ext cx="9144000" cy="1890215"/>
          </a:xfrm>
        </p:spPr>
        <p:txBody>
          <a:bodyPr>
            <a:normAutofit/>
          </a:bodyPr>
          <a:lstStyle/>
          <a:p>
            <a:r>
              <a:rPr lang="es-ES" dirty="0" smtClean="0"/>
              <a:t>Dr. José Manuel Cepero Barroso</a:t>
            </a:r>
          </a:p>
          <a:p>
            <a:r>
              <a:rPr lang="es-ES" dirty="0" smtClean="0"/>
              <a:t>Profesor asistente</a:t>
            </a:r>
          </a:p>
          <a:p>
            <a:r>
              <a:rPr lang="es-ES" dirty="0" smtClean="0"/>
              <a:t>Jefe departamento de cirugía</a:t>
            </a:r>
          </a:p>
          <a:p>
            <a:r>
              <a:rPr lang="es-ES" dirty="0" smtClean="0"/>
              <a:t>F. C. M. Julio Trigo López</a:t>
            </a:r>
            <a:endParaRPr lang="es-ES" dirty="0"/>
          </a:p>
        </p:txBody>
      </p:sp>
    </p:spTree>
    <p:extLst>
      <p:ext uri="{BB962C8B-B14F-4D97-AF65-F5344CB8AC3E}">
        <p14:creationId xmlns:p14="http://schemas.microsoft.com/office/powerpoint/2010/main" val="13478837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341193"/>
            <a:ext cx="12192000" cy="1349495"/>
          </a:xfrm>
        </p:spPr>
        <p:txBody>
          <a:bodyPr>
            <a:normAutofit fontScale="90000"/>
          </a:bodyPr>
          <a:lstStyle/>
          <a:p>
            <a:pPr algn="ctr"/>
            <a:r>
              <a:rPr lang="es-ES" sz="3600" b="1" dirty="0" smtClean="0"/>
              <a:t>REGLAMENTO ESPECIAL DE LOS ESTUDIANTES DEL DESTACAMENTO “CARLOS J. FINLAY” </a:t>
            </a:r>
            <a:br>
              <a:rPr lang="es-ES" sz="3600" b="1" dirty="0" smtClean="0"/>
            </a:br>
            <a:r>
              <a:rPr lang="es-ES" sz="3600" b="1" dirty="0" smtClean="0"/>
              <a:t>(artículos seleccionados)</a:t>
            </a:r>
            <a:r>
              <a:rPr lang="es-ES" sz="3600" dirty="0" smtClean="0"/>
              <a:t/>
            </a:r>
            <a:br>
              <a:rPr lang="es-ES" sz="3600" dirty="0" smtClean="0"/>
            </a:br>
            <a:endParaRPr lang="es-ES" sz="3600" dirty="0"/>
          </a:p>
        </p:txBody>
      </p:sp>
      <p:sp>
        <p:nvSpPr>
          <p:cNvPr id="3" name="Marcador de contenido 2"/>
          <p:cNvSpPr>
            <a:spLocks noGrp="1"/>
          </p:cNvSpPr>
          <p:nvPr>
            <p:ph idx="1"/>
          </p:nvPr>
        </p:nvSpPr>
        <p:spPr>
          <a:xfrm>
            <a:off x="0" y="1924334"/>
            <a:ext cx="12192000" cy="4933665"/>
          </a:xfrm>
        </p:spPr>
        <p:txBody>
          <a:bodyPr>
            <a:normAutofit lnSpcReduction="10000"/>
          </a:bodyPr>
          <a:lstStyle/>
          <a:p>
            <a:r>
              <a:rPr lang="es-ES" sz="3200" b="1" dirty="0"/>
              <a:t>ARTÍCULO 24</a:t>
            </a:r>
            <a:r>
              <a:rPr lang="es-ES" sz="3200" dirty="0"/>
              <a:t>: En cada curso académico se realizará la aprobación de los estudiantes de nuevo ingreso y la ratificación o pérdida de la condición de los miembros de la Vanguardia, basada en los requisitos establecidos, mediante una evaluación sistemática de los mismos, desde las brigadas hasta la Universidad. En este proceso deben integrarse las Organizaciones FEU, UJC, SNTS, PCC, finalmente debe ser aprobada por el Consejo de Dirección de cada Universidad.  </a:t>
            </a:r>
          </a:p>
          <a:p>
            <a:r>
              <a:rPr lang="es-ES" sz="3200" b="1" dirty="0"/>
              <a:t>ARTÍCULO 25:</a:t>
            </a:r>
            <a:r>
              <a:rPr lang="es-ES" sz="3200" dirty="0"/>
              <a:t> Los estudiantes o graduados en formación contarán con un tutor y un plan de desarrollo individual que incluye tanto la preparación en temas específicos como el otorgamiento de misiones que contribuyan a su formación integral y consolidación de valores, que deberá cumplir para ser ratificado. </a:t>
            </a:r>
          </a:p>
          <a:p>
            <a:endParaRPr lang="es-ES" sz="3200" b="1" dirty="0"/>
          </a:p>
        </p:txBody>
      </p:sp>
    </p:spTree>
    <p:extLst>
      <p:ext uri="{BB962C8B-B14F-4D97-AF65-F5344CB8AC3E}">
        <p14:creationId xmlns:p14="http://schemas.microsoft.com/office/powerpoint/2010/main" val="5515716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341193"/>
            <a:ext cx="12192000" cy="1349495"/>
          </a:xfrm>
        </p:spPr>
        <p:txBody>
          <a:bodyPr>
            <a:normAutofit fontScale="90000"/>
          </a:bodyPr>
          <a:lstStyle/>
          <a:p>
            <a:pPr algn="ctr"/>
            <a:r>
              <a:rPr lang="es-ES" sz="3600" b="1" dirty="0" smtClean="0"/>
              <a:t>REGLAMENTO ESPECIAL DE LOS ESTUDIANTES DEL DESTACAMENTO “CARLOS J. FINLAY” </a:t>
            </a:r>
            <a:br>
              <a:rPr lang="es-ES" sz="3600" b="1" dirty="0" smtClean="0"/>
            </a:br>
            <a:r>
              <a:rPr lang="es-ES" sz="3600" b="1" dirty="0" smtClean="0"/>
              <a:t>(artículos seleccionados)</a:t>
            </a:r>
            <a:r>
              <a:rPr lang="es-ES" sz="3600" dirty="0" smtClean="0"/>
              <a:t/>
            </a:r>
            <a:br>
              <a:rPr lang="es-ES" sz="3600" dirty="0" smtClean="0"/>
            </a:br>
            <a:endParaRPr lang="es-ES" sz="3600" dirty="0"/>
          </a:p>
        </p:txBody>
      </p:sp>
      <p:sp>
        <p:nvSpPr>
          <p:cNvPr id="3" name="Marcador de contenido 2"/>
          <p:cNvSpPr>
            <a:spLocks noGrp="1"/>
          </p:cNvSpPr>
          <p:nvPr>
            <p:ph idx="1"/>
          </p:nvPr>
        </p:nvSpPr>
        <p:spPr>
          <a:xfrm>
            <a:off x="0" y="1924334"/>
            <a:ext cx="12192000" cy="4933665"/>
          </a:xfrm>
        </p:spPr>
        <p:txBody>
          <a:bodyPr>
            <a:normAutofit fontScale="77500" lnSpcReduction="20000"/>
          </a:bodyPr>
          <a:lstStyle/>
          <a:p>
            <a:r>
              <a:rPr lang="es-ES" sz="3200" b="1" dirty="0" smtClean="0"/>
              <a:t>ARTÍCULO </a:t>
            </a:r>
            <a:r>
              <a:rPr lang="es-ES" sz="3200" b="1" dirty="0"/>
              <a:t>26: </a:t>
            </a:r>
            <a:r>
              <a:rPr lang="es-ES" sz="3200" dirty="0"/>
              <a:t>Los alumnos ayudantes son aquellos estudiantes de alto aprovechamiento docente, previamente seleccionados en las carreras, que se distinguen por mostrar ritmos de asimilación más rápidos así como aptitudes favorables para el aprendizaje de alguna disciplina específica del plan de estudio, para impartir docencia y para la investigación científica.</a:t>
            </a:r>
            <a:r>
              <a:rPr lang="es-ES" sz="3200" b="1" dirty="0"/>
              <a:t> </a:t>
            </a:r>
            <a:endParaRPr lang="es-ES" sz="3200" dirty="0"/>
          </a:p>
          <a:p>
            <a:r>
              <a:rPr lang="es-ES" sz="3200" b="1" dirty="0" smtClean="0"/>
              <a:t>ARTÍCULO </a:t>
            </a:r>
            <a:r>
              <a:rPr lang="es-ES" sz="3200" b="1" dirty="0"/>
              <a:t>28</a:t>
            </a:r>
            <a:r>
              <a:rPr lang="es-ES" sz="3200" dirty="0"/>
              <a:t>: El movimiento tiene entre sus objetivos fundamentales los siguientes: </a:t>
            </a:r>
          </a:p>
          <a:p>
            <a:pPr lvl="0" fontAlgn="base">
              <a:buFont typeface="Wingdings" panose="05000000000000000000" pitchFamily="2" charset="2"/>
              <a:buChar char="Ø"/>
            </a:pPr>
            <a:r>
              <a:rPr lang="es-ES" sz="3200" dirty="0" smtClean="0"/>
              <a:t>Apoyar </a:t>
            </a:r>
            <a:r>
              <a:rPr lang="es-ES" sz="3200" dirty="0"/>
              <a:t>el desarrollo del proceso docente educativo. </a:t>
            </a:r>
          </a:p>
          <a:p>
            <a:pPr lvl="0" fontAlgn="base">
              <a:buFont typeface="Wingdings" panose="05000000000000000000" pitchFamily="2" charset="2"/>
              <a:buChar char="Ø"/>
            </a:pPr>
            <a:r>
              <a:rPr lang="es-ES" sz="3200" dirty="0"/>
              <a:t>Dirigir la orientación profesional hacia determinadas especialidades. </a:t>
            </a:r>
          </a:p>
          <a:p>
            <a:pPr lvl="0" fontAlgn="base">
              <a:buFont typeface="Wingdings" panose="05000000000000000000" pitchFamily="2" charset="2"/>
              <a:buChar char="Ø"/>
            </a:pPr>
            <a:r>
              <a:rPr lang="es-ES" sz="3200" dirty="0"/>
              <a:t>Adquirir de forma acelerada, habilidades como docente, investigador o propias de una especialidad determinada. </a:t>
            </a:r>
          </a:p>
          <a:p>
            <a:r>
              <a:rPr lang="es-ES" sz="3200" b="1" dirty="0" smtClean="0"/>
              <a:t>ARTÍCULO </a:t>
            </a:r>
            <a:r>
              <a:rPr lang="es-ES" sz="3200" b="1" dirty="0"/>
              <a:t>29: </a:t>
            </a:r>
            <a:r>
              <a:rPr lang="es-ES" sz="3200" dirty="0"/>
              <a:t>La oferta de plazas para el desarrollo de las ayudantías estará en relación con las necesidades de los escenarios docentes asistenciales así como en función de las especialidades más deficitarias de cada territorio determinadas por las Direcciones Provinciales de Salud en correspondencia con las necesidades del Sistema Nacional de Salud.</a:t>
            </a:r>
            <a:r>
              <a:rPr lang="es-ES" sz="3200" b="1" dirty="0"/>
              <a:t> </a:t>
            </a:r>
            <a:endParaRPr lang="es-ES" sz="3200" dirty="0"/>
          </a:p>
          <a:p>
            <a:pPr marL="0" indent="0">
              <a:buNone/>
            </a:pPr>
            <a:endParaRPr lang="es-ES" sz="3200" dirty="0"/>
          </a:p>
          <a:p>
            <a:endParaRPr lang="es-ES" sz="3200" dirty="0"/>
          </a:p>
          <a:p>
            <a:endParaRPr lang="es-ES" sz="3200" b="1" dirty="0"/>
          </a:p>
        </p:txBody>
      </p:sp>
    </p:spTree>
    <p:extLst>
      <p:ext uri="{BB962C8B-B14F-4D97-AF65-F5344CB8AC3E}">
        <p14:creationId xmlns:p14="http://schemas.microsoft.com/office/powerpoint/2010/main" val="2289064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341193"/>
            <a:ext cx="12192000" cy="1349495"/>
          </a:xfrm>
        </p:spPr>
        <p:txBody>
          <a:bodyPr>
            <a:normAutofit fontScale="90000"/>
          </a:bodyPr>
          <a:lstStyle/>
          <a:p>
            <a:pPr algn="ctr"/>
            <a:r>
              <a:rPr lang="es-ES" sz="3600" b="1" dirty="0" smtClean="0"/>
              <a:t>REGLAMENTO ESPECIAL DE LOS ESTUDIANTES DEL DESTACAMENTO “CARLOS J. FINLAY” </a:t>
            </a:r>
            <a:br>
              <a:rPr lang="es-ES" sz="3600" b="1" dirty="0" smtClean="0"/>
            </a:br>
            <a:r>
              <a:rPr lang="es-ES" sz="3600" b="1" dirty="0" smtClean="0"/>
              <a:t>(artículos seleccionados)</a:t>
            </a:r>
            <a:r>
              <a:rPr lang="es-ES" sz="3600" dirty="0" smtClean="0"/>
              <a:t/>
            </a:r>
            <a:br>
              <a:rPr lang="es-ES" sz="3600" dirty="0" smtClean="0"/>
            </a:br>
            <a:endParaRPr lang="es-ES" sz="3600" dirty="0"/>
          </a:p>
        </p:txBody>
      </p:sp>
      <p:sp>
        <p:nvSpPr>
          <p:cNvPr id="3" name="Marcador de contenido 2"/>
          <p:cNvSpPr>
            <a:spLocks noGrp="1"/>
          </p:cNvSpPr>
          <p:nvPr>
            <p:ph idx="1"/>
          </p:nvPr>
        </p:nvSpPr>
        <p:spPr>
          <a:xfrm>
            <a:off x="0" y="1924334"/>
            <a:ext cx="12192000" cy="4933665"/>
          </a:xfrm>
        </p:spPr>
        <p:txBody>
          <a:bodyPr>
            <a:normAutofit lnSpcReduction="10000"/>
          </a:bodyPr>
          <a:lstStyle/>
          <a:p>
            <a:r>
              <a:rPr lang="es-ES" sz="3200" b="1" dirty="0" smtClean="0"/>
              <a:t>ARTÍCULO </a:t>
            </a:r>
            <a:r>
              <a:rPr lang="es-ES" sz="3200" b="1" dirty="0"/>
              <a:t>30: </a:t>
            </a:r>
            <a:r>
              <a:rPr lang="es-ES" sz="3200" dirty="0"/>
              <a:t>El año terminal de las carreras de Ciencias Médicas, recibe el nombre de Internado.</a:t>
            </a:r>
            <a:r>
              <a:rPr lang="es-ES" sz="3200" b="1" dirty="0"/>
              <a:t> </a:t>
            </a:r>
            <a:endParaRPr lang="es-ES" sz="3200" dirty="0"/>
          </a:p>
          <a:p>
            <a:r>
              <a:rPr lang="es-ES" sz="3200" b="1" dirty="0"/>
              <a:t>ARTÍCULO 31: </a:t>
            </a:r>
            <a:r>
              <a:rPr lang="es-ES" sz="3200" dirty="0"/>
              <a:t>El Internado exige del estudiante el cumplimento de todas las labores docentes y asistenciales que se le encomienden, mostrando disciplina y alta responsabilidad en el desarrollo de las diferentes formas de educación en el trabajo como: consultas, guardias, pases de visitas, labores de terrenos y actividades docentes específicas. </a:t>
            </a:r>
            <a:r>
              <a:rPr lang="es-ES" sz="3200" b="1" dirty="0"/>
              <a:t> </a:t>
            </a:r>
            <a:endParaRPr lang="es-ES" sz="3200" dirty="0"/>
          </a:p>
          <a:p>
            <a:r>
              <a:rPr lang="es-ES" sz="3200" b="1" dirty="0"/>
              <a:t>ARTÍCULO 32: </a:t>
            </a:r>
            <a:r>
              <a:rPr lang="es-ES" sz="3200" dirty="0"/>
              <a:t>Durante el segundo semestre de cada curso académico se realizará el proceso de ubicación de los estudiantes del último año de las carreras de cursos regulares diurnos de las Ciencias Médicas. </a:t>
            </a:r>
            <a:r>
              <a:rPr lang="es-ES" sz="3200" b="1" dirty="0"/>
              <a:t> </a:t>
            </a:r>
            <a:endParaRPr lang="es-ES" sz="3200" dirty="0"/>
          </a:p>
          <a:p>
            <a:endParaRPr lang="es-ES" sz="3200" dirty="0"/>
          </a:p>
          <a:p>
            <a:endParaRPr lang="es-ES" sz="3200" b="1" dirty="0"/>
          </a:p>
        </p:txBody>
      </p:sp>
    </p:spTree>
    <p:extLst>
      <p:ext uri="{BB962C8B-B14F-4D97-AF65-F5344CB8AC3E}">
        <p14:creationId xmlns:p14="http://schemas.microsoft.com/office/powerpoint/2010/main" val="13960500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341193"/>
            <a:ext cx="12192000" cy="1349495"/>
          </a:xfrm>
        </p:spPr>
        <p:txBody>
          <a:bodyPr>
            <a:normAutofit fontScale="90000"/>
          </a:bodyPr>
          <a:lstStyle/>
          <a:p>
            <a:pPr algn="ctr"/>
            <a:r>
              <a:rPr lang="es-ES" sz="3600" b="1" dirty="0" smtClean="0"/>
              <a:t>REGLAMENTO ESPECIAL DE LOS ESTUDIANTES DEL DESTACAMENTO “CARLOS J. FINLAY” </a:t>
            </a:r>
            <a:br>
              <a:rPr lang="es-ES" sz="3600" b="1" dirty="0" smtClean="0"/>
            </a:br>
            <a:r>
              <a:rPr lang="es-ES" sz="3600" b="1" dirty="0" smtClean="0"/>
              <a:t>(artículos seleccionados)</a:t>
            </a:r>
            <a:r>
              <a:rPr lang="es-ES" sz="3600" dirty="0" smtClean="0"/>
              <a:t/>
            </a:r>
            <a:br>
              <a:rPr lang="es-ES" sz="3600" dirty="0" smtClean="0"/>
            </a:br>
            <a:endParaRPr lang="es-ES" sz="3600" dirty="0"/>
          </a:p>
        </p:txBody>
      </p:sp>
      <p:sp>
        <p:nvSpPr>
          <p:cNvPr id="3" name="Marcador de contenido 2"/>
          <p:cNvSpPr>
            <a:spLocks noGrp="1"/>
          </p:cNvSpPr>
          <p:nvPr>
            <p:ph idx="1"/>
          </p:nvPr>
        </p:nvSpPr>
        <p:spPr>
          <a:xfrm>
            <a:off x="0" y="1924334"/>
            <a:ext cx="12192000" cy="4933665"/>
          </a:xfrm>
        </p:spPr>
        <p:txBody>
          <a:bodyPr>
            <a:normAutofit fontScale="85000" lnSpcReduction="20000"/>
          </a:bodyPr>
          <a:lstStyle/>
          <a:p>
            <a:r>
              <a:rPr lang="es-ES" sz="3200" b="1" dirty="0"/>
              <a:t>ARTÍCULO 39:</a:t>
            </a:r>
            <a:r>
              <a:rPr lang="es-ES" sz="3200" dirty="0"/>
              <a:t> Las especialidades de Medicina General Integral y Estomatología General Integral </a:t>
            </a:r>
            <a:r>
              <a:rPr lang="es-ES" sz="3200" b="1" u="sng" dirty="0"/>
              <a:t>se consideran como una continuidad necesaria en la formación de los médicos y estomatólogos que egresan de esas carreras</a:t>
            </a:r>
            <a:r>
              <a:rPr lang="es-ES" sz="3200" dirty="0"/>
              <a:t>. Las ofertas de plazas de especialidades por vía directa tendrán carácter excepcional, serán aprobadas en el consejo de dirección del ministro de Salud Pública y estarán en correspondencia con las necesidades de las provincias, después de cubierto el concurso de oposición.</a:t>
            </a:r>
            <a:r>
              <a:rPr lang="es-ES" sz="3200" b="1" dirty="0"/>
              <a:t>  </a:t>
            </a:r>
            <a:endParaRPr lang="es-ES" sz="3200" dirty="0"/>
          </a:p>
          <a:p>
            <a:r>
              <a:rPr lang="es-ES" sz="3200" b="1" dirty="0"/>
              <a:t>ARTÍCULO 40: </a:t>
            </a:r>
            <a:r>
              <a:rPr lang="es-ES" sz="3200" dirty="0"/>
              <a:t>Las comisiones provinciales establecerán las prioridades de ubicación a los egresados con la condición de miembros de la Vanguardia “Mario Muñoz Monroy”, garantizando el cumplimiento de misiones concretas, así como su atención y seguimiento durante las mismas y con posterioridad a estas, según lo establecido. En el caso que la tarea a cumplir sea en el plan turquino, zonas rurales o de difícil acceso y que no tenga posibilidades de realizar la especialidad de MGI, una vez finalizada la misma con evaluación satisfactoria, podrá optar por una de las especialidades que se oferten en el plan de plazas provincial sin participar en el concurso de oposición. </a:t>
            </a:r>
          </a:p>
          <a:p>
            <a:endParaRPr lang="es-ES" sz="3200" dirty="0"/>
          </a:p>
          <a:p>
            <a:endParaRPr lang="es-ES" sz="3200" b="1" dirty="0"/>
          </a:p>
        </p:txBody>
      </p:sp>
    </p:spTree>
    <p:extLst>
      <p:ext uri="{BB962C8B-B14F-4D97-AF65-F5344CB8AC3E}">
        <p14:creationId xmlns:p14="http://schemas.microsoft.com/office/powerpoint/2010/main" val="10493842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341193"/>
            <a:ext cx="12192000" cy="1349495"/>
          </a:xfrm>
        </p:spPr>
        <p:txBody>
          <a:bodyPr>
            <a:normAutofit fontScale="90000"/>
          </a:bodyPr>
          <a:lstStyle/>
          <a:p>
            <a:pPr algn="ctr"/>
            <a:r>
              <a:rPr lang="es-ES" sz="3600" b="1" dirty="0" smtClean="0"/>
              <a:t>REGLAMENTO ESPECIAL DE LOS ESTUDIANTES DEL DESTACAMENTO “CARLOS J. FINLAY” </a:t>
            </a:r>
            <a:br>
              <a:rPr lang="es-ES" sz="3600" b="1" dirty="0" smtClean="0"/>
            </a:br>
            <a:r>
              <a:rPr lang="es-ES" sz="3600" b="1" dirty="0" smtClean="0"/>
              <a:t>(artículos seleccionados)</a:t>
            </a:r>
            <a:r>
              <a:rPr lang="es-ES" sz="3600" dirty="0" smtClean="0"/>
              <a:t/>
            </a:r>
            <a:br>
              <a:rPr lang="es-ES" sz="3600" dirty="0" smtClean="0"/>
            </a:br>
            <a:endParaRPr lang="es-ES" sz="3600" dirty="0"/>
          </a:p>
        </p:txBody>
      </p:sp>
      <p:sp>
        <p:nvSpPr>
          <p:cNvPr id="3" name="Marcador de contenido 2"/>
          <p:cNvSpPr>
            <a:spLocks noGrp="1"/>
          </p:cNvSpPr>
          <p:nvPr>
            <p:ph idx="1"/>
          </p:nvPr>
        </p:nvSpPr>
        <p:spPr>
          <a:xfrm>
            <a:off x="0" y="1690688"/>
            <a:ext cx="12192000" cy="5167311"/>
          </a:xfrm>
        </p:spPr>
        <p:txBody>
          <a:bodyPr>
            <a:normAutofit fontScale="85000" lnSpcReduction="20000"/>
          </a:bodyPr>
          <a:lstStyle/>
          <a:p>
            <a:pPr marL="0" indent="0">
              <a:buNone/>
            </a:pPr>
            <a:endParaRPr lang="es-ES" sz="3200" dirty="0"/>
          </a:p>
          <a:p>
            <a:r>
              <a:rPr lang="es-ES" sz="3200" b="1" dirty="0"/>
              <a:t>ARTÍCULO 45</a:t>
            </a:r>
            <a:r>
              <a:rPr lang="es-ES" sz="3200" dirty="0"/>
              <a:t>: Las normas disciplinarias del presente Reglamento se aplicarán a los estudiantes miembros del Destacamento que cometieran faltas en:  </a:t>
            </a:r>
          </a:p>
          <a:p>
            <a:pPr>
              <a:buFont typeface="Wingdings" panose="05000000000000000000" pitchFamily="2" charset="2"/>
              <a:buChar char="Ø"/>
            </a:pPr>
            <a:r>
              <a:rPr lang="es-ES" sz="3200" dirty="0"/>
              <a:t>  </a:t>
            </a:r>
            <a:r>
              <a:rPr lang="es-ES" sz="3200" dirty="0" smtClean="0"/>
              <a:t>Escenarios </a:t>
            </a:r>
            <a:r>
              <a:rPr lang="es-ES" sz="3200" dirty="0"/>
              <a:t>docentes, asistenciales o de Investigación. </a:t>
            </a:r>
          </a:p>
          <a:p>
            <a:pPr>
              <a:buFont typeface="Wingdings" panose="05000000000000000000" pitchFamily="2" charset="2"/>
              <a:buChar char="Ø"/>
            </a:pPr>
            <a:r>
              <a:rPr lang="es-ES" sz="3200" dirty="0"/>
              <a:t> </a:t>
            </a:r>
            <a:r>
              <a:rPr lang="es-ES" sz="3200" dirty="0" smtClean="0"/>
              <a:t>Áreas </a:t>
            </a:r>
            <a:r>
              <a:rPr lang="es-ES" sz="3200" dirty="0"/>
              <a:t>dependientes o relacionadas con las anteriores, como son: bibliotecas, salas de estudios, comedores, cafetería, paradas de ómnibus que prestan servicio al centro, barberías, peluquerías, tiendas y otros servicios a los estudiantes. </a:t>
            </a:r>
          </a:p>
          <a:p>
            <a:pPr lvl="0" fontAlgn="base">
              <a:buFont typeface="Wingdings" panose="05000000000000000000" pitchFamily="2" charset="2"/>
              <a:buChar char="Ø"/>
            </a:pPr>
            <a:r>
              <a:rPr lang="es-ES" sz="3200" dirty="0" smtClean="0"/>
              <a:t>Centro </a:t>
            </a:r>
            <a:r>
              <a:rPr lang="es-ES" sz="3200" dirty="0"/>
              <a:t>de servicios y comunidades donde realizan sus actividades prácticas.  </a:t>
            </a:r>
          </a:p>
          <a:p>
            <a:pPr lvl="0" fontAlgn="base">
              <a:buFont typeface="Wingdings" panose="05000000000000000000" pitchFamily="2" charset="2"/>
              <a:buChar char="Ø"/>
            </a:pPr>
            <a:r>
              <a:rPr lang="es-ES" sz="3200" dirty="0" smtClean="0"/>
              <a:t>Residencia </a:t>
            </a:r>
            <a:r>
              <a:rPr lang="es-ES" sz="3200" dirty="0"/>
              <a:t>Estudiantil y sus dependencias. </a:t>
            </a:r>
          </a:p>
          <a:p>
            <a:pPr lvl="0" fontAlgn="base">
              <a:buFont typeface="Wingdings" panose="05000000000000000000" pitchFamily="2" charset="2"/>
              <a:buChar char="Ø"/>
            </a:pPr>
            <a:r>
              <a:rPr lang="es-ES" sz="3200" dirty="0"/>
              <a:t>En cualquier lugar que un estudiante cometa un hecho sea delictivo o no, que lo haga desmerecedor en el concepto público y entre en contradicción con su condición de miembro del Destacamento. </a:t>
            </a:r>
          </a:p>
          <a:p>
            <a:pPr lvl="0" fontAlgn="base">
              <a:buFont typeface="Wingdings" panose="05000000000000000000" pitchFamily="2" charset="2"/>
              <a:buChar char="Ø"/>
            </a:pPr>
            <a:r>
              <a:rPr lang="es-ES" sz="3200" dirty="0"/>
              <a:t>Si el hecho se cometiera en la residencia estudiantil y sus dependencias, se juzgará según las normas del Reglamento Disciplinario específico para esta área.  </a:t>
            </a:r>
          </a:p>
          <a:p>
            <a:pPr marL="0" indent="0">
              <a:buNone/>
            </a:pPr>
            <a:endParaRPr lang="es-ES" sz="3200" dirty="0"/>
          </a:p>
          <a:p>
            <a:endParaRPr lang="es-ES" sz="3200" dirty="0"/>
          </a:p>
          <a:p>
            <a:endParaRPr lang="es-ES" sz="3200" b="1" dirty="0"/>
          </a:p>
        </p:txBody>
      </p:sp>
    </p:spTree>
    <p:extLst>
      <p:ext uri="{BB962C8B-B14F-4D97-AF65-F5344CB8AC3E}">
        <p14:creationId xmlns:p14="http://schemas.microsoft.com/office/powerpoint/2010/main" val="5736550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341193"/>
            <a:ext cx="12192000" cy="1349495"/>
          </a:xfrm>
        </p:spPr>
        <p:txBody>
          <a:bodyPr>
            <a:normAutofit fontScale="90000"/>
          </a:bodyPr>
          <a:lstStyle/>
          <a:p>
            <a:pPr algn="ctr"/>
            <a:r>
              <a:rPr lang="es-ES" sz="3600" b="1" dirty="0" smtClean="0"/>
              <a:t>REGLAMENTO ESPECIAL DE LOS ESTUDIANTES DEL DESTACAMENTO “CARLOS J. FINLAY” </a:t>
            </a:r>
            <a:br>
              <a:rPr lang="es-ES" sz="3600" b="1" dirty="0" smtClean="0"/>
            </a:br>
            <a:r>
              <a:rPr lang="es-ES" sz="3600" b="1" dirty="0" smtClean="0"/>
              <a:t>(artículos seleccionados)</a:t>
            </a:r>
            <a:r>
              <a:rPr lang="es-ES" sz="3600" dirty="0" smtClean="0"/>
              <a:t/>
            </a:r>
            <a:br>
              <a:rPr lang="es-ES" sz="3600" dirty="0" smtClean="0"/>
            </a:br>
            <a:endParaRPr lang="es-ES" sz="3600" dirty="0"/>
          </a:p>
        </p:txBody>
      </p:sp>
      <p:sp>
        <p:nvSpPr>
          <p:cNvPr id="3" name="Marcador de contenido 2"/>
          <p:cNvSpPr>
            <a:spLocks noGrp="1"/>
          </p:cNvSpPr>
          <p:nvPr>
            <p:ph idx="1"/>
          </p:nvPr>
        </p:nvSpPr>
        <p:spPr>
          <a:xfrm>
            <a:off x="0" y="1690688"/>
            <a:ext cx="12192000" cy="5167311"/>
          </a:xfrm>
        </p:spPr>
        <p:txBody>
          <a:bodyPr>
            <a:normAutofit lnSpcReduction="10000"/>
          </a:bodyPr>
          <a:lstStyle/>
          <a:p>
            <a:r>
              <a:rPr lang="es-ES" b="1" dirty="0" smtClean="0"/>
              <a:t>ARTÍCULO </a:t>
            </a:r>
            <a:r>
              <a:rPr lang="es-ES" b="1" dirty="0"/>
              <a:t>46</a:t>
            </a:r>
            <a:r>
              <a:rPr lang="es-ES" dirty="0"/>
              <a:t>: Las faltas disciplinarias que se establecen en este Reglamento, se califican de:      a) </a:t>
            </a:r>
            <a:r>
              <a:rPr lang="es-ES" dirty="0" smtClean="0"/>
              <a:t>Muy </a:t>
            </a:r>
            <a:r>
              <a:rPr lang="es-ES" dirty="0"/>
              <a:t>graves </a:t>
            </a:r>
            <a:r>
              <a:rPr lang="es-ES" dirty="0" smtClean="0"/>
              <a:t> b) Graves    c) Menos </a:t>
            </a:r>
            <a:r>
              <a:rPr lang="es-ES" dirty="0"/>
              <a:t>grave </a:t>
            </a:r>
          </a:p>
          <a:p>
            <a:r>
              <a:rPr lang="es-ES" sz="3200" dirty="0" smtClean="0"/>
              <a:t>Los artículos 47 al 49 califican cuales son esas faltas</a:t>
            </a:r>
          </a:p>
          <a:p>
            <a:r>
              <a:rPr lang="es-ES" sz="3200" b="1" dirty="0"/>
              <a:t>ARTÍCULO 50</a:t>
            </a:r>
            <a:r>
              <a:rPr lang="es-ES" sz="3200" dirty="0"/>
              <a:t>: Las Faltas Disciplinarias deben ponerse en conocimiento de los principales directivos docentes y políticos a todos los niveles, desde los escenarios docentes hasta la Universidad, tan pronto como se produzcan o se conozcan por cualquier trabajador o estudiante de la Educación Superior. Cuando las faltas de disciplinas se informen verbalmente, se levanta acta firmada por el o los denunciantes ante el funcionario que designen los Rectores o Decanos del CEMS al que pertenezca el denunciado. Transcurridos 60 días hábiles sin que inicie el proceso, se archivará y se depurarán responsabilidades</a:t>
            </a:r>
          </a:p>
          <a:p>
            <a:endParaRPr lang="es-ES" sz="3200" b="1" dirty="0"/>
          </a:p>
        </p:txBody>
      </p:sp>
    </p:spTree>
    <p:extLst>
      <p:ext uri="{BB962C8B-B14F-4D97-AF65-F5344CB8AC3E}">
        <p14:creationId xmlns:p14="http://schemas.microsoft.com/office/powerpoint/2010/main" val="172020769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341193"/>
            <a:ext cx="12192000" cy="1349495"/>
          </a:xfrm>
        </p:spPr>
        <p:txBody>
          <a:bodyPr>
            <a:normAutofit fontScale="90000"/>
          </a:bodyPr>
          <a:lstStyle/>
          <a:p>
            <a:pPr algn="ctr"/>
            <a:r>
              <a:rPr lang="es-ES" sz="3600" b="1" dirty="0" smtClean="0"/>
              <a:t>REGLAMENTO ESPECIAL DE LOS ESTUDIANTES DEL DESTACAMENTO “CARLOS J. FINLAY” </a:t>
            </a:r>
            <a:br>
              <a:rPr lang="es-ES" sz="3600" b="1" dirty="0" smtClean="0"/>
            </a:br>
            <a:r>
              <a:rPr lang="es-ES" sz="3600" b="1" dirty="0" smtClean="0"/>
              <a:t>(artículos seleccionados)</a:t>
            </a:r>
            <a:r>
              <a:rPr lang="es-ES" sz="3600" dirty="0" smtClean="0"/>
              <a:t/>
            </a:r>
            <a:br>
              <a:rPr lang="es-ES" sz="3600" dirty="0" smtClean="0"/>
            </a:br>
            <a:endParaRPr lang="es-ES" sz="3600" dirty="0"/>
          </a:p>
        </p:txBody>
      </p:sp>
      <p:sp>
        <p:nvSpPr>
          <p:cNvPr id="3" name="Marcador de contenido 2"/>
          <p:cNvSpPr>
            <a:spLocks noGrp="1"/>
          </p:cNvSpPr>
          <p:nvPr>
            <p:ph idx="1"/>
          </p:nvPr>
        </p:nvSpPr>
        <p:spPr>
          <a:xfrm>
            <a:off x="0" y="1690688"/>
            <a:ext cx="12192000" cy="5167311"/>
          </a:xfrm>
        </p:spPr>
        <p:txBody>
          <a:bodyPr>
            <a:normAutofit/>
          </a:bodyPr>
          <a:lstStyle/>
          <a:p>
            <a:r>
              <a:rPr lang="es-ES" sz="3200" b="1" dirty="0" smtClean="0"/>
              <a:t>ARTÍCULO </a:t>
            </a:r>
            <a:r>
              <a:rPr lang="es-ES" sz="3200" b="1" dirty="0"/>
              <a:t>52:</a:t>
            </a:r>
            <a:r>
              <a:rPr lang="es-ES" sz="3200" dirty="0"/>
              <a:t> Si se trata de un fraude, cooperación o encubrimiento de este y la información es recibida o advertida por cualquier miembro del personal docente o estudiante presente en el lugar de la evaluación, deberá ponerla de inmediato en conocimiento del profesor responsable del aula, </a:t>
            </a:r>
            <a:r>
              <a:rPr lang="es-ES" sz="3200" b="1" u="sng" dirty="0"/>
              <a:t>el cual ocupará el documento evaluativo y las pruebas documentales del fraude, haciéndolo saber públicamente al aula</a:t>
            </a:r>
            <a:r>
              <a:rPr lang="es-ES" sz="3200" dirty="0"/>
              <a:t>, sin perjuicio de que posteriormente brinde información por escrito y que, al terminar el acto académico, dé cuenta a la máxima autoridad docente del escenario, donde   hubiera ocurrido el hecho para su posterior tramitación por la comisión disciplinaria. </a:t>
            </a:r>
          </a:p>
          <a:p>
            <a:pPr marL="0" indent="0">
              <a:buNone/>
            </a:pPr>
            <a:endParaRPr lang="es-ES" sz="3200" dirty="0"/>
          </a:p>
          <a:p>
            <a:endParaRPr lang="es-ES" sz="3200" b="1" dirty="0"/>
          </a:p>
        </p:txBody>
      </p:sp>
    </p:spTree>
    <p:extLst>
      <p:ext uri="{BB962C8B-B14F-4D97-AF65-F5344CB8AC3E}">
        <p14:creationId xmlns:p14="http://schemas.microsoft.com/office/powerpoint/2010/main" val="29171829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341193"/>
            <a:ext cx="12192000" cy="1349495"/>
          </a:xfrm>
        </p:spPr>
        <p:txBody>
          <a:bodyPr>
            <a:normAutofit fontScale="90000"/>
          </a:bodyPr>
          <a:lstStyle/>
          <a:p>
            <a:pPr algn="ctr"/>
            <a:r>
              <a:rPr lang="es-ES" sz="3600" b="1" dirty="0" smtClean="0"/>
              <a:t>REGLAMENTO ESPECIAL DE LOS ESTUDIANTES DEL DESTACAMENTO “CARLOS J. FINLAY” </a:t>
            </a:r>
            <a:br>
              <a:rPr lang="es-ES" sz="3600" b="1" dirty="0" smtClean="0"/>
            </a:br>
            <a:r>
              <a:rPr lang="es-ES" sz="3600" b="1" dirty="0" smtClean="0"/>
              <a:t>(artículos seleccionados)</a:t>
            </a:r>
            <a:r>
              <a:rPr lang="es-ES" sz="3600" dirty="0" smtClean="0"/>
              <a:t/>
            </a:r>
            <a:br>
              <a:rPr lang="es-ES" sz="3600" dirty="0" smtClean="0"/>
            </a:br>
            <a:endParaRPr lang="es-ES" sz="3600" dirty="0"/>
          </a:p>
        </p:txBody>
      </p:sp>
      <p:sp>
        <p:nvSpPr>
          <p:cNvPr id="3" name="Marcador de contenido 2"/>
          <p:cNvSpPr>
            <a:spLocks noGrp="1"/>
          </p:cNvSpPr>
          <p:nvPr>
            <p:ph idx="1"/>
          </p:nvPr>
        </p:nvSpPr>
        <p:spPr>
          <a:xfrm>
            <a:off x="0" y="1690688"/>
            <a:ext cx="12192000" cy="5167311"/>
          </a:xfrm>
        </p:spPr>
        <p:txBody>
          <a:bodyPr>
            <a:normAutofit fontScale="92500" lnSpcReduction="20000"/>
          </a:bodyPr>
          <a:lstStyle/>
          <a:p>
            <a:r>
              <a:rPr lang="es-ES" sz="3200" b="1" dirty="0"/>
              <a:t>ARTÍCULO 57</a:t>
            </a:r>
            <a:r>
              <a:rPr lang="es-ES" sz="3200" dirty="0"/>
              <a:t>: Para la tramitación de las denuncias por faltas disciplinarias se designará en cada Facultad, Filial, Unidad Docente o Sede Universitaria Municipal no menos de dos Comisiones Disciplinarias al inicio de cada Curso Académico, las que ejercerán sus funciones hasta que sean designadas las Comisiones del siguiente curso. Cada una estará integrada por dos miembros del claustro de profesores, uno de los cuales la presidirá y el otro actuará como Secretario, las que serán designadas por el Decano, Director de Filial, Unidad Docente o Sede Universitaria que, en cada oportunidad en que reciba una denuncia de falta disciplinaria deberá coordinar la participación de la Federación Estudiantil Universitaria del nivel o de un representante o delegado de los trabajadores en su caso, los que actuarán de vocales. </a:t>
            </a:r>
            <a:r>
              <a:rPr lang="es-ES" sz="3200" dirty="0" smtClean="0"/>
              <a:t> </a:t>
            </a:r>
            <a:endParaRPr lang="es-ES" sz="3200" dirty="0"/>
          </a:p>
          <a:p>
            <a:pPr marL="0" indent="0">
              <a:buNone/>
            </a:pPr>
            <a:r>
              <a:rPr lang="es-ES" sz="3200" dirty="0"/>
              <a:t>Las Comisiones Disciplinarias son designadas por el Rector o Decano de las Facultad.  </a:t>
            </a:r>
          </a:p>
          <a:p>
            <a:endParaRPr lang="es-ES" sz="3200" b="1" dirty="0"/>
          </a:p>
        </p:txBody>
      </p:sp>
    </p:spTree>
    <p:extLst>
      <p:ext uri="{BB962C8B-B14F-4D97-AF65-F5344CB8AC3E}">
        <p14:creationId xmlns:p14="http://schemas.microsoft.com/office/powerpoint/2010/main" val="237135093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341193"/>
            <a:ext cx="12192000" cy="1349495"/>
          </a:xfrm>
        </p:spPr>
        <p:txBody>
          <a:bodyPr>
            <a:normAutofit fontScale="90000"/>
          </a:bodyPr>
          <a:lstStyle/>
          <a:p>
            <a:pPr algn="ctr"/>
            <a:r>
              <a:rPr lang="es-ES" sz="3600" b="1" dirty="0" smtClean="0"/>
              <a:t>REGLAMENTO ESPECIAL DE LOS ESTUDIANTES DEL DESTACAMENTO “CARLOS J. FINLAY” </a:t>
            </a:r>
            <a:br>
              <a:rPr lang="es-ES" sz="3600" b="1" dirty="0" smtClean="0"/>
            </a:br>
            <a:r>
              <a:rPr lang="es-ES" sz="3600" b="1" dirty="0" smtClean="0"/>
              <a:t>(artículos seleccionados)</a:t>
            </a:r>
            <a:r>
              <a:rPr lang="es-ES" sz="3600" dirty="0" smtClean="0"/>
              <a:t/>
            </a:r>
            <a:br>
              <a:rPr lang="es-ES" sz="3600" dirty="0" smtClean="0"/>
            </a:br>
            <a:endParaRPr lang="es-ES" sz="3600" dirty="0"/>
          </a:p>
        </p:txBody>
      </p:sp>
      <p:sp>
        <p:nvSpPr>
          <p:cNvPr id="3" name="Marcador de contenido 2"/>
          <p:cNvSpPr>
            <a:spLocks noGrp="1"/>
          </p:cNvSpPr>
          <p:nvPr>
            <p:ph idx="1"/>
          </p:nvPr>
        </p:nvSpPr>
        <p:spPr>
          <a:xfrm>
            <a:off x="0" y="1690688"/>
            <a:ext cx="12192000" cy="5167311"/>
          </a:xfrm>
        </p:spPr>
        <p:txBody>
          <a:bodyPr>
            <a:normAutofit/>
          </a:bodyPr>
          <a:lstStyle/>
          <a:p>
            <a:r>
              <a:rPr lang="es-ES" sz="3200" b="1" dirty="0"/>
              <a:t>ARTÍCULO 61:</a:t>
            </a:r>
            <a:r>
              <a:rPr lang="es-ES" sz="3200" dirty="0"/>
              <a:t> La Comisión Disciplinaria conocerá y exigirá de la opinión por escrito de la Federación Estudiantil Universitaria y la Unión de Jóvenes Comunistas lo que constituirá un respaldo de valor para la autoridad académica que tenga que adoptar determinada decisión, incluyendo la separación inmediata del estudiante de las actividades docentes. </a:t>
            </a:r>
          </a:p>
          <a:p>
            <a:r>
              <a:rPr lang="es-ES" sz="3200" b="1" dirty="0"/>
              <a:t>ARTÍCULO 62:</a:t>
            </a:r>
            <a:r>
              <a:rPr lang="es-ES" sz="3200" dirty="0"/>
              <a:t> Citado el estudiante sujeto a proceso por la Comisión Disciplinaria para instruirlo de cargo o para realizar cualquier otra diligencia que se disponga, si no compareciere sin causa justificada se seguirá a su perjuicio la tramitación del expediente disciplinario hasta su terminación. </a:t>
            </a:r>
          </a:p>
          <a:p>
            <a:endParaRPr lang="es-ES" sz="3200" b="1" dirty="0"/>
          </a:p>
        </p:txBody>
      </p:sp>
    </p:spTree>
    <p:extLst>
      <p:ext uri="{BB962C8B-B14F-4D97-AF65-F5344CB8AC3E}">
        <p14:creationId xmlns:p14="http://schemas.microsoft.com/office/powerpoint/2010/main" val="165569317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341193"/>
            <a:ext cx="12192000" cy="1349495"/>
          </a:xfrm>
        </p:spPr>
        <p:txBody>
          <a:bodyPr>
            <a:normAutofit fontScale="90000"/>
          </a:bodyPr>
          <a:lstStyle/>
          <a:p>
            <a:pPr algn="ctr"/>
            <a:r>
              <a:rPr lang="es-ES" sz="3600" b="1" dirty="0" smtClean="0"/>
              <a:t>REGLAMENTO ESPECIAL DE LOS ESTUDIANTES DEL DESTACAMENTO “CARLOS J. FINLAY” </a:t>
            </a:r>
            <a:br>
              <a:rPr lang="es-ES" sz="3600" b="1" dirty="0" smtClean="0"/>
            </a:br>
            <a:r>
              <a:rPr lang="es-ES" sz="3600" b="1" dirty="0" smtClean="0"/>
              <a:t>(artículos seleccionados)</a:t>
            </a:r>
            <a:r>
              <a:rPr lang="es-ES" sz="3600" dirty="0" smtClean="0"/>
              <a:t/>
            </a:r>
            <a:br>
              <a:rPr lang="es-ES" sz="3600" dirty="0" smtClean="0"/>
            </a:br>
            <a:endParaRPr lang="es-ES" sz="3600" dirty="0"/>
          </a:p>
        </p:txBody>
      </p:sp>
      <p:sp>
        <p:nvSpPr>
          <p:cNvPr id="3" name="Marcador de contenido 2"/>
          <p:cNvSpPr>
            <a:spLocks noGrp="1"/>
          </p:cNvSpPr>
          <p:nvPr>
            <p:ph idx="1"/>
          </p:nvPr>
        </p:nvSpPr>
        <p:spPr>
          <a:xfrm>
            <a:off x="0" y="1690688"/>
            <a:ext cx="12192000" cy="5167311"/>
          </a:xfrm>
        </p:spPr>
        <p:txBody>
          <a:bodyPr>
            <a:normAutofit/>
          </a:bodyPr>
          <a:lstStyle/>
          <a:p>
            <a:r>
              <a:rPr lang="es-ES" sz="3200" b="1" dirty="0"/>
              <a:t>ARTÍCULO 64:</a:t>
            </a:r>
            <a:r>
              <a:rPr lang="es-ES" sz="3200" dirty="0"/>
              <a:t> Terminadas sus actuaciones, la Comisión Disciplinaria las elevará con sus conclusiones al Decano o al Rector, según la categoría de las faltas, los cual si está de acuerdo, dictarán la resolución correspondiente. </a:t>
            </a:r>
          </a:p>
          <a:p>
            <a:r>
              <a:rPr lang="es-ES" sz="3200" b="1" dirty="0"/>
              <a:t>ARTÍCULO 65:</a:t>
            </a:r>
            <a:r>
              <a:rPr lang="es-ES" sz="3200" dirty="0"/>
              <a:t> Cuando la autoridad discrepe de la calificación acordada por una Comisión Disciplinaria, esta deberá discutir su discrepancia con la comisión, para ello se solicitará la participación de la Asesoría Jurídica para un mejor procedimiento. </a:t>
            </a:r>
          </a:p>
          <a:p>
            <a:endParaRPr lang="es-ES" sz="3200" b="1" dirty="0"/>
          </a:p>
        </p:txBody>
      </p:sp>
    </p:spTree>
    <p:extLst>
      <p:ext uri="{BB962C8B-B14F-4D97-AF65-F5344CB8AC3E}">
        <p14:creationId xmlns:p14="http://schemas.microsoft.com/office/powerpoint/2010/main" val="39094989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341193"/>
            <a:ext cx="12192000" cy="1349495"/>
          </a:xfrm>
        </p:spPr>
        <p:txBody>
          <a:bodyPr>
            <a:normAutofit fontScale="90000"/>
          </a:bodyPr>
          <a:lstStyle/>
          <a:p>
            <a:pPr algn="ctr"/>
            <a:r>
              <a:rPr lang="es-ES" sz="3600" b="1" dirty="0" smtClean="0"/>
              <a:t>REGLAMENTO ESPECIAL DE LOS ESTUDIANTES DEL DESTACAMENTO “CARLOS J. FINLAY” </a:t>
            </a:r>
            <a:br>
              <a:rPr lang="es-ES" sz="3600" b="1" dirty="0" smtClean="0"/>
            </a:br>
            <a:r>
              <a:rPr lang="es-ES" sz="3600" b="1" dirty="0" smtClean="0"/>
              <a:t>(artículos seleccionados)</a:t>
            </a:r>
            <a:r>
              <a:rPr lang="es-ES" sz="3600" dirty="0" smtClean="0"/>
              <a:t/>
            </a:r>
            <a:br>
              <a:rPr lang="es-ES" sz="3600" dirty="0" smtClean="0"/>
            </a:br>
            <a:endParaRPr lang="es-ES" sz="3600" dirty="0"/>
          </a:p>
        </p:txBody>
      </p:sp>
      <p:sp>
        <p:nvSpPr>
          <p:cNvPr id="3" name="Marcador de contenido 2"/>
          <p:cNvSpPr>
            <a:spLocks noGrp="1"/>
          </p:cNvSpPr>
          <p:nvPr>
            <p:ph idx="1"/>
          </p:nvPr>
        </p:nvSpPr>
        <p:spPr>
          <a:xfrm>
            <a:off x="0" y="2333767"/>
            <a:ext cx="12192000" cy="4524232"/>
          </a:xfrm>
        </p:spPr>
        <p:txBody>
          <a:bodyPr>
            <a:normAutofit/>
          </a:bodyPr>
          <a:lstStyle/>
          <a:p>
            <a:r>
              <a:rPr lang="es-ES" sz="3200" b="1" dirty="0"/>
              <a:t>ARTÍCULO 1</a:t>
            </a:r>
            <a:r>
              <a:rPr lang="es-ES" sz="3200" dirty="0"/>
              <a:t>: El Destacamento de Ciencias Médicas " Carlos J. </a:t>
            </a:r>
            <a:r>
              <a:rPr lang="es-ES" sz="3200" dirty="0" err="1"/>
              <a:t>Finlay</a:t>
            </a:r>
            <a:r>
              <a:rPr lang="es-ES" sz="3200" dirty="0"/>
              <a:t>", agrupa en sus filas a los </a:t>
            </a:r>
            <a:r>
              <a:rPr lang="es-ES" sz="3200" b="1" u="sng" dirty="0"/>
              <a:t>ciudadanos cubanos residentes en el país</a:t>
            </a:r>
            <a:r>
              <a:rPr lang="es-ES" sz="3200" dirty="0"/>
              <a:t>, que decidan cursar las carreras Universitarias de las Ciencias Médicas en los </a:t>
            </a:r>
            <a:r>
              <a:rPr lang="es-ES" sz="3200" b="1" u="sng" dirty="0"/>
              <a:t>cursos regulares diurnos</a:t>
            </a:r>
            <a:r>
              <a:rPr lang="es-ES" sz="3200" dirty="0"/>
              <a:t>. Agrupa en sus filas a los estudiantes con vocación revolucionaria; probadas cualidades humanas, intelectuales, académicas y político morales, que cumplan el presente Reglamento y una vez graduados, las funciones correspondientes a los profesionales revolucionarios de nuestro Sistema Nacional de Salud. </a:t>
            </a:r>
          </a:p>
          <a:p>
            <a:endParaRPr lang="es-ES" sz="3200" dirty="0"/>
          </a:p>
        </p:txBody>
      </p:sp>
    </p:spTree>
    <p:extLst>
      <p:ext uri="{BB962C8B-B14F-4D97-AF65-F5344CB8AC3E}">
        <p14:creationId xmlns:p14="http://schemas.microsoft.com/office/powerpoint/2010/main" val="199715726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341193"/>
            <a:ext cx="12192000" cy="1349495"/>
          </a:xfrm>
        </p:spPr>
        <p:txBody>
          <a:bodyPr>
            <a:normAutofit fontScale="90000"/>
          </a:bodyPr>
          <a:lstStyle/>
          <a:p>
            <a:pPr algn="ctr"/>
            <a:r>
              <a:rPr lang="es-ES" sz="3600" b="1" dirty="0" smtClean="0"/>
              <a:t>REGLAMENTO ESPECIAL DE LOS ESTUDIANTES DEL DESTACAMENTO “CARLOS J. FINLAY” </a:t>
            </a:r>
            <a:br>
              <a:rPr lang="es-ES" sz="3600" b="1" dirty="0" smtClean="0"/>
            </a:br>
            <a:r>
              <a:rPr lang="es-ES" sz="3600" b="1" dirty="0" smtClean="0"/>
              <a:t>(artículos seleccionados)</a:t>
            </a:r>
            <a:r>
              <a:rPr lang="es-ES" sz="3600" dirty="0" smtClean="0"/>
              <a:t/>
            </a:r>
            <a:br>
              <a:rPr lang="es-ES" sz="3600" dirty="0" smtClean="0"/>
            </a:br>
            <a:endParaRPr lang="es-ES" sz="3600" dirty="0"/>
          </a:p>
        </p:txBody>
      </p:sp>
      <p:sp>
        <p:nvSpPr>
          <p:cNvPr id="3" name="Marcador de contenido 2"/>
          <p:cNvSpPr>
            <a:spLocks noGrp="1"/>
          </p:cNvSpPr>
          <p:nvPr>
            <p:ph idx="1"/>
          </p:nvPr>
        </p:nvSpPr>
        <p:spPr>
          <a:xfrm>
            <a:off x="0" y="1690688"/>
            <a:ext cx="12192000" cy="5167311"/>
          </a:xfrm>
        </p:spPr>
        <p:txBody>
          <a:bodyPr>
            <a:normAutofit/>
          </a:bodyPr>
          <a:lstStyle/>
          <a:p>
            <a:r>
              <a:rPr lang="es-ES" sz="3200" b="1" dirty="0"/>
              <a:t>ARTÍCULO 73:</a:t>
            </a:r>
            <a:r>
              <a:rPr lang="es-ES" sz="3200" dirty="0"/>
              <a:t> Las sanciones imponibles por las faltas disciplinarias señaladas en el presente Reglamento, son las siguientes:  </a:t>
            </a:r>
          </a:p>
          <a:p>
            <a:r>
              <a:rPr lang="es-ES" sz="3200" dirty="0" smtClean="0"/>
              <a:t>Por </a:t>
            </a:r>
            <a:r>
              <a:rPr lang="es-ES" sz="3200" dirty="0"/>
              <a:t>faltas Muy Graves </a:t>
            </a:r>
          </a:p>
          <a:p>
            <a:pPr lvl="0" fontAlgn="base">
              <a:buFont typeface="Wingdings" panose="05000000000000000000" pitchFamily="2" charset="2"/>
              <a:buChar char="Ø"/>
            </a:pPr>
            <a:r>
              <a:rPr lang="es-ES" sz="3200" dirty="0" smtClean="0"/>
              <a:t>Expulsión </a:t>
            </a:r>
            <a:r>
              <a:rPr lang="es-ES" sz="3200" dirty="0"/>
              <a:t>de la Educación Superior. </a:t>
            </a:r>
          </a:p>
          <a:p>
            <a:pPr lvl="0" fontAlgn="base">
              <a:buFont typeface="Wingdings" panose="05000000000000000000" pitchFamily="2" charset="2"/>
              <a:buChar char="Ø"/>
            </a:pPr>
            <a:r>
              <a:rPr lang="es-ES" sz="3200" dirty="0"/>
              <a:t>Separación indefinida de la Educación Superior. </a:t>
            </a:r>
          </a:p>
          <a:p>
            <a:pPr lvl="0" fontAlgn="base">
              <a:buFont typeface="Wingdings" panose="05000000000000000000" pitchFamily="2" charset="2"/>
              <a:buChar char="Ø"/>
            </a:pPr>
            <a:r>
              <a:rPr lang="es-ES" sz="3200" dirty="0"/>
              <a:t>Separación indefinida de las carreras de Ciencias Médicas. </a:t>
            </a:r>
          </a:p>
          <a:p>
            <a:pPr lvl="0" fontAlgn="base">
              <a:buFont typeface="Wingdings" panose="05000000000000000000" pitchFamily="2" charset="2"/>
              <a:buChar char="Ø"/>
            </a:pPr>
            <a:r>
              <a:rPr lang="es-ES" sz="3200" dirty="0"/>
              <a:t>Separación de 3 a 5 cursos de la educación Superior. </a:t>
            </a:r>
          </a:p>
          <a:p>
            <a:pPr lvl="0" fontAlgn="base">
              <a:buFont typeface="Wingdings" panose="05000000000000000000" pitchFamily="2" charset="2"/>
              <a:buChar char="Ø"/>
            </a:pPr>
            <a:r>
              <a:rPr lang="es-ES" sz="3200" dirty="0"/>
              <a:t>Separación de 3 a 5 cursos de las carreras de Ciencias Médicas. </a:t>
            </a:r>
          </a:p>
          <a:p>
            <a:endParaRPr lang="es-ES" sz="3200" b="1" dirty="0"/>
          </a:p>
        </p:txBody>
      </p:sp>
    </p:spTree>
    <p:extLst>
      <p:ext uri="{BB962C8B-B14F-4D97-AF65-F5344CB8AC3E}">
        <p14:creationId xmlns:p14="http://schemas.microsoft.com/office/powerpoint/2010/main" val="159685398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341193"/>
            <a:ext cx="12192000" cy="1349495"/>
          </a:xfrm>
        </p:spPr>
        <p:txBody>
          <a:bodyPr>
            <a:normAutofit fontScale="90000"/>
          </a:bodyPr>
          <a:lstStyle/>
          <a:p>
            <a:pPr algn="ctr"/>
            <a:r>
              <a:rPr lang="es-ES" sz="3600" b="1" dirty="0" smtClean="0"/>
              <a:t>REGLAMENTO ESPECIAL DE LOS ESTUDIANTES DEL DESTACAMENTO “CARLOS J. FINLAY” </a:t>
            </a:r>
            <a:br>
              <a:rPr lang="es-ES" sz="3600" b="1" dirty="0" smtClean="0"/>
            </a:br>
            <a:r>
              <a:rPr lang="es-ES" sz="3600" b="1" dirty="0" smtClean="0"/>
              <a:t>(artículos seleccionados)</a:t>
            </a:r>
            <a:r>
              <a:rPr lang="es-ES" sz="3600" dirty="0" smtClean="0"/>
              <a:t/>
            </a:r>
            <a:br>
              <a:rPr lang="es-ES" sz="3600" dirty="0" smtClean="0"/>
            </a:br>
            <a:endParaRPr lang="es-ES" sz="3600" dirty="0"/>
          </a:p>
        </p:txBody>
      </p:sp>
      <p:sp>
        <p:nvSpPr>
          <p:cNvPr id="3" name="Marcador de contenido 2"/>
          <p:cNvSpPr>
            <a:spLocks noGrp="1"/>
          </p:cNvSpPr>
          <p:nvPr>
            <p:ph idx="1"/>
          </p:nvPr>
        </p:nvSpPr>
        <p:spPr>
          <a:xfrm>
            <a:off x="0" y="1690688"/>
            <a:ext cx="12192000" cy="5167311"/>
          </a:xfrm>
        </p:spPr>
        <p:txBody>
          <a:bodyPr>
            <a:normAutofit/>
          </a:bodyPr>
          <a:lstStyle/>
          <a:p>
            <a:r>
              <a:rPr lang="es-ES" sz="3200" b="1" dirty="0"/>
              <a:t>ARTÍCULO 137: </a:t>
            </a:r>
            <a:r>
              <a:rPr lang="es-ES" sz="3200" dirty="0"/>
              <a:t>Es responsabilidad del Consejo de Dirección del Centro de Enseñanza Médica Superior, así como de la Unión de Jóvenes Comunistas y  la Federación estudiantil Universitaria, hacerles llegar el presente reglamento a todos los estudiantes miembros del mismo. </a:t>
            </a:r>
          </a:p>
          <a:p>
            <a:pPr marL="0" indent="0">
              <a:buNone/>
            </a:pPr>
            <a:endParaRPr lang="es-ES" sz="3200" b="1" dirty="0"/>
          </a:p>
        </p:txBody>
      </p:sp>
    </p:spTree>
    <p:extLst>
      <p:ext uri="{BB962C8B-B14F-4D97-AF65-F5344CB8AC3E}">
        <p14:creationId xmlns:p14="http://schemas.microsoft.com/office/powerpoint/2010/main" val="395361324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6294982"/>
          </a:xfrm>
        </p:spPr>
        <p:txBody>
          <a:bodyPr>
            <a:normAutofit/>
          </a:bodyPr>
          <a:lstStyle/>
          <a:p>
            <a:pPr algn="ctr"/>
            <a:r>
              <a:rPr lang="es-ES" sz="9600" dirty="0" smtClean="0"/>
              <a:t>Fin</a:t>
            </a:r>
            <a:endParaRPr lang="es-ES" sz="9600" dirty="0"/>
          </a:p>
        </p:txBody>
      </p:sp>
    </p:spTree>
    <p:extLst>
      <p:ext uri="{BB962C8B-B14F-4D97-AF65-F5344CB8AC3E}">
        <p14:creationId xmlns:p14="http://schemas.microsoft.com/office/powerpoint/2010/main" val="1755428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341193"/>
            <a:ext cx="12192000" cy="1349495"/>
          </a:xfrm>
        </p:spPr>
        <p:txBody>
          <a:bodyPr>
            <a:normAutofit fontScale="90000"/>
          </a:bodyPr>
          <a:lstStyle/>
          <a:p>
            <a:pPr algn="ctr"/>
            <a:r>
              <a:rPr lang="es-ES" sz="3600" b="1" dirty="0" smtClean="0"/>
              <a:t>REGLAMENTO ESPECIAL DE LOS ESTUDIANTES DEL DESTACAMENTO “CARLOS J. FINLAY” </a:t>
            </a:r>
            <a:br>
              <a:rPr lang="es-ES" sz="3600" b="1" dirty="0" smtClean="0"/>
            </a:br>
            <a:r>
              <a:rPr lang="es-ES" sz="3600" b="1" dirty="0" smtClean="0"/>
              <a:t>(artículos seleccionados)</a:t>
            </a:r>
            <a:r>
              <a:rPr lang="es-ES" sz="3600" dirty="0" smtClean="0"/>
              <a:t/>
            </a:r>
            <a:br>
              <a:rPr lang="es-ES" sz="3600" dirty="0" smtClean="0"/>
            </a:br>
            <a:endParaRPr lang="es-ES" sz="3600" dirty="0"/>
          </a:p>
        </p:txBody>
      </p:sp>
      <p:sp>
        <p:nvSpPr>
          <p:cNvPr id="3" name="Marcador de contenido 2"/>
          <p:cNvSpPr>
            <a:spLocks noGrp="1"/>
          </p:cNvSpPr>
          <p:nvPr>
            <p:ph idx="1"/>
          </p:nvPr>
        </p:nvSpPr>
        <p:spPr>
          <a:xfrm>
            <a:off x="0" y="2333767"/>
            <a:ext cx="12192000" cy="4524232"/>
          </a:xfrm>
        </p:spPr>
        <p:txBody>
          <a:bodyPr>
            <a:normAutofit fontScale="85000" lnSpcReduction="20000"/>
          </a:bodyPr>
          <a:lstStyle/>
          <a:p>
            <a:r>
              <a:rPr lang="es-ES" sz="3200" b="1" dirty="0"/>
              <a:t>ARTÍCULO 6:</a:t>
            </a:r>
            <a:r>
              <a:rPr lang="es-ES" sz="3200" dirty="0"/>
              <a:t>   El Destacamento se denomina: </a:t>
            </a:r>
            <a:r>
              <a:rPr lang="es-ES" sz="3200" b="1" u="sng" dirty="0"/>
              <a:t>Destacamento de Ciencias Médicas " Carlos J. </a:t>
            </a:r>
            <a:r>
              <a:rPr lang="es-ES" sz="3200" b="1" u="sng" dirty="0" err="1"/>
              <a:t>Finlay</a:t>
            </a:r>
            <a:r>
              <a:rPr lang="es-ES" sz="3200" b="1" u="sng" dirty="0"/>
              <a:t>"</a:t>
            </a:r>
            <a:r>
              <a:rPr lang="es-ES" sz="3200" dirty="0"/>
              <a:t>. </a:t>
            </a:r>
            <a:r>
              <a:rPr lang="es-ES" sz="3200" b="1" u="sng" dirty="0"/>
              <a:t>Se organiza por Contingentes</a:t>
            </a:r>
            <a:r>
              <a:rPr lang="es-ES" sz="3200" dirty="0"/>
              <a:t>, ordenándolo de forma ascendente e identificándolo en cada curso académico con el número romano que le corresponda. Ejemplo: XIV Contingente, XV Contingente, así sucesivamente.  </a:t>
            </a:r>
          </a:p>
          <a:p>
            <a:pPr marL="0" indent="0">
              <a:buNone/>
            </a:pPr>
            <a:r>
              <a:rPr lang="es-ES" sz="3200" dirty="0" smtClean="0"/>
              <a:t>    </a:t>
            </a:r>
            <a:endParaRPr lang="es-ES" sz="3200" dirty="0"/>
          </a:p>
          <a:p>
            <a:pPr marL="0" indent="0">
              <a:buNone/>
            </a:pPr>
            <a:r>
              <a:rPr lang="es-ES" sz="3200" dirty="0"/>
              <a:t>El Destacamento tiene una bandera que lo identifica, esta es roja ribeteada con flecos amarillos, al centro un óvalo en amarillo con la esfinge del “Dr. Carlos J. </a:t>
            </a:r>
            <a:r>
              <a:rPr lang="es-ES" sz="3200" dirty="0" err="1"/>
              <a:t>Finlay</a:t>
            </a:r>
            <a:r>
              <a:rPr lang="es-ES" sz="3200" dirty="0"/>
              <a:t>” y el símbolo de la medicina y letras colocadas alrededor del referido óvalo que dicen: Destacamento de Ciencias Médicas “Carlos J. </a:t>
            </a:r>
            <a:r>
              <a:rPr lang="es-ES" sz="3200" dirty="0" err="1"/>
              <a:t>Finlay</a:t>
            </a:r>
            <a:r>
              <a:rPr lang="es-ES" sz="3200" dirty="0"/>
              <a:t>”. </a:t>
            </a:r>
          </a:p>
          <a:p>
            <a:pPr marL="0" indent="0">
              <a:buNone/>
            </a:pPr>
            <a:endParaRPr lang="es-ES" sz="3200" dirty="0"/>
          </a:p>
          <a:p>
            <a:pPr marL="0" indent="0">
              <a:buNone/>
            </a:pPr>
            <a:r>
              <a:rPr lang="es-ES" sz="3200" dirty="0"/>
              <a:t>La bandera del Destacamento debe estar junto a nuestra enseña nacional en los actos políticos, solemnes o cuando expresamente se indique por estar relacionados con las actividades del Destacamento.</a:t>
            </a:r>
            <a:r>
              <a:rPr lang="es-ES" sz="3200" b="1" dirty="0"/>
              <a:t> </a:t>
            </a:r>
            <a:endParaRPr lang="es-ES" sz="3200" dirty="0"/>
          </a:p>
          <a:p>
            <a:pPr marL="0" indent="0">
              <a:buNone/>
            </a:pPr>
            <a:endParaRPr lang="es-ES" sz="3200" dirty="0"/>
          </a:p>
        </p:txBody>
      </p:sp>
    </p:spTree>
    <p:extLst>
      <p:ext uri="{BB962C8B-B14F-4D97-AF65-F5344CB8AC3E}">
        <p14:creationId xmlns:p14="http://schemas.microsoft.com/office/powerpoint/2010/main" val="38403237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341193"/>
            <a:ext cx="12192000" cy="1349495"/>
          </a:xfrm>
        </p:spPr>
        <p:txBody>
          <a:bodyPr>
            <a:normAutofit fontScale="90000"/>
          </a:bodyPr>
          <a:lstStyle/>
          <a:p>
            <a:pPr algn="ctr"/>
            <a:r>
              <a:rPr lang="es-ES" sz="3600" b="1" dirty="0" smtClean="0"/>
              <a:t>REGLAMENTO ESPECIAL DE LOS ESTUDIANTES DEL DESTACAMENTO “CARLOS J. FINLAY” </a:t>
            </a:r>
            <a:br>
              <a:rPr lang="es-ES" sz="3600" b="1" dirty="0" smtClean="0"/>
            </a:br>
            <a:r>
              <a:rPr lang="es-ES" sz="3600" b="1" dirty="0" smtClean="0"/>
              <a:t>(artículos seleccionados)</a:t>
            </a:r>
            <a:r>
              <a:rPr lang="es-ES" sz="3600" dirty="0" smtClean="0"/>
              <a:t/>
            </a:r>
            <a:br>
              <a:rPr lang="es-ES" sz="3600" dirty="0" smtClean="0"/>
            </a:br>
            <a:endParaRPr lang="es-ES" sz="3600" dirty="0"/>
          </a:p>
        </p:txBody>
      </p:sp>
      <p:sp>
        <p:nvSpPr>
          <p:cNvPr id="3" name="Marcador de contenido 2"/>
          <p:cNvSpPr>
            <a:spLocks noGrp="1"/>
          </p:cNvSpPr>
          <p:nvPr>
            <p:ph idx="1"/>
          </p:nvPr>
        </p:nvSpPr>
        <p:spPr>
          <a:xfrm>
            <a:off x="0" y="1924334"/>
            <a:ext cx="12192000" cy="4933665"/>
          </a:xfrm>
        </p:spPr>
        <p:txBody>
          <a:bodyPr>
            <a:normAutofit/>
          </a:bodyPr>
          <a:lstStyle/>
          <a:p>
            <a:r>
              <a:rPr lang="es-ES" sz="3200" b="1" dirty="0"/>
              <a:t>ARTÍCULO 7</a:t>
            </a:r>
            <a:r>
              <a:rPr lang="es-ES" sz="3200" dirty="0"/>
              <a:t>: El vestuario que identifica a todos los integrantes del Destacamento es su uniforme, el cual tiene las siguientes características:  </a:t>
            </a:r>
          </a:p>
          <a:p>
            <a:pPr>
              <a:buFont typeface="Wingdings" panose="05000000000000000000" pitchFamily="2" charset="2"/>
              <a:buChar char="Ø"/>
            </a:pPr>
            <a:r>
              <a:rPr lang="es-ES" sz="3200" dirty="0" smtClean="0"/>
              <a:t>Varones</a:t>
            </a:r>
            <a:r>
              <a:rPr lang="es-ES" sz="3200" dirty="0"/>
              <a:t>: pantalón azul oscuro, bata blanca.  </a:t>
            </a:r>
          </a:p>
          <a:p>
            <a:pPr>
              <a:buFont typeface="Wingdings" panose="05000000000000000000" pitchFamily="2" charset="2"/>
              <a:buChar char="Ø"/>
            </a:pPr>
            <a:r>
              <a:rPr lang="es-ES" sz="3200" dirty="0"/>
              <a:t>Hembras: saya o pantalón azul oscuro, bata blanca.  </a:t>
            </a:r>
            <a:r>
              <a:rPr lang="es-ES" sz="3200" dirty="0" smtClean="0"/>
              <a:t> </a:t>
            </a:r>
            <a:endParaRPr lang="es-ES" sz="3200" dirty="0"/>
          </a:p>
          <a:p>
            <a:pPr>
              <a:buFont typeface="Wingdings" panose="05000000000000000000" pitchFamily="2" charset="2"/>
              <a:buChar char="Ø"/>
            </a:pPr>
            <a:r>
              <a:rPr lang="es-ES" sz="3200" b="1" u="sng" dirty="0"/>
              <a:t>Será de obligatorio cumplimiento el uso correcto del uniforme para todas las actividades docentes o en otras donde se indique expresamente,</a:t>
            </a:r>
            <a:r>
              <a:rPr lang="es-ES" sz="3200" dirty="0"/>
              <a:t> de acuerdo a las existencias actuales y al módulo aprobado para cada curso académico. Queda prohibido realizar modificaciones al diseño original. </a:t>
            </a:r>
          </a:p>
          <a:p>
            <a:pPr marL="0" indent="0">
              <a:buNone/>
            </a:pPr>
            <a:endParaRPr lang="es-ES" sz="3200" dirty="0"/>
          </a:p>
        </p:txBody>
      </p:sp>
    </p:spTree>
    <p:extLst>
      <p:ext uri="{BB962C8B-B14F-4D97-AF65-F5344CB8AC3E}">
        <p14:creationId xmlns:p14="http://schemas.microsoft.com/office/powerpoint/2010/main" val="12890185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341193"/>
            <a:ext cx="12192000" cy="1349495"/>
          </a:xfrm>
        </p:spPr>
        <p:txBody>
          <a:bodyPr>
            <a:normAutofit fontScale="90000"/>
          </a:bodyPr>
          <a:lstStyle/>
          <a:p>
            <a:pPr algn="ctr"/>
            <a:r>
              <a:rPr lang="es-ES" sz="3600" b="1" dirty="0" smtClean="0"/>
              <a:t>REGLAMENTO ESPECIAL DE LOS ESTUDIANTES DEL DESTACAMENTO “CARLOS J. FINLAY” </a:t>
            </a:r>
            <a:br>
              <a:rPr lang="es-ES" sz="3600" b="1" dirty="0" smtClean="0"/>
            </a:br>
            <a:r>
              <a:rPr lang="es-ES" sz="3600" b="1" dirty="0" smtClean="0"/>
              <a:t>(artículos seleccionados)</a:t>
            </a:r>
            <a:r>
              <a:rPr lang="es-ES" sz="3600" dirty="0" smtClean="0"/>
              <a:t/>
            </a:r>
            <a:br>
              <a:rPr lang="es-ES" sz="3600" dirty="0" smtClean="0"/>
            </a:br>
            <a:endParaRPr lang="es-ES" sz="3600" dirty="0"/>
          </a:p>
        </p:txBody>
      </p:sp>
      <p:sp>
        <p:nvSpPr>
          <p:cNvPr id="3" name="Marcador de contenido 2"/>
          <p:cNvSpPr>
            <a:spLocks noGrp="1"/>
          </p:cNvSpPr>
          <p:nvPr>
            <p:ph idx="1"/>
          </p:nvPr>
        </p:nvSpPr>
        <p:spPr>
          <a:xfrm>
            <a:off x="0" y="1924334"/>
            <a:ext cx="12192000" cy="4933665"/>
          </a:xfrm>
        </p:spPr>
        <p:txBody>
          <a:bodyPr>
            <a:normAutofit/>
          </a:bodyPr>
          <a:lstStyle/>
          <a:p>
            <a:r>
              <a:rPr lang="es-ES" sz="3200" dirty="0"/>
              <a:t>El estudiante debe mantener un </a:t>
            </a:r>
            <a:r>
              <a:rPr lang="es-ES" sz="3200" b="1" u="sng" dirty="0"/>
              <a:t>adecuado porte y aspecto personal</a:t>
            </a:r>
            <a:r>
              <a:rPr lang="es-ES" sz="3200" dirty="0"/>
              <a:t>. </a:t>
            </a:r>
            <a:r>
              <a:rPr lang="es-ES" sz="3200" b="1" u="sng" dirty="0"/>
              <a:t>Los varones estarán correctamente afeitados y pelados </a:t>
            </a:r>
            <a:r>
              <a:rPr lang="es-ES" sz="3200" dirty="0"/>
              <a:t>y en el caso de las hembras usarán el cabello recogido, </a:t>
            </a:r>
            <a:r>
              <a:rPr lang="es-ES" sz="3200" b="1" u="sng" dirty="0"/>
              <a:t>el uso del calzado debe ser de color oscuro y estar acorde con el uniforme</a:t>
            </a:r>
            <a:r>
              <a:rPr lang="es-ES" sz="3200" dirty="0"/>
              <a:t>. La utilización de otros accesorios (aretes, collares, entre otros) estará en correspondencia con la sencillez y la sobriedad que los deben caracterizar y en correspondencia con los permitidos en los servicios de Salud Pública de acuerdo a las normas higiénicas y epidemiológicas establecidas en los Reglamentos de los Hospitales, Policlínicos y Clínicas Estomatológicas.  </a:t>
            </a:r>
          </a:p>
          <a:p>
            <a:pPr marL="0" indent="0">
              <a:buNone/>
            </a:pPr>
            <a:endParaRPr lang="es-ES" sz="3200" dirty="0"/>
          </a:p>
          <a:p>
            <a:pPr marL="0" indent="0">
              <a:buNone/>
            </a:pPr>
            <a:endParaRPr lang="es-ES" sz="3200" dirty="0"/>
          </a:p>
          <a:p>
            <a:pPr marL="0" indent="0">
              <a:buNone/>
            </a:pPr>
            <a:endParaRPr lang="es-ES" sz="3200" dirty="0"/>
          </a:p>
        </p:txBody>
      </p:sp>
    </p:spTree>
    <p:extLst>
      <p:ext uri="{BB962C8B-B14F-4D97-AF65-F5344CB8AC3E}">
        <p14:creationId xmlns:p14="http://schemas.microsoft.com/office/powerpoint/2010/main" val="27073691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341193"/>
            <a:ext cx="12192000" cy="1349495"/>
          </a:xfrm>
        </p:spPr>
        <p:txBody>
          <a:bodyPr>
            <a:normAutofit fontScale="90000"/>
          </a:bodyPr>
          <a:lstStyle/>
          <a:p>
            <a:pPr algn="ctr"/>
            <a:r>
              <a:rPr lang="es-ES" sz="3600" b="1" dirty="0" smtClean="0"/>
              <a:t>REGLAMENTO ESPECIAL DE LOS ESTUDIANTES DEL DESTACAMENTO “CARLOS J. FINLAY” </a:t>
            </a:r>
            <a:br>
              <a:rPr lang="es-ES" sz="3600" b="1" dirty="0" smtClean="0"/>
            </a:br>
            <a:r>
              <a:rPr lang="es-ES" sz="3600" b="1" dirty="0" smtClean="0"/>
              <a:t>(artículos seleccionados)</a:t>
            </a:r>
            <a:r>
              <a:rPr lang="es-ES" sz="3600" dirty="0" smtClean="0"/>
              <a:t/>
            </a:r>
            <a:br>
              <a:rPr lang="es-ES" sz="3600" dirty="0" smtClean="0"/>
            </a:br>
            <a:endParaRPr lang="es-ES" sz="3600" dirty="0"/>
          </a:p>
        </p:txBody>
      </p:sp>
      <p:sp>
        <p:nvSpPr>
          <p:cNvPr id="3" name="Marcador de contenido 2"/>
          <p:cNvSpPr>
            <a:spLocks noGrp="1"/>
          </p:cNvSpPr>
          <p:nvPr>
            <p:ph idx="1"/>
          </p:nvPr>
        </p:nvSpPr>
        <p:spPr>
          <a:xfrm>
            <a:off x="0" y="1924334"/>
            <a:ext cx="12192000" cy="4933665"/>
          </a:xfrm>
        </p:spPr>
        <p:txBody>
          <a:bodyPr>
            <a:normAutofit fontScale="77500" lnSpcReduction="20000"/>
          </a:bodyPr>
          <a:lstStyle/>
          <a:p>
            <a:r>
              <a:rPr lang="es-ES" sz="3200" b="1" dirty="0" smtClean="0"/>
              <a:t>ARTÍCULO </a:t>
            </a:r>
            <a:r>
              <a:rPr lang="es-ES" sz="3200" b="1" dirty="0"/>
              <a:t>10</a:t>
            </a:r>
            <a:r>
              <a:rPr lang="es-ES" sz="3200" dirty="0"/>
              <a:t>: El ingreso al Destacamento se realizará según las normas establecidas por el MES y el MINSAP. En todos los casos deben aprobar los exámenes de ingreso con la calificación requerida y el proceso selectivo del Pre Destacamento, según corresponda y obtengan plazas de acuerdo con el plan que se apruebe en cada curso académico.    </a:t>
            </a:r>
          </a:p>
          <a:p>
            <a:r>
              <a:rPr lang="es-ES" sz="3200" b="1" dirty="0"/>
              <a:t>ARTÍCULO 11</a:t>
            </a:r>
            <a:r>
              <a:rPr lang="es-ES" sz="3200" dirty="0"/>
              <a:t>: Además de lo establecido en el artículo anterior, los requisitos para el ingreso al Destacamento son: </a:t>
            </a:r>
            <a:r>
              <a:rPr lang="es-ES" sz="3200" dirty="0" smtClean="0"/>
              <a:t>(algunos seleccionados)</a:t>
            </a:r>
            <a:endParaRPr lang="es-ES" sz="3200" dirty="0"/>
          </a:p>
          <a:p>
            <a:pPr marL="0" lvl="0" indent="0">
              <a:buNone/>
            </a:pPr>
            <a:r>
              <a:rPr lang="es-ES" sz="3200" dirty="0"/>
              <a:t>Expresar su disposición y compromiso permanente e incondicional de servir a la Revolución en cualquier parte del territorio nacional y extranjero, así como en los diferentes niveles de atención que el Sistema Nacional de Salud necesite. </a:t>
            </a:r>
          </a:p>
          <a:p>
            <a:pPr marL="0" lvl="0" indent="0">
              <a:buNone/>
            </a:pPr>
            <a:r>
              <a:rPr lang="es-ES" sz="3200" dirty="0"/>
              <a:t>No tener impedimentos físicos ni mentales que los invaliden para cumplir con las actividades inherentes a la etapa de formación y para una vez graduados ejercer la profesión. (Enfermedades Invalidantes).  </a:t>
            </a:r>
          </a:p>
          <a:p>
            <a:pPr marL="0" lvl="0" indent="0">
              <a:buNone/>
            </a:pPr>
            <a:r>
              <a:rPr lang="es-ES" b="1" dirty="0"/>
              <a:t>Tener un índice académico de 90 puntos o más al terminar el primer semestre de 12mo grado para las carreras de Medicina, Estomatología, 85 para el resto de las carreras. </a:t>
            </a:r>
            <a:r>
              <a:rPr lang="es-ES" b="1" dirty="0" smtClean="0"/>
              <a:t>(</a:t>
            </a:r>
            <a:r>
              <a:rPr lang="es-ES" i="1" dirty="0" smtClean="0"/>
              <a:t>fíjese que esta condición no es válida en la actualidad)</a:t>
            </a:r>
            <a:endParaRPr lang="es-ES" b="1" dirty="0"/>
          </a:p>
          <a:p>
            <a:pPr marL="0" indent="0">
              <a:buNone/>
            </a:pPr>
            <a:endParaRPr lang="es-ES" sz="3200" b="1" dirty="0"/>
          </a:p>
          <a:p>
            <a:pPr marL="0" indent="0">
              <a:buNone/>
            </a:pPr>
            <a:endParaRPr lang="es-ES" sz="3200" b="1" dirty="0"/>
          </a:p>
        </p:txBody>
      </p:sp>
    </p:spTree>
    <p:extLst>
      <p:ext uri="{BB962C8B-B14F-4D97-AF65-F5344CB8AC3E}">
        <p14:creationId xmlns:p14="http://schemas.microsoft.com/office/powerpoint/2010/main" val="5509011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341193"/>
            <a:ext cx="12192000" cy="1349495"/>
          </a:xfrm>
        </p:spPr>
        <p:txBody>
          <a:bodyPr>
            <a:normAutofit fontScale="90000"/>
          </a:bodyPr>
          <a:lstStyle/>
          <a:p>
            <a:pPr algn="ctr"/>
            <a:r>
              <a:rPr lang="es-ES" sz="3600" b="1" dirty="0" smtClean="0"/>
              <a:t>REGLAMENTO ESPECIAL DE LOS ESTUDIANTES DEL DESTACAMENTO “CARLOS J. FINLAY” </a:t>
            </a:r>
            <a:br>
              <a:rPr lang="es-ES" sz="3600" b="1" dirty="0" smtClean="0"/>
            </a:br>
            <a:r>
              <a:rPr lang="es-ES" sz="3600" b="1" dirty="0" smtClean="0"/>
              <a:t>(artículos seleccionados)</a:t>
            </a:r>
            <a:r>
              <a:rPr lang="es-ES" sz="3600" dirty="0" smtClean="0"/>
              <a:t/>
            </a:r>
            <a:br>
              <a:rPr lang="es-ES" sz="3600" dirty="0" smtClean="0"/>
            </a:br>
            <a:endParaRPr lang="es-ES" sz="3600" dirty="0"/>
          </a:p>
        </p:txBody>
      </p:sp>
      <p:sp>
        <p:nvSpPr>
          <p:cNvPr id="3" name="Marcador de contenido 2"/>
          <p:cNvSpPr>
            <a:spLocks noGrp="1"/>
          </p:cNvSpPr>
          <p:nvPr>
            <p:ph idx="1"/>
          </p:nvPr>
        </p:nvSpPr>
        <p:spPr>
          <a:xfrm>
            <a:off x="0" y="1924334"/>
            <a:ext cx="12192000" cy="4933665"/>
          </a:xfrm>
        </p:spPr>
        <p:txBody>
          <a:bodyPr>
            <a:normAutofit/>
          </a:bodyPr>
          <a:lstStyle/>
          <a:p>
            <a:r>
              <a:rPr lang="es-ES" sz="3200" b="1" dirty="0"/>
              <a:t>ARTÍCULO 15: </a:t>
            </a:r>
            <a:r>
              <a:rPr lang="es-ES" sz="3200" dirty="0"/>
              <a:t>Los estudiantes pueden causar baja si incumplen con los requisitos relacionados en el artículo 12 y que están explícitos en este reglamento. Si un colectivo estudiantil considera que uno de sus miembros ha perdido las condiciones que avalaron su ingreso al Destacamento, podrá proponer a la Dirección del Centro de Enseñanza Médica Superior, la separación de las filas y por ende de la especialidad que estudia, debiendo ésta tomar la decisión correspondiente y dar respuesta a ese colectivo en el término que se establece en el presente Reglamento. De no existir ninguna de las condiciones antes señaladas, cesa la permanencia en el Destacamento cuando se convierte en un profesional de la salud. </a:t>
            </a:r>
          </a:p>
          <a:p>
            <a:pPr marL="0" indent="0">
              <a:buNone/>
            </a:pPr>
            <a:endParaRPr lang="es-ES" sz="3200" dirty="0"/>
          </a:p>
          <a:p>
            <a:pPr marL="0" indent="0">
              <a:buNone/>
            </a:pPr>
            <a:endParaRPr lang="es-ES" sz="3200" b="1" dirty="0"/>
          </a:p>
        </p:txBody>
      </p:sp>
    </p:spTree>
    <p:extLst>
      <p:ext uri="{BB962C8B-B14F-4D97-AF65-F5344CB8AC3E}">
        <p14:creationId xmlns:p14="http://schemas.microsoft.com/office/powerpoint/2010/main" val="4935593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341193"/>
            <a:ext cx="12192000" cy="1349495"/>
          </a:xfrm>
        </p:spPr>
        <p:txBody>
          <a:bodyPr>
            <a:normAutofit fontScale="90000"/>
          </a:bodyPr>
          <a:lstStyle/>
          <a:p>
            <a:pPr algn="ctr"/>
            <a:r>
              <a:rPr lang="es-ES" sz="3600" b="1" dirty="0" smtClean="0"/>
              <a:t>REGLAMENTO ESPECIAL DE LOS ESTUDIANTES DEL DESTACAMENTO “CARLOS J. FINLAY” </a:t>
            </a:r>
            <a:br>
              <a:rPr lang="es-ES" sz="3600" b="1" dirty="0" smtClean="0"/>
            </a:br>
            <a:r>
              <a:rPr lang="es-ES" sz="3600" b="1" dirty="0" smtClean="0"/>
              <a:t>(artículos seleccionados)</a:t>
            </a:r>
            <a:r>
              <a:rPr lang="es-ES" sz="3600" dirty="0" smtClean="0"/>
              <a:t/>
            </a:r>
            <a:br>
              <a:rPr lang="es-ES" sz="3600" dirty="0" smtClean="0"/>
            </a:br>
            <a:endParaRPr lang="es-ES" sz="3600" dirty="0"/>
          </a:p>
        </p:txBody>
      </p:sp>
      <p:sp>
        <p:nvSpPr>
          <p:cNvPr id="3" name="Marcador de contenido 2"/>
          <p:cNvSpPr>
            <a:spLocks noGrp="1"/>
          </p:cNvSpPr>
          <p:nvPr>
            <p:ph idx="1"/>
          </p:nvPr>
        </p:nvSpPr>
        <p:spPr>
          <a:xfrm>
            <a:off x="0" y="1924334"/>
            <a:ext cx="12192000" cy="4933665"/>
          </a:xfrm>
        </p:spPr>
        <p:txBody>
          <a:bodyPr>
            <a:normAutofit fontScale="77500" lnSpcReduction="20000"/>
          </a:bodyPr>
          <a:lstStyle/>
          <a:p>
            <a:r>
              <a:rPr lang="es-ES" sz="3200" b="1" dirty="0"/>
              <a:t>ARTÍCULO 19</a:t>
            </a:r>
            <a:r>
              <a:rPr lang="es-ES" sz="3200" dirty="0"/>
              <a:t>: Para los traslados de los estudiantes del Destacamento, que soliciten cambios entre carreras de las Ciencias Médicas, dadas por las condiciones excepcionales del aspirante, se considerarán las solicitudes que tengan los requisitos siguientes:      </a:t>
            </a:r>
          </a:p>
          <a:p>
            <a:pPr lvl="0" fontAlgn="base">
              <a:buFont typeface="Wingdings" panose="05000000000000000000" pitchFamily="2" charset="2"/>
              <a:buChar char="Ø"/>
            </a:pPr>
            <a:r>
              <a:rPr lang="es-ES" sz="3200" dirty="0"/>
              <a:t>Haber vencido todas las asignaturas del segundo año con un índice académico igual o superior a cuatro (4). Podrán admitirse excepcionalmente solicitudes de estudiantes al culminar el primer año o en años superiores al segundo, sólo cuando las condiciones de excepcionalidad del aspirante lo justifiquen.  </a:t>
            </a:r>
          </a:p>
          <a:p>
            <a:pPr lvl="0" fontAlgn="base">
              <a:buFont typeface="Wingdings" panose="05000000000000000000" pitchFamily="2" charset="2"/>
              <a:buChar char="Ø"/>
            </a:pPr>
            <a:r>
              <a:rPr lang="es-ES" sz="3200" dirty="0"/>
              <a:t>Tener una evaluación integral muy destacada, avalada por su colectivo pedagógico.  </a:t>
            </a:r>
          </a:p>
          <a:p>
            <a:pPr lvl="0" fontAlgn="base">
              <a:buFont typeface="Wingdings" panose="05000000000000000000" pitchFamily="2" charset="2"/>
              <a:buChar char="Ø"/>
            </a:pPr>
            <a:r>
              <a:rPr lang="es-ES" sz="3200" dirty="0"/>
              <a:t>Tener el aval de su brigada estudiantil como estudiante de excepcionales cualidades docentes y político morales.  </a:t>
            </a:r>
          </a:p>
          <a:p>
            <a:pPr>
              <a:buFont typeface="Wingdings" panose="05000000000000000000" pitchFamily="2" charset="2"/>
              <a:buChar char="Ø"/>
            </a:pPr>
            <a:r>
              <a:rPr lang="es-ES" sz="3200" dirty="0"/>
              <a:t>Los procedimientos de las solicitudes de traslado cumplirán los mismos trámites y términos     establecidos por el MES y del Reglamento Especial del Destacamento  </a:t>
            </a:r>
          </a:p>
          <a:p>
            <a:pPr>
              <a:buFont typeface="Wingdings" panose="05000000000000000000" pitchFamily="2" charset="2"/>
              <a:buChar char="Ø"/>
            </a:pPr>
            <a:r>
              <a:rPr lang="es-ES" sz="3200" dirty="0"/>
              <a:t>Las solicitudes de traslado se evaluarán por el Consejo de Dirección del Rector o Decano de los CEMS, según corresponda y se determinarán los aspirantes aprobados de acuerdo al plan de plazas que se establece centralmente para cada curso académico. </a:t>
            </a:r>
          </a:p>
          <a:p>
            <a:pPr>
              <a:buFont typeface="Wingdings" panose="05000000000000000000" pitchFamily="2" charset="2"/>
              <a:buChar char="Ø"/>
            </a:pPr>
            <a:endParaRPr lang="es-ES" sz="3200" dirty="0"/>
          </a:p>
          <a:p>
            <a:pPr marL="0" indent="0">
              <a:buNone/>
            </a:pPr>
            <a:endParaRPr lang="es-ES" sz="3200" b="1" dirty="0"/>
          </a:p>
        </p:txBody>
      </p:sp>
    </p:spTree>
    <p:extLst>
      <p:ext uri="{BB962C8B-B14F-4D97-AF65-F5344CB8AC3E}">
        <p14:creationId xmlns:p14="http://schemas.microsoft.com/office/powerpoint/2010/main" val="11626987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341193"/>
            <a:ext cx="12192000" cy="1349495"/>
          </a:xfrm>
        </p:spPr>
        <p:txBody>
          <a:bodyPr>
            <a:normAutofit fontScale="90000"/>
          </a:bodyPr>
          <a:lstStyle/>
          <a:p>
            <a:pPr algn="ctr"/>
            <a:r>
              <a:rPr lang="es-ES" sz="3600" b="1" dirty="0" smtClean="0"/>
              <a:t>REGLAMENTO ESPECIAL DE LOS ESTUDIANTES DEL DESTACAMENTO “CARLOS J. FINLAY” </a:t>
            </a:r>
            <a:br>
              <a:rPr lang="es-ES" sz="3600" b="1" dirty="0" smtClean="0"/>
            </a:br>
            <a:r>
              <a:rPr lang="es-ES" sz="3600" b="1" dirty="0" smtClean="0"/>
              <a:t>(artículos seleccionados)</a:t>
            </a:r>
            <a:r>
              <a:rPr lang="es-ES" sz="3600" dirty="0" smtClean="0"/>
              <a:t/>
            </a:r>
            <a:br>
              <a:rPr lang="es-ES" sz="3600" dirty="0" smtClean="0"/>
            </a:br>
            <a:endParaRPr lang="es-ES" sz="3600" dirty="0"/>
          </a:p>
        </p:txBody>
      </p:sp>
      <p:sp>
        <p:nvSpPr>
          <p:cNvPr id="3" name="Marcador de contenido 2"/>
          <p:cNvSpPr>
            <a:spLocks noGrp="1"/>
          </p:cNvSpPr>
          <p:nvPr>
            <p:ph idx="1"/>
          </p:nvPr>
        </p:nvSpPr>
        <p:spPr>
          <a:xfrm>
            <a:off x="0" y="1924334"/>
            <a:ext cx="12192000" cy="4933665"/>
          </a:xfrm>
        </p:spPr>
        <p:txBody>
          <a:bodyPr>
            <a:normAutofit fontScale="85000" lnSpcReduction="10000"/>
          </a:bodyPr>
          <a:lstStyle/>
          <a:p>
            <a:r>
              <a:rPr lang="es-ES" sz="3200" b="1" dirty="0"/>
              <a:t>ARTÍCULO 21:</a:t>
            </a:r>
            <a:r>
              <a:rPr lang="es-ES" sz="3200" dirty="0"/>
              <a:t> El Movimiento de Vanguardia “Mario Muñoz Monroy” se desarrolla tanto en el pregrado como en el postgrado. Es el resultado de un proceso político donde se seleccionan los estudiantes o residentes más destacados de forma integral, con resultados excepcionales en la docencia, en la investigación, en la preparación político ideológica y en las actividades extensionistas. </a:t>
            </a:r>
          </a:p>
          <a:p>
            <a:r>
              <a:rPr lang="es-ES" sz="3200" b="1" dirty="0"/>
              <a:t>ARTÍCULO 22</a:t>
            </a:r>
            <a:r>
              <a:rPr lang="es-ES" sz="3200" dirty="0"/>
              <a:t>: El Movimiento tiene como principal objetivo la preparación planificada, acelerada y continua de sus miembros para garantizar las siguientes misiones:  </a:t>
            </a:r>
          </a:p>
          <a:p>
            <a:pPr lvl="0" fontAlgn="base">
              <a:buFont typeface="Wingdings" panose="05000000000000000000" pitchFamily="2" charset="2"/>
              <a:buChar char="Ø"/>
            </a:pPr>
            <a:r>
              <a:rPr lang="es-ES" sz="3200" dirty="0"/>
              <a:t>Garantizar la cantera de cuadros políticos, docentes, científicos y administrativos del sector. </a:t>
            </a:r>
          </a:p>
          <a:p>
            <a:pPr lvl="0" fontAlgn="base">
              <a:buFont typeface="Wingdings" panose="05000000000000000000" pitchFamily="2" charset="2"/>
              <a:buChar char="Ø"/>
            </a:pPr>
            <a:r>
              <a:rPr lang="es-ES" sz="3200" dirty="0"/>
              <a:t>El desarrollo del talento científico en función de las necesidades del sistema. </a:t>
            </a:r>
          </a:p>
          <a:p>
            <a:pPr>
              <a:buFont typeface="Wingdings" panose="05000000000000000000" pitchFamily="2" charset="2"/>
              <a:buChar char="Ø"/>
            </a:pPr>
            <a:r>
              <a:rPr lang="es-ES" sz="3200" dirty="0"/>
              <a:t>El cumplimiento de tareas priorizadas por el Ministerio de Salud Pública en nuestro territorio o como internacionalista</a:t>
            </a:r>
            <a:endParaRPr lang="es-ES" sz="3200" b="1" dirty="0"/>
          </a:p>
        </p:txBody>
      </p:sp>
    </p:spTree>
    <p:extLst>
      <p:ext uri="{BB962C8B-B14F-4D97-AF65-F5344CB8AC3E}">
        <p14:creationId xmlns:p14="http://schemas.microsoft.com/office/powerpoint/2010/main" val="3615419250"/>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TotalTime>
  <Words>2803</Words>
  <Application>Microsoft Office PowerPoint</Application>
  <PresentationFormat>Panorámica</PresentationFormat>
  <Paragraphs>96</Paragraphs>
  <Slides>22</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22</vt:i4>
      </vt:variant>
    </vt:vector>
  </HeadingPairs>
  <TitlesOfParts>
    <vt:vector size="27" baseType="lpstr">
      <vt:lpstr>Arial</vt:lpstr>
      <vt:lpstr>Calibri</vt:lpstr>
      <vt:lpstr>Calibri Light</vt:lpstr>
      <vt:lpstr>Wingdings</vt:lpstr>
      <vt:lpstr>Tema de Office</vt:lpstr>
      <vt:lpstr>REGLAMENTO ESPECIAL DE LOS ESTUDIANTES DEL DESTACAMENTO “CARLOS J. FINLAY”  (artículos seleccionados) </vt:lpstr>
      <vt:lpstr>REGLAMENTO ESPECIAL DE LOS ESTUDIANTES DEL DESTACAMENTO “CARLOS J. FINLAY”  (artículos seleccionados) </vt:lpstr>
      <vt:lpstr>REGLAMENTO ESPECIAL DE LOS ESTUDIANTES DEL DESTACAMENTO “CARLOS J. FINLAY”  (artículos seleccionados) </vt:lpstr>
      <vt:lpstr>REGLAMENTO ESPECIAL DE LOS ESTUDIANTES DEL DESTACAMENTO “CARLOS J. FINLAY”  (artículos seleccionados) </vt:lpstr>
      <vt:lpstr>REGLAMENTO ESPECIAL DE LOS ESTUDIANTES DEL DESTACAMENTO “CARLOS J. FINLAY”  (artículos seleccionados) </vt:lpstr>
      <vt:lpstr>REGLAMENTO ESPECIAL DE LOS ESTUDIANTES DEL DESTACAMENTO “CARLOS J. FINLAY”  (artículos seleccionados) </vt:lpstr>
      <vt:lpstr>REGLAMENTO ESPECIAL DE LOS ESTUDIANTES DEL DESTACAMENTO “CARLOS J. FINLAY”  (artículos seleccionados) </vt:lpstr>
      <vt:lpstr>REGLAMENTO ESPECIAL DE LOS ESTUDIANTES DEL DESTACAMENTO “CARLOS J. FINLAY”  (artículos seleccionados) </vt:lpstr>
      <vt:lpstr>REGLAMENTO ESPECIAL DE LOS ESTUDIANTES DEL DESTACAMENTO “CARLOS J. FINLAY”  (artículos seleccionados) </vt:lpstr>
      <vt:lpstr>REGLAMENTO ESPECIAL DE LOS ESTUDIANTES DEL DESTACAMENTO “CARLOS J. FINLAY”  (artículos seleccionados) </vt:lpstr>
      <vt:lpstr>REGLAMENTO ESPECIAL DE LOS ESTUDIANTES DEL DESTACAMENTO “CARLOS J. FINLAY”  (artículos seleccionados) </vt:lpstr>
      <vt:lpstr>REGLAMENTO ESPECIAL DE LOS ESTUDIANTES DEL DESTACAMENTO “CARLOS J. FINLAY”  (artículos seleccionados) </vt:lpstr>
      <vt:lpstr>REGLAMENTO ESPECIAL DE LOS ESTUDIANTES DEL DESTACAMENTO “CARLOS J. FINLAY”  (artículos seleccionados) </vt:lpstr>
      <vt:lpstr>REGLAMENTO ESPECIAL DE LOS ESTUDIANTES DEL DESTACAMENTO “CARLOS J. FINLAY”  (artículos seleccionados) </vt:lpstr>
      <vt:lpstr>REGLAMENTO ESPECIAL DE LOS ESTUDIANTES DEL DESTACAMENTO “CARLOS J. FINLAY”  (artículos seleccionados) </vt:lpstr>
      <vt:lpstr>REGLAMENTO ESPECIAL DE LOS ESTUDIANTES DEL DESTACAMENTO “CARLOS J. FINLAY”  (artículos seleccionados) </vt:lpstr>
      <vt:lpstr>REGLAMENTO ESPECIAL DE LOS ESTUDIANTES DEL DESTACAMENTO “CARLOS J. FINLAY”  (artículos seleccionados) </vt:lpstr>
      <vt:lpstr>REGLAMENTO ESPECIAL DE LOS ESTUDIANTES DEL DESTACAMENTO “CARLOS J. FINLAY”  (artículos seleccionados) </vt:lpstr>
      <vt:lpstr>REGLAMENTO ESPECIAL DE LOS ESTUDIANTES DEL DESTACAMENTO “CARLOS J. FINLAY”  (artículos seleccionados) </vt:lpstr>
      <vt:lpstr>REGLAMENTO ESPECIAL DE LOS ESTUDIANTES DEL DESTACAMENTO “CARLOS J. FINLAY”  (artículos seleccionados) </vt:lpstr>
      <vt:lpstr>REGLAMENTO ESPECIAL DE LOS ESTUDIANTES DEL DESTACAMENTO “CARLOS J. FINLAY”  (artículos seleccionados) </vt:lpstr>
      <vt:lpstr>Fin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REGLAMENTO ESPECIAL DE LOS ESTUDIANTES DEL DESTACAMENTO “CARLOS J. FINLAY”  (artículos seleccionados) </dc:title>
  <dc:creator>Cuenta Microsoft</dc:creator>
  <cp:lastModifiedBy>Cuenta Microsoft</cp:lastModifiedBy>
  <cp:revision>8</cp:revision>
  <dcterms:created xsi:type="dcterms:W3CDTF">2024-04-21T07:51:24Z</dcterms:created>
  <dcterms:modified xsi:type="dcterms:W3CDTF">2024-04-21T09:03:26Z</dcterms:modified>
</cp:coreProperties>
</file>