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93" r:id="rId3"/>
    <p:sldId id="294" r:id="rId4"/>
    <p:sldId id="257" r:id="rId5"/>
    <p:sldId id="258" r:id="rId6"/>
    <p:sldId id="295" r:id="rId7"/>
    <p:sldId id="260" r:id="rId8"/>
    <p:sldId id="262" r:id="rId9"/>
    <p:sldId id="296" r:id="rId10"/>
    <p:sldId id="297" r:id="rId11"/>
    <p:sldId id="298" r:id="rId12"/>
    <p:sldId id="299" r:id="rId13"/>
    <p:sldId id="302" r:id="rId14"/>
    <p:sldId id="301" r:id="rId15"/>
    <p:sldId id="269" r:id="rId16"/>
    <p:sldId id="270" r:id="rId17"/>
    <p:sldId id="291" r:id="rId18"/>
    <p:sldId id="271" r:id="rId19"/>
    <p:sldId id="273" r:id="rId20"/>
    <p:sldId id="274" r:id="rId21"/>
    <p:sldId id="275" r:id="rId22"/>
    <p:sldId id="276" r:id="rId23"/>
    <p:sldId id="277" r:id="rId24"/>
    <p:sldId id="279" r:id="rId25"/>
    <p:sldId id="281" r:id="rId26"/>
    <p:sldId id="282" r:id="rId27"/>
    <p:sldId id="283" r:id="rId28"/>
    <p:sldId id="284" r:id="rId29"/>
    <p:sldId id="285" r:id="rId30"/>
    <p:sldId id="287" r:id="rId31"/>
    <p:sldId id="289" r:id="rId32"/>
    <p:sldId id="303" r:id="rId33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w Cen MT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26" autoAdjust="0"/>
    <p:restoredTop sz="94660"/>
  </p:normalViewPr>
  <p:slideViewPr>
    <p:cSldViewPr>
      <p:cViewPr varScale="1">
        <p:scale>
          <a:sx n="68" d="100"/>
          <a:sy n="68" d="100"/>
        </p:scale>
        <p:origin x="-5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7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4A518CF-E436-4601-96C9-AF85E7929422}" type="datetimeFigureOut">
              <a:rPr lang="es-ES"/>
              <a:pPr>
                <a:defRPr/>
              </a:pPr>
              <a:t>02/09/2019</a:t>
            </a:fld>
            <a:endParaRPr lang="es-ES"/>
          </a:p>
        </p:txBody>
      </p:sp>
      <p:sp>
        <p:nvSpPr>
          <p:cNvPr id="10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1E09366-01D5-473B-B7CE-E39A99D22D7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6415906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8850D-3D98-4649-BD6A-176F3A3C44FB}" type="datetimeFigureOut">
              <a:rPr lang="es-ES"/>
              <a:pPr>
                <a:defRPr/>
              </a:pPr>
              <a:t>02/09/2019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01EFC-3258-4811-8293-A22B380544F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777938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8B971-927E-45D1-979E-627F898C66CF}" type="datetimeFigureOut">
              <a:rPr lang="es-ES"/>
              <a:pPr>
                <a:defRPr/>
              </a:pPr>
              <a:t>02/09/2019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AFB00-DE3C-4251-838C-0DD10A1F98F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354322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AA48C-DBA9-447F-A540-0E62F0C81066}" type="datetimeFigureOut">
              <a:rPr lang="es-ES"/>
              <a:pPr>
                <a:defRPr/>
              </a:pPr>
              <a:t>02/09/2019</a:t>
            </a:fld>
            <a:endParaRPr lang="es-ES"/>
          </a:p>
        </p:txBody>
      </p:sp>
      <p:sp>
        <p:nvSpPr>
          <p:cNvPr id="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108CC-4883-48B2-94C7-28E41C7FB4F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791288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7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FB3E2-CC5B-477F-B5B9-1419AB479314}" type="datetimeFigureOut">
              <a:rPr lang="es-ES"/>
              <a:pPr>
                <a:defRPr/>
              </a:pPr>
              <a:t>02/09/2019</a:t>
            </a:fld>
            <a:endParaRPr lang="es-ES"/>
          </a:p>
        </p:txBody>
      </p:sp>
      <p:sp>
        <p:nvSpPr>
          <p:cNvPr id="8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2381C45-D30E-494D-B349-B40F5F2A97B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1983296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7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67C8FF7-DBD9-45F0-8D40-AD5B5D37FAAD}" type="datetimeFigureOut">
              <a:rPr lang="es-ES"/>
              <a:pPr>
                <a:defRPr/>
              </a:pPr>
              <a:t>02/09/2019</a:t>
            </a:fld>
            <a:endParaRPr lang="es-ES"/>
          </a:p>
        </p:txBody>
      </p:sp>
      <p:sp>
        <p:nvSpPr>
          <p:cNvPr id="6" name="9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08038A2-978B-4448-99AB-B04D2E469AD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11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010489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9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EFD4A81-6ABA-4E6D-943E-533936A9E2DA}" type="datetimeFigureOut">
              <a:rPr lang="es-ES"/>
              <a:pPr>
                <a:defRPr/>
              </a:pPr>
              <a:t>02/09/2019</a:t>
            </a:fld>
            <a:endParaRPr lang="es-ES"/>
          </a:p>
        </p:txBody>
      </p:sp>
      <p:sp>
        <p:nvSpPr>
          <p:cNvPr id="8" name="11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A6B1FC6-AF44-44AD-9AAA-35678140BE8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9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407665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1813E-C782-473C-AE45-1288571E4381}" type="datetimeFigureOut">
              <a:rPr lang="es-ES"/>
              <a:pPr>
                <a:defRPr/>
              </a:pPr>
              <a:t>02/09/2019</a:t>
            </a:fld>
            <a:endParaRPr lang="es-ES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B567AA-1B6B-48DE-80E2-F1E9EE817BF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194998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3FDC9-2D8B-4290-A5B6-82A9F7B3F4CD}" type="datetimeFigureOut">
              <a:rPr lang="es-ES"/>
              <a:pPr>
                <a:defRPr/>
              </a:pPr>
              <a:t>02/09/2019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E2E3905-683B-48AD-9DDD-EB5A1DBB593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97006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1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40519-C219-4863-AEF5-20BEB563BB2F}" type="datetimeFigureOut">
              <a:rPr lang="es-ES"/>
              <a:pPr>
                <a:defRPr/>
              </a:pPr>
              <a:t>02/09/2019</a:t>
            </a:fld>
            <a:endParaRPr lang="es-ES"/>
          </a:p>
        </p:txBody>
      </p:sp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2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41F50-F685-4908-9C8C-04E57B8075C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189996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5 Rectángulo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6 Rectángulo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Rectángulo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9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7E3B62E-35B2-4F7D-8845-E5BE668998BF}" type="datetimeFigureOut">
              <a:rPr lang="es-ES"/>
              <a:pPr>
                <a:defRPr/>
              </a:pPr>
              <a:t>02/09/2019</a:t>
            </a:fld>
            <a:endParaRPr lang="es-ES"/>
          </a:p>
        </p:txBody>
      </p:sp>
      <p:sp>
        <p:nvSpPr>
          <p:cNvPr id="10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406B9A9A-BB49-49A5-987C-AFB13592D52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1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9235452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2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7" name="12 Marcador de texto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1D2B443-4C07-4BB1-BC31-77D4E311DA91}" type="datetimeFigureOut">
              <a:rPr lang="es-ES"/>
              <a:pPr>
                <a:defRPr/>
              </a:pPr>
              <a:t>02/09/2019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Rectángulo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B5D3F74-A348-449B-8C97-3C50D126CE6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35" r:id="rId2"/>
    <p:sldLayoutId id="2147483840" r:id="rId3"/>
    <p:sldLayoutId id="2147483841" r:id="rId4"/>
    <p:sldLayoutId id="2147483842" r:id="rId5"/>
    <p:sldLayoutId id="2147483836" r:id="rId6"/>
    <p:sldLayoutId id="2147483843" r:id="rId7"/>
    <p:sldLayoutId id="2147483837" r:id="rId8"/>
    <p:sldLayoutId id="2147483844" r:id="rId9"/>
    <p:sldLayoutId id="2147483838" r:id="rId10"/>
    <p:sldLayoutId id="214748384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1" fontAlgn="base" hangingPunct="1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1" fontAlgn="base" hangingPunct="1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fontAlgn="base" hangingPunct="1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fontAlgn="base" hangingPunct="1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fontAlgn="base" hangingPunct="1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2575" y="2205038"/>
            <a:ext cx="8785225" cy="863600"/>
          </a:xfrm>
          <a:ln w="41275">
            <a:solidFill>
              <a:schemeClr val="accent2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" sz="3600" b="1" dirty="0" smtClean="0">
                <a:solidFill>
                  <a:schemeClr val="bg1"/>
                </a:solidFill>
              </a:rPr>
              <a:t>Formación DE RESIDENTES</a:t>
            </a:r>
            <a:endParaRPr lang="es-ES" sz="3600" b="1" dirty="0">
              <a:solidFill>
                <a:schemeClr val="bg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>
            <a:normAutofit fontScale="25000" lnSpcReduction="20000"/>
          </a:bodyPr>
          <a:lstStyle/>
          <a:p>
            <a:pPr marL="27432" algn="ctr" fontAlgn="auto"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"/>
              <a:buNone/>
              <a:defRPr/>
            </a:pPr>
            <a:endParaRPr lang="es-MX" sz="3200" dirty="0" smtClean="0">
              <a:solidFill>
                <a:srgbClr val="4F271C">
                  <a:shade val="30000"/>
                  <a:satMod val="150000"/>
                </a:srgbClr>
              </a:solidFill>
              <a:latin typeface="Arial Black" pitchFamily="34" charset="0"/>
            </a:endParaRPr>
          </a:p>
          <a:p>
            <a:pPr marL="27432" algn="ctr" fontAlgn="auto">
              <a:spcBef>
                <a:spcPts val="600"/>
              </a:spcBef>
              <a:spcAft>
                <a:spcPts val="0"/>
              </a:spcAft>
              <a:buClr>
                <a:srgbClr val="3891A7"/>
              </a:buClr>
              <a:buSzPct val="80000"/>
              <a:buFont typeface="Wingdings"/>
              <a:buNone/>
              <a:defRPr/>
            </a:pPr>
            <a:r>
              <a:rPr lang="es-ES" sz="16000" b="1" dirty="0" smtClean="0">
                <a:solidFill>
                  <a:schemeClr val="bg1"/>
                </a:solidFill>
              </a:rPr>
              <a:t>2 Septiembre </a:t>
            </a:r>
            <a:r>
              <a:rPr lang="es-ES" sz="16000" b="1" dirty="0" smtClean="0">
                <a:solidFill>
                  <a:schemeClr val="bg1"/>
                </a:solidFill>
              </a:rPr>
              <a:t>2019</a:t>
            </a:r>
            <a:endParaRPr lang="es-ES" sz="9600" dirty="0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071538" y="214290"/>
            <a:ext cx="71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bg1"/>
                </a:solidFill>
              </a:rPr>
              <a:t>FACULTAD DE CIENCIAS MÉDICAS JULIO TRIGO LÓPEZ</a:t>
            </a:r>
          </a:p>
          <a:p>
            <a:pPr algn="ctr"/>
            <a:r>
              <a:rPr lang="es-ES" b="1" dirty="0" smtClean="0">
                <a:solidFill>
                  <a:schemeClr val="bg1"/>
                </a:solidFill>
              </a:rPr>
              <a:t>DEPARTAMENTO POSTGRADO E INVESTIGACIONES</a:t>
            </a:r>
            <a:endParaRPr lang="es-E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640763" cy="9906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CAPITULO IV</a:t>
            </a:r>
            <a: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DE LOS TRASLADOS, CAMBIOS DE ESPECIALIDAD, BAJAS Y OTRAS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ACCIONES EN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EL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RÉGIMEN DE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RESIDENCIA</a:t>
            </a:r>
            <a:endParaRPr lang="es-ES" sz="4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179388" y="1557338"/>
            <a:ext cx="8785225" cy="5111750"/>
          </a:xfrm>
        </p:spPr>
        <p:txBody>
          <a:bodyPr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b="1" u="sng" dirty="0"/>
              <a:t>De </a:t>
            </a:r>
            <a:r>
              <a:rPr lang="es-ES_tradnl" b="1" u="sng" dirty="0" smtClean="0"/>
              <a:t>las bajas temporales:</a:t>
            </a:r>
            <a:r>
              <a:rPr lang="es-ES_tradnl" dirty="0"/>
              <a:t> </a:t>
            </a:r>
            <a:endParaRPr lang="es-ES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b="1" dirty="0"/>
              <a:t>ARTICULO  42</a:t>
            </a:r>
            <a:r>
              <a:rPr lang="es-ES_tradnl" dirty="0"/>
              <a:t>: … es temporal cuando … interrumpe la residencia por un período … que puede fluctuar </a:t>
            </a:r>
            <a:r>
              <a:rPr lang="es-ES_tradnl" b="1" i="1" dirty="0"/>
              <a:t>entre  tres </a:t>
            </a:r>
            <a:r>
              <a:rPr lang="es-ES_tradnl" b="1" i="1" dirty="0" smtClean="0"/>
              <a:t>meses </a:t>
            </a:r>
            <a:r>
              <a:rPr lang="es-ES_tradnl" b="1" i="1" dirty="0"/>
              <a:t>y dos años</a:t>
            </a:r>
            <a:r>
              <a:rPr lang="es-ES_tradnl" dirty="0"/>
              <a:t>. Esta baja se dicta por separación del centro de trabajo motivada por una </a:t>
            </a:r>
            <a:r>
              <a:rPr lang="es-ES_tradnl" b="1" i="1" dirty="0"/>
              <a:t>sanción disciplinaria administrativa o cuando los problemas personales</a:t>
            </a:r>
            <a:r>
              <a:rPr lang="es-ES_tradnl" dirty="0"/>
              <a:t>, </a:t>
            </a:r>
            <a:r>
              <a:rPr lang="es-ES_tradnl" b="1" i="1" dirty="0"/>
              <a:t>familiares o sociales </a:t>
            </a:r>
            <a:r>
              <a:rPr lang="es-ES_tradnl" dirty="0"/>
              <a:t>que presenta el residente influyan negativamente en su aprovechamiento docente y las causas que lo generan son solucionables dentro de ese período de tiempo. </a:t>
            </a:r>
            <a:endParaRPr lang="es-ES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s-ES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26422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640763" cy="9906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CAPITULO IV</a:t>
            </a:r>
            <a: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DE LOS TRASLADOS, CAMBIOS DE ESPECIALIDAD, BAJAS Y OTRAS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ACCIONES EN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EL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RÉGIMEN DE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RESIDENCIA</a:t>
            </a:r>
            <a:endParaRPr lang="es-ES" sz="4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179388" y="1557338"/>
            <a:ext cx="8785225" cy="5111750"/>
          </a:xfrm>
        </p:spPr>
        <p:txBody>
          <a:bodyPr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b="1" u="sng" dirty="0"/>
              <a:t>De </a:t>
            </a:r>
            <a:r>
              <a:rPr lang="es-ES_tradnl" b="1" u="sng" dirty="0" smtClean="0"/>
              <a:t>las bajas temporales (continuación):</a:t>
            </a:r>
            <a:r>
              <a:rPr lang="es-ES_tradnl" dirty="0"/>
              <a:t> </a:t>
            </a:r>
            <a:endParaRPr lang="es-ES" dirty="0"/>
          </a:p>
          <a:p>
            <a:r>
              <a:rPr lang="es-ES_tradnl" b="1" dirty="0"/>
              <a:t>ARTICULO  43: … bajas temporales de hasta un  año</a:t>
            </a:r>
            <a:r>
              <a:rPr lang="es-ES_tradnl" dirty="0"/>
              <a:t>, el  Decano  … autorizará reincorporación al inicio del curso </a:t>
            </a:r>
            <a:r>
              <a:rPr lang="es-ES_tradnl" dirty="0" smtClean="0"/>
              <a:t>académico</a:t>
            </a:r>
            <a:r>
              <a:rPr lang="es-ES_tradnl" dirty="0"/>
              <a:t>, en el mismo año de la residencia en que se </a:t>
            </a:r>
            <a:r>
              <a:rPr lang="es-ES_tradnl" dirty="0" smtClean="0"/>
              <a:t>encontraba.</a:t>
            </a:r>
            <a:endParaRPr lang="es-ES" dirty="0"/>
          </a:p>
          <a:p>
            <a:r>
              <a:rPr lang="es-ES_tradnl" b="1" dirty="0"/>
              <a:t>ARTICULO 44</a:t>
            </a:r>
            <a:r>
              <a:rPr lang="es-ES_tradnl" dirty="0"/>
              <a:t>: </a:t>
            </a:r>
            <a:r>
              <a:rPr lang="es-ES_tradnl" b="1" dirty="0"/>
              <a:t>Si el tiempo concedido es entre uno y dos años,</a:t>
            </a:r>
            <a:r>
              <a:rPr lang="es-ES_tradnl" dirty="0"/>
              <a:t> … el Decano designará </a:t>
            </a:r>
            <a:r>
              <a:rPr lang="es-ES_tradnl" b="1" i="1" dirty="0"/>
              <a:t>tribunal</a:t>
            </a:r>
            <a:r>
              <a:rPr lang="es-ES_tradnl" dirty="0"/>
              <a:t> a fin  de evaluar el nivel de preparación del residente, el que definirá el </a:t>
            </a:r>
            <a:r>
              <a:rPr lang="es-ES_tradnl" b="1" i="1" dirty="0"/>
              <a:t>año de estudio </a:t>
            </a:r>
            <a:r>
              <a:rPr lang="es-ES_tradnl" dirty="0"/>
              <a:t>a que debe incorporarse en dependencia del plan de estudios vigente</a:t>
            </a:r>
            <a:r>
              <a:rPr lang="es-ES_tradnl" dirty="0" smtClean="0"/>
              <a:t>.</a:t>
            </a:r>
            <a:endParaRPr lang="es-ES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26104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640763" cy="9906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CAPITULO IV</a:t>
            </a:r>
            <a: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DE LOS TRASLADOS, CAMBIOS DE ESPECIALIDAD, BAJAS Y OTRAS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ACCIONES EN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EL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RÉGIMEN DE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RESIDENCIA</a:t>
            </a:r>
            <a:endParaRPr lang="es-ES" sz="4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179388" y="1557338"/>
            <a:ext cx="8785225" cy="5111750"/>
          </a:xfrm>
        </p:spPr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b="1" u="sng" dirty="0"/>
              <a:t>De </a:t>
            </a:r>
            <a:r>
              <a:rPr lang="es-ES_tradnl" b="1" u="sng" dirty="0" smtClean="0"/>
              <a:t>las bajas definitivas:</a:t>
            </a:r>
            <a:r>
              <a:rPr lang="es-ES_tradnl" dirty="0"/>
              <a:t> </a:t>
            </a:r>
            <a:endParaRPr lang="es-ES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b="1" dirty="0"/>
              <a:t>ARTICULO  45: </a:t>
            </a:r>
            <a:r>
              <a:rPr lang="es-ES_tradnl" dirty="0"/>
              <a:t>Se considera que una</a:t>
            </a:r>
            <a:r>
              <a:rPr lang="es-ES_tradnl" b="1" dirty="0"/>
              <a:t> </a:t>
            </a:r>
            <a:r>
              <a:rPr lang="es-ES_tradnl" dirty="0"/>
              <a:t>baja es definitiva, cuando las </a:t>
            </a:r>
            <a:r>
              <a:rPr lang="es-ES_tradnl" b="1" i="1" dirty="0"/>
              <a:t>causas que la generan </a:t>
            </a:r>
            <a:r>
              <a:rPr lang="es-ES_tradnl" dirty="0"/>
              <a:t>tienen </a:t>
            </a:r>
            <a:r>
              <a:rPr lang="es-ES_tradnl" b="1" i="1" dirty="0"/>
              <a:t>carácter permanente </a:t>
            </a:r>
            <a:r>
              <a:rPr lang="es-ES_tradnl" dirty="0"/>
              <a:t>o cuando el </a:t>
            </a:r>
            <a:r>
              <a:rPr lang="es-ES_tradnl" b="1" i="1" dirty="0"/>
              <a:t>tiempo</a:t>
            </a:r>
            <a:r>
              <a:rPr lang="es-ES_tradnl" dirty="0"/>
              <a:t> de solicitud es </a:t>
            </a:r>
            <a:r>
              <a:rPr lang="es-ES_tradnl" b="1" i="1" dirty="0"/>
              <a:t>superior a dos años</a:t>
            </a:r>
            <a:r>
              <a:rPr lang="es-ES_tradnl" dirty="0"/>
              <a:t>. </a:t>
            </a:r>
            <a:endParaRPr lang="es-ES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88478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640763" cy="9906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CAPITULO IV</a:t>
            </a:r>
            <a: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DE LOS TRASLADOS, CAMBIOS DE ESPECIALIDAD, BAJAS Y OTRAS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ACCIONES EN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EL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RÉGIMEN DE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RESIDENCIA</a:t>
            </a:r>
            <a:endParaRPr lang="es-ES" sz="4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179388" y="1557338"/>
            <a:ext cx="8785225" cy="5111750"/>
          </a:xfrm>
        </p:spPr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b="1" u="sng" dirty="0"/>
              <a:t>De </a:t>
            </a:r>
            <a:r>
              <a:rPr lang="es-ES_tradnl" b="1" u="sng" dirty="0" smtClean="0"/>
              <a:t>las bajas definitivas (continuación):</a:t>
            </a:r>
            <a:r>
              <a:rPr lang="es-ES_tradnl" dirty="0"/>
              <a:t> </a:t>
            </a:r>
            <a:endParaRPr lang="es-ES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b="1" dirty="0"/>
              <a:t>ARTICULO 46</a:t>
            </a:r>
            <a:r>
              <a:rPr lang="es-ES_tradnl" dirty="0"/>
              <a:t>: El Rector …, podrá dictar </a:t>
            </a:r>
            <a:r>
              <a:rPr lang="es-ES_tradnl" b="1" dirty="0"/>
              <a:t>baja definitiva</a:t>
            </a:r>
            <a:r>
              <a:rPr lang="es-ES_tradnl" dirty="0"/>
              <a:t> en los siguientes casos:</a:t>
            </a:r>
            <a:endParaRPr lang="es-ES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dirty="0"/>
              <a:t>Cuando el profesional …así lo </a:t>
            </a:r>
            <a:r>
              <a:rPr lang="es-ES_tradnl" b="1" i="1" dirty="0"/>
              <a:t>solicite</a:t>
            </a:r>
            <a:r>
              <a:rPr lang="es-ES_tradnl" dirty="0"/>
              <a:t>.</a:t>
            </a:r>
            <a:endParaRPr lang="es-ES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dirty="0"/>
              <a:t>Cuando se comprueba   </a:t>
            </a:r>
            <a:r>
              <a:rPr lang="es-ES_tradnl" b="1" dirty="0"/>
              <a:t>poco  aprovechamiento docente</a:t>
            </a:r>
            <a:r>
              <a:rPr lang="es-ES_tradnl" dirty="0"/>
              <a:t> en cualquier  momento </a:t>
            </a:r>
            <a:r>
              <a:rPr lang="es-ES_tradnl" b="1" i="1" dirty="0"/>
              <a:t>a partir de los 9 meses</a:t>
            </a:r>
            <a:r>
              <a:rPr lang="es-ES_tradnl" dirty="0"/>
              <a:t> de iniciada la especialidad. </a:t>
            </a:r>
            <a:endParaRPr lang="es-ES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dirty="0"/>
              <a:t>Cuando </a:t>
            </a:r>
            <a:r>
              <a:rPr lang="es-ES_tradnl" b="1" i="1" dirty="0"/>
              <a:t>se cumpla el tiempo </a:t>
            </a:r>
            <a:r>
              <a:rPr lang="es-ES_tradnl" dirty="0"/>
              <a:t>reglamentado de una baja temporal y no se haya </a:t>
            </a:r>
            <a:r>
              <a:rPr lang="es-ES_tradnl" dirty="0" smtClean="0"/>
              <a:t>incorporado.</a:t>
            </a:r>
            <a:endParaRPr lang="es-ES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59389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640763" cy="9906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CAPITULO IV</a:t>
            </a:r>
            <a: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DE LOS TRASLADOS, CAMBIOS DE ESPECIALIDAD, BAJAS Y OTRAS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ACCIONES EN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EL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RÉGIMEN DE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RESIDENCIA</a:t>
            </a:r>
            <a:endParaRPr lang="es-ES" sz="4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179388" y="1629618"/>
            <a:ext cx="8785225" cy="5111750"/>
          </a:xfrm>
        </p:spPr>
        <p:txBody>
          <a:bodyPr>
            <a:normAutofit fontScale="70000" lnSpcReduction="20000"/>
          </a:bodyPr>
          <a:lstStyle/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sz="3700" b="1" u="sng" dirty="0"/>
              <a:t>De </a:t>
            </a:r>
            <a:r>
              <a:rPr lang="es-ES_tradnl" sz="3700" b="1" u="sng" dirty="0" smtClean="0"/>
              <a:t>las bajas definitivas (continuación ARTÍCULO 46):</a:t>
            </a:r>
            <a:r>
              <a:rPr lang="es-ES_tradnl" sz="3700" dirty="0"/>
              <a:t> </a:t>
            </a:r>
            <a:endParaRPr lang="es-ES" sz="3700" dirty="0"/>
          </a:p>
          <a:p>
            <a:pPr algn="just"/>
            <a:r>
              <a:rPr lang="es-ES_tradnl" sz="3400" dirty="0"/>
              <a:t>Cuando </a:t>
            </a:r>
            <a:r>
              <a:rPr lang="es-ES_tradnl" sz="3400" b="1" i="1" dirty="0"/>
              <a:t>no se  entregue </a:t>
            </a:r>
            <a:r>
              <a:rPr lang="es-ES_tradnl" sz="3400" dirty="0"/>
              <a:t>en tiempo y forma  el </a:t>
            </a:r>
            <a:r>
              <a:rPr lang="es-ES_tradnl" sz="3400" b="1" i="1" dirty="0"/>
              <a:t>TTE</a:t>
            </a:r>
            <a:r>
              <a:rPr lang="es-ES_tradnl" sz="3400" dirty="0"/>
              <a:t> </a:t>
            </a:r>
            <a:r>
              <a:rPr lang="es-ES_tradnl" sz="3400" b="1" dirty="0"/>
              <a:t>una vez concluido el tiempo</a:t>
            </a:r>
            <a:r>
              <a:rPr lang="es-ES_tradnl" sz="3400" dirty="0"/>
              <a:t> correspondiente a los estudios de la especialidad  que se realiza o sea declarado suspenso por TTE en la evaluación de graduación.</a:t>
            </a:r>
            <a:endParaRPr lang="es-ES" sz="3400" dirty="0"/>
          </a:p>
          <a:p>
            <a:pPr algn="just"/>
            <a:r>
              <a:rPr lang="es-ES_tradnl" sz="3400" dirty="0"/>
              <a:t>Cuando sea </a:t>
            </a:r>
            <a:r>
              <a:rPr lang="es-ES_tradnl" sz="3400" b="1" i="1" dirty="0"/>
              <a:t>suspenso en el examen extraordinario de pase de año</a:t>
            </a:r>
            <a:r>
              <a:rPr lang="es-ES_tradnl" sz="3400" dirty="0"/>
              <a:t>, luego de haber repetido el (o un) año.</a:t>
            </a:r>
            <a:endParaRPr lang="es-ES" sz="3400" dirty="0"/>
          </a:p>
          <a:p>
            <a:pPr algn="just"/>
            <a:r>
              <a:rPr lang="es-ES_tradnl" sz="3400" dirty="0"/>
              <a:t>Cuando reciba </a:t>
            </a:r>
            <a:r>
              <a:rPr lang="es-ES_tradnl" sz="3400" b="1" i="1" dirty="0"/>
              <a:t>sanción administrativa o docente </a:t>
            </a:r>
            <a:r>
              <a:rPr lang="es-ES_tradnl" sz="3400" dirty="0"/>
              <a:t>por una falta disciplinaria  que así  lo determine. </a:t>
            </a:r>
            <a:endParaRPr lang="es-ES_tradnl" sz="3400" dirty="0" smtClean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sz="3400" dirty="0"/>
              <a:t>En caso de </a:t>
            </a:r>
            <a:r>
              <a:rPr lang="es-ES_tradnl" sz="3400" b="1" i="1" dirty="0"/>
              <a:t>enfermedad o problema social, personal o familiar,</a:t>
            </a:r>
            <a:r>
              <a:rPr lang="es-ES_tradnl" sz="3400" dirty="0"/>
              <a:t> que no permita al residente la continuidad de la especialidad y no sea posible un cambio de especialidad.</a:t>
            </a:r>
            <a:endParaRPr lang="es-ES" sz="3400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sz="3400" b="1" i="1" dirty="0"/>
              <a:t>Abandono</a:t>
            </a:r>
            <a:r>
              <a:rPr lang="es-ES_tradnl" sz="3400" dirty="0"/>
              <a:t> del Régimen de Residencia </a:t>
            </a:r>
            <a:r>
              <a:rPr lang="es-ES_tradnl" sz="3400" b="1" i="1" dirty="0"/>
              <a:t>por más de tres meses </a:t>
            </a:r>
            <a:r>
              <a:rPr lang="es-ES_tradnl" sz="3400" dirty="0"/>
              <a:t>sin justificación.</a:t>
            </a:r>
          </a:p>
          <a:p>
            <a:pPr algn="just"/>
            <a:endParaRPr lang="es-ES" dirty="0"/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29052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569325" cy="9906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CAPITULO IV</a:t>
            </a:r>
            <a: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DE LOS TRASLADOS, CAMBIOS DE ESPECIALIDAD, BAJAS Y OTRAS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ACCIONES EN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EL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RÉGIMEN DE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RESIDENCIA</a:t>
            </a:r>
            <a:endParaRPr lang="es-ES" sz="4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179512" y="1557338"/>
            <a:ext cx="8569325" cy="5184775"/>
          </a:xfrm>
        </p:spPr>
        <p:txBody>
          <a:bodyPr>
            <a:noAutofit/>
          </a:bodyPr>
          <a:lstStyle/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es-ES_tradnl" sz="2800" b="1" u="sng" dirty="0"/>
              <a:t>De las bajas definitivas (</a:t>
            </a:r>
            <a:r>
              <a:rPr lang="es-ES_tradnl" sz="2800" b="1" u="sng" dirty="0" smtClean="0"/>
              <a:t>continuación):</a:t>
            </a:r>
          </a:p>
          <a:p>
            <a:pPr fontAlgn="auto">
              <a:spcAft>
                <a:spcPts val="0"/>
              </a:spcAft>
              <a:defRPr/>
            </a:pPr>
            <a:r>
              <a:rPr lang="es-ES_tradnl" sz="2800" b="1" dirty="0" smtClean="0"/>
              <a:t>ARTICULO </a:t>
            </a:r>
            <a:r>
              <a:rPr lang="es-ES_tradnl" sz="2800" b="1" dirty="0"/>
              <a:t>47:</a:t>
            </a:r>
            <a:r>
              <a:rPr lang="es-ES_tradnl" sz="2800" dirty="0"/>
              <a:t> En </a:t>
            </a:r>
            <a:r>
              <a:rPr lang="es-ES_tradnl" sz="2800" dirty="0" smtClean="0"/>
              <a:t>casos </a:t>
            </a:r>
            <a:r>
              <a:rPr lang="es-ES_tradnl" sz="2800" dirty="0"/>
              <a:t>de residentes que presenten </a:t>
            </a:r>
            <a:r>
              <a:rPr lang="es-ES_tradnl" sz="2800" b="1" dirty="0"/>
              <a:t>bajo aprovechamiento </a:t>
            </a:r>
            <a:r>
              <a:rPr lang="es-ES_tradnl" sz="2800" dirty="0"/>
              <a:t>para la </a:t>
            </a:r>
            <a:r>
              <a:rPr lang="es-ES_tradnl" sz="2800" dirty="0" smtClean="0"/>
              <a:t>especialidad…, el </a:t>
            </a:r>
            <a:r>
              <a:rPr lang="es-ES_tradnl" sz="2800" dirty="0"/>
              <a:t>Decano de la Facultad designará </a:t>
            </a:r>
            <a:r>
              <a:rPr lang="es-ES_tradnl" sz="2800" b="1" i="1" dirty="0" smtClean="0"/>
              <a:t>tribunal </a:t>
            </a:r>
            <a:r>
              <a:rPr lang="es-ES_tradnl" sz="2800" b="1" i="1" dirty="0"/>
              <a:t>evaluador </a:t>
            </a:r>
            <a:r>
              <a:rPr lang="es-ES_tradnl" sz="2800" dirty="0" smtClean="0"/>
              <a:t>…, que someterá </a:t>
            </a:r>
            <a:r>
              <a:rPr lang="es-ES_tradnl" sz="2800" dirty="0"/>
              <a:t>al residente a una  evaluación. 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0825" y="228600"/>
            <a:ext cx="8642350" cy="9906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CAPITULO IV</a:t>
            </a:r>
            <a: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DE LOS TRASLADOS, CAMBIOS DE ESPECIALIDAD, BAJAS Y OTRAS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ACCIONES EN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EL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RÉGIMEN DE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RESIDENCIA</a:t>
            </a:r>
            <a:endParaRPr lang="es-ES" sz="4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250825" y="1557338"/>
            <a:ext cx="8642350" cy="5257800"/>
          </a:xfrm>
        </p:spPr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b="1" u="sng" dirty="0"/>
              <a:t>De las prórrogas del tiempo de terminación de las </a:t>
            </a:r>
            <a:r>
              <a:rPr lang="es-ES_tradnl" b="1" u="sng" dirty="0" smtClean="0"/>
              <a:t>residencias</a:t>
            </a:r>
            <a:r>
              <a:rPr lang="es-ES_tradnl" u="sng" dirty="0"/>
              <a:t>:</a:t>
            </a:r>
            <a:endParaRPr lang="es-ES" dirty="0"/>
          </a:p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b="1" dirty="0" smtClean="0"/>
              <a:t>ARTICULO </a:t>
            </a:r>
            <a:r>
              <a:rPr lang="es-ES_tradnl" b="1" dirty="0"/>
              <a:t>51: </a:t>
            </a:r>
            <a:r>
              <a:rPr lang="es-ES_tradnl" dirty="0"/>
              <a:t>Las </a:t>
            </a:r>
            <a:r>
              <a:rPr lang="es-ES_tradnl" b="1" i="1" dirty="0"/>
              <a:t>prórrogas</a:t>
            </a:r>
            <a:r>
              <a:rPr lang="es-ES_tradnl" dirty="0"/>
              <a:t> se concederán solo en casos de </a:t>
            </a:r>
            <a:r>
              <a:rPr lang="es-ES_tradnl" b="1" i="1" dirty="0"/>
              <a:t>excepción</a:t>
            </a:r>
            <a:r>
              <a:rPr lang="es-ES_tradnl" dirty="0"/>
              <a:t>, </a:t>
            </a:r>
            <a:r>
              <a:rPr lang="es-ES_tradnl" dirty="0" smtClean="0"/>
              <a:t>… no </a:t>
            </a:r>
            <a:r>
              <a:rPr lang="es-ES_tradnl" dirty="0"/>
              <a:t>deben exceder de dos años y por las razones siguientes:</a:t>
            </a:r>
            <a:endParaRPr lang="es-ES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b="1" i="1" dirty="0"/>
              <a:t>Interrupción en la adquisición de habilidades </a:t>
            </a:r>
            <a:r>
              <a:rPr lang="es-ES_tradnl" dirty="0"/>
              <a:t>contempladas en el programa o por no cumplimiento de los procederes mínimos quirúrgicos por causas ajenas al </a:t>
            </a:r>
            <a:r>
              <a:rPr lang="es-ES_tradnl" dirty="0" smtClean="0"/>
              <a:t>educando… </a:t>
            </a:r>
            <a:endParaRPr lang="es-ES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b="1" i="1" dirty="0" smtClean="0"/>
              <a:t>Imposibilidad </a:t>
            </a:r>
            <a:r>
              <a:rPr lang="es-ES_tradnl" b="1" i="1" dirty="0"/>
              <a:t>de realizar en tiempo el </a:t>
            </a:r>
            <a:r>
              <a:rPr lang="es-ES_tradnl" b="1" i="1" dirty="0" smtClean="0"/>
              <a:t>TTE </a:t>
            </a:r>
            <a:r>
              <a:rPr lang="es-ES_tradnl" i="1" dirty="0" smtClean="0"/>
              <a:t>p</a:t>
            </a:r>
            <a:r>
              <a:rPr lang="es-ES_tradnl" dirty="0" smtClean="0"/>
              <a:t>or </a:t>
            </a:r>
            <a:r>
              <a:rPr lang="es-ES_tradnl" dirty="0"/>
              <a:t>causas ajenas al educando. </a:t>
            </a:r>
            <a:endParaRPr lang="es-ES" dirty="0"/>
          </a:p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000" b="1" dirty="0">
                <a:solidFill>
                  <a:srgbClr val="D8B25C">
                    <a:lumMod val="50000"/>
                  </a:srgbClr>
                </a:solidFill>
              </a:rPr>
              <a:t>CAPITULO IV</a:t>
            </a:r>
            <a:r>
              <a:rPr lang="es-ES" sz="2000" b="1" dirty="0">
                <a:solidFill>
                  <a:srgbClr val="D8B25C">
                    <a:lumMod val="50000"/>
                  </a:srgbClr>
                </a:solidFill>
              </a:rPr>
              <a:t/>
            </a:r>
            <a:br>
              <a:rPr lang="es-ES" sz="2000" b="1" dirty="0">
                <a:solidFill>
                  <a:srgbClr val="D8B25C">
                    <a:lumMod val="50000"/>
                  </a:srgbClr>
                </a:solidFill>
              </a:rPr>
            </a:br>
            <a:r>
              <a:rPr lang="es-ES_tradnl" sz="2000" b="1" dirty="0">
                <a:solidFill>
                  <a:srgbClr val="D8B25C">
                    <a:lumMod val="50000"/>
                  </a:srgbClr>
                </a:solidFill>
              </a:rPr>
              <a:t>DE LOS TRASLADOS, CAMBIOS DE ESPECIALIDAD, BAJAS Y OTRAS </a:t>
            </a:r>
            <a:r>
              <a:rPr lang="es-ES_tradnl" sz="2000" b="1" dirty="0" smtClean="0">
                <a:solidFill>
                  <a:srgbClr val="D8B25C">
                    <a:lumMod val="50000"/>
                  </a:srgbClr>
                </a:solidFill>
              </a:rPr>
              <a:t>ACCIONES EN </a:t>
            </a:r>
            <a:r>
              <a:rPr lang="es-ES_tradnl" sz="2000" b="1" dirty="0">
                <a:solidFill>
                  <a:srgbClr val="D8B25C">
                    <a:lumMod val="50000"/>
                  </a:srgbClr>
                </a:solidFill>
              </a:rPr>
              <a:t>EL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RÉGIMEN </a:t>
            </a:r>
            <a:r>
              <a:rPr lang="es-ES_tradnl" sz="2000" b="1" dirty="0" smtClean="0">
                <a:solidFill>
                  <a:srgbClr val="D8B25C">
                    <a:lumMod val="50000"/>
                  </a:srgbClr>
                </a:solidFill>
              </a:rPr>
              <a:t>DE </a:t>
            </a:r>
            <a:r>
              <a:rPr lang="es-ES_tradnl" sz="2000" b="1" dirty="0">
                <a:solidFill>
                  <a:srgbClr val="D8B25C">
                    <a:lumMod val="50000"/>
                  </a:srgbClr>
                </a:solidFill>
              </a:rPr>
              <a:t>RESIDENCIA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179388" y="1772816"/>
            <a:ext cx="8713787" cy="4752975"/>
          </a:xfrm>
        </p:spPr>
        <p:txBody>
          <a:bodyPr>
            <a:normAutofit fontScale="92500" lnSpcReduction="20000"/>
          </a:bodyPr>
          <a:lstStyle/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es-ES" b="1" u="sng" dirty="0"/>
              <a:t>De las prórrogas del tiempo de terminación de las </a:t>
            </a:r>
            <a:r>
              <a:rPr lang="es-ES" b="1" u="sng" dirty="0" smtClean="0"/>
              <a:t>residencias (continuación Artículo 51):</a:t>
            </a:r>
            <a:endParaRPr lang="es-ES" b="1" u="sng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dirty="0" smtClean="0"/>
              <a:t>Solicitud de </a:t>
            </a:r>
            <a:r>
              <a:rPr lang="es-ES_tradnl" b="1" i="1" dirty="0" smtClean="0"/>
              <a:t>licencias de maternidad prolongadas </a:t>
            </a:r>
            <a:r>
              <a:rPr lang="es-ES_tradnl" dirty="0" smtClean="0"/>
              <a:t>y </a:t>
            </a:r>
            <a:r>
              <a:rPr lang="es-ES_tradnl" b="1" i="1" dirty="0" smtClean="0"/>
              <a:t>licencias por enfermedad</a:t>
            </a:r>
            <a:r>
              <a:rPr lang="es-ES_tradnl" dirty="0" smtClean="0"/>
              <a:t>, siempre que el tiempo ausente de la residencia </a:t>
            </a:r>
            <a:r>
              <a:rPr lang="es-ES_tradnl" b="1" i="1" dirty="0" smtClean="0"/>
              <a:t>no exceda los 6 meses</a:t>
            </a:r>
            <a:r>
              <a:rPr lang="es-ES_tradnl" dirty="0" smtClean="0"/>
              <a:t>, ya que de ser así estas razones la convertirían en causales de baja temporal. 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dirty="0" smtClean="0"/>
              <a:t>Las </a:t>
            </a:r>
            <a:r>
              <a:rPr lang="es-ES_tradnl" dirty="0"/>
              <a:t>prórrogas </a:t>
            </a:r>
            <a:r>
              <a:rPr lang="es-ES_tradnl" b="1" i="1" dirty="0"/>
              <a:t>las concederán los Decanos </a:t>
            </a:r>
            <a:r>
              <a:rPr lang="es-ES_tradnl" dirty="0"/>
              <a:t>de las facultades, oído  el  parecer  de los vicedecanos de postgrado</a:t>
            </a:r>
            <a:r>
              <a:rPr lang="es-ES_tradnl" dirty="0" smtClean="0"/>
              <a:t>.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dirty="0" smtClean="0"/>
              <a:t>Para </a:t>
            </a:r>
            <a:r>
              <a:rPr lang="es-ES_tradnl" dirty="0"/>
              <a:t>otorgar una prórroga es indispensable </a:t>
            </a:r>
            <a:r>
              <a:rPr lang="es-ES_tradnl" b="1" i="1" dirty="0"/>
              <a:t>no haber realizado </a:t>
            </a:r>
            <a:r>
              <a:rPr lang="es-ES_tradnl" dirty="0"/>
              <a:t>la evaluación de promoción del ultimo año de la especialidad, </a:t>
            </a:r>
            <a:r>
              <a:rPr lang="es-ES_tradnl" dirty="0" smtClean="0"/>
              <a:t>…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288" y="228600"/>
            <a:ext cx="8569325" cy="9906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CAPITULO IV</a:t>
            </a:r>
            <a: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DE LOS TRASLADOS, CAMBIOS DE ESPECIALIDAD, BAJAS Y OTRAS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ACCIONES EN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EL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RÉGIMEN DE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RESIDENCIA</a:t>
            </a:r>
            <a:endParaRPr lang="es-ES" sz="4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250824" y="1660535"/>
            <a:ext cx="8785671" cy="3268663"/>
          </a:xfrm>
        </p:spPr>
        <p:txBody>
          <a:bodyPr>
            <a:normAutofit/>
          </a:bodyPr>
          <a:lstStyle/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sz="2200" b="1" u="sng" dirty="0" smtClean="0"/>
              <a:t>De </a:t>
            </a:r>
            <a:r>
              <a:rPr lang="es-ES_tradnl" sz="2200" b="1" u="sng" dirty="0"/>
              <a:t>los adelantos de tiempo de la residencia</a:t>
            </a:r>
            <a:r>
              <a:rPr lang="es-ES_tradnl" sz="2200" b="1" u="sng" dirty="0" smtClean="0"/>
              <a:t>.</a:t>
            </a:r>
            <a:r>
              <a:rPr lang="es-ES_tradnl" sz="2200" b="1" dirty="0"/>
              <a:t> </a:t>
            </a:r>
            <a:endParaRPr lang="es-ES" sz="2200" dirty="0"/>
          </a:p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sz="2200" b="1" dirty="0"/>
              <a:t>ARTICULO 52: </a:t>
            </a:r>
            <a:r>
              <a:rPr lang="es-ES_tradnl" sz="2200" dirty="0"/>
              <a:t>Durante la formación los residentes podrán </a:t>
            </a:r>
            <a:r>
              <a:rPr lang="es-ES_tradnl" sz="2200" b="1" dirty="0"/>
              <a:t>adelantar</a:t>
            </a:r>
            <a:r>
              <a:rPr lang="es-ES_tradnl" sz="2200" dirty="0"/>
              <a:t> el tiempo general de la </a:t>
            </a:r>
            <a:r>
              <a:rPr lang="es-ES_tradnl" sz="2200" dirty="0" smtClean="0"/>
              <a:t>especialidad </a:t>
            </a:r>
            <a:r>
              <a:rPr lang="es-ES_tradnl" sz="2200" dirty="0"/>
              <a:t>como resultado de</a:t>
            </a:r>
            <a:r>
              <a:rPr lang="es-ES_tradnl" sz="2200" dirty="0" smtClean="0"/>
              <a:t>:</a:t>
            </a:r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sz="2200" b="1" i="1" dirty="0" smtClean="0"/>
              <a:t>Convalidar</a:t>
            </a:r>
            <a:r>
              <a:rPr lang="es-ES_tradnl" sz="2200" dirty="0" smtClean="0"/>
              <a:t> </a:t>
            </a:r>
            <a:r>
              <a:rPr lang="es-ES_tradnl" sz="2200" dirty="0"/>
              <a:t>un módulo, una rotación o estancia.</a:t>
            </a:r>
            <a:endParaRPr lang="es-ES" sz="2200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sz="2200" dirty="0"/>
              <a:t>Adelantar el </a:t>
            </a:r>
            <a:r>
              <a:rPr lang="es-ES_tradnl" sz="2200" b="1" i="1" dirty="0"/>
              <a:t>pase de año </a:t>
            </a:r>
            <a:r>
              <a:rPr lang="es-ES_tradnl" sz="2200" dirty="0"/>
              <a:t>o el </a:t>
            </a:r>
            <a:r>
              <a:rPr lang="es-ES_tradnl" sz="2200" b="1" i="1" dirty="0"/>
              <a:t>examen estatal</a:t>
            </a:r>
            <a:r>
              <a:rPr lang="es-ES_tradnl" sz="2200" dirty="0"/>
              <a:t>.</a:t>
            </a:r>
            <a:endParaRPr lang="es-ES" sz="2200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es-ES" sz="2200" dirty="0"/>
          </a:p>
        </p:txBody>
      </p:sp>
      <p:sp>
        <p:nvSpPr>
          <p:cNvPr id="4" name="Marcador de contenido 2"/>
          <p:cNvSpPr txBox="1">
            <a:spLocks/>
          </p:cNvSpPr>
          <p:nvPr/>
        </p:nvSpPr>
        <p:spPr bwMode="auto">
          <a:xfrm>
            <a:off x="264276" y="3786190"/>
            <a:ext cx="8772219" cy="27644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19088" indent="-319088" algn="l" rtl="0" eaLnBrk="1" fontAlgn="base" hangingPunct="1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1" fontAlgn="base" hangingPunct="1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A5AB81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" pitchFamily="2" charset="2"/>
              <a:buNone/>
            </a:pPr>
            <a:r>
              <a:rPr lang="es-ES_tradnl" sz="2200" b="1" dirty="0" smtClean="0"/>
              <a:t>ARTICULO 53: </a:t>
            </a:r>
            <a:r>
              <a:rPr lang="es-ES_tradnl" sz="2200" dirty="0" smtClean="0"/>
              <a:t>Las solicitudes de </a:t>
            </a:r>
            <a:r>
              <a:rPr lang="es-ES_tradnl" sz="2200" b="1" dirty="0" smtClean="0"/>
              <a:t>adelanto</a:t>
            </a:r>
            <a:r>
              <a:rPr lang="es-ES_tradnl" sz="2200" dirty="0" smtClean="0"/>
              <a:t> deberán realizarse </a:t>
            </a:r>
            <a:r>
              <a:rPr lang="es-ES_tradnl" sz="2200" b="1" dirty="0" smtClean="0"/>
              <a:t>por escrito </a:t>
            </a:r>
            <a:r>
              <a:rPr lang="es-ES_tradnl" sz="2200" dirty="0" smtClean="0"/>
              <a:t>avaladas por </a:t>
            </a:r>
            <a:r>
              <a:rPr lang="es-ES_tradnl" sz="2200" b="1" i="1" dirty="0" smtClean="0"/>
              <a:t>el tutor y el jefe de Dpto. docente de la Institución</a:t>
            </a:r>
            <a:r>
              <a:rPr lang="es-ES_tradnl" sz="2200" dirty="0" smtClean="0"/>
              <a:t>, donde se certifique que ha adquirido </a:t>
            </a:r>
            <a:r>
              <a:rPr lang="es-ES_tradnl" sz="2200" b="1" i="1" dirty="0" smtClean="0"/>
              <a:t>conocimientos, habilidades y  hábitos</a:t>
            </a:r>
            <a:r>
              <a:rPr lang="es-ES_tradnl" sz="2200" dirty="0" smtClean="0"/>
              <a:t>  contemplados  en  sus  planes  de formación.  Este adelanto </a:t>
            </a:r>
            <a:r>
              <a:rPr lang="es-ES_tradnl" sz="2200" b="1" i="1" dirty="0" smtClean="0"/>
              <a:t>no debe ser superior a un año</a:t>
            </a:r>
            <a:r>
              <a:rPr lang="es-ES_tradnl" sz="2200" dirty="0" smtClean="0"/>
              <a:t>, excepto los casos que planteen adelanto por convalidación.</a:t>
            </a:r>
            <a:endParaRPr lang="es-E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288" y="26035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000" b="1" dirty="0">
                <a:solidFill>
                  <a:srgbClr val="775F55"/>
                </a:solidFill>
              </a:rPr>
              <a:t/>
            </a:r>
            <a:br>
              <a:rPr lang="es-ES_tradnl" sz="2000" b="1" dirty="0">
                <a:solidFill>
                  <a:srgbClr val="775F55"/>
                </a:solidFill>
              </a:rPr>
            </a:br>
            <a:r>
              <a:rPr lang="es-ES_tradnl" sz="2700" b="1" dirty="0" smtClean="0">
                <a:solidFill>
                  <a:schemeClr val="accent4">
                    <a:lumMod val="50000"/>
                  </a:schemeClr>
                </a:solidFill>
              </a:rPr>
              <a:t>CAPITULO </a:t>
            </a:r>
            <a:r>
              <a:rPr lang="es-ES_tradnl" sz="2700" b="1" dirty="0">
                <a:solidFill>
                  <a:schemeClr val="accent4">
                    <a:lumMod val="50000"/>
                  </a:schemeClr>
                </a:solidFill>
              </a:rPr>
              <a:t>V</a:t>
            </a:r>
            <a:r>
              <a:rPr lang="es-ES" sz="27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27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700" b="1" dirty="0">
                <a:solidFill>
                  <a:schemeClr val="accent4">
                    <a:lumMod val="50000"/>
                  </a:schemeClr>
                </a:solidFill>
              </a:rPr>
              <a:t>DEL SISTEMA DE TRABAJO </a:t>
            </a:r>
            <a:r>
              <a:rPr lang="es-ES_tradnl" sz="2700" b="1" dirty="0" smtClean="0">
                <a:solidFill>
                  <a:schemeClr val="accent4">
                    <a:lumMod val="50000"/>
                  </a:schemeClr>
                </a:solidFill>
              </a:rPr>
              <a:t>PEDAGÓGICO</a:t>
            </a:r>
            <a:r>
              <a:rPr lang="es-ES" sz="2000" b="1" dirty="0">
                <a:solidFill>
                  <a:srgbClr val="775F55"/>
                </a:solidFill>
              </a:rPr>
              <a:t/>
            </a:r>
            <a:br>
              <a:rPr lang="es-ES" sz="2000" b="1" dirty="0">
                <a:solidFill>
                  <a:srgbClr val="775F55"/>
                </a:solidFill>
              </a:rPr>
            </a:br>
            <a:endParaRPr lang="es-ES" sz="2000" b="1" dirty="0">
              <a:solidFill>
                <a:srgbClr val="775F55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395288" y="2133600"/>
            <a:ext cx="8469312" cy="2619375"/>
          </a:xfrm>
        </p:spPr>
        <p:txBody>
          <a:bodyPr>
            <a:normAutofit fontScale="92500"/>
          </a:bodyPr>
          <a:lstStyle/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b="1" dirty="0" smtClean="0"/>
              <a:t>ARTÍCULO 58: </a:t>
            </a:r>
            <a:r>
              <a:rPr lang="es-ES_tradnl" dirty="0" smtClean="0"/>
              <a:t>… El </a:t>
            </a:r>
            <a:r>
              <a:rPr lang="es-ES_tradnl" dirty="0"/>
              <a:t>residente </a:t>
            </a:r>
            <a:r>
              <a:rPr lang="es-ES_tradnl" dirty="0" smtClean="0"/>
              <a:t>… puede </a:t>
            </a:r>
            <a:r>
              <a:rPr lang="es-ES_tradnl" dirty="0"/>
              <a:t>tener uno o dos </a:t>
            </a:r>
            <a:r>
              <a:rPr lang="es-ES_tradnl" b="1" i="1" dirty="0"/>
              <a:t>tutores</a:t>
            </a:r>
            <a:r>
              <a:rPr lang="es-ES_tradnl" dirty="0"/>
              <a:t>, ya que en algunos casos un tutor puede realizar las dos funciones, ellos son</a:t>
            </a:r>
            <a:r>
              <a:rPr lang="es-ES_tradnl" dirty="0" smtClean="0"/>
              <a:t>:</a:t>
            </a:r>
          </a:p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endParaRPr lang="es-ES" sz="1000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dirty="0"/>
              <a:t>Tutor </a:t>
            </a:r>
            <a:r>
              <a:rPr lang="es-ES_tradnl" dirty="0" smtClean="0"/>
              <a:t>Principal</a:t>
            </a:r>
            <a:endParaRPr lang="es-ES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dirty="0"/>
              <a:t>Tutor del Trabajo de Terminación de la </a:t>
            </a:r>
            <a:r>
              <a:rPr lang="es-ES_tradnl" dirty="0" smtClean="0"/>
              <a:t>Especialidad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52388" y="2708275"/>
            <a:ext cx="8713787" cy="1368425"/>
          </a:xfrm>
        </p:spPr>
        <p:txBody>
          <a:bodyPr>
            <a:normAutofit fontScale="92500"/>
          </a:bodyPr>
          <a:lstStyle/>
          <a:p>
            <a:pPr marL="0" indent="0"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es-MX" altLang="es-ES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Resolución 108/2004 </a:t>
            </a:r>
            <a:r>
              <a:rPr lang="es-MX" altLang="es-ES" sz="36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MINSAP</a:t>
            </a:r>
          </a:p>
          <a:p>
            <a:pPr marL="0" indent="0"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es-MX" altLang="es-ES" sz="36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Reglamento </a:t>
            </a:r>
            <a:r>
              <a:rPr lang="es-MX" altLang="es-ES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Régimen de Residencia</a:t>
            </a:r>
            <a:endParaRPr lang="es-E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400" b="1" dirty="0">
                <a:solidFill>
                  <a:schemeClr val="accent4">
                    <a:lumMod val="50000"/>
                  </a:schemeClr>
                </a:solidFill>
              </a:rPr>
              <a:t>CAPITULO V</a:t>
            </a:r>
            <a:r>
              <a:rPr lang="es-ES" sz="24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24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400" b="1" dirty="0">
                <a:solidFill>
                  <a:schemeClr val="accent4">
                    <a:lumMod val="50000"/>
                  </a:schemeClr>
                </a:solidFill>
              </a:rPr>
              <a:t>DEL SISTEMA DE TRABAJO </a:t>
            </a:r>
            <a:r>
              <a:rPr lang="es-ES_tradnl" sz="2400" b="1" dirty="0" smtClean="0">
                <a:solidFill>
                  <a:schemeClr val="accent4">
                    <a:lumMod val="50000"/>
                  </a:schemeClr>
                </a:solidFill>
              </a:rPr>
              <a:t>PEDAGÓGICO</a:t>
            </a:r>
            <a:endParaRPr lang="es-ES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250825" y="1844675"/>
            <a:ext cx="8713788" cy="4105275"/>
          </a:xfrm>
        </p:spPr>
        <p:txBody>
          <a:bodyPr>
            <a:normAutofit fontScale="92500"/>
          </a:bodyPr>
          <a:lstStyle/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b="1" dirty="0"/>
              <a:t>ARTICULO  63</a:t>
            </a:r>
            <a:r>
              <a:rPr lang="es-ES_tradnl" dirty="0"/>
              <a:t>: La Educación en el Trabajo requiere </a:t>
            </a:r>
            <a:r>
              <a:rPr lang="es-ES_tradnl" b="1" i="1" dirty="0"/>
              <a:t>tener en  cuenta</a:t>
            </a:r>
            <a:r>
              <a:rPr lang="es-ES_tradnl" dirty="0"/>
              <a:t> los  programas </a:t>
            </a:r>
            <a:r>
              <a:rPr lang="es-ES_tradnl" dirty="0" smtClean="0"/>
              <a:t>de </a:t>
            </a:r>
            <a:r>
              <a:rPr lang="es-ES_tradnl" dirty="0"/>
              <a:t>formación </a:t>
            </a:r>
            <a:r>
              <a:rPr lang="es-ES_tradnl" dirty="0" smtClean="0"/>
              <a:t>…</a:t>
            </a:r>
          </a:p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endParaRPr lang="es-ES_tradnl" dirty="0" smtClean="0"/>
          </a:p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b="1" dirty="0"/>
              <a:t>ARTICULO 68</a:t>
            </a:r>
            <a:r>
              <a:rPr lang="es-ES_tradnl" dirty="0"/>
              <a:t>: Todos los profesionales en Régimen de Residencia </a:t>
            </a:r>
            <a:r>
              <a:rPr lang="es-ES_tradnl" dirty="0" smtClean="0"/>
              <a:t>están </a:t>
            </a:r>
            <a:r>
              <a:rPr lang="es-ES_tradnl" dirty="0"/>
              <a:t>en la obligación de realizar </a:t>
            </a:r>
            <a:r>
              <a:rPr lang="es-ES_tradnl" b="1" i="1" dirty="0" smtClean="0"/>
              <a:t>Trabajo </a:t>
            </a:r>
            <a:r>
              <a:rPr lang="es-ES_tradnl" b="1" i="1" dirty="0"/>
              <a:t>de Terminación de la Especialidad</a:t>
            </a:r>
            <a:r>
              <a:rPr lang="es-ES_tradnl" dirty="0"/>
              <a:t>. El </a:t>
            </a:r>
            <a:r>
              <a:rPr lang="es-ES_tradnl" b="1" i="1" dirty="0"/>
              <a:t>tema</a:t>
            </a:r>
            <a:r>
              <a:rPr lang="es-ES_tradnl" dirty="0"/>
              <a:t> de la investigación a desarrollar deberá </a:t>
            </a:r>
            <a:r>
              <a:rPr lang="es-ES_tradnl" b="1" i="1" dirty="0"/>
              <a:t>estar vinculado</a:t>
            </a:r>
            <a:r>
              <a:rPr lang="es-ES_tradnl" dirty="0"/>
              <a:t>, fundamentalmente, con </a:t>
            </a:r>
            <a:r>
              <a:rPr lang="es-ES_tradnl" b="1" i="1" dirty="0"/>
              <a:t>las líneas de investigación de la  institución</a:t>
            </a:r>
            <a:r>
              <a:rPr lang="es-ES_tradnl" dirty="0"/>
              <a:t>  </a:t>
            </a:r>
            <a:r>
              <a:rPr lang="es-ES_tradnl" dirty="0" smtClean="0"/>
              <a:t>… (también Resolución </a:t>
            </a:r>
            <a:r>
              <a:rPr lang="es-ES_tradnl" b="1" i="1" dirty="0" smtClean="0"/>
              <a:t>110</a:t>
            </a:r>
            <a:r>
              <a:rPr lang="es-ES_tradnl" dirty="0" smtClean="0"/>
              <a:t>)</a:t>
            </a:r>
            <a:endParaRPr lang="es-ES" dirty="0"/>
          </a:p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endParaRPr lang="es-ES" dirty="0"/>
          </a:p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68325" y="188913"/>
            <a:ext cx="8153400" cy="990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400" b="1" dirty="0">
                <a:solidFill>
                  <a:schemeClr val="accent4">
                    <a:lumMod val="50000"/>
                  </a:schemeClr>
                </a:solidFill>
              </a:rPr>
              <a:t>CAPITULO V</a:t>
            </a:r>
            <a:r>
              <a:rPr lang="es-ES" sz="3600" dirty="0">
                <a:solidFill>
                  <a:schemeClr val="accent4">
                    <a:lumMod val="50000"/>
                  </a:schemeClr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ES" sz="3600" dirty="0">
                <a:solidFill>
                  <a:schemeClr val="accent4">
                    <a:lumMod val="50000"/>
                  </a:schemeClr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_tradnl" sz="2400" b="1" dirty="0">
                <a:solidFill>
                  <a:schemeClr val="accent4">
                    <a:lumMod val="50000"/>
                  </a:schemeClr>
                </a:solidFill>
              </a:rPr>
              <a:t>DEL SISTEMA DE TRABAJO </a:t>
            </a:r>
            <a:r>
              <a:rPr lang="es-ES_tradnl" sz="2400" b="1" dirty="0" smtClean="0">
                <a:solidFill>
                  <a:schemeClr val="accent4">
                    <a:lumMod val="50000"/>
                  </a:schemeClr>
                </a:solidFill>
              </a:rPr>
              <a:t>PEDAGÓGICO</a:t>
            </a:r>
            <a:endParaRPr lang="es-ES" sz="5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250825" y="2060575"/>
            <a:ext cx="8642350" cy="3268663"/>
          </a:xfrm>
        </p:spPr>
        <p:txBody>
          <a:bodyPr>
            <a:normAutofit fontScale="92500"/>
          </a:bodyPr>
          <a:lstStyle/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b="1" dirty="0"/>
              <a:t>ARTICULO  69</a:t>
            </a:r>
            <a:r>
              <a:rPr lang="es-ES_tradnl" dirty="0"/>
              <a:t>: La designación como </a:t>
            </a:r>
            <a:r>
              <a:rPr lang="es-ES_tradnl" b="1" i="1" dirty="0"/>
              <a:t>Tutor</a:t>
            </a:r>
            <a:r>
              <a:rPr lang="es-ES_tradnl" dirty="0"/>
              <a:t> o </a:t>
            </a:r>
            <a:r>
              <a:rPr lang="es-ES_tradnl" b="1" i="1" dirty="0"/>
              <a:t>Asesor</a:t>
            </a:r>
            <a:r>
              <a:rPr lang="es-ES_tradnl" dirty="0"/>
              <a:t> del Trabajo de Terminación de  la Especialidad representa un </a:t>
            </a:r>
            <a:r>
              <a:rPr lang="es-ES_tradnl" b="1" i="1" dirty="0"/>
              <a:t>mérito y el  reconocimiento </a:t>
            </a:r>
            <a:r>
              <a:rPr lang="es-ES_tradnl" dirty="0"/>
              <a:t>de su calidad científica. Esta responsabilidad  </a:t>
            </a:r>
            <a:r>
              <a:rPr lang="es-ES_tradnl" b="1" i="1" dirty="0"/>
              <a:t>implica  una </a:t>
            </a:r>
            <a:r>
              <a:rPr lang="es-ES_tradnl" b="1" i="1" dirty="0" smtClean="0"/>
              <a:t>obligación…</a:t>
            </a:r>
            <a:r>
              <a:rPr lang="es-ES_tradnl" dirty="0" smtClean="0"/>
              <a:t> </a:t>
            </a:r>
            <a:r>
              <a:rPr lang="es-ES_tradnl" dirty="0"/>
              <a:t>El resultado final de su trabajo como Tutor o Asesor se tendrá en cuenta en su </a:t>
            </a:r>
            <a:r>
              <a:rPr lang="es-ES_tradnl" b="1" i="1" dirty="0"/>
              <a:t>evaluación anual como profesor o investigador </a:t>
            </a:r>
            <a:r>
              <a:rPr lang="es-ES_tradnl" dirty="0"/>
              <a:t>universitario.</a:t>
            </a:r>
            <a:endParaRPr lang="es-ES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400" b="1" dirty="0">
                <a:solidFill>
                  <a:schemeClr val="accent4">
                    <a:lumMod val="50000"/>
                  </a:schemeClr>
                </a:solidFill>
              </a:rPr>
              <a:t>CAPITULO V</a:t>
            </a:r>
            <a:r>
              <a:rPr lang="es-ES" sz="3600" dirty="0">
                <a:solidFill>
                  <a:schemeClr val="accent4">
                    <a:lumMod val="5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ES" sz="3600" dirty="0">
                <a:solidFill>
                  <a:schemeClr val="accent4">
                    <a:lumMod val="5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_tradnl" sz="2400" b="1" dirty="0">
                <a:solidFill>
                  <a:schemeClr val="accent4">
                    <a:lumMod val="50000"/>
                  </a:schemeClr>
                </a:solidFill>
              </a:rPr>
              <a:t>DEL SISTEMA DE TRABAJO </a:t>
            </a:r>
            <a:r>
              <a:rPr lang="es-ES_tradnl" sz="2400" b="1" dirty="0" smtClean="0">
                <a:solidFill>
                  <a:schemeClr val="accent4">
                    <a:lumMod val="50000"/>
                  </a:schemeClr>
                </a:solidFill>
              </a:rPr>
              <a:t>PEDAGÓGICO</a:t>
            </a:r>
            <a:endParaRPr lang="es-ES" sz="54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250825" y="1844675"/>
            <a:ext cx="8713788" cy="4495800"/>
          </a:xfrm>
        </p:spPr>
        <p:txBody>
          <a:bodyPr>
            <a:normAutofit fontScale="77500" lnSpcReduction="20000"/>
          </a:bodyPr>
          <a:lstStyle/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b="1" dirty="0"/>
              <a:t>ARTICULO 70</a:t>
            </a:r>
            <a:r>
              <a:rPr lang="es-ES_tradnl" dirty="0"/>
              <a:t>: El </a:t>
            </a:r>
            <a:r>
              <a:rPr lang="es-ES_tradnl" b="1" i="1" dirty="0"/>
              <a:t>protocolo</a:t>
            </a:r>
            <a:r>
              <a:rPr lang="es-ES_tradnl" dirty="0"/>
              <a:t> </a:t>
            </a:r>
            <a:r>
              <a:rPr lang="es-ES_tradnl" dirty="0" smtClean="0"/>
              <a:t>… se </a:t>
            </a:r>
            <a:r>
              <a:rPr lang="es-ES_tradnl" dirty="0"/>
              <a:t>ajustará a las normas establecidas, será </a:t>
            </a:r>
            <a:r>
              <a:rPr lang="es-ES_tradnl" b="1" i="1" dirty="0"/>
              <a:t>evaluado</a:t>
            </a:r>
            <a:r>
              <a:rPr lang="es-ES_tradnl" dirty="0"/>
              <a:t> por el departamento docente y </a:t>
            </a:r>
            <a:r>
              <a:rPr lang="es-ES_tradnl" b="1" i="1" dirty="0"/>
              <a:t>aprobado</a:t>
            </a:r>
            <a:r>
              <a:rPr lang="es-ES_tradnl" dirty="0"/>
              <a:t> por el o los  Consejos Científicos que corresponda, todos los cuales velarán por su </a:t>
            </a:r>
            <a:r>
              <a:rPr lang="es-ES_tradnl" b="1" i="1" dirty="0"/>
              <a:t>vinculación</a:t>
            </a:r>
            <a:r>
              <a:rPr lang="es-ES_tradnl" dirty="0"/>
              <a:t> con el plan de investigaciones del centro (también Resolución </a:t>
            </a:r>
            <a:r>
              <a:rPr lang="es-ES_tradnl" b="1" i="1" dirty="0"/>
              <a:t>110</a:t>
            </a:r>
            <a:r>
              <a:rPr lang="es-ES_tradnl" dirty="0"/>
              <a:t>)</a:t>
            </a:r>
            <a:endParaRPr lang="es-ES" dirty="0"/>
          </a:p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endParaRPr lang="es-ES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b="1" dirty="0"/>
              <a:t>ARTICULO 71</a:t>
            </a:r>
            <a:r>
              <a:rPr lang="es-ES_tradnl" dirty="0"/>
              <a:t>: El residente deberá recibir de su tutor y asesores la </a:t>
            </a:r>
            <a:r>
              <a:rPr lang="es-ES_tradnl" b="1" i="1" dirty="0"/>
              <a:t>atención necesaria </a:t>
            </a:r>
            <a:r>
              <a:rPr lang="es-ES_tradnl" dirty="0"/>
              <a:t>para desarrollar </a:t>
            </a:r>
            <a:r>
              <a:rPr lang="es-ES_tradnl" dirty="0" smtClean="0"/>
              <a:t>el </a:t>
            </a:r>
            <a:r>
              <a:rPr lang="es-ES_tradnl" b="1" i="1" dirty="0" smtClean="0"/>
              <a:t>TTE</a:t>
            </a:r>
            <a:r>
              <a:rPr lang="es-ES_tradnl" dirty="0" smtClean="0"/>
              <a:t> y </a:t>
            </a:r>
            <a:r>
              <a:rPr lang="es-ES_tradnl" dirty="0"/>
              <a:t>podrá plantear las </a:t>
            </a:r>
            <a:r>
              <a:rPr lang="es-ES_tradnl" b="1" i="1" dirty="0"/>
              <a:t>dificultades</a:t>
            </a:r>
            <a:r>
              <a:rPr lang="es-ES_tradnl" dirty="0"/>
              <a:t> que  se presenten  al jefe del grupo básico, al tutor  principal,  al vicedirector docente de la unidad, al jefe del departamento o vice‑decano de investigación y postgrado según corresponda.</a:t>
            </a:r>
            <a:endParaRPr lang="es-ES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000" b="1" dirty="0" smtClean="0">
                <a:solidFill>
                  <a:srgbClr val="775F55"/>
                </a:solidFill>
              </a:rPr>
              <a:t/>
            </a:r>
            <a:br>
              <a:rPr lang="es-ES_tradnl" sz="2000" b="1" dirty="0" smtClean="0">
                <a:solidFill>
                  <a:srgbClr val="775F55"/>
                </a:solidFill>
              </a:rPr>
            </a:br>
            <a:r>
              <a:rPr lang="es-ES_tradnl" sz="2000" b="1" dirty="0">
                <a:solidFill>
                  <a:srgbClr val="775F55"/>
                </a:solidFill>
              </a:rPr>
              <a:t/>
            </a:r>
            <a:br>
              <a:rPr lang="es-ES_tradnl" sz="2000" b="1" dirty="0">
                <a:solidFill>
                  <a:srgbClr val="775F55"/>
                </a:solidFill>
              </a:rPr>
            </a:br>
            <a:r>
              <a:rPr lang="es-ES_tradnl" sz="2000" b="1" dirty="0" smtClean="0">
                <a:solidFill>
                  <a:srgbClr val="775F55"/>
                </a:solidFill>
              </a:rPr>
              <a:t/>
            </a:r>
            <a:br>
              <a:rPr lang="es-ES_tradnl" sz="2000" b="1" dirty="0" smtClean="0">
                <a:solidFill>
                  <a:srgbClr val="775F55"/>
                </a:solidFill>
              </a:rPr>
            </a:br>
            <a:r>
              <a:rPr lang="es-ES_tradnl" sz="2700" b="1" dirty="0" smtClean="0">
                <a:solidFill>
                  <a:schemeClr val="accent4">
                    <a:lumMod val="50000"/>
                  </a:schemeClr>
                </a:solidFill>
              </a:rPr>
              <a:t>CAPITULO </a:t>
            </a:r>
            <a:r>
              <a:rPr lang="es-ES_tradnl" sz="2700" b="1" dirty="0">
                <a:solidFill>
                  <a:schemeClr val="accent4">
                    <a:lumMod val="50000"/>
                  </a:schemeClr>
                </a:solidFill>
              </a:rPr>
              <a:t>VI</a:t>
            </a:r>
            <a:r>
              <a:rPr lang="es-ES" sz="5300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5300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200" b="1" dirty="0" smtClean="0">
                <a:solidFill>
                  <a:schemeClr val="accent4">
                    <a:lumMod val="50000"/>
                  </a:schemeClr>
                </a:solidFill>
              </a:rPr>
              <a:t>SISTEMA </a:t>
            </a:r>
            <a:r>
              <a:rPr lang="es-ES_tradnl" sz="2200" b="1" dirty="0">
                <a:solidFill>
                  <a:schemeClr val="accent4">
                    <a:lumMod val="50000"/>
                  </a:schemeClr>
                </a:solidFill>
              </a:rPr>
              <a:t>DE </a:t>
            </a:r>
            <a:r>
              <a:rPr lang="es-ES_tradnl" sz="2200" b="1" dirty="0" smtClean="0">
                <a:solidFill>
                  <a:schemeClr val="accent4">
                    <a:lumMod val="50000"/>
                  </a:schemeClr>
                </a:solidFill>
              </a:rPr>
              <a:t>EVALUACIÓN </a:t>
            </a:r>
            <a:r>
              <a:rPr lang="es-ES_tradnl" sz="2200" b="1" dirty="0">
                <a:solidFill>
                  <a:schemeClr val="accent4">
                    <a:lumMod val="50000"/>
                  </a:schemeClr>
                </a:solidFill>
              </a:rPr>
              <a:t>EN EL </a:t>
            </a:r>
            <a:r>
              <a:rPr lang="es-ES_tradnl" sz="2200" b="1" dirty="0" smtClean="0">
                <a:solidFill>
                  <a:schemeClr val="accent4">
                    <a:lumMod val="50000"/>
                  </a:schemeClr>
                </a:solidFill>
              </a:rPr>
              <a:t>RÉGIMEN </a:t>
            </a:r>
            <a:r>
              <a:rPr lang="es-ES_tradnl" sz="2200" b="1" dirty="0">
                <a:solidFill>
                  <a:schemeClr val="accent4">
                    <a:lumMod val="50000"/>
                  </a:schemeClr>
                </a:solidFill>
              </a:rPr>
              <a:t>DE RESIDENCIA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1747" name="Marcador de contenido 2"/>
          <p:cNvSpPr>
            <a:spLocks noGrp="1"/>
          </p:cNvSpPr>
          <p:nvPr>
            <p:ph sz="quarter" idx="1"/>
          </p:nvPr>
        </p:nvSpPr>
        <p:spPr>
          <a:xfrm>
            <a:off x="179388" y="1484313"/>
            <a:ext cx="8829675" cy="5184775"/>
          </a:xfrm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r>
              <a:rPr lang="es-ES_tradnl" sz="2400" b="1" dirty="0" smtClean="0"/>
              <a:t>ARTICULO 73</a:t>
            </a:r>
            <a:r>
              <a:rPr lang="es-ES_tradnl" sz="2400" dirty="0" smtClean="0"/>
              <a:t>: El </a:t>
            </a:r>
            <a:r>
              <a:rPr lang="es-ES_tradnl" sz="2400" b="1" i="1" dirty="0" smtClean="0"/>
              <a:t>Sistema de Evaluación </a:t>
            </a:r>
            <a:r>
              <a:rPr lang="es-ES_tradnl" sz="2400" dirty="0" smtClean="0"/>
              <a:t>establece tres tipos de evaluación …:</a:t>
            </a:r>
            <a:endParaRPr lang="es-ES" sz="2400" dirty="0" smtClean="0"/>
          </a:p>
          <a:p>
            <a:pPr marL="0" indent="0" algn="just">
              <a:buFont typeface="Wingdings" pitchFamily="2" charset="2"/>
              <a:buNone/>
            </a:pPr>
            <a:r>
              <a:rPr lang="es-ES_tradnl" sz="2400" dirty="0" smtClean="0"/>
              <a:t>1. Evaluación de Curso. </a:t>
            </a:r>
            <a:endParaRPr lang="es-ES" sz="2400" dirty="0" smtClean="0"/>
          </a:p>
          <a:p>
            <a:pPr marL="0" indent="0" algn="just">
              <a:buFont typeface="Wingdings" pitchFamily="2" charset="2"/>
              <a:buNone/>
            </a:pPr>
            <a:r>
              <a:rPr lang="es-ES_tradnl" sz="2400" dirty="0" smtClean="0"/>
              <a:t>2. Evaluación de Promoción.</a:t>
            </a:r>
            <a:endParaRPr lang="es-ES" sz="2400" dirty="0" smtClean="0"/>
          </a:p>
          <a:p>
            <a:pPr marL="0" indent="0" algn="just">
              <a:buFont typeface="Wingdings" pitchFamily="2" charset="2"/>
              <a:buNone/>
            </a:pPr>
            <a:r>
              <a:rPr lang="es-ES_tradnl" sz="2400" dirty="0" smtClean="0"/>
              <a:t>3. Evaluación de Graduación.</a:t>
            </a:r>
          </a:p>
          <a:p>
            <a:pPr marL="0" indent="0" algn="just">
              <a:buFont typeface="Wingdings" pitchFamily="2" charset="2"/>
              <a:buNone/>
            </a:pPr>
            <a:endParaRPr lang="es-ES" sz="2400" dirty="0" smtClean="0"/>
          </a:p>
          <a:p>
            <a:pPr marL="0" indent="0" algn="just">
              <a:buFont typeface="Wingdings" pitchFamily="2" charset="2"/>
              <a:buNone/>
            </a:pPr>
            <a:r>
              <a:rPr lang="es-ES_tradnl" sz="2400" b="1" dirty="0" smtClean="0"/>
              <a:t>ARTICULO  74</a:t>
            </a:r>
            <a:r>
              <a:rPr lang="es-ES_tradnl" sz="2400" dirty="0" smtClean="0"/>
              <a:t>: La </a:t>
            </a:r>
            <a:r>
              <a:rPr lang="es-ES_tradnl" sz="2400" b="1" dirty="0" smtClean="0"/>
              <a:t>Evaluación de Curso </a:t>
            </a:r>
            <a:r>
              <a:rPr lang="es-ES_tradnl" sz="2400" dirty="0" smtClean="0"/>
              <a:t>tiene carácter  eminentemente educativo, continuo, sistemático, sistémico e integral.  Refleja el proceso y el </a:t>
            </a:r>
            <a:r>
              <a:rPr lang="es-ES_tradnl" sz="2400" b="1" i="1" dirty="0" smtClean="0"/>
              <a:t>dominio</a:t>
            </a:r>
            <a:r>
              <a:rPr lang="es-ES_tradnl" sz="2400" dirty="0" smtClean="0"/>
              <a:t> alcanzado por el residente en el cumplimiento de los </a:t>
            </a:r>
            <a:r>
              <a:rPr lang="es-ES_tradnl" sz="2400" b="1" i="1" dirty="0" smtClean="0"/>
              <a:t>objetivos y contenidos </a:t>
            </a:r>
            <a:r>
              <a:rPr lang="es-ES_tradnl" sz="2400" dirty="0" smtClean="0"/>
              <a:t>programáticos de cada año de la especialidad. </a:t>
            </a:r>
            <a:endParaRPr lang="es-E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400" b="1" dirty="0">
                <a:solidFill>
                  <a:schemeClr val="accent4">
                    <a:lumMod val="50000"/>
                  </a:schemeClr>
                </a:solidFill>
              </a:rPr>
              <a:t>CAPITULO VI</a:t>
            </a:r>
            <a:r>
              <a:rPr lang="es-ES" sz="4800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4800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200" b="1" dirty="0">
                <a:solidFill>
                  <a:schemeClr val="accent4">
                    <a:lumMod val="50000"/>
                  </a:schemeClr>
                </a:solidFill>
              </a:rPr>
              <a:t>SISTEMA DE </a:t>
            </a:r>
            <a:r>
              <a:rPr lang="es-ES_tradnl" sz="2200" b="1" dirty="0" smtClean="0">
                <a:solidFill>
                  <a:schemeClr val="accent4">
                    <a:lumMod val="50000"/>
                  </a:schemeClr>
                </a:solidFill>
              </a:rPr>
              <a:t>EVALUACIÓN EN EL RÉGIMEN DE </a:t>
            </a:r>
            <a:r>
              <a:rPr lang="es-ES_tradnl" sz="2200" b="1" dirty="0">
                <a:solidFill>
                  <a:schemeClr val="accent4">
                    <a:lumMod val="50000"/>
                  </a:schemeClr>
                </a:solidFill>
              </a:rPr>
              <a:t>RESIDENCIA</a:t>
            </a:r>
            <a:endParaRPr lang="es-ES" sz="2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2771" name="Marcador de contenido 2"/>
          <p:cNvSpPr>
            <a:spLocks noGrp="1"/>
          </p:cNvSpPr>
          <p:nvPr>
            <p:ph sz="quarter" idx="1"/>
          </p:nvPr>
        </p:nvSpPr>
        <p:spPr>
          <a:xfrm>
            <a:off x="179388" y="1412875"/>
            <a:ext cx="8785225" cy="5111750"/>
          </a:xfrm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r>
              <a:rPr lang="es-ES_tradnl" sz="2200" b="1" dirty="0" smtClean="0"/>
              <a:t>ARTICULO  83</a:t>
            </a:r>
            <a:r>
              <a:rPr lang="es-ES_tradnl" sz="2200" dirty="0" smtClean="0"/>
              <a:t>: Para cada conjunto de  especialidades afines  se diseña una </a:t>
            </a:r>
            <a:r>
              <a:rPr lang="es-ES_tradnl" sz="2200" b="1" i="1" dirty="0" smtClean="0"/>
              <a:t>tarjeta</a:t>
            </a:r>
            <a:r>
              <a:rPr lang="es-ES_tradnl" sz="2200" dirty="0" smtClean="0"/>
              <a:t>  de evaluación del residente…</a:t>
            </a:r>
          </a:p>
          <a:p>
            <a:pPr marL="0" indent="0" algn="just">
              <a:buFont typeface="Wingdings" pitchFamily="2" charset="2"/>
              <a:buNone/>
            </a:pPr>
            <a:endParaRPr lang="es-ES_tradnl" sz="2200" b="1" dirty="0" smtClean="0"/>
          </a:p>
          <a:p>
            <a:pPr marL="0" indent="0" algn="just">
              <a:buFont typeface="Wingdings" pitchFamily="2" charset="2"/>
              <a:buNone/>
            </a:pPr>
            <a:r>
              <a:rPr lang="es-ES_tradnl" sz="2200" b="1" dirty="0" smtClean="0"/>
              <a:t>ARTICULO 94</a:t>
            </a:r>
            <a:r>
              <a:rPr lang="es-ES_tradnl" sz="2200" dirty="0" smtClean="0"/>
              <a:t>: El residente que obtiene </a:t>
            </a:r>
            <a:r>
              <a:rPr lang="es-ES_tradnl" sz="2200" b="1" i="1" dirty="0" smtClean="0"/>
              <a:t>menos de 70 puntos </a:t>
            </a:r>
            <a:r>
              <a:rPr lang="es-ES_tradnl" sz="2200" dirty="0" smtClean="0"/>
              <a:t>en el control parcial o final*</a:t>
            </a:r>
            <a:r>
              <a:rPr lang="es-ES_tradnl" sz="2200" b="1" dirty="0" smtClean="0"/>
              <a:t> </a:t>
            </a:r>
            <a:r>
              <a:rPr lang="es-ES_tradnl" sz="2200" dirty="0" smtClean="0"/>
              <a:t>tiene derecho a realizar un examen </a:t>
            </a:r>
            <a:r>
              <a:rPr lang="es-ES_tradnl" sz="2200" b="1" i="1" dirty="0" smtClean="0"/>
              <a:t>extraordinario</a:t>
            </a:r>
            <a:r>
              <a:rPr lang="es-ES_tradnl" sz="2200" dirty="0" smtClean="0"/>
              <a:t> en los 30 días naturales siguientes a la notificación  de la calificación. Si corresponde a un </a:t>
            </a:r>
            <a:r>
              <a:rPr lang="es-ES_tradnl" sz="2200" b="1" i="1" dirty="0" smtClean="0"/>
              <a:t>examen final</a:t>
            </a:r>
            <a:r>
              <a:rPr lang="es-ES_tradnl" sz="2200" dirty="0" smtClean="0"/>
              <a:t>, la máxima calificación que podrá obtener en esa asignatura o módulo es de </a:t>
            </a:r>
            <a:r>
              <a:rPr lang="es-ES_tradnl" sz="2200" b="1" i="1" dirty="0" smtClean="0"/>
              <a:t>70 puntos</a:t>
            </a:r>
            <a:r>
              <a:rPr lang="es-ES_tradnl" sz="2200" dirty="0" smtClean="0"/>
              <a:t>. </a:t>
            </a:r>
            <a:r>
              <a:rPr lang="es-ES_tradnl" sz="2200" b="1" i="1" dirty="0" smtClean="0"/>
              <a:t>De resultar desaprobado </a:t>
            </a:r>
            <a:r>
              <a:rPr lang="es-ES_tradnl" sz="2200" dirty="0" smtClean="0"/>
              <a:t>por segunda vez, </a:t>
            </a:r>
            <a:r>
              <a:rPr lang="es-ES_tradnl" sz="2200" b="1" i="1" dirty="0" smtClean="0"/>
              <a:t>pierde el derecho </a:t>
            </a:r>
            <a:r>
              <a:rPr lang="es-ES_tradnl" sz="2200" dirty="0" smtClean="0"/>
              <a:t>a la evaluación de promoción, resultando desaprobado en ese curso académico.</a:t>
            </a:r>
          </a:p>
          <a:p>
            <a:pPr marL="0" indent="0" algn="just">
              <a:buFont typeface="Wingdings" pitchFamily="2" charset="2"/>
              <a:buNone/>
            </a:pPr>
            <a:r>
              <a:rPr lang="es-ES_tradnl" sz="2200" dirty="0" smtClean="0"/>
              <a:t> </a:t>
            </a:r>
            <a:endParaRPr lang="es-ES" sz="2200" dirty="0" smtClean="0"/>
          </a:p>
          <a:p>
            <a:pPr marL="0" indent="0" algn="just">
              <a:buFont typeface="Wingdings" pitchFamily="2" charset="2"/>
              <a:buNone/>
            </a:pPr>
            <a:endParaRPr lang="es-E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400" b="1" dirty="0">
                <a:solidFill>
                  <a:schemeClr val="accent4">
                    <a:lumMod val="50000"/>
                  </a:schemeClr>
                </a:solidFill>
              </a:rPr>
              <a:t>CAPITULO VI</a:t>
            </a:r>
            <a:r>
              <a:rPr lang="es-ES" sz="4800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4800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200" b="1" dirty="0">
                <a:solidFill>
                  <a:schemeClr val="accent4">
                    <a:lumMod val="50000"/>
                  </a:schemeClr>
                </a:solidFill>
              </a:rPr>
              <a:t>SISTEMA DE </a:t>
            </a:r>
            <a:r>
              <a:rPr lang="es-ES_tradnl" sz="2200" b="1" dirty="0" smtClean="0">
                <a:solidFill>
                  <a:schemeClr val="accent4">
                    <a:lumMod val="50000"/>
                  </a:schemeClr>
                </a:solidFill>
              </a:rPr>
              <a:t>EVALUACIÓN EN EL RÉGIMEN DE </a:t>
            </a:r>
            <a:r>
              <a:rPr lang="es-ES_tradnl" sz="2200" b="1" dirty="0">
                <a:solidFill>
                  <a:schemeClr val="accent4">
                    <a:lumMod val="50000"/>
                  </a:schemeClr>
                </a:solidFill>
              </a:rPr>
              <a:t>RESIDENCIA</a:t>
            </a:r>
            <a:endParaRPr lang="es-ES" sz="2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179388" y="1916113"/>
            <a:ext cx="8856662" cy="4176712"/>
          </a:xfrm>
        </p:spPr>
        <p:txBody>
          <a:bodyPr>
            <a:normAutofit lnSpcReduction="10000"/>
          </a:bodyPr>
          <a:lstStyle/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b="1" dirty="0"/>
              <a:t>ARTICULO 96: </a:t>
            </a:r>
            <a:r>
              <a:rPr lang="es-ES_tradnl" dirty="0"/>
              <a:t>Al  finalizar  cada </a:t>
            </a:r>
            <a:r>
              <a:rPr lang="es-ES_tradnl" dirty="0" smtClean="0"/>
              <a:t>año, </a:t>
            </a:r>
            <a:r>
              <a:rPr lang="es-ES_tradnl" dirty="0"/>
              <a:t>el Tutor del </a:t>
            </a:r>
            <a:r>
              <a:rPr lang="es-ES_tradnl" dirty="0" smtClean="0"/>
              <a:t>TTE elaborará informe </a:t>
            </a:r>
            <a:r>
              <a:rPr lang="es-ES_tradnl" dirty="0"/>
              <a:t>sobre </a:t>
            </a:r>
            <a:r>
              <a:rPr lang="es-ES_tradnl" dirty="0" smtClean="0"/>
              <a:t>el </a:t>
            </a:r>
            <a:r>
              <a:rPr lang="es-ES_tradnl" b="1" i="1" dirty="0" smtClean="0"/>
              <a:t>estado</a:t>
            </a:r>
            <a:r>
              <a:rPr lang="es-ES_tradnl" dirty="0" smtClean="0"/>
              <a:t> y </a:t>
            </a:r>
            <a:r>
              <a:rPr lang="es-ES_tradnl" b="1" i="1" dirty="0"/>
              <a:t>calidad</a:t>
            </a:r>
            <a:r>
              <a:rPr lang="es-ES_tradnl" dirty="0"/>
              <a:t> del </a:t>
            </a:r>
            <a:r>
              <a:rPr lang="es-ES_tradnl" b="1" i="1" dirty="0"/>
              <a:t>cumplimiento</a:t>
            </a:r>
            <a:r>
              <a:rPr lang="es-ES_tradnl" dirty="0"/>
              <a:t> de dicho Trabajo y la </a:t>
            </a:r>
            <a:r>
              <a:rPr lang="es-ES_tradnl" b="1" i="1" dirty="0"/>
              <a:t>calificación</a:t>
            </a:r>
            <a:r>
              <a:rPr lang="es-ES_tradnl" dirty="0"/>
              <a:t> a otorgar, estará en </a:t>
            </a:r>
            <a:r>
              <a:rPr lang="es-ES_tradnl" dirty="0" smtClean="0"/>
              <a:t>dependencia </a:t>
            </a:r>
            <a:r>
              <a:rPr lang="es-ES_tradnl" dirty="0"/>
              <a:t>del </a:t>
            </a:r>
            <a:r>
              <a:rPr lang="es-ES_tradnl" b="1" dirty="0"/>
              <a:t>promedio</a:t>
            </a:r>
            <a:r>
              <a:rPr lang="es-ES_tradnl" dirty="0"/>
              <a:t> de </a:t>
            </a:r>
            <a:r>
              <a:rPr lang="es-ES_tradnl" dirty="0" smtClean="0"/>
              <a:t>la </a:t>
            </a:r>
            <a:r>
              <a:rPr lang="es-ES_tradnl" dirty="0"/>
              <a:t>suma de los </a:t>
            </a:r>
            <a:r>
              <a:rPr lang="es-ES_tradnl" b="1" dirty="0"/>
              <a:t>trimestres evaluados</a:t>
            </a:r>
            <a:r>
              <a:rPr lang="es-ES_tradnl" dirty="0" smtClean="0"/>
              <a:t>, …, </a:t>
            </a:r>
            <a:r>
              <a:rPr lang="es-ES_tradnl" dirty="0"/>
              <a:t>este criterio evaluativo se llevará a consenso del Tutor Principal, el Grupo Básico de Trabajo o Colectivo Docente y el Tutor del Trabajo, los que emitirán la calificación definitiva que formará parte de la evaluación de promoción.</a:t>
            </a:r>
            <a:endParaRPr lang="es-ES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400" b="1" dirty="0">
                <a:solidFill>
                  <a:schemeClr val="accent4">
                    <a:lumMod val="50000"/>
                  </a:schemeClr>
                </a:solidFill>
              </a:rPr>
              <a:t>CAPITULO VI</a:t>
            </a:r>
            <a:r>
              <a:rPr lang="es-ES" sz="4800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4800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200" b="1" dirty="0">
                <a:solidFill>
                  <a:schemeClr val="accent4">
                    <a:lumMod val="50000"/>
                  </a:schemeClr>
                </a:solidFill>
              </a:rPr>
              <a:t>SISTEMA DE </a:t>
            </a:r>
            <a:r>
              <a:rPr lang="es-ES_tradnl" sz="2200" b="1" dirty="0" smtClean="0">
                <a:solidFill>
                  <a:schemeClr val="accent4">
                    <a:lumMod val="50000"/>
                  </a:schemeClr>
                </a:solidFill>
              </a:rPr>
              <a:t>EVALUACIÓN EN EL RÉGIMEN DE </a:t>
            </a:r>
            <a:r>
              <a:rPr lang="es-ES_tradnl" sz="2200" b="1" dirty="0">
                <a:solidFill>
                  <a:schemeClr val="accent4">
                    <a:lumMod val="50000"/>
                  </a:schemeClr>
                </a:solidFill>
              </a:rPr>
              <a:t>RESIDENCIA</a:t>
            </a:r>
            <a:endParaRPr lang="es-ES" sz="2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179388" y="2205038"/>
            <a:ext cx="8713787" cy="3744912"/>
          </a:xfrm>
        </p:spPr>
        <p:txBody>
          <a:bodyPr>
            <a:normAutofit fontScale="92500" lnSpcReduction="10000"/>
          </a:bodyPr>
          <a:lstStyle/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b="1" dirty="0" smtClean="0"/>
              <a:t>ARTICULO </a:t>
            </a:r>
            <a:r>
              <a:rPr lang="es-ES_tradnl" b="1" dirty="0"/>
              <a:t>98</a:t>
            </a:r>
            <a:r>
              <a:rPr lang="es-ES_tradnl" dirty="0"/>
              <a:t>: El residente que obtiene en la </a:t>
            </a:r>
            <a:r>
              <a:rPr lang="es-ES_tradnl" b="1" i="1" dirty="0"/>
              <a:t>evaluación extraordinaria </a:t>
            </a:r>
            <a:r>
              <a:rPr lang="es-ES_tradnl" dirty="0"/>
              <a:t>de una </a:t>
            </a:r>
            <a:r>
              <a:rPr lang="es-ES_tradnl" b="1" i="1" dirty="0"/>
              <a:t>asignatura, módulo o estancia</a:t>
            </a:r>
            <a:r>
              <a:rPr lang="es-ES_tradnl" dirty="0"/>
              <a:t> o en la evaluación del </a:t>
            </a:r>
            <a:r>
              <a:rPr lang="es-ES_tradnl" b="1" i="1" dirty="0" smtClean="0"/>
              <a:t>TTE</a:t>
            </a:r>
            <a:r>
              <a:rPr lang="es-ES_tradnl" dirty="0" smtClean="0"/>
              <a:t> menos  </a:t>
            </a:r>
            <a:r>
              <a:rPr lang="es-ES_tradnl" dirty="0"/>
              <a:t>del 70% de los puntos de su valor, </a:t>
            </a:r>
            <a:r>
              <a:rPr lang="es-ES_tradnl" b="1" i="1" dirty="0"/>
              <a:t>desaprueba el año  </a:t>
            </a:r>
            <a:r>
              <a:rPr lang="es-ES_tradnl" dirty="0"/>
              <a:t>y tiene derecho a repetirlo, </a:t>
            </a:r>
            <a:r>
              <a:rPr lang="es-ES_tradnl" b="1" i="1" dirty="0"/>
              <a:t>incorporándose a la asignatura o módulo desaprobado,</a:t>
            </a:r>
            <a:r>
              <a:rPr lang="es-ES_tradnl" dirty="0"/>
              <a:t> dedicando el resto del tiempo disponible al trabajo en el Departamento o servicio, no pudiendo cursar asignaturas o módulos del año </a:t>
            </a:r>
            <a:r>
              <a:rPr lang="es-ES_tradnl" dirty="0" smtClean="0"/>
              <a:t>siguiente.</a:t>
            </a:r>
            <a:endParaRPr lang="es-ES" dirty="0"/>
          </a:p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endParaRPr lang="es-ES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400" b="1" dirty="0">
                <a:solidFill>
                  <a:schemeClr val="accent4">
                    <a:lumMod val="50000"/>
                  </a:schemeClr>
                </a:solidFill>
              </a:rPr>
              <a:t>CAPITULO VI</a:t>
            </a:r>
            <a:r>
              <a:rPr lang="es-ES" sz="4800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4800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200" b="1" dirty="0">
                <a:solidFill>
                  <a:schemeClr val="accent4">
                    <a:lumMod val="50000"/>
                  </a:schemeClr>
                </a:solidFill>
              </a:rPr>
              <a:t>SISTEMA DE </a:t>
            </a:r>
            <a:r>
              <a:rPr lang="es-ES_tradnl" sz="2200" b="1" dirty="0" smtClean="0">
                <a:solidFill>
                  <a:schemeClr val="accent4">
                    <a:lumMod val="50000"/>
                  </a:schemeClr>
                </a:solidFill>
              </a:rPr>
              <a:t>EVALUACIÓN EN EL RÉGIMEN DE </a:t>
            </a:r>
            <a:r>
              <a:rPr lang="es-ES_tradnl" sz="2200" b="1" dirty="0">
                <a:solidFill>
                  <a:schemeClr val="accent4">
                    <a:lumMod val="50000"/>
                  </a:schemeClr>
                </a:solidFill>
              </a:rPr>
              <a:t>RESIDENCIA</a:t>
            </a:r>
            <a:endParaRPr lang="es-ES" sz="2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179388" y="1484313"/>
            <a:ext cx="8785225" cy="5113337"/>
          </a:xfrm>
        </p:spPr>
        <p:txBody>
          <a:bodyPr>
            <a:normAutofit/>
          </a:bodyPr>
          <a:lstStyle/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b="1" dirty="0" smtClean="0"/>
              <a:t>ARTICULO </a:t>
            </a:r>
            <a:r>
              <a:rPr lang="es-ES_tradnl" b="1" dirty="0"/>
              <a:t>101</a:t>
            </a:r>
            <a:r>
              <a:rPr lang="es-ES_tradnl" dirty="0"/>
              <a:t>: La evaluación de promoción consta de tres componentes</a:t>
            </a:r>
            <a:r>
              <a:rPr lang="es-ES_tradnl" dirty="0" smtClean="0"/>
              <a:t>:</a:t>
            </a:r>
            <a:endParaRPr lang="es-ES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b="1" i="1" dirty="0" smtClean="0"/>
              <a:t>Evaluación </a:t>
            </a:r>
            <a:r>
              <a:rPr lang="es-ES_tradnl" b="1" i="1" dirty="0"/>
              <a:t>de curso</a:t>
            </a:r>
            <a:r>
              <a:rPr lang="es-ES_tradnl" dirty="0"/>
              <a:t>. </a:t>
            </a:r>
            <a:endParaRPr lang="es-ES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b="1" i="1" dirty="0" smtClean="0"/>
              <a:t>Calificación del </a:t>
            </a:r>
            <a:r>
              <a:rPr lang="es-ES_tradnl" b="1" i="1" dirty="0"/>
              <a:t>cronograma </a:t>
            </a:r>
            <a:r>
              <a:rPr lang="es-ES_tradnl" dirty="0" smtClean="0"/>
              <a:t>para </a:t>
            </a:r>
            <a:r>
              <a:rPr lang="es-ES_tradnl" dirty="0"/>
              <a:t>el </a:t>
            </a:r>
            <a:r>
              <a:rPr lang="es-ES_tradnl" b="1" dirty="0" smtClean="0"/>
              <a:t>TTE</a:t>
            </a:r>
            <a:r>
              <a:rPr lang="es-ES_tradnl" dirty="0" smtClean="0"/>
              <a:t>.</a:t>
            </a:r>
            <a:endParaRPr lang="es-ES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b="1" i="1" dirty="0"/>
              <a:t>E</a:t>
            </a:r>
            <a:r>
              <a:rPr lang="es-ES_tradnl" b="1" i="1" dirty="0" smtClean="0"/>
              <a:t>xamen</a:t>
            </a:r>
            <a:r>
              <a:rPr lang="es-ES_tradnl" dirty="0" smtClean="0"/>
              <a:t> teórico‑práctico </a:t>
            </a:r>
            <a:r>
              <a:rPr lang="es-ES_tradnl" dirty="0"/>
              <a:t>o </a:t>
            </a:r>
            <a:r>
              <a:rPr lang="es-ES_tradnl" dirty="0" smtClean="0"/>
              <a:t>teórico… </a:t>
            </a:r>
          </a:p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endParaRPr lang="es-ES" sz="1050" b="1" dirty="0" smtClean="0"/>
          </a:p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es-ES" b="1" dirty="0" smtClean="0"/>
              <a:t>(</a:t>
            </a:r>
            <a:r>
              <a:rPr lang="x-none" b="1" dirty="0" smtClean="0"/>
              <a:t>Hasta </a:t>
            </a:r>
            <a:r>
              <a:rPr lang="x-none" b="1" dirty="0"/>
              <a:t>el 31 de julio</a:t>
            </a:r>
            <a:r>
              <a:rPr lang="x-none" dirty="0"/>
              <a:t> para los que matriculan en </a:t>
            </a:r>
            <a:r>
              <a:rPr lang="x-none" b="1" dirty="0" smtClean="0"/>
              <a:t>septiembre</a:t>
            </a:r>
            <a:r>
              <a:rPr lang="es-ES" b="1" dirty="0"/>
              <a:t> </a:t>
            </a:r>
            <a:r>
              <a:rPr lang="es-ES" dirty="0" smtClean="0"/>
              <a:t>y</a:t>
            </a:r>
            <a:r>
              <a:rPr lang="es-ES" b="1" dirty="0" smtClean="0"/>
              <a:t> h</a:t>
            </a:r>
            <a:r>
              <a:rPr lang="x-none" b="1" dirty="0" smtClean="0"/>
              <a:t>asta </a:t>
            </a:r>
            <a:r>
              <a:rPr lang="x-none" b="1" dirty="0"/>
              <a:t>el 30 de noviembre</a:t>
            </a:r>
            <a:r>
              <a:rPr lang="x-none" dirty="0"/>
              <a:t> para los que comienzan en </a:t>
            </a:r>
            <a:r>
              <a:rPr lang="x-none" b="1" dirty="0" smtClean="0"/>
              <a:t>enero</a:t>
            </a:r>
            <a:r>
              <a:rPr lang="es-ES" b="1" dirty="0" smtClean="0"/>
              <a:t>)</a:t>
            </a:r>
            <a:r>
              <a:rPr lang="x-none" dirty="0" smtClean="0"/>
              <a:t>.  </a:t>
            </a:r>
            <a:endParaRPr lang="es-ES" dirty="0"/>
          </a:p>
          <a:p>
            <a:pPr marL="0" indent="0" algn="r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</a:t>
            </a:r>
            <a:r>
              <a:rPr lang="es-ES_tradnl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egún “Indicaciones Metodológicas </a:t>
            </a:r>
            <a:r>
              <a:rPr lang="es-ES_tradnl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Curso </a:t>
            </a:r>
            <a:r>
              <a:rPr lang="es-ES_tradnl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2018-19”</a:t>
            </a:r>
            <a:endParaRPr lang="es-ES_tradnl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endParaRPr lang="es-ES" dirty="0"/>
          </a:p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400" b="1" dirty="0">
                <a:solidFill>
                  <a:schemeClr val="accent4">
                    <a:lumMod val="50000"/>
                  </a:schemeClr>
                </a:solidFill>
              </a:rPr>
              <a:t>CAPITULO VI</a:t>
            </a:r>
            <a:r>
              <a:rPr lang="es-ES" sz="4800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4800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200" b="1" dirty="0">
                <a:solidFill>
                  <a:schemeClr val="accent4">
                    <a:lumMod val="50000"/>
                  </a:schemeClr>
                </a:solidFill>
              </a:rPr>
              <a:t>SISTEMA DE </a:t>
            </a:r>
            <a:r>
              <a:rPr lang="es-ES_tradnl" sz="2200" b="1" dirty="0" smtClean="0">
                <a:solidFill>
                  <a:schemeClr val="accent4">
                    <a:lumMod val="50000"/>
                  </a:schemeClr>
                </a:solidFill>
              </a:rPr>
              <a:t>EVALUACIÓN EN EL RÉGIMEN DE </a:t>
            </a:r>
            <a:r>
              <a:rPr lang="es-ES_tradnl" sz="2200" b="1" dirty="0">
                <a:solidFill>
                  <a:schemeClr val="accent4">
                    <a:lumMod val="50000"/>
                  </a:schemeClr>
                </a:solidFill>
              </a:rPr>
              <a:t>RESIDENCIA</a:t>
            </a:r>
            <a:endParaRPr lang="es-ES" sz="2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6867" name="Marcador de contenido 2"/>
          <p:cNvSpPr>
            <a:spLocks noGrp="1"/>
          </p:cNvSpPr>
          <p:nvPr>
            <p:ph sz="quarter" idx="1"/>
          </p:nvPr>
        </p:nvSpPr>
        <p:spPr>
          <a:xfrm>
            <a:off x="179388" y="2060575"/>
            <a:ext cx="8785225" cy="3384550"/>
          </a:xfrm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r>
              <a:rPr lang="es-ES_tradnl" b="1" smtClean="0"/>
              <a:t>ARTICULO  104</a:t>
            </a:r>
            <a:r>
              <a:rPr lang="es-ES_tradnl" smtClean="0"/>
              <a:t>: Cuando en la evaluación de promoción el residente obtiene </a:t>
            </a:r>
            <a:r>
              <a:rPr lang="es-ES_tradnl" b="1" i="1" smtClean="0"/>
              <a:t>desaprobado</a:t>
            </a:r>
            <a:r>
              <a:rPr lang="es-ES_tradnl" smtClean="0"/>
              <a:t>…, tiene derecho a realizar examen  extraordinario, con las mismas características en los </a:t>
            </a:r>
            <a:r>
              <a:rPr lang="es-ES_tradnl" b="1" i="1" smtClean="0"/>
              <a:t>30 días </a:t>
            </a:r>
            <a:r>
              <a:rPr lang="es-ES_tradnl" b="1" smtClean="0"/>
              <a:t>naturales</a:t>
            </a:r>
            <a:r>
              <a:rPr lang="es-ES_tradnl" smtClean="0"/>
              <a:t> siguientes a la </a:t>
            </a:r>
            <a:r>
              <a:rPr lang="es-ES_tradnl" b="1" i="1" smtClean="0"/>
              <a:t>notificación</a:t>
            </a:r>
            <a:r>
              <a:rPr lang="es-ES_tradnl" smtClean="0"/>
              <a:t> de la calificación. La nota máxima a que puede aspirar en el examen será del 70% del valor previsto…</a:t>
            </a:r>
            <a:endParaRPr lang="es-ES" smtClean="0"/>
          </a:p>
          <a:p>
            <a:pPr marL="0" indent="0" algn="just">
              <a:buFont typeface="Wingdings" pitchFamily="2" charset="2"/>
              <a:buNone/>
            </a:pPr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400" b="1" dirty="0">
                <a:solidFill>
                  <a:schemeClr val="accent4">
                    <a:lumMod val="50000"/>
                  </a:schemeClr>
                </a:solidFill>
              </a:rPr>
              <a:t>CAPITULO VI</a:t>
            </a:r>
            <a:r>
              <a:rPr lang="es-ES" sz="4800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4800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200" b="1" dirty="0">
                <a:solidFill>
                  <a:schemeClr val="accent4">
                    <a:lumMod val="50000"/>
                  </a:schemeClr>
                </a:solidFill>
              </a:rPr>
              <a:t>SISTEMA DE </a:t>
            </a:r>
            <a:r>
              <a:rPr lang="es-ES_tradnl" sz="2200" b="1" dirty="0" smtClean="0">
                <a:solidFill>
                  <a:schemeClr val="accent4">
                    <a:lumMod val="50000"/>
                  </a:schemeClr>
                </a:solidFill>
              </a:rPr>
              <a:t>EVALUACIÓN EN EL RÉGIMEN DE </a:t>
            </a:r>
            <a:r>
              <a:rPr lang="es-ES_tradnl" sz="2200" b="1" dirty="0">
                <a:solidFill>
                  <a:schemeClr val="accent4">
                    <a:lumMod val="50000"/>
                  </a:schemeClr>
                </a:solidFill>
              </a:rPr>
              <a:t>RESIDENCIA</a:t>
            </a:r>
            <a:endParaRPr lang="es-ES" sz="2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7891" name="Marcador de contenido 2"/>
          <p:cNvSpPr>
            <a:spLocks noGrp="1"/>
          </p:cNvSpPr>
          <p:nvPr>
            <p:ph sz="quarter" idx="1"/>
          </p:nvPr>
        </p:nvSpPr>
        <p:spPr>
          <a:xfrm>
            <a:off x="250825" y="2133600"/>
            <a:ext cx="8642350" cy="3484563"/>
          </a:xfrm>
        </p:spPr>
        <p:txBody>
          <a:bodyPr/>
          <a:lstStyle/>
          <a:p>
            <a:pPr marL="0" indent="0" algn="just">
              <a:buFont typeface="Wingdings" pitchFamily="2" charset="2"/>
              <a:buNone/>
            </a:pPr>
            <a:r>
              <a:rPr lang="es-ES_tradnl" b="1" smtClean="0"/>
              <a:t>ARTICULO 109</a:t>
            </a:r>
            <a:r>
              <a:rPr lang="es-ES_tradnl" smtClean="0"/>
              <a:t>: La Evaluación de </a:t>
            </a:r>
            <a:r>
              <a:rPr lang="es-ES_tradnl" b="1" i="1" smtClean="0"/>
              <a:t>Graduación</a:t>
            </a:r>
            <a:r>
              <a:rPr lang="es-ES_tradnl" smtClean="0"/>
              <a:t> se convocará </a:t>
            </a:r>
            <a:r>
              <a:rPr lang="es-ES_tradnl" b="1" i="1" smtClean="0"/>
              <a:t>dos veces en el año </a:t>
            </a:r>
            <a:r>
              <a:rPr lang="es-ES_tradnl" smtClean="0"/>
              <a:t>(abril-mayo y octubre-noviembre), pero de manera </a:t>
            </a:r>
            <a:r>
              <a:rPr lang="es-ES_tradnl" b="1" i="1" smtClean="0"/>
              <a:t>excepcional</a:t>
            </a:r>
            <a:r>
              <a:rPr lang="es-ES_tradnl" smtClean="0"/>
              <a:t> se podrá autorizar la realización de exámenes fuera de estos períodos, siempre que las causas sean plenamente justificables, lo que debe ser autorizado por el Área de Docencia del </a:t>
            </a:r>
            <a:r>
              <a:rPr lang="es-ES_tradnl" b="1" i="1" smtClean="0"/>
              <a:t>MINSAP</a:t>
            </a:r>
            <a:r>
              <a:rPr lang="es-ES_tradnl" smtClean="0"/>
              <a:t>.</a:t>
            </a:r>
            <a:endParaRPr lang="es-ES" smtClean="0"/>
          </a:p>
          <a:p>
            <a:pPr marL="0" indent="0" algn="just">
              <a:buFont typeface="Wingdings" pitchFamily="2" charset="2"/>
              <a:buNone/>
            </a:pPr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400" b="1" dirty="0">
                <a:solidFill>
                  <a:schemeClr val="accent4">
                    <a:lumMod val="50000"/>
                  </a:schemeClr>
                </a:solidFill>
              </a:rPr>
              <a:t>E</a:t>
            </a:r>
            <a:r>
              <a:rPr lang="es-ES_tradnl" sz="2400" b="1" dirty="0" smtClean="0">
                <a:solidFill>
                  <a:schemeClr val="accent4">
                    <a:lumMod val="50000"/>
                  </a:schemeClr>
                </a:solidFill>
              </a:rPr>
              <a:t>STRUCTURA</a:t>
            </a:r>
            <a:r>
              <a:rPr lang="es-ES" sz="24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24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400" b="1" dirty="0" smtClean="0">
                <a:solidFill>
                  <a:schemeClr val="accent4">
                    <a:lumMod val="50000"/>
                  </a:schemeClr>
                </a:solidFill>
              </a:rPr>
              <a:t>REGLAMENTO DEL RÉGIMEN </a:t>
            </a:r>
            <a:r>
              <a:rPr lang="es-ES_tradnl" sz="2400" b="1" dirty="0">
                <a:solidFill>
                  <a:schemeClr val="accent4">
                    <a:lumMod val="50000"/>
                  </a:schemeClr>
                </a:solidFill>
              </a:rPr>
              <a:t>DE RESIDENCIA</a:t>
            </a:r>
            <a:endParaRPr lang="es-ES" sz="2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23850" y="1531959"/>
            <a:ext cx="8640763" cy="5040313"/>
          </a:xfrm>
        </p:spPr>
        <p:txBody>
          <a:bodyPr>
            <a:noAutofit/>
          </a:bodyPr>
          <a:lstStyle/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es-ES_tradnl" sz="2400" b="1" dirty="0" smtClean="0"/>
              <a:t>8 CAPÍTULOS:</a:t>
            </a: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s-ES_tradnl" sz="2000" b="1" dirty="0" smtClean="0"/>
              <a:t>GENERALIDADES</a:t>
            </a: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2000" b="1" dirty="0"/>
              <a:t>DEL INGRESO  AL </a:t>
            </a:r>
            <a:r>
              <a:rPr lang="es-ES" sz="2000" b="1" dirty="0" smtClean="0"/>
              <a:t>RÉGIMEN </a:t>
            </a:r>
            <a:r>
              <a:rPr lang="es-ES" sz="2000" b="1" dirty="0"/>
              <a:t>DE </a:t>
            </a:r>
            <a:r>
              <a:rPr lang="es-ES" sz="2000" b="1" dirty="0" smtClean="0"/>
              <a:t>RESIDENCIA</a:t>
            </a:r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s-ES_tradnl" sz="2000" b="1" dirty="0"/>
              <a:t>DE LOS DEBERES Y DERECHOS DE LOS PROFESIONALES DE LA SALUD INCORPORADOS AL </a:t>
            </a:r>
            <a:r>
              <a:rPr lang="es-ES_tradnl" sz="2000" b="1" dirty="0" smtClean="0"/>
              <a:t>RÉGIMEN </a:t>
            </a:r>
            <a:r>
              <a:rPr lang="es-ES_tradnl" sz="2000" b="1" dirty="0"/>
              <a:t>DE </a:t>
            </a:r>
            <a:r>
              <a:rPr lang="es-ES_tradnl" sz="2000" b="1" dirty="0" smtClean="0"/>
              <a:t>RESIDENCIA</a:t>
            </a:r>
          </a:p>
          <a:p>
            <a:pPr marL="457200" indent="-457200">
              <a:buFont typeface="+mj-lt"/>
              <a:buAutoNum type="arabicPeriod"/>
            </a:pPr>
            <a:r>
              <a:rPr lang="es-ES_tradnl" sz="2000" b="1" dirty="0"/>
              <a:t>DE LOS TRASLADOS, CAMBIOS DE ESPECIALIDAD, BAJAS Y OTRAS </a:t>
            </a:r>
            <a:r>
              <a:rPr lang="es-ES_tradnl" sz="2000" b="1" dirty="0" smtClean="0"/>
              <a:t>ACCIONES EN </a:t>
            </a:r>
            <a:r>
              <a:rPr lang="es-ES_tradnl" sz="2000" b="1" dirty="0"/>
              <a:t>EL </a:t>
            </a:r>
            <a:r>
              <a:rPr lang="es-ES_tradnl" sz="2000" b="1" dirty="0" smtClean="0"/>
              <a:t>RÉGIMEN </a:t>
            </a:r>
            <a:r>
              <a:rPr lang="es-ES_tradnl" sz="2000" b="1" dirty="0"/>
              <a:t>DE </a:t>
            </a:r>
            <a:r>
              <a:rPr lang="es-ES_tradnl" sz="2000" b="1" dirty="0" smtClean="0"/>
              <a:t>RESIDENCIA</a:t>
            </a:r>
          </a:p>
          <a:p>
            <a:pPr marL="457200" indent="-457200">
              <a:buFont typeface="+mj-lt"/>
              <a:buAutoNum type="arabicPeriod"/>
            </a:pPr>
            <a:r>
              <a:rPr lang="es-ES_tradnl" sz="2000" b="1" dirty="0"/>
              <a:t>DEL SISTEMA DE TRABAJO </a:t>
            </a:r>
            <a:r>
              <a:rPr lang="es-ES_tradnl" sz="2000" b="1" dirty="0" smtClean="0"/>
              <a:t>PEDAGÓGICO</a:t>
            </a:r>
            <a:endParaRPr lang="es-ES" sz="2000" b="1" dirty="0"/>
          </a:p>
          <a:p>
            <a:pPr marL="457200" indent="-457200">
              <a:buFont typeface="+mj-lt"/>
              <a:buAutoNum type="arabicPeriod"/>
            </a:pPr>
            <a:r>
              <a:rPr lang="es-ES_tradnl" sz="2000" b="1" dirty="0"/>
              <a:t>SISTEMA DE </a:t>
            </a:r>
            <a:r>
              <a:rPr lang="es-ES_tradnl" sz="2000" b="1" dirty="0" smtClean="0"/>
              <a:t>EVALUACIÓN </a:t>
            </a:r>
            <a:r>
              <a:rPr lang="es-ES_tradnl" sz="2000" b="1" dirty="0"/>
              <a:t>EN EL </a:t>
            </a:r>
            <a:r>
              <a:rPr lang="es-ES_tradnl" sz="2000" b="1" dirty="0" smtClean="0"/>
              <a:t>RÉGIMEN </a:t>
            </a:r>
            <a:r>
              <a:rPr lang="es-ES_tradnl" sz="2000" b="1" dirty="0"/>
              <a:t>DE RESIDENCIA</a:t>
            </a:r>
            <a:endParaRPr lang="es-ES" sz="2000" b="1" dirty="0"/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s-ES_tradnl" sz="2000" b="1" dirty="0"/>
              <a:t>DE LAS FALTAS DISCIPLINARIAS</a:t>
            </a:r>
            <a:endParaRPr lang="es-ES" sz="2000" b="1" dirty="0"/>
          </a:p>
          <a:p>
            <a:pPr marL="457200" indent="-45720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s-ES_tradnl" sz="2000" b="1" dirty="0"/>
              <a:t>DE LOS RESIDENTES FAR y MININT</a:t>
            </a:r>
            <a:endParaRPr lang="es-ES" sz="2000" b="1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es-ES_tradnl" sz="2400" b="1" dirty="0" smtClean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es-ES_tradnl" sz="24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977873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400" b="1" dirty="0">
                <a:solidFill>
                  <a:schemeClr val="accent4">
                    <a:lumMod val="50000"/>
                  </a:schemeClr>
                </a:solidFill>
              </a:rPr>
              <a:t>CAPITULO VI</a:t>
            </a:r>
            <a:r>
              <a:rPr lang="es-ES" sz="4800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4800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200" b="1" dirty="0">
                <a:solidFill>
                  <a:schemeClr val="accent4">
                    <a:lumMod val="50000"/>
                  </a:schemeClr>
                </a:solidFill>
              </a:rPr>
              <a:t>SISTEMA DE </a:t>
            </a:r>
            <a:r>
              <a:rPr lang="es-ES_tradnl" sz="2200" b="1" dirty="0" smtClean="0">
                <a:solidFill>
                  <a:schemeClr val="accent4">
                    <a:lumMod val="50000"/>
                  </a:schemeClr>
                </a:solidFill>
              </a:rPr>
              <a:t>EVALUACIÓN EN EL RÉGIMEN DE </a:t>
            </a:r>
            <a:r>
              <a:rPr lang="es-ES_tradnl" sz="2200" b="1" dirty="0">
                <a:solidFill>
                  <a:schemeClr val="accent4">
                    <a:lumMod val="50000"/>
                  </a:schemeClr>
                </a:solidFill>
              </a:rPr>
              <a:t>RESIDENCIA</a:t>
            </a:r>
            <a:endParaRPr lang="es-ES" sz="2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8915" name="Marcador de contenido 2"/>
          <p:cNvSpPr>
            <a:spLocks noGrp="1"/>
          </p:cNvSpPr>
          <p:nvPr>
            <p:ph sz="quarter" idx="1"/>
          </p:nvPr>
        </p:nvSpPr>
        <p:spPr>
          <a:xfrm>
            <a:off x="179388" y="1916113"/>
            <a:ext cx="8785225" cy="41338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s-ES_tradnl" b="1" smtClean="0"/>
              <a:t>ARTICULO  122</a:t>
            </a:r>
            <a:r>
              <a:rPr lang="es-ES_tradnl" smtClean="0"/>
              <a:t>: El residente que </a:t>
            </a:r>
            <a:r>
              <a:rPr lang="es-ES_tradnl" b="1" i="1" smtClean="0"/>
              <a:t>no se presente </a:t>
            </a:r>
            <a:r>
              <a:rPr lang="es-ES_tradnl" smtClean="0"/>
              <a:t>a las pruebas  …, sólo será debidamente justificado mediante la presentación de …: </a:t>
            </a:r>
            <a:r>
              <a:rPr lang="es-ES_tradnl" b="1" i="1" smtClean="0"/>
              <a:t>certificado médico </a:t>
            </a:r>
            <a:r>
              <a:rPr lang="es-ES_tradnl" smtClean="0"/>
              <a:t>…; </a:t>
            </a:r>
            <a:r>
              <a:rPr lang="es-ES_tradnl" b="1" i="1" smtClean="0"/>
              <a:t>licencia de maternidad</a:t>
            </a:r>
            <a:r>
              <a:rPr lang="es-ES_tradnl" smtClean="0"/>
              <a:t>; </a:t>
            </a:r>
            <a:r>
              <a:rPr lang="es-ES_tradnl" b="1" i="1" smtClean="0"/>
              <a:t>documento por la muerte</a:t>
            </a:r>
            <a:r>
              <a:rPr lang="es-ES_tradnl" smtClean="0"/>
              <a:t> o </a:t>
            </a:r>
            <a:r>
              <a:rPr lang="es-ES_tradnl" b="1" i="1" smtClean="0"/>
              <a:t>certificación por la enfermedad de un familiar de primero y segundo grado de consanguineidad</a:t>
            </a:r>
            <a:r>
              <a:rPr lang="es-ES_tradnl" smtClean="0"/>
              <a:t> y </a:t>
            </a:r>
            <a:r>
              <a:rPr lang="es-ES_tradnl" b="1" i="1" smtClean="0"/>
              <a:t>primero de afinidad</a:t>
            </a:r>
            <a:r>
              <a:rPr lang="es-ES_tradnl" smtClean="0"/>
              <a:t>, y la </a:t>
            </a:r>
            <a:r>
              <a:rPr lang="es-ES_tradnl" b="1" i="1" smtClean="0"/>
              <a:t>certificación por otras causas de carácter legal</a:t>
            </a:r>
            <a:r>
              <a:rPr lang="es-ES_tradnl" smtClean="0"/>
              <a:t>. La Secretaría General de la Facultad  verificará la validez legal de dichos documentos.</a:t>
            </a:r>
            <a:endParaRPr lang="es-E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000" b="1" dirty="0" smtClean="0">
                <a:solidFill>
                  <a:srgbClr val="775F55"/>
                </a:solidFill>
              </a:rPr>
              <a:t/>
            </a:r>
            <a:br>
              <a:rPr lang="es-ES_tradnl" sz="2000" b="1" dirty="0" smtClean="0">
                <a:solidFill>
                  <a:srgbClr val="775F55"/>
                </a:solidFill>
              </a:rPr>
            </a:br>
            <a:r>
              <a:rPr lang="es-ES_tradnl" sz="2000" b="1" dirty="0" smtClean="0">
                <a:solidFill>
                  <a:srgbClr val="775F55"/>
                </a:solidFill>
              </a:rPr>
              <a:t/>
            </a:r>
            <a:br>
              <a:rPr lang="es-ES_tradnl" sz="2000" b="1" dirty="0" smtClean="0">
                <a:solidFill>
                  <a:srgbClr val="775F55"/>
                </a:solidFill>
              </a:rPr>
            </a:br>
            <a:r>
              <a:rPr lang="es-ES_tradnl" sz="2700" b="1" dirty="0" smtClean="0">
                <a:solidFill>
                  <a:schemeClr val="accent4">
                    <a:lumMod val="50000"/>
                  </a:schemeClr>
                </a:solidFill>
              </a:rPr>
              <a:t>CAPITULO </a:t>
            </a:r>
            <a:r>
              <a:rPr lang="es-ES_tradnl" sz="2700" b="1" dirty="0">
                <a:solidFill>
                  <a:schemeClr val="accent4">
                    <a:lumMod val="50000"/>
                  </a:schemeClr>
                </a:solidFill>
              </a:rPr>
              <a:t>VII</a:t>
            </a:r>
            <a:r>
              <a:rPr lang="es-ES" sz="27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27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700" b="1" dirty="0" smtClean="0">
                <a:solidFill>
                  <a:schemeClr val="accent4">
                    <a:lumMod val="50000"/>
                  </a:schemeClr>
                </a:solidFill>
              </a:rPr>
              <a:t>DE </a:t>
            </a:r>
            <a:r>
              <a:rPr lang="es-ES_tradnl" sz="2700" b="1" dirty="0">
                <a:solidFill>
                  <a:schemeClr val="accent4">
                    <a:lumMod val="50000"/>
                  </a:schemeClr>
                </a:solidFill>
              </a:rPr>
              <a:t>LAS FALTAS DISCIPLINARIAS</a:t>
            </a:r>
            <a:r>
              <a:rPr lang="es-ES" b="1" dirty="0"/>
              <a:t/>
            </a:r>
            <a:br>
              <a:rPr lang="es-ES" b="1" dirty="0"/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179388" y="1916113"/>
            <a:ext cx="8797925" cy="4494212"/>
          </a:xfrm>
        </p:spPr>
        <p:txBody>
          <a:bodyPr>
            <a:normAutofit fontScale="70000" lnSpcReduction="20000"/>
          </a:bodyPr>
          <a:lstStyle/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sz="3600" b="1" dirty="0" smtClean="0"/>
              <a:t>ARTICULO </a:t>
            </a:r>
            <a:r>
              <a:rPr lang="es-ES_tradnl" sz="3600" b="1" dirty="0"/>
              <a:t>127: </a:t>
            </a:r>
            <a:r>
              <a:rPr lang="es-ES_tradnl" sz="3600" dirty="0"/>
              <a:t>Si el residente cometiera falta disciplinaria, ésta deberá ser </a:t>
            </a:r>
            <a:r>
              <a:rPr lang="es-ES_tradnl" sz="3600" b="1" i="1" dirty="0"/>
              <a:t>comunicada inmediatamente </a:t>
            </a:r>
            <a:r>
              <a:rPr lang="es-ES_tradnl" sz="3600" dirty="0"/>
              <a:t>al Decano de la Facultad por conducto del Vicedirector Docente de la institución donde se forma, </a:t>
            </a:r>
            <a:r>
              <a:rPr lang="es-ES_tradnl" sz="3600" dirty="0" smtClean="0"/>
              <a:t>…</a:t>
            </a:r>
          </a:p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endParaRPr lang="es-ES_tradnl" sz="3600" dirty="0" smtClean="0"/>
          </a:p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sz="3600" b="1" dirty="0"/>
              <a:t>ARTICULO 128</a:t>
            </a:r>
            <a:r>
              <a:rPr lang="es-ES_tradnl" sz="3600" dirty="0"/>
              <a:t>: Una vez concluido el proceso y las apelaciones, </a:t>
            </a:r>
            <a:r>
              <a:rPr lang="es-ES_tradnl" sz="3600" b="1" i="1" dirty="0"/>
              <a:t>de acuerdo a la sanción que le haya sido aplicada </a:t>
            </a:r>
            <a:r>
              <a:rPr lang="es-ES_tradnl" sz="3600" dirty="0"/>
              <a:t>se </a:t>
            </a:r>
            <a:r>
              <a:rPr lang="es-ES_tradnl" sz="3600" b="1" i="1" dirty="0"/>
              <a:t>decidirá </a:t>
            </a:r>
            <a:r>
              <a:rPr lang="es-ES_tradnl" sz="3600" dirty="0"/>
              <a:t>si el residente continúa la especialidad o pasa a ser baja temporal o definitiva de la misma. Si el proceso se </a:t>
            </a:r>
            <a:r>
              <a:rPr lang="es-ES_tradnl" sz="3600" b="1" i="1" dirty="0"/>
              <a:t>concluyera sin sanción </a:t>
            </a:r>
            <a:r>
              <a:rPr lang="es-ES_tradnl" sz="3600" dirty="0"/>
              <a:t>se incorpora a la residencia sin que este período constituya tiempo perdido en la especialidad.</a:t>
            </a:r>
            <a:endParaRPr lang="es-ES" sz="3600" dirty="0"/>
          </a:p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endParaRPr lang="es-ES" sz="3600" dirty="0"/>
          </a:p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52388" y="2708275"/>
            <a:ext cx="8713787" cy="1368425"/>
          </a:xfrm>
        </p:spPr>
        <p:txBody>
          <a:bodyPr>
            <a:normAutofit fontScale="92500"/>
          </a:bodyPr>
          <a:lstStyle/>
          <a:p>
            <a:pPr marL="0" indent="0"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es-MX" altLang="es-ES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Resolución 108/2004 </a:t>
            </a:r>
            <a:r>
              <a:rPr lang="es-MX" altLang="es-ES" sz="36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MINSAP</a:t>
            </a:r>
          </a:p>
          <a:p>
            <a:pPr marL="0" indent="0"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es-MX" altLang="es-ES" sz="36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Reglamento </a:t>
            </a:r>
            <a:r>
              <a:rPr lang="es-MX" altLang="es-ES" sz="3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 Régimen de Residencia</a:t>
            </a:r>
            <a:endParaRPr lang="es-ES" sz="32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5572132" y="6202940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dirty="0" smtClean="0"/>
              <a:t>Muchas gracias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400" b="1" dirty="0">
                <a:solidFill>
                  <a:schemeClr val="accent4">
                    <a:lumMod val="50000"/>
                  </a:schemeClr>
                </a:solidFill>
              </a:rPr>
              <a:t>CAPITULO  </a:t>
            </a:r>
            <a:r>
              <a:rPr lang="es-ES_tradnl" sz="2400" b="1" dirty="0" smtClean="0">
                <a:solidFill>
                  <a:schemeClr val="accent4">
                    <a:lumMod val="50000"/>
                  </a:schemeClr>
                </a:solidFill>
              </a:rPr>
              <a:t>II</a:t>
            </a:r>
            <a:r>
              <a:rPr lang="es-ES" sz="24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24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400" b="1" dirty="0">
                <a:solidFill>
                  <a:schemeClr val="accent4">
                    <a:lumMod val="50000"/>
                  </a:schemeClr>
                </a:solidFill>
              </a:rPr>
              <a:t>DEL INGRESO  AL </a:t>
            </a:r>
            <a:r>
              <a:rPr lang="es-ES_tradnl" sz="2400" b="1" dirty="0" smtClean="0">
                <a:solidFill>
                  <a:schemeClr val="accent4">
                    <a:lumMod val="50000"/>
                  </a:schemeClr>
                </a:solidFill>
              </a:rPr>
              <a:t>RÉGIMEN </a:t>
            </a:r>
            <a:r>
              <a:rPr lang="es-ES_tradnl" sz="2400" b="1" dirty="0">
                <a:solidFill>
                  <a:schemeClr val="accent4">
                    <a:lumMod val="50000"/>
                  </a:schemeClr>
                </a:solidFill>
              </a:rPr>
              <a:t>DE RESIDENCIA</a:t>
            </a:r>
            <a:endParaRPr lang="es-ES" sz="2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23850" y="1628775"/>
            <a:ext cx="8640763" cy="1872233"/>
          </a:xfrm>
        </p:spPr>
        <p:txBody>
          <a:bodyPr>
            <a:noAutofit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sz="2800" b="1" dirty="0" smtClean="0"/>
              <a:t>ARTICULO  26: </a:t>
            </a:r>
            <a:r>
              <a:rPr lang="es-ES_tradnl" sz="2800" dirty="0" smtClean="0"/>
              <a:t>Las especialidades comienzan en </a:t>
            </a:r>
            <a:r>
              <a:rPr lang="es-ES_tradnl" sz="2800" b="1" dirty="0" smtClean="0"/>
              <a:t>septiembre y octubre</a:t>
            </a:r>
            <a:r>
              <a:rPr lang="es-ES_tradnl" sz="2800" dirty="0" smtClean="0"/>
              <a:t> … a</a:t>
            </a:r>
            <a:r>
              <a:rPr lang="es-US" sz="2800" dirty="0" err="1" smtClean="0"/>
              <a:t>unque</a:t>
            </a:r>
            <a:r>
              <a:rPr lang="es-US" sz="2800" dirty="0" smtClean="0"/>
              <a:t> </a:t>
            </a:r>
            <a:r>
              <a:rPr lang="es-US" sz="2800" dirty="0"/>
              <a:t>pudieran existir excepciones </a:t>
            </a:r>
            <a:r>
              <a:rPr lang="es-US" sz="2800" dirty="0" smtClean="0"/>
              <a:t>… </a:t>
            </a:r>
            <a:r>
              <a:rPr lang="es-US" sz="2800" dirty="0"/>
              <a:t>que pueden comenzar en otros momentos</a:t>
            </a:r>
            <a:r>
              <a:rPr lang="es-US" sz="2800" dirty="0" smtClean="0"/>
              <a:t>. Ej. </a:t>
            </a:r>
            <a:r>
              <a:rPr lang="es-US" sz="2800" b="1" dirty="0" smtClean="0"/>
              <a:t>enero y febrero</a:t>
            </a:r>
            <a:endParaRPr lang="es-US" sz="2800" b="1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 bwMode="auto">
          <a:xfrm>
            <a:off x="683890" y="3717007"/>
            <a:ext cx="8208590" cy="2664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19088" indent="-319088" algn="l" rtl="0" eaLnBrk="1" fontAlgn="base" hangingPunct="1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"/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1" fontAlgn="base" hangingPunct="1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Char char="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fontAlgn="base" hangingPunct="1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Char char="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A5AB81"/>
              </a:buClr>
              <a:buSzPct val="7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Char char="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s-US" sz="2800" dirty="0" smtClean="0"/>
              <a:t>La ubicación  de las plazas para su formación es responsabilidad de los CEMS, los que utilizarán siempre los </a:t>
            </a:r>
            <a:r>
              <a:rPr lang="es-US" sz="2800" b="1" dirty="0" smtClean="0"/>
              <a:t>mejores lugares </a:t>
            </a:r>
            <a:r>
              <a:rPr lang="es-US" sz="2800" dirty="0" smtClean="0"/>
              <a:t>acreditados para cada especialidad.</a:t>
            </a:r>
            <a:endParaRPr lang="es-ES" sz="2800" dirty="0" smtClean="0"/>
          </a:p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sz="2800" dirty="0" smtClean="0"/>
              <a:t>Ej. situación actual para la ubicación de </a:t>
            </a:r>
            <a:r>
              <a:rPr lang="es-ES_tradnl" sz="2800" b="1" dirty="0" smtClean="0"/>
              <a:t>MGI en policlínicos con GBT completos</a:t>
            </a:r>
            <a:endParaRPr lang="es-ES" sz="2800" b="1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775" y="0"/>
            <a:ext cx="8153400" cy="12192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400" b="1" dirty="0">
                <a:solidFill>
                  <a:schemeClr val="accent4">
                    <a:lumMod val="50000"/>
                  </a:schemeClr>
                </a:solidFill>
              </a:rPr>
              <a:t>CAPÍTULO  III</a:t>
            </a:r>
            <a:r>
              <a:rPr lang="es-ES" sz="24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24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DE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LOS DEBERES Y DERECHOS DE LOS PROFESIONALES DE LA SALUD INCORPORADOS AL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RÉGIMEN DE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RESIDENCIA</a:t>
            </a:r>
            <a:endParaRPr lang="es-ES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0825" y="1600200"/>
            <a:ext cx="8713788" cy="4853136"/>
          </a:xfrm>
        </p:spPr>
        <p:txBody>
          <a:bodyPr>
            <a:noAutofit/>
          </a:bodyPr>
          <a:lstStyle/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sz="2800" b="1" dirty="0" smtClean="0"/>
              <a:t>ARTICULO </a:t>
            </a:r>
            <a:r>
              <a:rPr lang="es-ES_tradnl" sz="2800" b="1" dirty="0"/>
              <a:t>29</a:t>
            </a:r>
            <a:r>
              <a:rPr lang="es-ES_tradnl" sz="2800" dirty="0"/>
              <a:t>: Se establecen como </a:t>
            </a:r>
            <a:r>
              <a:rPr lang="es-ES_tradnl" sz="2800" b="1" i="1" dirty="0" smtClean="0"/>
              <a:t>DEBERES </a:t>
            </a:r>
            <a:r>
              <a:rPr lang="es-ES_tradnl" sz="2800" dirty="0" smtClean="0"/>
              <a:t>de </a:t>
            </a:r>
            <a:r>
              <a:rPr lang="es-ES_tradnl" sz="2800" dirty="0"/>
              <a:t>los profesionales en Régimen de Residencia, los siguientes:</a:t>
            </a:r>
            <a:endParaRPr lang="es-ES" sz="2800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sz="2800" dirty="0" smtClean="0"/>
              <a:t>Realizar </a:t>
            </a:r>
            <a:r>
              <a:rPr lang="es-ES_tradnl" sz="2800" dirty="0"/>
              <a:t>la guardia médica con una periodicidad </a:t>
            </a:r>
            <a:r>
              <a:rPr lang="es-ES_tradnl" sz="2800" b="1" i="1" dirty="0"/>
              <a:t>no mayor de 7 días ni menor de 4 días</a:t>
            </a:r>
            <a:r>
              <a:rPr lang="es-ES_tradnl" sz="2800" dirty="0" smtClean="0"/>
              <a:t>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sz="2800" dirty="0"/>
              <a:t>Participar activamente en su proceso de formación, bajo la orientación de su </a:t>
            </a:r>
            <a:r>
              <a:rPr lang="es-ES_tradnl" sz="2800" b="1" i="1" dirty="0"/>
              <a:t>tutor </a:t>
            </a:r>
            <a:r>
              <a:rPr lang="es-ES_tradnl" sz="2800" dirty="0"/>
              <a:t>y sus </a:t>
            </a:r>
            <a:r>
              <a:rPr lang="es-ES_tradnl" sz="2800" dirty="0" smtClean="0"/>
              <a:t>profesores....</a:t>
            </a:r>
            <a:endParaRPr lang="es-ES" sz="2800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sz="2800" dirty="0"/>
              <a:t>Realizar durante el proceso de especialidad </a:t>
            </a:r>
            <a:r>
              <a:rPr lang="es-ES_tradnl" sz="2800" dirty="0" smtClean="0"/>
              <a:t>… su </a:t>
            </a:r>
            <a:r>
              <a:rPr lang="es-ES_tradnl" sz="2800" dirty="0"/>
              <a:t>trabajo de terminación de la </a:t>
            </a:r>
            <a:r>
              <a:rPr lang="es-ES_tradnl" sz="2800" dirty="0" smtClean="0"/>
              <a:t>especialidad </a:t>
            </a:r>
            <a:r>
              <a:rPr lang="es-ES_tradnl" sz="2800" dirty="0"/>
              <a:t>(</a:t>
            </a:r>
            <a:r>
              <a:rPr lang="es-ES_tradnl" sz="2800" b="1" i="1" dirty="0"/>
              <a:t>TTE</a:t>
            </a:r>
            <a:r>
              <a:rPr lang="es-ES_tradnl" sz="2800" dirty="0"/>
              <a:t>). </a:t>
            </a:r>
            <a:endParaRPr lang="es-ES" sz="2800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sz="2800" dirty="0"/>
              <a:t>Realizar con una periodicidad anual, un mes de </a:t>
            </a:r>
            <a:r>
              <a:rPr lang="es-ES_tradnl" sz="2800" b="1" i="1" dirty="0"/>
              <a:t>trabajo asistencial</a:t>
            </a:r>
            <a:r>
              <a:rPr lang="es-ES_tradnl" sz="2800" dirty="0"/>
              <a:t> </a:t>
            </a:r>
            <a:r>
              <a:rPr lang="es-ES_tradnl" sz="2800" dirty="0" smtClean="0"/>
              <a:t>…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775" y="0"/>
            <a:ext cx="8153400" cy="12192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400" b="1" dirty="0">
                <a:solidFill>
                  <a:schemeClr val="accent4">
                    <a:lumMod val="50000"/>
                  </a:schemeClr>
                </a:solidFill>
              </a:rPr>
              <a:t>CAPÍTULO  III</a:t>
            </a:r>
            <a:r>
              <a:rPr lang="es-ES" sz="24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24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DE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LOS DEBERES Y DERECHOS DE LOS PROFESIONALES DE LA SALUD INCORPORADOS AL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RÉGIMEN DE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RESIDENCIA</a:t>
            </a:r>
            <a:endParaRPr lang="es-ES" sz="20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0825" y="1600200"/>
            <a:ext cx="8713788" cy="4853136"/>
          </a:xfrm>
        </p:spPr>
        <p:txBody>
          <a:bodyPr>
            <a:noAutofit/>
          </a:bodyPr>
          <a:lstStyle/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sz="2800" b="1" dirty="0" smtClean="0"/>
              <a:t>ARTICULO 30</a:t>
            </a:r>
            <a:r>
              <a:rPr lang="es-ES_tradnl" sz="2800" dirty="0"/>
              <a:t>: Se consideran </a:t>
            </a:r>
            <a:r>
              <a:rPr lang="es-ES_tradnl" sz="2800" b="1" dirty="0" smtClean="0"/>
              <a:t>DERECHOS </a:t>
            </a:r>
            <a:r>
              <a:rPr lang="es-ES_tradnl" sz="2800" dirty="0" smtClean="0"/>
              <a:t>de </a:t>
            </a:r>
            <a:r>
              <a:rPr lang="es-ES_tradnl" sz="2800" dirty="0"/>
              <a:t>los profesionales en Régimen de Residencia, los siguientes: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sz="2800" dirty="0"/>
              <a:t>Recibir un </a:t>
            </a:r>
            <a:r>
              <a:rPr lang="es-ES_tradnl" sz="2800" b="1" i="1" dirty="0"/>
              <a:t>trato respetuoso </a:t>
            </a:r>
            <a:r>
              <a:rPr lang="es-ES_tradnl" sz="2800" dirty="0"/>
              <a:t>…</a:t>
            </a:r>
            <a:endParaRPr lang="es-ES" sz="2800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sz="2800" dirty="0"/>
              <a:t>Recibir la </a:t>
            </a:r>
            <a:r>
              <a:rPr lang="es-ES_tradnl" sz="2800" b="1" i="1" dirty="0"/>
              <a:t>tutoría</a:t>
            </a:r>
            <a:r>
              <a:rPr lang="es-ES_tradnl" sz="2800" dirty="0"/>
              <a:t> especializada para la realización del Trabajo de Terminación de la Especialidad, …. 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xmlns="" val="89829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0825" y="228600"/>
            <a:ext cx="8713788" cy="9906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CAPITULO IV</a:t>
            </a:r>
            <a: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DE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LOS TRASLADOS, CAMBIOS DE ESPECIALIDAD, BAJAS Y OTRAS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ACCIONES EN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EL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RÉGIMEN DE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RESIDENCIA</a:t>
            </a:r>
            <a:endParaRPr lang="es-ES" sz="2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107950" y="1484313"/>
            <a:ext cx="8856663" cy="4897437"/>
          </a:xfrm>
        </p:spPr>
        <p:txBody>
          <a:bodyPr>
            <a:normAutofit fontScale="92500" lnSpcReduction="10000"/>
          </a:bodyPr>
          <a:lstStyle/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b="1" u="sng" dirty="0"/>
              <a:t>De los t</a:t>
            </a:r>
            <a:r>
              <a:rPr lang="es-ES_tradnl" b="1" u="sng" dirty="0" smtClean="0"/>
              <a:t>raslados: </a:t>
            </a:r>
          </a:p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endParaRPr lang="es-ES" sz="200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b="1" dirty="0"/>
              <a:t>ARTICULO 32</a:t>
            </a:r>
            <a:r>
              <a:rPr lang="es-ES_tradnl" dirty="0"/>
              <a:t>: El residente que necesite trasladarse </a:t>
            </a:r>
            <a:r>
              <a:rPr lang="es-ES_tradnl" dirty="0" smtClean="0"/>
              <a:t>… elevará </a:t>
            </a:r>
            <a:r>
              <a:rPr lang="es-ES_tradnl" dirty="0"/>
              <a:t>al </a:t>
            </a:r>
            <a:r>
              <a:rPr lang="es-ES_tradnl" b="1" dirty="0"/>
              <a:t>Decano</a:t>
            </a:r>
            <a:r>
              <a:rPr lang="es-ES_tradnl" dirty="0"/>
              <a:t> su </a:t>
            </a:r>
            <a:r>
              <a:rPr lang="es-ES_tradnl" dirty="0" smtClean="0"/>
              <a:t>solicitud </a:t>
            </a:r>
            <a:r>
              <a:rPr lang="es-ES_tradnl" dirty="0"/>
              <a:t>por conducto del </a:t>
            </a:r>
            <a:r>
              <a:rPr lang="es-ES_tradnl" b="1" dirty="0"/>
              <a:t>Vicedirector</a:t>
            </a:r>
            <a:r>
              <a:rPr lang="es-ES_tradnl" dirty="0"/>
              <a:t> </a:t>
            </a:r>
            <a:r>
              <a:rPr lang="es-ES_tradnl" b="1" dirty="0"/>
              <a:t>Docente</a:t>
            </a:r>
            <a:r>
              <a:rPr lang="es-ES_tradnl" dirty="0"/>
              <a:t> de su unidad, quien le adjuntará su </a:t>
            </a:r>
            <a:r>
              <a:rPr lang="es-ES_tradnl" b="1" dirty="0"/>
              <a:t>criterio y el estado de cumplimiento del programa </a:t>
            </a:r>
            <a:r>
              <a:rPr lang="es-ES_tradnl" b="1" dirty="0" smtClean="0"/>
              <a:t>docente</a:t>
            </a:r>
            <a:r>
              <a:rPr lang="es-ES_tradnl" dirty="0" smtClean="0"/>
              <a:t>… Se </a:t>
            </a:r>
            <a:r>
              <a:rPr lang="es-ES_tradnl" dirty="0"/>
              <a:t>realizará como mínimo </a:t>
            </a:r>
            <a:r>
              <a:rPr lang="es-ES_tradnl" b="1" dirty="0"/>
              <a:t>dos meses antes de concluir el curso académico </a:t>
            </a:r>
            <a:r>
              <a:rPr lang="es-ES_tradnl" dirty="0"/>
              <a:t>y se hará efectivo al inicio del próximo curso</a:t>
            </a:r>
            <a:r>
              <a:rPr lang="es-ES_tradnl" dirty="0" smtClean="0"/>
              <a:t>.</a:t>
            </a:r>
          </a:p>
          <a:p>
            <a:pPr marL="0" indent="0" algn="just" fontAlgn="auto">
              <a:spcAft>
                <a:spcPts val="0"/>
              </a:spcAft>
              <a:buFont typeface="Wingdings"/>
              <a:buNone/>
              <a:defRPr/>
            </a:pPr>
            <a:endParaRPr lang="es-ES" sz="800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b="1" dirty="0"/>
              <a:t>ARTICULO 33</a:t>
            </a:r>
            <a:r>
              <a:rPr lang="es-ES_tradnl" dirty="0"/>
              <a:t>: Las solicitudes </a:t>
            </a:r>
            <a:r>
              <a:rPr lang="es-ES_tradnl" dirty="0" smtClean="0"/>
              <a:t>…las </a:t>
            </a:r>
            <a:r>
              <a:rPr lang="es-ES_tradnl" b="1" dirty="0" smtClean="0"/>
              <a:t>aprobará </a:t>
            </a:r>
            <a:r>
              <a:rPr lang="es-ES_tradnl" b="1" dirty="0"/>
              <a:t>el Rector </a:t>
            </a:r>
            <a:r>
              <a:rPr lang="es-ES_tradnl" dirty="0"/>
              <a:t>con el criterio del </a:t>
            </a:r>
            <a:r>
              <a:rPr lang="es-ES_tradnl" b="1" i="1" dirty="0"/>
              <a:t>Director Provincial de Salud.</a:t>
            </a:r>
            <a:endParaRPr lang="es-ES" b="1" i="1" dirty="0"/>
          </a:p>
          <a:p>
            <a:pPr marL="320040" indent="-320040" algn="just" fontAlgn="auto">
              <a:spcAft>
                <a:spcPts val="0"/>
              </a:spcAft>
              <a:buFont typeface="Wingdings"/>
              <a:buChar char=""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640763" cy="9906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CAPITULO IV</a:t>
            </a:r>
            <a: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DE LOS TRASLADOS, CAMBIOS DE ESPECIALIDAD, BAJAS Y OTRAS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ACCIONES EN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EL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RÉGIMEN DE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RESIDENCIA</a:t>
            </a:r>
            <a:endParaRPr lang="es-ES" sz="4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179388" y="1557338"/>
            <a:ext cx="8785225" cy="5111750"/>
          </a:xfrm>
        </p:spPr>
        <p:txBody>
          <a:bodyPr>
            <a:normAutofit fontScale="92500"/>
          </a:bodyPr>
          <a:lstStyle/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b="1" u="sng" dirty="0"/>
              <a:t>De los cambios de residencia</a:t>
            </a:r>
            <a:r>
              <a:rPr lang="es-ES_tradnl" b="1" u="sng" dirty="0" smtClean="0"/>
              <a:t>:</a:t>
            </a:r>
            <a:r>
              <a:rPr lang="es-ES_tradnl" dirty="0"/>
              <a:t> </a:t>
            </a:r>
            <a:endParaRPr lang="es-ES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b="1" dirty="0"/>
              <a:t>ARTICULO 38</a:t>
            </a:r>
            <a:r>
              <a:rPr lang="es-ES_tradnl" dirty="0"/>
              <a:t>: Las solicitudes </a:t>
            </a:r>
            <a:r>
              <a:rPr lang="es-ES_tradnl" dirty="0" smtClean="0"/>
              <a:t>… se </a:t>
            </a:r>
            <a:r>
              <a:rPr lang="es-ES_tradnl" dirty="0"/>
              <a:t>tramitan por </a:t>
            </a:r>
            <a:r>
              <a:rPr lang="es-ES_tradnl" b="1" i="1" dirty="0"/>
              <a:t>excepción</a:t>
            </a:r>
            <a:r>
              <a:rPr lang="es-ES_tradnl" dirty="0"/>
              <a:t> </a:t>
            </a:r>
            <a:r>
              <a:rPr lang="es-ES_tradnl" dirty="0" smtClean="0"/>
              <a:t>… se someterán </a:t>
            </a:r>
            <a:r>
              <a:rPr lang="es-ES_tradnl" dirty="0"/>
              <a:t>a la consideración del </a:t>
            </a:r>
            <a:r>
              <a:rPr lang="es-ES_tradnl" b="1" dirty="0"/>
              <a:t>Ministro</a:t>
            </a:r>
            <a:r>
              <a:rPr lang="es-ES_tradnl" dirty="0"/>
              <a:t> de Salud Pública para su decisión.  </a:t>
            </a:r>
            <a:endParaRPr lang="es-ES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b="1" dirty="0"/>
              <a:t>ARTICULO </a:t>
            </a:r>
            <a:r>
              <a:rPr lang="es-ES_tradnl" b="1" dirty="0" smtClean="0"/>
              <a:t>39: </a:t>
            </a:r>
            <a:r>
              <a:rPr lang="es-ES_tradnl" dirty="0" smtClean="0"/>
              <a:t>… se </a:t>
            </a:r>
            <a:r>
              <a:rPr lang="es-ES_tradnl" dirty="0"/>
              <a:t>realizan en diferentes etapas, pero deberán culminar </a:t>
            </a:r>
            <a:r>
              <a:rPr lang="es-ES_tradnl" b="1" i="1" dirty="0"/>
              <a:t>antes del mes de junio  </a:t>
            </a:r>
            <a:r>
              <a:rPr lang="es-ES_tradnl" dirty="0"/>
              <a:t>de cada  año </a:t>
            </a:r>
            <a:r>
              <a:rPr lang="es-ES_tradnl" dirty="0" smtClean="0"/>
              <a:t>...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_tradnl" b="1" dirty="0"/>
              <a:t>ARTICULO 40</a:t>
            </a:r>
            <a:r>
              <a:rPr lang="es-ES_tradnl" dirty="0"/>
              <a:t>: Si </a:t>
            </a:r>
            <a:r>
              <a:rPr lang="es-ES_tradnl" dirty="0" smtClean="0"/>
              <a:t>… el </a:t>
            </a:r>
            <a:r>
              <a:rPr lang="es-ES_tradnl" b="1" i="1" dirty="0" smtClean="0"/>
              <a:t>cambio</a:t>
            </a:r>
            <a:r>
              <a:rPr lang="es-ES_tradnl" dirty="0" smtClean="0"/>
              <a:t> </a:t>
            </a:r>
            <a:r>
              <a:rPr lang="es-ES_tradnl" dirty="0"/>
              <a:t>de especialidad es un asunto relacionado con </a:t>
            </a:r>
            <a:r>
              <a:rPr lang="es-ES_tradnl" dirty="0" smtClean="0"/>
              <a:t>… la </a:t>
            </a:r>
            <a:r>
              <a:rPr lang="es-ES_tradnl" b="1" i="1" dirty="0" smtClean="0"/>
              <a:t>salud </a:t>
            </a:r>
            <a:r>
              <a:rPr lang="es-ES_tradnl" b="1" i="1" dirty="0"/>
              <a:t>del residente</a:t>
            </a:r>
            <a:r>
              <a:rPr lang="es-ES_tradnl" dirty="0"/>
              <a:t>, la solicitud  debe acompañarse de un peritaje de una Comisión Médica </a:t>
            </a:r>
            <a:r>
              <a:rPr lang="es-ES_tradnl" b="1" dirty="0"/>
              <a:t>Provincial</a:t>
            </a:r>
            <a:r>
              <a:rPr lang="es-ES_tradnl" dirty="0"/>
              <a:t> realizado recientemente.</a:t>
            </a:r>
            <a:endParaRPr lang="es-ES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s-ES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850" y="228600"/>
            <a:ext cx="8640763" cy="9906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CAPITULO IV</a:t>
            </a:r>
            <a: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s-ES" sz="20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DE LOS TRASLADOS, CAMBIOS DE ESPECIALIDAD, BAJAS Y OTRAS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ACCIONES EN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EL </a:t>
            </a:r>
            <a:r>
              <a:rPr lang="es-ES_tradnl" sz="2000" b="1" dirty="0" smtClean="0">
                <a:solidFill>
                  <a:schemeClr val="accent4">
                    <a:lumMod val="50000"/>
                  </a:schemeClr>
                </a:solidFill>
              </a:rPr>
              <a:t>RÉGIMEN DE </a:t>
            </a:r>
            <a:r>
              <a:rPr lang="es-ES_tradnl" sz="2000" b="1" dirty="0">
                <a:solidFill>
                  <a:schemeClr val="accent4">
                    <a:lumMod val="50000"/>
                  </a:schemeClr>
                </a:solidFill>
              </a:rPr>
              <a:t>RESIDENCIA</a:t>
            </a:r>
            <a:endParaRPr lang="es-ES" sz="4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"/>
          </p:nvPr>
        </p:nvSpPr>
        <p:spPr>
          <a:xfrm>
            <a:off x="179388" y="1557338"/>
            <a:ext cx="8785225" cy="5111750"/>
          </a:xfrm>
        </p:spPr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s-ES_tradnl" b="1" u="sng" dirty="0"/>
              <a:t>De </a:t>
            </a:r>
            <a:r>
              <a:rPr lang="es-ES_tradnl" b="1" u="sng" dirty="0" smtClean="0"/>
              <a:t>las bajas en el régimen de </a:t>
            </a:r>
            <a:r>
              <a:rPr lang="es-ES_tradnl" b="1" u="sng" dirty="0"/>
              <a:t>residencia</a:t>
            </a:r>
            <a:r>
              <a:rPr lang="es-ES_tradnl" b="1" u="sng" dirty="0" smtClean="0"/>
              <a:t>:</a:t>
            </a:r>
            <a:r>
              <a:rPr lang="es-ES_tradnl" dirty="0"/>
              <a:t> </a:t>
            </a:r>
            <a:endParaRPr lang="es-ES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s-ES" b="1" dirty="0"/>
              <a:t>ARTICULO 41: </a:t>
            </a:r>
            <a:r>
              <a:rPr lang="es-ES" dirty="0"/>
              <a:t>Durante  el desarrollo del Régimen de Residencia, el Decano de la Facultad podrá dictar bajas temporales  o definitivas </a:t>
            </a:r>
            <a:r>
              <a:rPr lang="es-ES" b="1" dirty="0"/>
              <a:t>a solicitud del residente </a:t>
            </a:r>
            <a:r>
              <a:rPr lang="es-ES" dirty="0"/>
              <a:t>o </a:t>
            </a:r>
            <a:r>
              <a:rPr lang="es-ES" b="1" dirty="0"/>
              <a:t>por decisión de la institución </a:t>
            </a:r>
            <a:r>
              <a:rPr lang="es-ES" dirty="0"/>
              <a:t>para dar </a:t>
            </a:r>
            <a:r>
              <a:rPr lang="es-ES" dirty="0" smtClean="0"/>
              <a:t>cumplimiento </a:t>
            </a:r>
            <a:r>
              <a:rPr lang="es-ES" dirty="0"/>
              <a:t>a lo dispuesto por este Reglamento o por otras disposiciones vigentes.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s-ES" dirty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43218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ción de Postgrado">
  <a:themeElements>
    <a:clrScheme name="Personalizado 1">
      <a:dk1>
        <a:sysClr val="windowText" lastClr="000000"/>
      </a:dk1>
      <a:lt1>
        <a:sysClr val="window" lastClr="FFFFFF"/>
      </a:lt1>
      <a:dk2>
        <a:srgbClr val="EBDDC3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ersonalizado 1">
    <a:dk1>
      <a:sysClr val="windowText" lastClr="000000"/>
    </a:dk1>
    <a:lt1>
      <a:sysClr val="window" lastClr="FFFFFF"/>
    </a:lt1>
    <a:dk2>
      <a:srgbClr val="EBDDC3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Formación de Postgrado</Template>
  <TotalTime>94</TotalTime>
  <Words>1711</Words>
  <Application>Microsoft Office PowerPoint</Application>
  <PresentationFormat>Presentación en pantalla (4:3)</PresentationFormat>
  <Paragraphs>139</Paragraphs>
  <Slides>32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3" baseType="lpstr">
      <vt:lpstr>Formación de Postgrado</vt:lpstr>
      <vt:lpstr>Formación DE RESIDENTES</vt:lpstr>
      <vt:lpstr>Diapositiva 2</vt:lpstr>
      <vt:lpstr>ESTRUCTURA REGLAMENTO DEL RÉGIMEN DE RESIDENCIA</vt:lpstr>
      <vt:lpstr>CAPITULO  II DEL INGRESO  AL RÉGIMEN DE RESIDENCIA</vt:lpstr>
      <vt:lpstr>CAPÍTULO  III DE LOS DEBERES Y DERECHOS DE LOS PROFESIONALES DE LA SALUD INCORPORADOS AL RÉGIMEN DE RESIDENCIA</vt:lpstr>
      <vt:lpstr>CAPÍTULO  III DE LOS DEBERES Y DERECHOS DE LOS PROFESIONALES DE LA SALUD INCORPORADOS AL RÉGIMEN DE RESIDENCIA</vt:lpstr>
      <vt:lpstr>CAPITULO IV DE LOS TRASLADOS, CAMBIOS DE ESPECIALIDAD, BAJAS Y OTRAS ACCIONES EN EL RÉGIMEN DE RESIDENCIA</vt:lpstr>
      <vt:lpstr>CAPITULO IV DE LOS TRASLADOS, CAMBIOS DE ESPECIALIDAD, BAJAS Y OTRAS ACCIONES EN EL RÉGIMEN DE RESIDENCIA</vt:lpstr>
      <vt:lpstr>CAPITULO IV DE LOS TRASLADOS, CAMBIOS DE ESPECIALIDAD, BAJAS Y OTRAS ACCIONES EN EL RÉGIMEN DE RESIDENCIA</vt:lpstr>
      <vt:lpstr>CAPITULO IV DE LOS TRASLADOS, CAMBIOS DE ESPECIALIDAD, BAJAS Y OTRAS ACCIONES EN EL RÉGIMEN DE RESIDENCIA</vt:lpstr>
      <vt:lpstr>CAPITULO IV DE LOS TRASLADOS, CAMBIOS DE ESPECIALIDAD, BAJAS Y OTRAS ACCIONES EN EL RÉGIMEN DE RESIDENCIA</vt:lpstr>
      <vt:lpstr>CAPITULO IV DE LOS TRASLADOS, CAMBIOS DE ESPECIALIDAD, BAJAS Y OTRAS ACCIONES EN EL RÉGIMEN DE RESIDENCIA</vt:lpstr>
      <vt:lpstr>CAPITULO IV DE LOS TRASLADOS, CAMBIOS DE ESPECIALIDAD, BAJAS Y OTRAS ACCIONES EN EL RÉGIMEN DE RESIDENCIA</vt:lpstr>
      <vt:lpstr>CAPITULO IV DE LOS TRASLADOS, CAMBIOS DE ESPECIALIDAD, BAJAS Y OTRAS ACCIONES EN EL RÉGIMEN DE RESIDENCIA</vt:lpstr>
      <vt:lpstr>CAPITULO IV DE LOS TRASLADOS, CAMBIOS DE ESPECIALIDAD, BAJAS Y OTRAS ACCIONES EN EL RÉGIMEN DE RESIDENCIA</vt:lpstr>
      <vt:lpstr>CAPITULO IV DE LOS TRASLADOS, CAMBIOS DE ESPECIALIDAD, BAJAS Y OTRAS ACCIONES EN EL RÉGIMEN DE RESIDENCIA</vt:lpstr>
      <vt:lpstr>CAPITULO IV DE LOS TRASLADOS, CAMBIOS DE ESPECIALIDAD, BAJAS Y OTRAS ACCIONES EN EL RÉGIMEN DE RESIDENCIA</vt:lpstr>
      <vt:lpstr>CAPITULO IV DE LOS TRASLADOS, CAMBIOS DE ESPECIALIDAD, BAJAS Y OTRAS ACCIONES EN EL RÉGIMEN DE RESIDENCIA</vt:lpstr>
      <vt:lpstr> CAPITULO V DEL SISTEMA DE TRABAJO PEDAGÓGICO </vt:lpstr>
      <vt:lpstr>CAPITULO V DEL SISTEMA DE TRABAJO PEDAGÓGICO</vt:lpstr>
      <vt:lpstr>CAPITULO V DEL SISTEMA DE TRABAJO PEDAGÓGICO</vt:lpstr>
      <vt:lpstr>CAPITULO V DEL SISTEMA DE TRABAJO PEDAGÓGICO</vt:lpstr>
      <vt:lpstr>   CAPITULO VI SISTEMA DE EVALUACIÓN EN EL RÉGIMEN DE RESIDENCIA </vt:lpstr>
      <vt:lpstr>CAPITULO VI SISTEMA DE EVALUACIÓN EN EL RÉGIMEN DE RESIDENCIA</vt:lpstr>
      <vt:lpstr>CAPITULO VI SISTEMA DE EVALUACIÓN EN EL RÉGIMEN DE RESIDENCIA</vt:lpstr>
      <vt:lpstr>CAPITULO VI SISTEMA DE EVALUACIÓN EN EL RÉGIMEN DE RESIDENCIA</vt:lpstr>
      <vt:lpstr>CAPITULO VI SISTEMA DE EVALUACIÓN EN EL RÉGIMEN DE RESIDENCIA</vt:lpstr>
      <vt:lpstr>CAPITULO VI SISTEMA DE EVALUACIÓN EN EL RÉGIMEN DE RESIDENCIA</vt:lpstr>
      <vt:lpstr>CAPITULO VI SISTEMA DE EVALUACIÓN EN EL RÉGIMEN DE RESIDENCIA</vt:lpstr>
      <vt:lpstr>CAPITULO VI SISTEMA DE EVALUACIÓN EN EL RÉGIMEN DE RESIDENCIA</vt:lpstr>
      <vt:lpstr>  CAPITULO VII DE LAS FALTAS DISCIPLINARIAS </vt:lpstr>
      <vt:lpstr>Diapositiva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Formación DE RESIDENTES</dc:title>
  <dc:creator>violeta</dc:creator>
  <cp:lastModifiedBy>Galenomedia1</cp:lastModifiedBy>
  <cp:revision>11</cp:revision>
  <dcterms:created xsi:type="dcterms:W3CDTF">2018-08-29T15:44:59Z</dcterms:created>
  <dcterms:modified xsi:type="dcterms:W3CDTF">2019-09-02T09:02:45Z</dcterms:modified>
</cp:coreProperties>
</file>