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1D70462E-D75D-40F1-BC81-2BA0CA718E1A}"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3008033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D70462E-D75D-40F1-BC81-2BA0CA718E1A}"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179857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D70462E-D75D-40F1-BC81-2BA0CA718E1A}"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3484699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D70462E-D75D-40F1-BC81-2BA0CA718E1A}"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195066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D70462E-D75D-40F1-BC81-2BA0CA718E1A}"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72005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1D70462E-D75D-40F1-BC81-2BA0CA718E1A}" type="datetimeFigureOut">
              <a:rPr lang="es-ES" smtClean="0"/>
              <a:t>20/04/2024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1065799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1D70462E-D75D-40F1-BC81-2BA0CA718E1A}" type="datetimeFigureOut">
              <a:rPr lang="es-ES" smtClean="0"/>
              <a:t>20/04/2024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338668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1D70462E-D75D-40F1-BC81-2BA0CA718E1A}" type="datetimeFigureOut">
              <a:rPr lang="es-ES" smtClean="0"/>
              <a:t>20/04/2024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2931968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D70462E-D75D-40F1-BC81-2BA0CA718E1A}" type="datetimeFigureOut">
              <a:rPr lang="es-ES" smtClean="0"/>
              <a:t>20/04/2024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34465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D70462E-D75D-40F1-BC81-2BA0CA718E1A}" type="datetimeFigureOut">
              <a:rPr lang="es-ES" smtClean="0"/>
              <a:t>20/04/2024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68271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D70462E-D75D-40F1-BC81-2BA0CA718E1A}" type="datetimeFigureOut">
              <a:rPr lang="es-ES" smtClean="0"/>
              <a:t>20/04/2024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67D835C-D4D1-4243-87E7-FA8102E25C09}" type="slidenum">
              <a:rPr lang="es-ES" smtClean="0"/>
              <a:t>‹Nº›</a:t>
            </a:fld>
            <a:endParaRPr lang="es-ES"/>
          </a:p>
        </p:txBody>
      </p:sp>
    </p:spTree>
    <p:extLst>
      <p:ext uri="{BB962C8B-B14F-4D97-AF65-F5344CB8AC3E}">
        <p14:creationId xmlns:p14="http://schemas.microsoft.com/office/powerpoint/2010/main" val="421924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0462E-D75D-40F1-BC81-2BA0CA718E1A}" type="datetimeFigureOut">
              <a:rPr lang="es-ES" smtClean="0"/>
              <a:t>20/04/2024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7D835C-D4D1-4243-87E7-FA8102E25C09}" type="slidenum">
              <a:rPr lang="es-ES" smtClean="0"/>
              <a:t>‹Nº›</a:t>
            </a:fld>
            <a:endParaRPr lang="es-ES"/>
          </a:p>
        </p:txBody>
      </p:sp>
    </p:spTree>
    <p:extLst>
      <p:ext uri="{BB962C8B-B14F-4D97-AF65-F5344CB8AC3E}">
        <p14:creationId xmlns:p14="http://schemas.microsoft.com/office/powerpoint/2010/main" val="2270366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0"/>
            <a:ext cx="12078268" cy="3509963"/>
          </a:xfrm>
        </p:spPr>
        <p:txBody>
          <a:bodyPr>
            <a:normAutofit fontScale="90000"/>
          </a:bodyPr>
          <a:lstStyle/>
          <a:p>
            <a:r>
              <a:rPr lang="es-ES" sz="4900" u="sng" dirty="0" smtClean="0"/>
              <a:t>Resolución Ministerial 108-2004</a:t>
            </a:r>
            <a:br>
              <a:rPr lang="es-ES" sz="4900" u="sng" dirty="0" smtClean="0"/>
            </a:br>
            <a:r>
              <a:rPr lang="es-ES" dirty="0" smtClean="0"/>
              <a:t/>
            </a:r>
            <a:br>
              <a:rPr lang="es-ES" dirty="0" smtClean="0"/>
            </a:br>
            <a:r>
              <a:rPr lang="es-ES" b="1" dirty="0" smtClean="0"/>
              <a:t>Reglamento del régimen de la residencia</a:t>
            </a:r>
            <a:br>
              <a:rPr lang="es-ES" b="1" dirty="0" smtClean="0"/>
            </a:br>
            <a:r>
              <a:rPr lang="es-ES" b="1" dirty="0" smtClean="0"/>
              <a:t>(artículos seleccionados)</a:t>
            </a:r>
            <a:endParaRPr lang="es-ES" b="1" dirty="0"/>
          </a:p>
        </p:txBody>
      </p:sp>
      <p:sp>
        <p:nvSpPr>
          <p:cNvPr id="3" name="Subtítulo 2"/>
          <p:cNvSpPr>
            <a:spLocks noGrp="1"/>
          </p:cNvSpPr>
          <p:nvPr>
            <p:ph type="subTitle" idx="1"/>
          </p:nvPr>
        </p:nvSpPr>
        <p:spPr>
          <a:xfrm>
            <a:off x="191069" y="4722124"/>
            <a:ext cx="11887200" cy="2135875"/>
          </a:xfrm>
        </p:spPr>
        <p:txBody>
          <a:bodyPr>
            <a:normAutofit/>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p>
          <a:p>
            <a:endParaRPr lang="es-ES" dirty="0" smtClean="0"/>
          </a:p>
          <a:p>
            <a:endParaRPr lang="es-ES" dirty="0"/>
          </a:p>
        </p:txBody>
      </p:sp>
    </p:spTree>
    <p:extLst>
      <p:ext uri="{BB962C8B-B14F-4D97-AF65-F5344CB8AC3E}">
        <p14:creationId xmlns:p14="http://schemas.microsoft.com/office/powerpoint/2010/main" val="2932315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lnSpcReduction="10000"/>
          </a:bodyPr>
          <a:lstStyle/>
          <a:p>
            <a:pPr marL="0" indent="0">
              <a:buNone/>
            </a:pPr>
            <a:r>
              <a:rPr lang="es-ES" dirty="0" smtClean="0"/>
              <a:t>ARTÍCULO 52: Durante la formación los residentes podrán adelantar el tiempo general de la especialidad, como resultado de:</a:t>
            </a:r>
          </a:p>
          <a:p>
            <a:pPr marL="0" indent="0">
              <a:buNone/>
            </a:pPr>
            <a:endParaRPr lang="es-ES" dirty="0" smtClean="0"/>
          </a:p>
          <a:p>
            <a:pPr marL="0" indent="0">
              <a:buNone/>
            </a:pPr>
            <a:r>
              <a:rPr lang="es-ES" dirty="0" smtClean="0"/>
              <a:t>•	Convalidar un módulo, una rotación o estancia.</a:t>
            </a:r>
          </a:p>
          <a:p>
            <a:pPr marL="0" indent="0">
              <a:buNone/>
            </a:pPr>
            <a:r>
              <a:rPr lang="es-ES" dirty="0" smtClean="0"/>
              <a:t>•	Adelantar el pase de año o el examen estatal.</a:t>
            </a:r>
          </a:p>
          <a:p>
            <a:pPr marL="0" indent="0">
              <a:buNone/>
            </a:pPr>
            <a:endParaRPr lang="es-ES" dirty="0" smtClean="0"/>
          </a:p>
          <a:p>
            <a:pPr marL="0" indent="0">
              <a:buNone/>
            </a:pPr>
            <a:r>
              <a:rPr lang="es-ES" dirty="0" smtClean="0"/>
              <a:t>ARTICULO 53: Las solicitudes de adelanto, deberán realizarse por escrito y avalado por el tutor y el jefe de Dpto. docente de la Institución, donde se certifique que ha adquirido  los conocimientos, habilidades  y  hábitos  contemplados  en  sus  planes  de formación.  Este adelanto no debe ser superior a un año, excepto los casos que planteen adelanto por convalidación.</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856817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fontScale="92500" lnSpcReduction="10000"/>
          </a:bodyPr>
          <a:lstStyle/>
          <a:p>
            <a:pPr marL="0" indent="0">
              <a:buNone/>
            </a:pPr>
            <a:r>
              <a:rPr lang="es-ES" dirty="0" smtClean="0"/>
              <a:t>ARTICULO  58: Se denomina Tutor al profesor que se  responsabiliza con la formación integral del residente, de acuerdo a lo establecido en el programa de formación de la especialidad. </a:t>
            </a:r>
          </a:p>
          <a:p>
            <a:pPr marL="0" indent="0">
              <a:buNone/>
            </a:pPr>
            <a:r>
              <a:rPr lang="es-ES" dirty="0" smtClean="0"/>
              <a:t>El residente en el transcurso de sus estudios puede tener uno o dos tutores, ya que en algunos casos un tutor puede realizar las dos funciones, ellos son:</a:t>
            </a:r>
          </a:p>
          <a:p>
            <a:pPr marL="0" indent="0">
              <a:buNone/>
            </a:pPr>
            <a:r>
              <a:rPr lang="es-ES" dirty="0" smtClean="0"/>
              <a:t>	</a:t>
            </a:r>
            <a:r>
              <a:rPr lang="es-ES" b="1" u="sng" dirty="0" smtClean="0"/>
              <a:t>Tutor Principal</a:t>
            </a:r>
            <a:r>
              <a:rPr lang="es-ES" dirty="0" smtClean="0"/>
              <a:t>: Docente de la especialidad, responsable máximo de la formación integral del especialista, quien además de brindarle asesoría directa durante la mayor parte del tiempo definido por el plan de estudios, coordina todo lo relacionado con las estancias, rotaciones y el Trabajo de Terminación de la Especialidad (TTE); controla el desarrollo de su aprendizaje y las evaluaciones recibidas; así como define y programa medidas para la superación de las deficiencias detectadas. </a:t>
            </a:r>
          </a:p>
          <a:p>
            <a:pPr marL="0" indent="0">
              <a:buNone/>
            </a:pPr>
            <a:r>
              <a:rPr lang="es-ES" dirty="0" smtClean="0"/>
              <a:t>	</a:t>
            </a:r>
            <a:r>
              <a:rPr lang="es-ES" b="1" u="sng" dirty="0" smtClean="0"/>
              <a:t>Tutor del Trabajo de Terminación de la Especialidad</a:t>
            </a:r>
            <a:r>
              <a:rPr lang="es-ES" dirty="0" smtClean="0"/>
              <a:t>: docente, especialista o investigador que con experiencia en ese campo del conocimiento orienta y controla el desarrollo del Trabajo de Terminación de la Especialidad.</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6610678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fontScale="92500" lnSpcReduction="20000"/>
          </a:bodyPr>
          <a:lstStyle/>
          <a:p>
            <a:r>
              <a:rPr lang="es-ES_tradnl" b="1" dirty="0"/>
              <a:t>ARTICULO 73</a:t>
            </a:r>
            <a:r>
              <a:rPr lang="es-ES_tradnl" dirty="0"/>
              <a:t>: El Sistema de Evaluación establece tres tipos de evaluación en dependencia de su propósito y del momento en que se producen:</a:t>
            </a:r>
            <a:endParaRPr lang="es-ES" dirty="0"/>
          </a:p>
          <a:p>
            <a:pPr marL="0" indent="0">
              <a:buNone/>
            </a:pPr>
            <a:r>
              <a:rPr lang="es-ES_tradnl" dirty="0" smtClean="0"/>
              <a:t>  </a:t>
            </a:r>
            <a:r>
              <a:rPr lang="es-ES_tradnl" b="1" dirty="0"/>
              <a:t>1</a:t>
            </a:r>
            <a:r>
              <a:rPr lang="es-ES_tradnl" dirty="0"/>
              <a:t>. </a:t>
            </a:r>
            <a:r>
              <a:rPr lang="es-ES_tradnl" b="1" dirty="0"/>
              <a:t>Evaluación de Curso. </a:t>
            </a:r>
            <a:endParaRPr lang="es-ES" dirty="0"/>
          </a:p>
          <a:p>
            <a:pPr marL="0" indent="0">
              <a:buNone/>
            </a:pPr>
            <a:r>
              <a:rPr lang="es-ES_tradnl" b="1" dirty="0"/>
              <a:t>  </a:t>
            </a:r>
            <a:r>
              <a:rPr lang="es-ES_tradnl" b="1" dirty="0" smtClean="0"/>
              <a:t> </a:t>
            </a:r>
            <a:r>
              <a:rPr lang="es-ES_tradnl" b="1" dirty="0"/>
              <a:t>2. Evaluación de Promoción.</a:t>
            </a:r>
            <a:endParaRPr lang="es-ES" dirty="0"/>
          </a:p>
          <a:p>
            <a:pPr marL="0" indent="0">
              <a:buNone/>
            </a:pPr>
            <a:r>
              <a:rPr lang="es-ES_tradnl" b="1" dirty="0" smtClean="0"/>
              <a:t>   </a:t>
            </a:r>
            <a:r>
              <a:rPr lang="es-ES_tradnl" b="1" dirty="0"/>
              <a:t>3. Evaluación de Graduación</a:t>
            </a:r>
            <a:r>
              <a:rPr lang="es-ES_tradnl" b="1" dirty="0" smtClean="0"/>
              <a:t>.</a:t>
            </a:r>
            <a:endParaRPr lang="es-ES" dirty="0" smtClean="0"/>
          </a:p>
          <a:p>
            <a:pPr marL="0" indent="0">
              <a:buNone/>
            </a:pPr>
            <a:r>
              <a:rPr lang="es-ES" dirty="0" smtClean="0"/>
              <a:t>ARTICULO 78: El sistema de evaluación  utiliza una escala de calificación  de 0 a 100 puntos, distribuidos a los efectos de la apreciación cualitativa en las categorías siguientes:</a:t>
            </a:r>
          </a:p>
          <a:p>
            <a:pPr marL="0" indent="0">
              <a:buNone/>
            </a:pPr>
            <a:r>
              <a:rPr lang="es-ES" dirty="0" smtClean="0"/>
              <a:t>     Excelente             	             (E)       	</a:t>
            </a:r>
            <a:r>
              <a:rPr lang="es-ES" smtClean="0"/>
              <a:t>96  100 </a:t>
            </a:r>
            <a:r>
              <a:rPr lang="es-ES" dirty="0" smtClean="0"/>
              <a:t>puntos </a:t>
            </a:r>
          </a:p>
          <a:p>
            <a:pPr marL="0" indent="0">
              <a:buNone/>
            </a:pPr>
            <a:r>
              <a:rPr lang="es-ES" dirty="0" smtClean="0"/>
              <a:t>     Muy Bien               	  (MB)		90  95  puntos            </a:t>
            </a:r>
          </a:p>
          <a:p>
            <a:pPr marL="0" indent="0">
              <a:buNone/>
            </a:pPr>
            <a:r>
              <a:rPr lang="es-ES" dirty="0" smtClean="0"/>
              <a:t>     Bien                		(B)	            	80  89  puntos</a:t>
            </a:r>
          </a:p>
          <a:p>
            <a:pPr marL="0" indent="0">
              <a:buNone/>
            </a:pPr>
            <a:r>
              <a:rPr lang="es-ES" dirty="0" smtClean="0"/>
              <a:t>     Regular             		(R)	            	70  79  puntos</a:t>
            </a:r>
          </a:p>
          <a:p>
            <a:pPr marL="0" indent="0">
              <a:buNone/>
            </a:pPr>
            <a:r>
              <a:rPr lang="es-ES" dirty="0" smtClean="0"/>
              <a:t>     Mal                 		(M)	            	Menos de 70 puntos</a:t>
            </a:r>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2086184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lnSpcReduction="10000"/>
          </a:bodyPr>
          <a:lstStyle/>
          <a:p>
            <a:pPr marL="0" indent="0">
              <a:buNone/>
            </a:pPr>
            <a:r>
              <a:rPr lang="es-ES" dirty="0" smtClean="0"/>
              <a:t>ARTICULO  99: La evaluación de promoción se efectuará anualmente por Tribunales designados por el Decano de la Facultad y estarán integrados por tres o cinco miembros: Presidente, Secretario, uno o tres Vocales y un Suplente, todos incorporados al proceso de formación de residentes de la especialidad, que ostenten categoría docente, preferentemente de  Profesor Titular, Auxiliar o Asistente. El Presidente del Tribunal debe tener categoría docente principal</a:t>
            </a:r>
          </a:p>
          <a:p>
            <a:pPr marL="0" indent="0">
              <a:buNone/>
            </a:pPr>
            <a:r>
              <a:rPr lang="es-ES_tradnl" b="1" dirty="0"/>
              <a:t>ARTICULO  104</a:t>
            </a:r>
            <a:r>
              <a:rPr lang="es-ES_tradnl" dirty="0"/>
              <a:t>: </a:t>
            </a:r>
            <a:r>
              <a:rPr lang="es-ES_tradnl" b="1" dirty="0"/>
              <a:t>Cuando en la evaluación de promoción el residente obtiene desaprobado  en la convocatoria ordinaria del examen, tiene derecho a realizar un examen  extraordinario, con las mismas características en los 30 días  naturales siguientes a la notificación de la calificación. La nota máxima a que puede aspirar en el examen será del 70% del valor previsto.</a:t>
            </a:r>
            <a:r>
              <a:rPr lang="es-ES_tradnl" dirty="0"/>
              <a:t> </a:t>
            </a:r>
            <a:r>
              <a:rPr lang="es-ES_tradnl" b="1" dirty="0"/>
              <a:t>Si obtiene la calificación de desaprobado tiene derecho a repetir el año </a:t>
            </a:r>
            <a:r>
              <a:rPr lang="es-ES_tradnl" dirty="0"/>
              <a:t>adjuntándose a su Expediente un Demérito Docente.</a:t>
            </a:r>
            <a:endParaRPr lang="es-ES" dirty="0"/>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506560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a:bodyPr>
          <a:lstStyle/>
          <a:p>
            <a:pPr marL="0" indent="0">
              <a:buNone/>
            </a:pPr>
            <a:r>
              <a:rPr lang="es-ES" dirty="0" smtClean="0"/>
              <a:t>ARTICULO 105: El residente sólo podrá repetir, en una ocasión, un año de los estudios de la especialidad.</a:t>
            </a:r>
          </a:p>
          <a:p>
            <a:pPr marL="0" indent="0">
              <a:buNone/>
            </a:pPr>
            <a:r>
              <a:rPr lang="es-ES" dirty="0" smtClean="0"/>
              <a:t>ARTICULO 109: La Evaluación de Graduación se convocará dos veces en el año (</a:t>
            </a:r>
            <a:r>
              <a:rPr lang="es-ES" dirty="0" err="1" smtClean="0"/>
              <a:t>abtril</a:t>
            </a:r>
            <a:r>
              <a:rPr lang="es-ES" dirty="0" smtClean="0"/>
              <a:t>-mayo y octubre-noviembre), pero de manera excepcional se podrá autorizar la realización de exámenes fuera de estos períodos, siempre que las causas sean plenamente justificables, lo que debe ser autorizado por el Área de Docencia del MINSAP. Para realizarla se designarán los Tribunales Estatales, los que estarán integrados por un Presidente, un Secretario, uno o tres Vocales  y un Suplente. </a:t>
            </a:r>
          </a:p>
          <a:p>
            <a:pPr marL="0" indent="0">
              <a:buNone/>
            </a:pPr>
            <a:r>
              <a:rPr lang="es-ES" dirty="0" smtClean="0"/>
              <a:t>ARTICULO 118: El ejercicio teórico deberá tener entre 5-10 preguntas generalizadoras, (no más de 10) dirigidas a evaluar los objetivos generales del plan de estudios.</a:t>
            </a:r>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4243893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a:bodyPr>
          <a:lstStyle/>
          <a:p>
            <a:pPr marL="0" indent="0">
              <a:buNone/>
            </a:pPr>
            <a:r>
              <a:rPr lang="es-ES" dirty="0" smtClean="0"/>
              <a:t>ARTICULO 119: Si durante el desarrollo de la Evaluación de Graduación,  el residente no obtiene el 70% de los puntos en la presentación y defensa de la tesis o en los ejercicios de examen estatal, no continuará la misma, se considerará desaprobado y causará baja definitiva de la residencia, poniéndose a disposición de su provincia de origen. Tiene derecho a presentarse en la próxima convocatoria de Evaluación de Graduación hasta en dos oportunidades más, las que no deben exceder de los 3 años.</a:t>
            </a:r>
          </a:p>
          <a:p>
            <a:pPr marL="0" indent="0">
              <a:buNone/>
            </a:pPr>
            <a:r>
              <a:rPr lang="es-ES" dirty="0" smtClean="0"/>
              <a:t>ARTICULO 121: En el caso que desapruebe uno de los ejercicios del Examen Estatal (teórico y práctico),  tiene que repetir el examen en su totalidad. La máxima calificación a obtener en el componente que fue desaprobado será del 70% del valor correspondiente</a:t>
            </a:r>
          </a:p>
          <a:p>
            <a:pPr marL="0" indent="0">
              <a:buNone/>
            </a:pPr>
            <a:endParaRPr lang="es-ES" dirty="0"/>
          </a:p>
        </p:txBody>
      </p:sp>
    </p:spTree>
    <p:extLst>
      <p:ext uri="{BB962C8B-B14F-4D97-AF65-F5344CB8AC3E}">
        <p14:creationId xmlns:p14="http://schemas.microsoft.com/office/powerpoint/2010/main" val="6274204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a:bodyPr>
          <a:lstStyle/>
          <a:p>
            <a:pPr marL="0" indent="0">
              <a:buNone/>
            </a:pPr>
            <a:r>
              <a:rPr lang="es-ES" dirty="0" smtClean="0"/>
              <a:t>ARTICULO  124: La inconformidad del residente con la calificación obtenida en cualquiera de los tipos y formas  de  evaluación previstas en el sistema establecido en el presente reglamento, y  concretadas en el programa de formación de cada especialidad, se expresa como solicitud de revisión de </a:t>
            </a:r>
            <a:r>
              <a:rPr lang="es-ES" dirty="0" err="1" smtClean="0"/>
              <a:t>exámen</a:t>
            </a:r>
            <a:r>
              <a:rPr lang="es-ES" dirty="0" smtClean="0"/>
              <a:t> ante  el Vicedecano  de Investigaciones y Postgrado de la Facultad  correspondiente,  como única instancia, en un plazo no mayor de 48 horas después de haberse producido el acto de examen y sólo puede considerarse como apelación si se ha cometido  violación en  alguno de los procedimientos establecidos. En  tal  caso, los Rectores y Decanos de los Centros de Educación Médica  Superior constituyen el último nivel de apelación.</a:t>
            </a:r>
          </a:p>
          <a:p>
            <a:pPr marL="0" indent="0">
              <a:buNone/>
            </a:pPr>
            <a:r>
              <a:rPr lang="es-ES" dirty="0" smtClean="0"/>
              <a:t> </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1860786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17562"/>
          </a:xfrm>
        </p:spPr>
        <p:txBody>
          <a:bodyPr>
            <a:normAutofit/>
          </a:bodyPr>
          <a:lstStyle/>
          <a:p>
            <a:pPr algn="ctr"/>
            <a:r>
              <a:rPr lang="es-ES" sz="9600" dirty="0" smtClean="0"/>
              <a:t>Fin</a:t>
            </a:r>
            <a:endParaRPr lang="es-ES" sz="9600" dirty="0"/>
          </a:p>
        </p:txBody>
      </p:sp>
    </p:spTree>
    <p:extLst>
      <p:ext uri="{BB962C8B-B14F-4D97-AF65-F5344CB8AC3E}">
        <p14:creationId xmlns:p14="http://schemas.microsoft.com/office/powerpoint/2010/main" val="2323821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690690"/>
            <a:ext cx="12192000" cy="5167310"/>
          </a:xfrm>
        </p:spPr>
        <p:txBody>
          <a:bodyPr>
            <a:normAutofit fontScale="92500"/>
          </a:bodyPr>
          <a:lstStyle/>
          <a:p>
            <a:r>
              <a:rPr lang="es-ES_tradnl" b="1" dirty="0"/>
              <a:t>ARTICULO 29</a:t>
            </a:r>
            <a:r>
              <a:rPr lang="es-ES_tradnl" dirty="0"/>
              <a:t>: Se establecen como deberes de los profesionales en Régimen de Residencia, los siguientes:</a:t>
            </a:r>
            <a:endParaRPr lang="es-ES" dirty="0"/>
          </a:p>
          <a:p>
            <a:pPr marL="0" indent="0">
              <a:buNone/>
            </a:pPr>
            <a:endParaRPr lang="es-ES" dirty="0"/>
          </a:p>
          <a:p>
            <a:pPr>
              <a:buFont typeface="Wingdings" panose="05000000000000000000" pitchFamily="2" charset="2"/>
              <a:buChar char="Ø"/>
            </a:pPr>
            <a:r>
              <a:rPr lang="es-ES_tradnl" dirty="0"/>
              <a:t>Realizar la </a:t>
            </a:r>
            <a:r>
              <a:rPr lang="es-ES_tradnl" b="1" dirty="0"/>
              <a:t>guardia médica</a:t>
            </a:r>
            <a:r>
              <a:rPr lang="es-ES_tradnl" dirty="0"/>
              <a:t> con una </a:t>
            </a:r>
            <a:r>
              <a:rPr lang="es-ES_tradnl" b="1" dirty="0"/>
              <a:t>periodicidad no mayor de 7 días ni menor de 4 días.</a:t>
            </a:r>
            <a:endParaRPr lang="es-ES" dirty="0"/>
          </a:p>
          <a:p>
            <a:pPr>
              <a:buFont typeface="Wingdings" panose="05000000000000000000" pitchFamily="2" charset="2"/>
              <a:buChar char="Ø"/>
            </a:pPr>
            <a:endParaRPr lang="es-ES" dirty="0"/>
          </a:p>
          <a:p>
            <a:pPr>
              <a:buFont typeface="Wingdings" panose="05000000000000000000" pitchFamily="2" charset="2"/>
              <a:buChar char="Ø"/>
            </a:pPr>
            <a:r>
              <a:rPr lang="es-ES_tradnl" b="1" dirty="0"/>
              <a:t>Cumplir los principios de la Ética Médica en todos sus aspectos</a:t>
            </a:r>
            <a:r>
              <a:rPr lang="es-ES_tradnl" dirty="0"/>
              <a:t> y contribuir con su ejemplo personal a la  educación de su colectivo de trabajo e influir positivamente sobre  la conducta de los trabajadores, educandos y población con los que se relaciona.</a:t>
            </a:r>
            <a:endParaRPr lang="es-ES" dirty="0"/>
          </a:p>
          <a:p>
            <a:pPr>
              <a:buFont typeface="Wingdings" panose="05000000000000000000" pitchFamily="2" charset="2"/>
              <a:buChar char="Ø"/>
            </a:pPr>
            <a:endParaRPr lang="es-ES" dirty="0"/>
          </a:p>
          <a:p>
            <a:pPr>
              <a:buFont typeface="Wingdings" panose="05000000000000000000" pitchFamily="2" charset="2"/>
              <a:buChar char="Ø"/>
            </a:pPr>
            <a:r>
              <a:rPr lang="es-ES_tradnl" b="1" dirty="0"/>
              <a:t>Participar activamente en las reuniones y actividades organizadas o promovidas por la unidad.</a:t>
            </a:r>
            <a:endParaRPr lang="es-ES" dirty="0"/>
          </a:p>
          <a:p>
            <a:pPr marL="0" indent="0">
              <a:buNone/>
            </a:pPr>
            <a:endParaRPr lang="es-ES" dirty="0"/>
          </a:p>
        </p:txBody>
      </p:sp>
    </p:spTree>
    <p:extLst>
      <p:ext uri="{BB962C8B-B14F-4D97-AF65-F5344CB8AC3E}">
        <p14:creationId xmlns:p14="http://schemas.microsoft.com/office/powerpoint/2010/main" val="4095212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fontScale="85000" lnSpcReduction="20000"/>
          </a:bodyPr>
          <a:lstStyle/>
          <a:p>
            <a:r>
              <a:rPr lang="es-ES_tradnl" b="1" dirty="0"/>
              <a:t>ARTICULO 29</a:t>
            </a:r>
            <a:r>
              <a:rPr lang="es-ES_tradnl" dirty="0"/>
              <a:t>: </a:t>
            </a:r>
            <a:r>
              <a:rPr lang="es-ES_tradnl" dirty="0" smtClean="0"/>
              <a:t>(continuación). Se </a:t>
            </a:r>
            <a:r>
              <a:rPr lang="es-ES_tradnl" dirty="0"/>
              <a:t>establecen como deberes de los profesionales en Régimen de Residencia, los siguientes:</a:t>
            </a:r>
            <a:endParaRPr lang="es-ES" dirty="0"/>
          </a:p>
          <a:p>
            <a:pPr marL="0" indent="0">
              <a:buNone/>
            </a:pPr>
            <a:endParaRPr lang="es-ES" dirty="0"/>
          </a:p>
          <a:p>
            <a:pPr>
              <a:buFont typeface="Wingdings" panose="05000000000000000000" pitchFamily="2" charset="2"/>
              <a:buChar char="Ø"/>
            </a:pPr>
            <a:r>
              <a:rPr lang="es-ES_tradnl" b="1" dirty="0" smtClean="0"/>
              <a:t>Conocer</a:t>
            </a:r>
            <a:r>
              <a:rPr lang="es-ES_tradnl" b="1" dirty="0"/>
              <a:t>, cumplir y hacer cumplir, en todas sus partes, el Reglamento Interno del centro donde labora</a:t>
            </a:r>
            <a:r>
              <a:rPr lang="es-ES_tradnl" dirty="0"/>
              <a:t>, así como la legislación laboral vigente para los trabajadores de la salud.</a:t>
            </a:r>
            <a:endParaRPr lang="es-ES" dirty="0"/>
          </a:p>
          <a:p>
            <a:pPr>
              <a:buFont typeface="Wingdings" panose="05000000000000000000" pitchFamily="2" charset="2"/>
              <a:buChar char="Ø"/>
            </a:pPr>
            <a:endParaRPr lang="es-ES" dirty="0"/>
          </a:p>
          <a:p>
            <a:pPr>
              <a:buFont typeface="Wingdings" panose="05000000000000000000" pitchFamily="2" charset="2"/>
              <a:buChar char="Ø"/>
            </a:pPr>
            <a:r>
              <a:rPr lang="es-ES_tradnl" dirty="0"/>
              <a:t>Cumplir las normas de educación formal, manteniendo cuidado su porte y aspecto personal.</a:t>
            </a:r>
            <a:endParaRPr lang="es-ES" dirty="0"/>
          </a:p>
          <a:p>
            <a:pPr>
              <a:buFont typeface="Wingdings" panose="05000000000000000000" pitchFamily="2" charset="2"/>
              <a:buChar char="Ø"/>
            </a:pPr>
            <a:endParaRPr lang="es-ES" dirty="0"/>
          </a:p>
          <a:p>
            <a:pPr>
              <a:buFont typeface="Wingdings" panose="05000000000000000000" pitchFamily="2" charset="2"/>
              <a:buChar char="Ø"/>
            </a:pPr>
            <a:r>
              <a:rPr lang="es-ES_tradnl" b="1" dirty="0"/>
              <a:t>Realizar durante el proceso de especialidad un trabajo científico formativo que constituirá su trabajo de terminación de la especialidad. (TTE). </a:t>
            </a:r>
            <a:endParaRPr lang="es-ES" dirty="0"/>
          </a:p>
          <a:p>
            <a:pPr>
              <a:buFont typeface="Wingdings" panose="05000000000000000000" pitchFamily="2" charset="2"/>
              <a:buChar char="Ø"/>
            </a:pPr>
            <a:endParaRPr lang="es-ES" dirty="0"/>
          </a:p>
          <a:p>
            <a:pPr>
              <a:buFont typeface="Wingdings" panose="05000000000000000000" pitchFamily="2" charset="2"/>
              <a:buChar char="Ø"/>
            </a:pPr>
            <a:r>
              <a:rPr lang="es-ES_tradnl" b="1" dirty="0"/>
              <a:t>Realizar con una periodicidad anual, un mes de trabajo asistencial</a:t>
            </a:r>
            <a:r>
              <a:rPr lang="es-ES_tradnl" dirty="0"/>
              <a:t> de acuerdo a la programación  que  se  realice al inicio de cada curso de forma conjunta entre los CEMS  y  las  Direcciones  Provinciales  de  Salud, según las necesidades del </a:t>
            </a:r>
            <a:r>
              <a:rPr lang="es-ES_tradnl" dirty="0" smtClean="0"/>
              <a:t>territorio</a:t>
            </a:r>
            <a:r>
              <a:rPr lang="es-ES_tradnl" dirty="0"/>
              <a:t> </a:t>
            </a:r>
            <a:endParaRPr lang="es-ES" dirty="0"/>
          </a:p>
          <a:p>
            <a:pPr>
              <a:buFont typeface="Wingdings" panose="05000000000000000000" pitchFamily="2" charset="2"/>
              <a:buChar char="Ø"/>
            </a:pPr>
            <a:endParaRPr lang="es-ES" dirty="0"/>
          </a:p>
        </p:txBody>
      </p:sp>
    </p:spTree>
    <p:extLst>
      <p:ext uri="{BB962C8B-B14F-4D97-AF65-F5344CB8AC3E}">
        <p14:creationId xmlns:p14="http://schemas.microsoft.com/office/powerpoint/2010/main" val="1404647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910686"/>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2456597"/>
            <a:ext cx="12192000" cy="4401402"/>
          </a:xfrm>
        </p:spPr>
        <p:txBody>
          <a:bodyPr>
            <a:normAutofit lnSpcReduction="10000"/>
          </a:bodyPr>
          <a:lstStyle/>
          <a:p>
            <a:r>
              <a:rPr lang="es-ES_tradnl" b="1" dirty="0"/>
              <a:t>ARTICULO 32</a:t>
            </a:r>
            <a:r>
              <a:rPr lang="es-ES_tradnl" dirty="0"/>
              <a:t>: </a:t>
            </a:r>
            <a:r>
              <a:rPr lang="es-ES_tradnl" b="1" dirty="0"/>
              <a:t>El residente que necesite trasladarse de Facultad o Provincia, temporal o definitivamente elevará al Decano su solicitud, por conducto del Vicedirector Docente de su unidad, quien le adjuntará su criterio y el estado de cumplimiento del programa docente.</a:t>
            </a:r>
            <a:r>
              <a:rPr lang="es-ES_tradnl" dirty="0"/>
              <a:t> </a:t>
            </a:r>
            <a:r>
              <a:rPr lang="es-ES_tradnl" b="1" dirty="0"/>
              <a:t>Dicha solicitud se realizará como mínimo dos meses antes de concluir el curso académico y se hará efectivo al inicio del próximo curso</a:t>
            </a:r>
            <a:r>
              <a:rPr lang="es-ES_tradnl" b="1" dirty="0" smtClean="0"/>
              <a:t>.</a:t>
            </a:r>
          </a:p>
          <a:p>
            <a:r>
              <a:rPr lang="es-ES" b="1" dirty="0" smtClean="0"/>
              <a:t>ARTICULO 38: Las solicitudes de cambios de residencia se tramitan por excepción a partir de una propuesta fundamentada de los Consejos de Dirección de los CEMS y de la Dirección de Salud de la provincia a que pertenece, la elevarán de conjunto al Viceministerio a cargo de la docencia, donde se someterá a la consideración del Ministro de Salud Pública para su decisión.</a:t>
            </a:r>
            <a:endParaRPr lang="es-ES_tradnl" b="1" dirty="0" smtClean="0"/>
          </a:p>
          <a:p>
            <a:endParaRPr lang="es-ES" dirty="0"/>
          </a:p>
          <a:p>
            <a:endParaRPr lang="es-ES" dirty="0"/>
          </a:p>
        </p:txBody>
      </p:sp>
    </p:spTree>
    <p:extLst>
      <p:ext uri="{BB962C8B-B14F-4D97-AF65-F5344CB8AC3E}">
        <p14:creationId xmlns:p14="http://schemas.microsoft.com/office/powerpoint/2010/main" val="393680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910686"/>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a:bodyPr>
          <a:lstStyle/>
          <a:p>
            <a:r>
              <a:rPr lang="es-ES_tradnl" b="1" dirty="0"/>
              <a:t>ARTICULO  42</a:t>
            </a:r>
            <a:r>
              <a:rPr lang="es-ES_tradnl" dirty="0"/>
              <a:t>: </a:t>
            </a:r>
            <a:r>
              <a:rPr lang="es-ES_tradnl" b="1" dirty="0"/>
              <a:t>Una baja es temporal cuando el residente  interrumpe la residencia por un período de tiempo que puede fluctuar entre  tres  meses y dos años.</a:t>
            </a:r>
            <a:r>
              <a:rPr lang="es-ES_tradnl" dirty="0"/>
              <a:t> </a:t>
            </a:r>
            <a:r>
              <a:rPr lang="es-ES_tradnl" b="1" dirty="0"/>
              <a:t>Esta baja se dicta por separación del centro de trabajo motivada por una sanción disciplinaria </a:t>
            </a:r>
            <a:r>
              <a:rPr lang="es-ES_tradnl" dirty="0"/>
              <a:t>administrativa o</a:t>
            </a:r>
            <a:r>
              <a:rPr lang="es-ES_tradnl" b="1" dirty="0"/>
              <a:t> cuando los problemas personales, familiares o sociales que presenta el residente influyan negativamente en su aprovechamiento docente y las causas que lo generan son solucionables dentro de ese período de tiempo</a:t>
            </a:r>
            <a:r>
              <a:rPr lang="es-ES_tradnl" dirty="0"/>
              <a:t>. </a:t>
            </a:r>
            <a:endParaRPr lang="es-ES" dirty="0"/>
          </a:p>
          <a:p>
            <a:r>
              <a:rPr lang="es-ES_tradnl" b="1" dirty="0" smtClean="0"/>
              <a:t>En </a:t>
            </a:r>
            <a:r>
              <a:rPr lang="es-ES_tradnl" b="1" dirty="0"/>
              <a:t>estos casos el residente se vinculará laboralmente a la unidad de donde procedía o a otra que le asigne la provincia a que pertenecía antes de obtener la residencia </a:t>
            </a:r>
            <a:r>
              <a:rPr lang="es-ES_tradnl" dirty="0"/>
              <a:t>y en el momento de su reincorporación deberá presentar un aval de su trayectoria laboral durante ese período.</a:t>
            </a:r>
            <a:endParaRPr lang="es-ES" dirty="0"/>
          </a:p>
          <a:p>
            <a:endParaRPr lang="es-ES" dirty="0"/>
          </a:p>
        </p:txBody>
      </p:sp>
    </p:spTree>
    <p:extLst>
      <p:ext uri="{BB962C8B-B14F-4D97-AF65-F5344CB8AC3E}">
        <p14:creationId xmlns:p14="http://schemas.microsoft.com/office/powerpoint/2010/main" val="526313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910686"/>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lnSpcReduction="10000"/>
          </a:bodyPr>
          <a:lstStyle/>
          <a:p>
            <a:r>
              <a:rPr lang="es-ES_tradnl" b="1" dirty="0"/>
              <a:t>ARTÍCULO  45: Se considera que una baja es definitiva, cuando las causas que la generan tienen carácter permanente o cuando el tiempo de solicitud es superior a dos años</a:t>
            </a:r>
            <a:r>
              <a:rPr lang="es-ES_tradnl" dirty="0"/>
              <a:t>. En estos casos </a:t>
            </a:r>
            <a:r>
              <a:rPr lang="es-ES_tradnl" b="1" u="sng" dirty="0"/>
              <a:t>el residente se </a:t>
            </a:r>
            <a:r>
              <a:rPr lang="es-ES_tradnl" b="1" u="sng" dirty="0" err="1"/>
              <a:t>vínculará</a:t>
            </a:r>
            <a:r>
              <a:rPr lang="es-ES_tradnl" b="1" u="sng" dirty="0"/>
              <a:t> laboralmente a la unidad de donde </a:t>
            </a:r>
            <a:r>
              <a:rPr lang="es-ES_tradnl" b="1" u="sng" dirty="0" err="1"/>
              <a:t>procedia</a:t>
            </a:r>
            <a:r>
              <a:rPr lang="es-ES_tradnl" b="1" u="sng" dirty="0"/>
              <a:t> </a:t>
            </a:r>
            <a:r>
              <a:rPr lang="es-ES_tradnl" b="1" dirty="0"/>
              <a:t>o a otra que le asigne la provincia a que pertenecía antes de obtener la residencia</a:t>
            </a:r>
            <a:r>
              <a:rPr lang="es-ES_tradnl" dirty="0"/>
              <a:t>.</a:t>
            </a:r>
            <a:endParaRPr lang="es-ES" dirty="0"/>
          </a:p>
          <a:p>
            <a:r>
              <a:rPr lang="es-ES" dirty="0" smtClean="0"/>
              <a:t>ARTÍCULO 46: El Rector o Decano de las Facultades independientes, podrán dictar baja definitiva en los siguientes casos:</a:t>
            </a:r>
          </a:p>
          <a:p>
            <a:pPr marL="0" indent="0">
              <a:buNone/>
            </a:pPr>
            <a:r>
              <a:rPr lang="es-ES" dirty="0" smtClean="0"/>
              <a:t>a)	Cuando el profesional en Régimen de Residencia  así lo solicite.</a:t>
            </a:r>
          </a:p>
          <a:p>
            <a:pPr marL="0" indent="0">
              <a:buNone/>
            </a:pPr>
            <a:r>
              <a:rPr lang="es-ES" dirty="0" smtClean="0"/>
              <a:t>b)	Cuando se comprueba   poco  aprovechamiento docente en cualquier  momento a partir de los 9 meses de iniciada la especialidad (3er trimestre). Para ello  Jefe de Dpto. o Cátedra, enviará al jefe de departamento  docente de la Facultad un escrito explicativo de cuales son las deficiencias  teórico-prácticas del educando.</a:t>
            </a:r>
          </a:p>
          <a:p>
            <a:pPr marL="0" indent="0">
              <a:buNone/>
            </a:pPr>
            <a:endParaRPr lang="es-ES" dirty="0"/>
          </a:p>
        </p:txBody>
      </p:sp>
    </p:spTree>
    <p:extLst>
      <p:ext uri="{BB962C8B-B14F-4D97-AF65-F5344CB8AC3E}">
        <p14:creationId xmlns:p14="http://schemas.microsoft.com/office/powerpoint/2010/main" val="7274094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910686"/>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a:bodyPr>
          <a:lstStyle/>
          <a:p>
            <a:pPr marL="0" indent="0">
              <a:buNone/>
            </a:pPr>
            <a:r>
              <a:rPr lang="es-ES" dirty="0" smtClean="0"/>
              <a:t>c)	Cuando se cumpla el tiempo reglamentado de una baja temporal y no se haya incorporado o cuando la evaluación del residente durante el período de baja no sea satisfactorio.</a:t>
            </a:r>
          </a:p>
          <a:p>
            <a:pPr marL="0" indent="0">
              <a:buNone/>
            </a:pPr>
            <a:r>
              <a:rPr lang="es-ES" dirty="0" smtClean="0"/>
              <a:t>d)	Cuando no se  entregue en tiempo y forma  el TTE una vez concluido el tiempo correspondiente a los estudios de la especialidad  que se realiza </a:t>
            </a:r>
            <a:r>
              <a:rPr lang="es-ES" dirty="0" err="1" smtClean="0"/>
              <a:t>ó</a:t>
            </a:r>
            <a:r>
              <a:rPr lang="es-ES" dirty="0" smtClean="0"/>
              <a:t> sea declarado suspenso por TTE en la evaluación de graduación.</a:t>
            </a:r>
          </a:p>
          <a:p>
            <a:pPr marL="0" indent="0">
              <a:buNone/>
            </a:pPr>
            <a:r>
              <a:rPr lang="es-ES" dirty="0" smtClean="0"/>
              <a:t>e)	Cuando el residente sea suspenso en el examen extraordinario de pase de año, luego de haber repetido el (</a:t>
            </a:r>
            <a:r>
              <a:rPr lang="es-ES" dirty="0" err="1" smtClean="0"/>
              <a:t>ó</a:t>
            </a:r>
            <a:r>
              <a:rPr lang="es-ES" dirty="0" smtClean="0"/>
              <a:t> un) año.</a:t>
            </a:r>
          </a:p>
          <a:p>
            <a:pPr marL="0" indent="0">
              <a:buNone/>
            </a:pPr>
            <a:r>
              <a:rPr lang="es-ES" dirty="0" smtClean="0"/>
              <a:t>f)	Cuando  el educando sea declarado suspenso en uno de los ejercicios de examen estatal de la especialidad por el Tribunal Estatal  examinador. </a:t>
            </a:r>
          </a:p>
          <a:p>
            <a:pPr marL="0" indent="0">
              <a:buNone/>
            </a:pPr>
            <a:endParaRPr lang="es-ES" dirty="0"/>
          </a:p>
        </p:txBody>
      </p:sp>
    </p:spTree>
    <p:extLst>
      <p:ext uri="{BB962C8B-B14F-4D97-AF65-F5344CB8AC3E}">
        <p14:creationId xmlns:p14="http://schemas.microsoft.com/office/powerpoint/2010/main" val="1561616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910686"/>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a:bodyPr>
          <a:lstStyle/>
          <a:p>
            <a:pPr marL="0" indent="0">
              <a:buNone/>
            </a:pPr>
            <a:r>
              <a:rPr lang="es-ES" dirty="0" smtClean="0"/>
              <a:t>g)	Cuando el educando reciba sanción administrativa o docente por una falta disciplinaria  que así  lo determine.</a:t>
            </a:r>
          </a:p>
          <a:p>
            <a:pPr marL="0" indent="0">
              <a:buNone/>
            </a:pPr>
            <a:r>
              <a:rPr lang="es-ES" dirty="0" smtClean="0"/>
              <a:t>h)	En caso de enfermedad o problema social, personal o familiar, que no permita al residente la continuidad de la especialidad y no sea posible un cambio de especialidad.</a:t>
            </a:r>
          </a:p>
          <a:p>
            <a:pPr marL="0" indent="0">
              <a:buNone/>
            </a:pPr>
            <a:r>
              <a:rPr lang="es-ES" dirty="0" smtClean="0"/>
              <a:t>i)	Abandono del Régimen de Residencia por más de tres meses sin justificación.</a:t>
            </a:r>
          </a:p>
          <a:p>
            <a:pPr marL="0" indent="0">
              <a:buNone/>
            </a:pPr>
            <a:endParaRPr lang="es-ES" dirty="0" smtClean="0"/>
          </a:p>
          <a:p>
            <a:pPr marL="0" indent="0">
              <a:buNone/>
            </a:pPr>
            <a:r>
              <a:rPr lang="es-ES" dirty="0" smtClean="0"/>
              <a:t>ARTÍCULO 47: En los casos de residentes que presenten bajo aprovechamiento para la especialidad  el Decano de la Facultad designará un tribunal evaluador de 3 profesores de la especialidad, los que someterán al residente a una  evaluación. </a:t>
            </a:r>
          </a:p>
          <a:p>
            <a:pPr marL="0" indent="0">
              <a:buNone/>
            </a:pPr>
            <a:endParaRPr lang="es-ES" dirty="0"/>
          </a:p>
        </p:txBody>
      </p:sp>
    </p:spTree>
    <p:extLst>
      <p:ext uri="{BB962C8B-B14F-4D97-AF65-F5344CB8AC3E}">
        <p14:creationId xmlns:p14="http://schemas.microsoft.com/office/powerpoint/2010/main" val="17995114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705969"/>
          </a:xfrm>
        </p:spPr>
        <p:txBody>
          <a:bodyPr/>
          <a:lstStyle/>
          <a:p>
            <a:pPr algn="ctr"/>
            <a:r>
              <a:rPr lang="es-ES" b="1" dirty="0" smtClean="0"/>
              <a:t>Reglamento del régimen de la residencia</a:t>
            </a:r>
            <a:br>
              <a:rPr lang="es-ES" b="1" dirty="0" smtClean="0"/>
            </a:br>
            <a:r>
              <a:rPr lang="es-ES" b="1" dirty="0" smtClean="0"/>
              <a:t>(artículos seleccionados)</a:t>
            </a:r>
            <a:endParaRPr lang="es-ES" dirty="0"/>
          </a:p>
        </p:txBody>
      </p:sp>
      <p:sp>
        <p:nvSpPr>
          <p:cNvPr id="3" name="Marcador de contenido 2"/>
          <p:cNvSpPr>
            <a:spLocks noGrp="1"/>
          </p:cNvSpPr>
          <p:nvPr>
            <p:ph idx="1"/>
          </p:nvPr>
        </p:nvSpPr>
        <p:spPr>
          <a:xfrm>
            <a:off x="0" y="1910687"/>
            <a:ext cx="12192000" cy="4947312"/>
          </a:xfrm>
        </p:spPr>
        <p:txBody>
          <a:bodyPr>
            <a:normAutofit fontScale="77500" lnSpcReduction="20000"/>
          </a:bodyPr>
          <a:lstStyle/>
          <a:p>
            <a:pPr marL="0" indent="0">
              <a:buNone/>
            </a:pPr>
            <a:endParaRPr lang="es-ES" dirty="0"/>
          </a:p>
          <a:p>
            <a:r>
              <a:rPr lang="es-ES_tradnl" b="1" dirty="0"/>
              <a:t>ARTÍCULO 51: Las prórrogas se concederán solo en casos de excepción,</a:t>
            </a:r>
            <a:r>
              <a:rPr lang="es-ES_tradnl" dirty="0"/>
              <a:t> </a:t>
            </a:r>
            <a:r>
              <a:rPr lang="es-ES_tradnl" b="1" dirty="0"/>
              <a:t>las que no deben exceder de dos años</a:t>
            </a:r>
            <a:r>
              <a:rPr lang="es-ES_tradnl" dirty="0"/>
              <a:t> y por las razones siguientes:</a:t>
            </a:r>
            <a:endParaRPr lang="es-ES" dirty="0"/>
          </a:p>
          <a:p>
            <a:pPr marL="0" lvl="0" indent="0">
              <a:buNone/>
            </a:pPr>
            <a:r>
              <a:rPr lang="es-ES_tradnl" b="1" dirty="0"/>
              <a:t>Interrupción en la adquisición de habilidades contempladas en el programa </a:t>
            </a:r>
            <a:r>
              <a:rPr lang="es-ES_tradnl" dirty="0"/>
              <a:t>o por no cumplimiento de los procederes mínimos quirúrgicos por causas ajenas al educando, estas  prórrogas deben ser detectadas previamente con la finalidad de poder actuar sobre las causas que  la  generan. </a:t>
            </a:r>
            <a:endParaRPr lang="es-ES" dirty="0"/>
          </a:p>
          <a:p>
            <a:pPr marL="0" lvl="0" indent="0">
              <a:buNone/>
            </a:pPr>
            <a:r>
              <a:rPr lang="es-ES_tradnl" b="1" dirty="0"/>
              <a:t>Imposibilidad de realizar en tiempo el TTE  por causas ajenas al educando. </a:t>
            </a:r>
            <a:endParaRPr lang="es-ES" dirty="0"/>
          </a:p>
          <a:p>
            <a:pPr marL="0" lvl="0" indent="0">
              <a:buNone/>
            </a:pPr>
            <a:r>
              <a:rPr lang="es-ES_tradnl" b="1" dirty="0"/>
              <a:t>Solicitud de licencias de maternidad prolongadas y licencias por enfermedad, siempre que el tiempo ausente de la residencia no exceda los 6 meses</a:t>
            </a:r>
            <a:r>
              <a:rPr lang="es-ES_tradnl" dirty="0"/>
              <a:t>, </a:t>
            </a:r>
            <a:r>
              <a:rPr lang="es-ES_tradnl" b="1" dirty="0"/>
              <a:t>ya que de ser así estas razones la convertirían en causales de baja temporal. </a:t>
            </a:r>
            <a:endParaRPr lang="es-ES" dirty="0"/>
          </a:p>
          <a:p>
            <a:pPr marL="0" lvl="0" indent="0">
              <a:buNone/>
            </a:pPr>
            <a:r>
              <a:rPr lang="es-ES_tradnl" dirty="0"/>
              <a:t>Las prórrogas las concederán los Decanos de las facultades, oído  el  parecer  de los vicedecanos de postgrado.</a:t>
            </a:r>
            <a:endParaRPr lang="es-ES" dirty="0"/>
          </a:p>
          <a:p>
            <a:pPr marL="0" lvl="0" indent="0">
              <a:buNone/>
            </a:pPr>
            <a:r>
              <a:rPr lang="es-ES_tradnl" b="1" dirty="0"/>
              <a:t>Para otorgar una prórroga es indispensable no haber realizado la evaluación de promoción del ultimo año de la especialidad,</a:t>
            </a:r>
            <a:r>
              <a:rPr lang="es-ES_tradnl" dirty="0"/>
              <a:t> </a:t>
            </a:r>
            <a:r>
              <a:rPr lang="es-ES_tradnl" b="1" dirty="0"/>
              <a:t>de lo contrario se convertiría en una baja definitiva por no presentación a examen.</a:t>
            </a:r>
            <a:endParaRPr lang="es-ES" dirty="0"/>
          </a:p>
          <a:p>
            <a:pPr marL="0" indent="0">
              <a:buNone/>
            </a:pPr>
            <a:endParaRPr lang="es-ES" dirty="0"/>
          </a:p>
        </p:txBody>
      </p:sp>
    </p:spTree>
    <p:extLst>
      <p:ext uri="{BB962C8B-B14F-4D97-AF65-F5344CB8AC3E}">
        <p14:creationId xmlns:p14="http://schemas.microsoft.com/office/powerpoint/2010/main" val="4133725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1592</Words>
  <Application>Microsoft Office PowerPoint</Application>
  <PresentationFormat>Panorámica</PresentationFormat>
  <Paragraphs>93</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Arial</vt:lpstr>
      <vt:lpstr>Calibri</vt:lpstr>
      <vt:lpstr>Calibri Light</vt:lpstr>
      <vt:lpstr>Wingdings</vt:lpstr>
      <vt:lpstr>Tema de Office</vt:lpstr>
      <vt:lpstr>Resolución Ministerial 108-2004  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Reglamento del régimen de la residencia (artículos seleccionados)</vt:lpstr>
      <vt:lpstr>Fin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Resolución Ministerial 108-2004  Reglamento del régimen de la residencia (artículos seleccionados)</dc:title>
  <dc:creator>Cuenta Microsoft</dc:creator>
  <cp:lastModifiedBy>Cuenta Microsoft</cp:lastModifiedBy>
  <cp:revision>4</cp:revision>
  <dcterms:created xsi:type="dcterms:W3CDTF">2024-04-20T19:35:50Z</dcterms:created>
  <dcterms:modified xsi:type="dcterms:W3CDTF">2024-04-20T20:11:57Z</dcterms:modified>
</cp:coreProperties>
</file>