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57377E4A-1CB3-4E4A-A115-E1C18E215A42}" type="datetimeFigureOut">
              <a:rPr lang="es-ES" smtClean="0"/>
              <a:t>21/04/2024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2525260-A2F4-42C2-B3B1-EA782E34E76E}" type="slidenum">
              <a:rPr lang="es-ES" smtClean="0"/>
              <a:t>‹Nº›</a:t>
            </a:fld>
            <a:endParaRPr lang="es-ES"/>
          </a:p>
        </p:txBody>
      </p:sp>
    </p:spTree>
    <p:extLst>
      <p:ext uri="{BB962C8B-B14F-4D97-AF65-F5344CB8AC3E}">
        <p14:creationId xmlns:p14="http://schemas.microsoft.com/office/powerpoint/2010/main" val="1012924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57377E4A-1CB3-4E4A-A115-E1C18E215A42}" type="datetimeFigureOut">
              <a:rPr lang="es-ES" smtClean="0"/>
              <a:t>21/04/2024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2525260-A2F4-42C2-B3B1-EA782E34E76E}" type="slidenum">
              <a:rPr lang="es-ES" smtClean="0"/>
              <a:t>‹Nº›</a:t>
            </a:fld>
            <a:endParaRPr lang="es-ES"/>
          </a:p>
        </p:txBody>
      </p:sp>
    </p:spTree>
    <p:extLst>
      <p:ext uri="{BB962C8B-B14F-4D97-AF65-F5344CB8AC3E}">
        <p14:creationId xmlns:p14="http://schemas.microsoft.com/office/powerpoint/2010/main" val="3908842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57377E4A-1CB3-4E4A-A115-E1C18E215A42}" type="datetimeFigureOut">
              <a:rPr lang="es-ES" smtClean="0"/>
              <a:t>21/04/2024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2525260-A2F4-42C2-B3B1-EA782E34E76E}" type="slidenum">
              <a:rPr lang="es-ES" smtClean="0"/>
              <a:t>‹Nº›</a:t>
            </a:fld>
            <a:endParaRPr lang="es-ES"/>
          </a:p>
        </p:txBody>
      </p:sp>
    </p:spTree>
    <p:extLst>
      <p:ext uri="{BB962C8B-B14F-4D97-AF65-F5344CB8AC3E}">
        <p14:creationId xmlns:p14="http://schemas.microsoft.com/office/powerpoint/2010/main" val="3188603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57377E4A-1CB3-4E4A-A115-E1C18E215A42}" type="datetimeFigureOut">
              <a:rPr lang="es-ES" smtClean="0"/>
              <a:t>21/04/2024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2525260-A2F4-42C2-B3B1-EA782E34E76E}" type="slidenum">
              <a:rPr lang="es-ES" smtClean="0"/>
              <a:t>‹Nº›</a:t>
            </a:fld>
            <a:endParaRPr lang="es-ES"/>
          </a:p>
        </p:txBody>
      </p:sp>
    </p:spTree>
    <p:extLst>
      <p:ext uri="{BB962C8B-B14F-4D97-AF65-F5344CB8AC3E}">
        <p14:creationId xmlns:p14="http://schemas.microsoft.com/office/powerpoint/2010/main" val="80358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57377E4A-1CB3-4E4A-A115-E1C18E215A42}" type="datetimeFigureOut">
              <a:rPr lang="es-ES" smtClean="0"/>
              <a:t>21/04/2024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2525260-A2F4-42C2-B3B1-EA782E34E76E}" type="slidenum">
              <a:rPr lang="es-ES" smtClean="0"/>
              <a:t>‹Nº›</a:t>
            </a:fld>
            <a:endParaRPr lang="es-ES"/>
          </a:p>
        </p:txBody>
      </p:sp>
    </p:spTree>
    <p:extLst>
      <p:ext uri="{BB962C8B-B14F-4D97-AF65-F5344CB8AC3E}">
        <p14:creationId xmlns:p14="http://schemas.microsoft.com/office/powerpoint/2010/main" val="2442205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57377E4A-1CB3-4E4A-A115-E1C18E215A42}" type="datetimeFigureOut">
              <a:rPr lang="es-ES" smtClean="0"/>
              <a:t>21/04/2024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2525260-A2F4-42C2-B3B1-EA782E34E76E}" type="slidenum">
              <a:rPr lang="es-ES" smtClean="0"/>
              <a:t>‹Nº›</a:t>
            </a:fld>
            <a:endParaRPr lang="es-ES"/>
          </a:p>
        </p:txBody>
      </p:sp>
    </p:spTree>
    <p:extLst>
      <p:ext uri="{BB962C8B-B14F-4D97-AF65-F5344CB8AC3E}">
        <p14:creationId xmlns:p14="http://schemas.microsoft.com/office/powerpoint/2010/main" val="3485016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57377E4A-1CB3-4E4A-A115-E1C18E215A42}" type="datetimeFigureOut">
              <a:rPr lang="es-ES" smtClean="0"/>
              <a:t>21/04/2024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72525260-A2F4-42C2-B3B1-EA782E34E76E}" type="slidenum">
              <a:rPr lang="es-ES" smtClean="0"/>
              <a:t>‹Nº›</a:t>
            </a:fld>
            <a:endParaRPr lang="es-ES"/>
          </a:p>
        </p:txBody>
      </p:sp>
    </p:spTree>
    <p:extLst>
      <p:ext uri="{BB962C8B-B14F-4D97-AF65-F5344CB8AC3E}">
        <p14:creationId xmlns:p14="http://schemas.microsoft.com/office/powerpoint/2010/main" val="1828346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57377E4A-1CB3-4E4A-A115-E1C18E215A42}" type="datetimeFigureOut">
              <a:rPr lang="es-ES" smtClean="0"/>
              <a:t>21/04/2024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72525260-A2F4-42C2-B3B1-EA782E34E76E}" type="slidenum">
              <a:rPr lang="es-ES" smtClean="0"/>
              <a:t>‹Nº›</a:t>
            </a:fld>
            <a:endParaRPr lang="es-ES"/>
          </a:p>
        </p:txBody>
      </p:sp>
    </p:spTree>
    <p:extLst>
      <p:ext uri="{BB962C8B-B14F-4D97-AF65-F5344CB8AC3E}">
        <p14:creationId xmlns:p14="http://schemas.microsoft.com/office/powerpoint/2010/main" val="2408037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57377E4A-1CB3-4E4A-A115-E1C18E215A42}" type="datetimeFigureOut">
              <a:rPr lang="es-ES" smtClean="0"/>
              <a:t>21/04/2024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72525260-A2F4-42C2-B3B1-EA782E34E76E}" type="slidenum">
              <a:rPr lang="es-ES" smtClean="0"/>
              <a:t>‹Nº›</a:t>
            </a:fld>
            <a:endParaRPr lang="es-ES"/>
          </a:p>
        </p:txBody>
      </p:sp>
    </p:spTree>
    <p:extLst>
      <p:ext uri="{BB962C8B-B14F-4D97-AF65-F5344CB8AC3E}">
        <p14:creationId xmlns:p14="http://schemas.microsoft.com/office/powerpoint/2010/main" val="1356202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57377E4A-1CB3-4E4A-A115-E1C18E215A42}" type="datetimeFigureOut">
              <a:rPr lang="es-ES" smtClean="0"/>
              <a:t>21/04/2024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2525260-A2F4-42C2-B3B1-EA782E34E76E}" type="slidenum">
              <a:rPr lang="es-ES" smtClean="0"/>
              <a:t>‹Nº›</a:t>
            </a:fld>
            <a:endParaRPr lang="es-ES"/>
          </a:p>
        </p:txBody>
      </p:sp>
    </p:spTree>
    <p:extLst>
      <p:ext uri="{BB962C8B-B14F-4D97-AF65-F5344CB8AC3E}">
        <p14:creationId xmlns:p14="http://schemas.microsoft.com/office/powerpoint/2010/main" val="4015794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57377E4A-1CB3-4E4A-A115-E1C18E215A42}" type="datetimeFigureOut">
              <a:rPr lang="es-ES" smtClean="0"/>
              <a:t>21/04/2024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2525260-A2F4-42C2-B3B1-EA782E34E76E}" type="slidenum">
              <a:rPr lang="es-ES" smtClean="0"/>
              <a:t>‹Nº›</a:t>
            </a:fld>
            <a:endParaRPr lang="es-ES"/>
          </a:p>
        </p:txBody>
      </p:sp>
    </p:spTree>
    <p:extLst>
      <p:ext uri="{BB962C8B-B14F-4D97-AF65-F5344CB8AC3E}">
        <p14:creationId xmlns:p14="http://schemas.microsoft.com/office/powerpoint/2010/main" val="14010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377E4A-1CB3-4E4A-A115-E1C18E215A42}" type="datetimeFigureOut">
              <a:rPr lang="es-ES" smtClean="0"/>
              <a:t>21/04/2024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25260-A2F4-42C2-B3B1-EA782E34E76E}" type="slidenum">
              <a:rPr lang="es-ES" smtClean="0"/>
              <a:t>‹Nº›</a:t>
            </a:fld>
            <a:endParaRPr lang="es-ES"/>
          </a:p>
        </p:txBody>
      </p:sp>
    </p:spTree>
    <p:extLst>
      <p:ext uri="{BB962C8B-B14F-4D97-AF65-F5344CB8AC3E}">
        <p14:creationId xmlns:p14="http://schemas.microsoft.com/office/powerpoint/2010/main" val="2525713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0" y="0"/>
            <a:ext cx="12192000" cy="3589361"/>
          </a:xfrm>
        </p:spPr>
        <p:txBody>
          <a:bodyPr>
            <a:noAutofit/>
          </a:bodyPr>
          <a:lstStyle/>
          <a:p>
            <a:r>
              <a:rPr lang="es-ES" sz="3600" b="1" u="sng" dirty="0" smtClean="0"/>
              <a:t>RESOLUCIÓN MINISTERIAL 20-2018</a:t>
            </a:r>
            <a:br>
              <a:rPr lang="es-ES" sz="3600" b="1" u="sng" dirty="0" smtClean="0"/>
            </a:br>
            <a:r>
              <a:rPr lang="es-ES" sz="3600" b="1" u="sng" dirty="0" smtClean="0"/>
              <a:t/>
            </a:r>
            <a:br>
              <a:rPr lang="es-ES" sz="3600" b="1" u="sng" dirty="0" smtClean="0"/>
            </a:br>
            <a:r>
              <a:rPr lang="es-ES" sz="3600" b="1" u="sng" dirty="0"/>
              <a:t/>
            </a:r>
            <a:br>
              <a:rPr lang="es-ES" sz="3600" b="1" u="sng" dirty="0"/>
            </a:br>
            <a:r>
              <a:rPr lang="es-ES" sz="3600" b="1" u="sng" dirty="0" smtClean="0"/>
              <a:t>REGLAMENTO </a:t>
            </a:r>
            <a:r>
              <a:rPr lang="es-ES" sz="3600" b="1" u="sng" dirty="0"/>
              <a:t>PARA </a:t>
            </a:r>
            <a:r>
              <a:rPr lang="es-ES" sz="3600" b="1" u="sng" dirty="0" smtClean="0"/>
              <a:t>ESTUDIANTES </a:t>
            </a:r>
            <a:r>
              <a:rPr lang="es-ES" sz="3600" b="1" u="sng" dirty="0"/>
              <a:t>EXTRANJEROS </a:t>
            </a:r>
            <a:r>
              <a:rPr lang="es-ES" sz="3600" b="1" u="sng" dirty="0" smtClean="0"/>
              <a:t>EN </a:t>
            </a:r>
            <a:r>
              <a:rPr lang="es-ES" sz="3600" b="1" u="sng" dirty="0"/>
              <a:t>LOS CENTROS </a:t>
            </a:r>
            <a:r>
              <a:rPr lang="es-ES" sz="3600" b="1" u="sng" dirty="0" smtClean="0"/>
              <a:t>DE EDUCACIÓN CUBANOS</a:t>
            </a:r>
            <a:br>
              <a:rPr lang="es-ES" sz="3600" b="1" u="sng" dirty="0" smtClean="0"/>
            </a:br>
            <a:r>
              <a:rPr lang="es-ES" sz="2000" dirty="0"/>
              <a:t/>
            </a:r>
            <a:br>
              <a:rPr lang="es-ES" sz="2000" dirty="0"/>
            </a:br>
            <a:r>
              <a:rPr lang="es-ES" sz="2800" dirty="0" smtClean="0"/>
              <a:t>(artículos seleccionados)</a:t>
            </a:r>
            <a:r>
              <a:rPr lang="es-ES" sz="2800" dirty="0"/>
              <a:t> </a:t>
            </a:r>
            <a:br>
              <a:rPr lang="es-ES" sz="2800" dirty="0"/>
            </a:br>
            <a:endParaRPr lang="es-ES" sz="2800" dirty="0"/>
          </a:p>
        </p:txBody>
      </p:sp>
      <p:sp>
        <p:nvSpPr>
          <p:cNvPr id="3" name="Subtítulo 2"/>
          <p:cNvSpPr>
            <a:spLocks noGrp="1"/>
          </p:cNvSpPr>
          <p:nvPr>
            <p:ph type="subTitle" idx="1"/>
          </p:nvPr>
        </p:nvSpPr>
        <p:spPr>
          <a:xfrm>
            <a:off x="1524000" y="4995081"/>
            <a:ext cx="9144000" cy="1862919"/>
          </a:xfrm>
        </p:spPr>
        <p:txBody>
          <a:bodyPr/>
          <a:lstStyle/>
          <a:p>
            <a:r>
              <a:rPr lang="es-ES" dirty="0" smtClean="0"/>
              <a:t>Dr. José Manuel Cepero Barroso</a:t>
            </a:r>
          </a:p>
          <a:p>
            <a:r>
              <a:rPr lang="es-ES" dirty="0" smtClean="0"/>
              <a:t>Profesor asistente</a:t>
            </a:r>
          </a:p>
          <a:p>
            <a:r>
              <a:rPr lang="es-ES" dirty="0" smtClean="0"/>
              <a:t>Jefe departamento de cirugía</a:t>
            </a:r>
          </a:p>
          <a:p>
            <a:r>
              <a:rPr lang="es-ES" dirty="0" smtClean="0"/>
              <a:t>F. C. M. Julio Trigo López</a:t>
            </a:r>
          </a:p>
          <a:p>
            <a:endParaRPr lang="es-ES" dirty="0"/>
          </a:p>
        </p:txBody>
      </p:sp>
    </p:spTree>
    <p:extLst>
      <p:ext uri="{BB962C8B-B14F-4D97-AF65-F5344CB8AC3E}">
        <p14:creationId xmlns:p14="http://schemas.microsoft.com/office/powerpoint/2010/main" val="29280009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5660" y="365125"/>
            <a:ext cx="11946340" cy="1325563"/>
          </a:xfrm>
        </p:spPr>
        <p:txBody>
          <a:bodyPr>
            <a:noAutofit/>
          </a:bodyPr>
          <a:lstStyle/>
          <a:p>
            <a:pPr algn="ctr"/>
            <a:r>
              <a:rPr lang="es-ES" sz="2800" b="1" u="sng" dirty="0" smtClean="0"/>
              <a:t/>
            </a:r>
            <a:br>
              <a:rPr lang="es-ES" sz="2800" b="1" u="sng" dirty="0" smtClean="0"/>
            </a:br>
            <a:r>
              <a:rPr lang="es-ES" sz="2800" b="1" u="sng" dirty="0" smtClean="0"/>
              <a:t>REGLAMENTO PARA ESTUDIANTES EXTRANJEROS EN LOS CENTROS DE EDUCACIÓN CUBANOS</a:t>
            </a:r>
            <a:br>
              <a:rPr lang="es-ES" sz="2800" b="1" u="sng" dirty="0" smtClean="0"/>
            </a:br>
            <a:r>
              <a:rPr lang="es-ES" sz="2800" dirty="0" smtClean="0"/>
              <a:t>(artículos seleccionados) </a:t>
            </a:r>
            <a:br>
              <a:rPr lang="es-ES" sz="2800" dirty="0" smtClean="0"/>
            </a:br>
            <a:endParaRPr lang="es-ES" sz="2800" dirty="0"/>
          </a:p>
        </p:txBody>
      </p:sp>
      <p:sp>
        <p:nvSpPr>
          <p:cNvPr id="3" name="Marcador de contenido 2"/>
          <p:cNvSpPr>
            <a:spLocks noGrp="1"/>
          </p:cNvSpPr>
          <p:nvPr>
            <p:ph idx="1"/>
          </p:nvPr>
        </p:nvSpPr>
        <p:spPr>
          <a:xfrm>
            <a:off x="136478" y="1825624"/>
            <a:ext cx="12055522" cy="4902721"/>
          </a:xfrm>
        </p:spPr>
        <p:txBody>
          <a:bodyPr>
            <a:normAutofit fontScale="92500" lnSpcReduction="10000"/>
          </a:bodyPr>
          <a:lstStyle/>
          <a:p>
            <a:pPr marL="0" indent="0">
              <a:buNone/>
            </a:pPr>
            <a:r>
              <a:rPr lang="es-ES" dirty="0" smtClean="0"/>
              <a:t>Artículo 37: (continuación)</a:t>
            </a:r>
          </a:p>
          <a:p>
            <a:pPr marL="0" indent="0">
              <a:buNone/>
            </a:pPr>
            <a:r>
              <a:rPr lang="es-ES" dirty="0" smtClean="0"/>
              <a:t>k)	cumplir con las regulaciones para la importación y la exportación establecidas por el Estado cubano, así como las que en el marco de sus respectivas competencias dicten los Organismos y sean de aplicación por la Aduana.  </a:t>
            </a:r>
          </a:p>
          <a:p>
            <a:pPr marL="0" indent="0">
              <a:buNone/>
            </a:pPr>
            <a:r>
              <a:rPr lang="es-ES" dirty="0" smtClean="0"/>
              <a:t>l)	En el caso de financiados por convenio a partir de acuerdos firmados con gobiernos, ministerios, agencias o autoridades extranjeras de educación y autofinanciados, abonar los montos correspondientes según contrato de servicios académicos; y</a:t>
            </a:r>
          </a:p>
          <a:p>
            <a:pPr marL="0" indent="0">
              <a:buNone/>
            </a:pPr>
            <a:r>
              <a:rPr lang="es-ES" dirty="0" smtClean="0"/>
              <a:t>m)	los estudiantes financiados por convenio a partir de acuerdos firmados con gobiernos, ministerios, agencias o autoridades extranjeras de educación y autofinanciados, al ingreso al país, </a:t>
            </a:r>
            <a:r>
              <a:rPr lang="es-ES" b="1" u="sng" dirty="0" smtClean="0"/>
              <a:t>deben ser portadores de una póliza de seguro, o adquirirla en Cuba, para la atención médica que incluya lo relacionado con la repatriación por fallecimiento, por accidente fatal o enfermedad invalidante.</a:t>
            </a:r>
          </a:p>
          <a:p>
            <a:pPr marL="0" indent="0">
              <a:buNone/>
            </a:pPr>
            <a:endParaRPr lang="es-ES" dirty="0" smtClean="0"/>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402542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5660" y="365125"/>
            <a:ext cx="11946340" cy="1325563"/>
          </a:xfrm>
        </p:spPr>
        <p:txBody>
          <a:bodyPr>
            <a:noAutofit/>
          </a:bodyPr>
          <a:lstStyle/>
          <a:p>
            <a:pPr algn="ctr"/>
            <a:r>
              <a:rPr lang="es-ES" sz="2800" b="1" u="sng" dirty="0" smtClean="0"/>
              <a:t/>
            </a:r>
            <a:br>
              <a:rPr lang="es-ES" sz="2800" b="1" u="sng" dirty="0" smtClean="0"/>
            </a:br>
            <a:r>
              <a:rPr lang="es-ES" sz="2800" b="1" u="sng" dirty="0" smtClean="0"/>
              <a:t>REGLAMENTO PARA ESTUDIANTES EXTRANJEROS EN LOS CENTROS DE EDUCACIÓN CUBANOS</a:t>
            </a:r>
            <a:br>
              <a:rPr lang="es-ES" sz="2800" b="1" u="sng" dirty="0" smtClean="0"/>
            </a:br>
            <a:r>
              <a:rPr lang="es-ES" sz="2800" dirty="0" smtClean="0"/>
              <a:t>(artículos seleccionados) </a:t>
            </a:r>
            <a:br>
              <a:rPr lang="es-ES" sz="2800" dirty="0" smtClean="0"/>
            </a:br>
            <a:endParaRPr lang="es-ES" sz="2800" dirty="0"/>
          </a:p>
        </p:txBody>
      </p:sp>
      <p:sp>
        <p:nvSpPr>
          <p:cNvPr id="3" name="Marcador de contenido 2"/>
          <p:cNvSpPr>
            <a:spLocks noGrp="1"/>
          </p:cNvSpPr>
          <p:nvPr>
            <p:ph idx="1"/>
          </p:nvPr>
        </p:nvSpPr>
        <p:spPr>
          <a:xfrm>
            <a:off x="136478" y="1825624"/>
            <a:ext cx="12055522" cy="4902721"/>
          </a:xfrm>
        </p:spPr>
        <p:txBody>
          <a:bodyPr>
            <a:normAutofit/>
          </a:bodyPr>
          <a:lstStyle/>
          <a:p>
            <a:pPr marL="0" indent="0">
              <a:buNone/>
            </a:pPr>
            <a:r>
              <a:rPr lang="es-ES" dirty="0" smtClean="0"/>
              <a:t>Artículo 37: (continuación)</a:t>
            </a:r>
          </a:p>
          <a:p>
            <a:pPr marL="0" indent="0">
              <a:buNone/>
            </a:pPr>
            <a:r>
              <a:rPr lang="es-ES" dirty="0"/>
              <a:t>Asimismo, </a:t>
            </a:r>
            <a:r>
              <a:rPr lang="es-ES" b="1" u="sng" dirty="0"/>
              <a:t>deben abstenerse de constituir asociaciones u organizaciones no autorizadas por la legislación cubana, participar en cualquier actividad o publicar y distribuir propaganda que perjudique los intereses políticos, económicos, militares o de cualquier otra índole del Estado cubano, o que pueda afectar las buenas relaciones que existen entre la República de Cuba y su país u organización, o entre la República de Cuba y otros estados, organizaciones o instituciones internacionales</a:t>
            </a:r>
          </a:p>
          <a:p>
            <a:pPr marL="0" indent="0">
              <a:buNone/>
            </a:pPr>
            <a:endParaRPr lang="es-ES" dirty="0" smtClean="0"/>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22204150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5660" y="365125"/>
            <a:ext cx="11946340" cy="1325563"/>
          </a:xfrm>
        </p:spPr>
        <p:txBody>
          <a:bodyPr>
            <a:noAutofit/>
          </a:bodyPr>
          <a:lstStyle/>
          <a:p>
            <a:pPr algn="ctr"/>
            <a:r>
              <a:rPr lang="es-ES" sz="2800" b="1" u="sng" dirty="0" smtClean="0"/>
              <a:t/>
            </a:r>
            <a:br>
              <a:rPr lang="es-ES" sz="2800" b="1" u="sng" dirty="0" smtClean="0"/>
            </a:br>
            <a:r>
              <a:rPr lang="es-ES" sz="2800" b="1" u="sng" dirty="0" smtClean="0"/>
              <a:t>REGLAMENTO PARA ESTUDIANTES EXTRANJEROS EN LOS CENTROS DE EDUCACIÓN CUBANOS</a:t>
            </a:r>
            <a:br>
              <a:rPr lang="es-ES" sz="2800" b="1" u="sng" dirty="0" smtClean="0"/>
            </a:br>
            <a:r>
              <a:rPr lang="es-ES" sz="2800" dirty="0" smtClean="0"/>
              <a:t>(artículos seleccionados) </a:t>
            </a:r>
            <a:br>
              <a:rPr lang="es-ES" sz="2800" dirty="0" smtClean="0"/>
            </a:br>
            <a:endParaRPr lang="es-ES" sz="2800" dirty="0"/>
          </a:p>
        </p:txBody>
      </p:sp>
      <p:sp>
        <p:nvSpPr>
          <p:cNvPr id="3" name="Marcador de contenido 2"/>
          <p:cNvSpPr>
            <a:spLocks noGrp="1"/>
          </p:cNvSpPr>
          <p:nvPr>
            <p:ph idx="1"/>
          </p:nvPr>
        </p:nvSpPr>
        <p:spPr>
          <a:xfrm>
            <a:off x="136478" y="1825624"/>
            <a:ext cx="12055522" cy="4902721"/>
          </a:xfrm>
        </p:spPr>
        <p:txBody>
          <a:bodyPr>
            <a:normAutofit/>
          </a:bodyPr>
          <a:lstStyle/>
          <a:p>
            <a:pPr marL="0" indent="0">
              <a:buNone/>
            </a:pPr>
            <a:r>
              <a:rPr lang="es-ES" dirty="0" smtClean="0"/>
              <a:t>ARTÍCULO 38.  Los estudiantes extranjeros para realizar cualquier salida de su centro a otra provincia o territorio que implique pernoctar fuera de la Residencia Estudiantil, deben pedir autorización a la Dirección de Relaciones Internacionales o al funcionario responsable de la atención a los estudiantes extranjeros, informando dirección particular y número telefónico donde permanecerá. </a:t>
            </a:r>
          </a:p>
          <a:p>
            <a:pPr marL="0" indent="0">
              <a:buNone/>
            </a:pPr>
            <a:r>
              <a:rPr lang="es-ES" dirty="0" smtClean="0"/>
              <a:t>Para recibir estudiantes en una Institución debe ser coordinado previamente por las autoridades del Centro donde pertenece el estudiante</a:t>
            </a:r>
          </a:p>
          <a:p>
            <a:pPr marL="0" indent="0">
              <a:buNone/>
            </a:pPr>
            <a:r>
              <a:rPr lang="es-ES" dirty="0" smtClean="0"/>
              <a:t>ARTÍCULO 39. El estudiante extranjero que no cumpla con los deberes que establece el Capítulo V podrá ser privado del derecho de continuar estudios en la República de Cuba. En los casos graves pueden ser expulsados del territorio nacional según las leyes vigentes.</a:t>
            </a:r>
            <a:endParaRPr lang="es-ES" dirty="0"/>
          </a:p>
        </p:txBody>
      </p:sp>
    </p:spTree>
    <p:extLst>
      <p:ext uri="{BB962C8B-B14F-4D97-AF65-F5344CB8AC3E}">
        <p14:creationId xmlns:p14="http://schemas.microsoft.com/office/powerpoint/2010/main" val="37730586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5660" y="365125"/>
            <a:ext cx="11946340" cy="1325563"/>
          </a:xfrm>
        </p:spPr>
        <p:txBody>
          <a:bodyPr>
            <a:noAutofit/>
          </a:bodyPr>
          <a:lstStyle/>
          <a:p>
            <a:pPr algn="ctr"/>
            <a:r>
              <a:rPr lang="es-ES" sz="2800" b="1" u="sng" dirty="0" smtClean="0"/>
              <a:t/>
            </a:r>
            <a:br>
              <a:rPr lang="es-ES" sz="2800" b="1" u="sng" dirty="0" smtClean="0"/>
            </a:br>
            <a:r>
              <a:rPr lang="es-ES" sz="2800" b="1" u="sng" dirty="0" smtClean="0"/>
              <a:t>REGLAMENTO PARA ESTUDIANTES EXTRANJEROS EN LOS CENTROS DE EDUCACIÓN CUBANOS</a:t>
            </a:r>
            <a:br>
              <a:rPr lang="es-ES" sz="2800" b="1" u="sng" dirty="0" smtClean="0"/>
            </a:br>
            <a:r>
              <a:rPr lang="es-ES" sz="2800" dirty="0" smtClean="0"/>
              <a:t>(artículos seleccionados) </a:t>
            </a:r>
            <a:br>
              <a:rPr lang="es-ES" sz="2800" dirty="0" smtClean="0"/>
            </a:br>
            <a:endParaRPr lang="es-ES" sz="2800" dirty="0"/>
          </a:p>
        </p:txBody>
      </p:sp>
      <p:sp>
        <p:nvSpPr>
          <p:cNvPr id="3" name="Marcador de contenido 2"/>
          <p:cNvSpPr>
            <a:spLocks noGrp="1"/>
          </p:cNvSpPr>
          <p:nvPr>
            <p:ph idx="1"/>
          </p:nvPr>
        </p:nvSpPr>
        <p:spPr>
          <a:xfrm>
            <a:off x="136478" y="1825624"/>
            <a:ext cx="12055522" cy="4902721"/>
          </a:xfrm>
        </p:spPr>
        <p:txBody>
          <a:bodyPr>
            <a:normAutofit fontScale="92500" lnSpcReduction="20000"/>
          </a:bodyPr>
          <a:lstStyle/>
          <a:p>
            <a:pPr marL="0" indent="0">
              <a:buNone/>
            </a:pPr>
            <a:r>
              <a:rPr lang="es-ES" dirty="0" smtClean="0"/>
              <a:t>ARTÍCULO 46. Las becas que Cuba otorga para el estudio de carreras universitarias, incluye un año adicional para el aprendizaje del idioma español para los alumnos no hispano parlante. La enseñanza del idioma español es responsabilidad de las Facultades Preparatorias del Ministerio de Educación Superior y de otros organismos de la Administración Central del Estado que han creado a estos efectos las condiciones necesarias.</a:t>
            </a:r>
          </a:p>
          <a:p>
            <a:pPr marL="0" indent="0">
              <a:buNone/>
            </a:pPr>
            <a:r>
              <a:rPr lang="es-ES" dirty="0" smtClean="0"/>
              <a:t>Al finalizar el curso los estudiantes que aprueben reciben un certificado de estudios realizados.</a:t>
            </a:r>
          </a:p>
          <a:p>
            <a:pPr marL="0" indent="0">
              <a:buNone/>
            </a:pPr>
            <a:r>
              <a:rPr lang="es-ES" dirty="0" smtClean="0"/>
              <a:t>DISPOSICIONES FINALES</a:t>
            </a:r>
          </a:p>
          <a:p>
            <a:pPr marL="0" indent="0">
              <a:buNone/>
            </a:pPr>
            <a:r>
              <a:rPr lang="es-ES" dirty="0" smtClean="0"/>
              <a:t>PRIMERA: Las disposiciones normativas establecidas en el presente Reglamento, se aplicarán a los cubanos residentes en el exterior que sean autorizados a estudiar en Cuba.</a:t>
            </a:r>
          </a:p>
          <a:p>
            <a:pPr marL="0" indent="0">
              <a:buNone/>
            </a:pPr>
            <a:r>
              <a:rPr lang="es-ES" dirty="0" smtClean="0"/>
              <a:t>El presente Reglamento entra en vigor a  partir del  inicio del próximo curso escolar 2018-2019.</a:t>
            </a:r>
          </a:p>
          <a:p>
            <a:pPr marL="0" indent="0">
              <a:buNone/>
            </a:pPr>
            <a:endParaRPr lang="es-ES" dirty="0" smtClean="0"/>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40672896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6049323"/>
          </a:xfrm>
        </p:spPr>
        <p:txBody>
          <a:bodyPr>
            <a:normAutofit/>
          </a:bodyPr>
          <a:lstStyle/>
          <a:p>
            <a:pPr algn="ctr"/>
            <a:r>
              <a:rPr lang="es-ES" sz="9600" dirty="0" smtClean="0"/>
              <a:t>Fin</a:t>
            </a:r>
            <a:endParaRPr lang="es-ES" sz="9600" dirty="0"/>
          </a:p>
        </p:txBody>
      </p:sp>
    </p:spTree>
    <p:extLst>
      <p:ext uri="{BB962C8B-B14F-4D97-AF65-F5344CB8AC3E}">
        <p14:creationId xmlns:p14="http://schemas.microsoft.com/office/powerpoint/2010/main" val="1511537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5660" y="365125"/>
            <a:ext cx="11946340" cy="1325563"/>
          </a:xfrm>
        </p:spPr>
        <p:txBody>
          <a:bodyPr>
            <a:noAutofit/>
          </a:bodyPr>
          <a:lstStyle/>
          <a:p>
            <a:pPr algn="ctr"/>
            <a:r>
              <a:rPr lang="es-ES" sz="2800" b="1" u="sng" dirty="0" smtClean="0"/>
              <a:t/>
            </a:r>
            <a:br>
              <a:rPr lang="es-ES" sz="2800" b="1" u="sng" dirty="0" smtClean="0"/>
            </a:br>
            <a:r>
              <a:rPr lang="es-ES" sz="2800" b="1" u="sng" dirty="0" smtClean="0"/>
              <a:t>REGLAMENTO PARA ESTUDIANTES EXTRANJEROS EN LOS CENTROS DE EDUCACIÓN CUBANOS</a:t>
            </a:r>
            <a:br>
              <a:rPr lang="es-ES" sz="2800" b="1" u="sng" dirty="0" smtClean="0"/>
            </a:br>
            <a:r>
              <a:rPr lang="es-ES" sz="2800" dirty="0" smtClean="0"/>
              <a:t>(artículos seleccionados) </a:t>
            </a:r>
            <a:br>
              <a:rPr lang="es-ES" sz="2800" dirty="0" smtClean="0"/>
            </a:br>
            <a:endParaRPr lang="es-ES" sz="2800" dirty="0"/>
          </a:p>
        </p:txBody>
      </p:sp>
      <p:sp>
        <p:nvSpPr>
          <p:cNvPr id="3" name="Marcador de contenido 2"/>
          <p:cNvSpPr>
            <a:spLocks noGrp="1"/>
          </p:cNvSpPr>
          <p:nvPr>
            <p:ph idx="1"/>
          </p:nvPr>
        </p:nvSpPr>
        <p:spPr>
          <a:xfrm>
            <a:off x="136478" y="1825624"/>
            <a:ext cx="12055522" cy="4902721"/>
          </a:xfrm>
        </p:spPr>
        <p:txBody>
          <a:bodyPr/>
          <a:lstStyle/>
          <a:p>
            <a:pPr marL="0" indent="0">
              <a:buNone/>
            </a:pPr>
            <a:endParaRPr lang="es-ES" dirty="0"/>
          </a:p>
          <a:p>
            <a:r>
              <a:rPr lang="es-ES" b="1" dirty="0"/>
              <a:t>ARTÍCULO 1</a:t>
            </a:r>
            <a:r>
              <a:rPr lang="es-ES" dirty="0"/>
              <a:t>. El presente Reglamento establece las normas para los ciudadanos extranjeros que soliciten realizar estudios de formación completa, cursos cortos, entrenamientos y pasantías, tanto en pregrado como en posgrado, en las Universidades Cubanas e Instituciones Científicas autorizadas, así como en otros Centros de Estudio de Nivel Medio. Con este Reglamento se norma el acceso, permanencia y culminación de estancia de acuerdo con las regulaciones vigentes en el país.</a:t>
            </a:r>
            <a:r>
              <a:rPr lang="es-ES" b="1" dirty="0"/>
              <a:t> </a:t>
            </a:r>
            <a:endParaRPr lang="es-ES" b="1" i="1" dirty="0"/>
          </a:p>
          <a:p>
            <a:endParaRPr lang="es-ES" dirty="0"/>
          </a:p>
        </p:txBody>
      </p:sp>
    </p:spTree>
    <p:extLst>
      <p:ext uri="{BB962C8B-B14F-4D97-AF65-F5344CB8AC3E}">
        <p14:creationId xmlns:p14="http://schemas.microsoft.com/office/powerpoint/2010/main" val="15021553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5660" y="365125"/>
            <a:ext cx="11946340" cy="1325563"/>
          </a:xfrm>
        </p:spPr>
        <p:txBody>
          <a:bodyPr>
            <a:noAutofit/>
          </a:bodyPr>
          <a:lstStyle/>
          <a:p>
            <a:pPr algn="ctr"/>
            <a:r>
              <a:rPr lang="es-ES" sz="2800" b="1" u="sng" dirty="0" smtClean="0"/>
              <a:t/>
            </a:r>
            <a:br>
              <a:rPr lang="es-ES" sz="2800" b="1" u="sng" dirty="0" smtClean="0"/>
            </a:br>
            <a:r>
              <a:rPr lang="es-ES" sz="2800" b="1" u="sng" dirty="0" smtClean="0"/>
              <a:t>REGLAMENTO PARA ESTUDIANTES EXTRANJEROS EN LOS CENTROS DE EDUCACIÓN CUBANOS</a:t>
            </a:r>
            <a:br>
              <a:rPr lang="es-ES" sz="2800" b="1" u="sng" dirty="0" smtClean="0"/>
            </a:br>
            <a:r>
              <a:rPr lang="es-ES" sz="2800" dirty="0" smtClean="0"/>
              <a:t>(artículos seleccionados) </a:t>
            </a:r>
            <a:br>
              <a:rPr lang="es-ES" sz="2800" dirty="0" smtClean="0"/>
            </a:br>
            <a:endParaRPr lang="es-ES" sz="2800" dirty="0"/>
          </a:p>
        </p:txBody>
      </p:sp>
      <p:sp>
        <p:nvSpPr>
          <p:cNvPr id="3" name="Marcador de contenido 2"/>
          <p:cNvSpPr>
            <a:spLocks noGrp="1"/>
          </p:cNvSpPr>
          <p:nvPr>
            <p:ph idx="1"/>
          </p:nvPr>
        </p:nvSpPr>
        <p:spPr>
          <a:xfrm>
            <a:off x="136478" y="1825624"/>
            <a:ext cx="12055522" cy="4902721"/>
          </a:xfrm>
        </p:spPr>
        <p:txBody>
          <a:bodyPr>
            <a:normAutofit lnSpcReduction="10000"/>
          </a:bodyPr>
          <a:lstStyle/>
          <a:p>
            <a:pPr marL="0" indent="0">
              <a:buNone/>
            </a:pPr>
            <a:r>
              <a:rPr lang="es-ES" dirty="0" smtClean="0"/>
              <a:t>ARTÍCULO 2.  Los extranjeros pueden realizar estudios en Centros de Educación en Cuba de la forma siguiente:</a:t>
            </a:r>
          </a:p>
          <a:p>
            <a:pPr marL="0" indent="0">
              <a:buNone/>
            </a:pPr>
            <a:r>
              <a:rPr lang="es-ES" dirty="0" smtClean="0"/>
              <a:t>a)	en condición de becario; o</a:t>
            </a:r>
          </a:p>
          <a:p>
            <a:pPr marL="0" indent="0">
              <a:buNone/>
            </a:pPr>
            <a:r>
              <a:rPr lang="es-ES" dirty="0" smtClean="0"/>
              <a:t>b)	en condición de estudiante autofinanciado, por contrato firmado entre el interesado y la institución; o</a:t>
            </a:r>
          </a:p>
          <a:p>
            <a:pPr marL="0" indent="0">
              <a:buNone/>
            </a:pPr>
            <a:r>
              <a:rPr lang="es-ES" dirty="0" smtClean="0"/>
              <a:t>c)	en condición de estudiante extranjero con matrícula autorizada por la Dirección de Ingreso y Ubicación Laboral del Ministerio de Educación Superior; o</a:t>
            </a:r>
          </a:p>
          <a:p>
            <a:pPr marL="0" indent="0">
              <a:buNone/>
            </a:pPr>
            <a:r>
              <a:rPr lang="es-ES" dirty="0" smtClean="0"/>
              <a:t>d)	en condición de estudiantes por Convenios Institucionales</a:t>
            </a:r>
          </a:p>
          <a:p>
            <a:pPr marL="0" indent="0">
              <a:buNone/>
            </a:pPr>
            <a:r>
              <a:rPr lang="es-ES" dirty="0" smtClean="0"/>
              <a:t>e)	en condición de estudiante de pregrado y posgrado financiados por Convenio a partir de acuerdos firmados con gobiernos, ministerios, agencias o autoridades extranjeras de educación.</a:t>
            </a:r>
          </a:p>
          <a:p>
            <a:pPr marL="0" indent="0">
              <a:buNone/>
            </a:pPr>
            <a:endParaRPr lang="es-ES" dirty="0"/>
          </a:p>
        </p:txBody>
      </p:sp>
    </p:spTree>
    <p:extLst>
      <p:ext uri="{BB962C8B-B14F-4D97-AF65-F5344CB8AC3E}">
        <p14:creationId xmlns:p14="http://schemas.microsoft.com/office/powerpoint/2010/main" val="27541558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5660" y="365125"/>
            <a:ext cx="11946340" cy="1325563"/>
          </a:xfrm>
        </p:spPr>
        <p:txBody>
          <a:bodyPr>
            <a:noAutofit/>
          </a:bodyPr>
          <a:lstStyle/>
          <a:p>
            <a:pPr algn="ctr"/>
            <a:r>
              <a:rPr lang="es-ES" sz="2800" b="1" u="sng" dirty="0" smtClean="0"/>
              <a:t/>
            </a:r>
            <a:br>
              <a:rPr lang="es-ES" sz="2800" b="1" u="sng" dirty="0" smtClean="0"/>
            </a:br>
            <a:r>
              <a:rPr lang="es-ES" sz="2800" b="1" u="sng" dirty="0" smtClean="0"/>
              <a:t>REGLAMENTO PARA ESTUDIANTES EXTRANJEROS EN LOS CENTROS DE EDUCACIÓN CUBANOS</a:t>
            </a:r>
            <a:br>
              <a:rPr lang="es-ES" sz="2800" b="1" u="sng" dirty="0" smtClean="0"/>
            </a:br>
            <a:r>
              <a:rPr lang="es-ES" sz="2800" dirty="0" smtClean="0"/>
              <a:t>(artículos seleccionados) </a:t>
            </a:r>
            <a:br>
              <a:rPr lang="es-ES" sz="2800" dirty="0" smtClean="0"/>
            </a:br>
            <a:endParaRPr lang="es-ES" sz="2800" dirty="0"/>
          </a:p>
        </p:txBody>
      </p:sp>
      <p:sp>
        <p:nvSpPr>
          <p:cNvPr id="3" name="Marcador de contenido 2"/>
          <p:cNvSpPr>
            <a:spLocks noGrp="1"/>
          </p:cNvSpPr>
          <p:nvPr>
            <p:ph idx="1"/>
          </p:nvPr>
        </p:nvSpPr>
        <p:spPr>
          <a:xfrm>
            <a:off x="136478" y="1825624"/>
            <a:ext cx="12055522" cy="4902721"/>
          </a:xfrm>
        </p:spPr>
        <p:txBody>
          <a:bodyPr>
            <a:normAutofit/>
          </a:bodyPr>
          <a:lstStyle/>
          <a:p>
            <a:pPr marL="0" indent="0">
              <a:buNone/>
            </a:pPr>
            <a:r>
              <a:rPr lang="es-ES" dirty="0" smtClean="0"/>
              <a:t>ARTÍCULO 4. Los ciudadanos extranjeros para su admisión en carreras de pregrado en las universidades cubanas deben cumplir los requisitos siguientes: </a:t>
            </a:r>
          </a:p>
          <a:p>
            <a:pPr marL="0" indent="0">
              <a:buNone/>
            </a:pPr>
            <a:endParaRPr lang="es-ES" dirty="0" smtClean="0"/>
          </a:p>
          <a:p>
            <a:pPr marL="0" indent="0">
              <a:buNone/>
            </a:pPr>
            <a:r>
              <a:rPr lang="es-ES" dirty="0" smtClean="0"/>
              <a:t>a)	tener hasta veinticinco (25) años de edad si es en condición de becario o con matrícula autorizada por la Dirección de Ingreso y Ubicación Laboral del Ministerio de Educación Superior; y </a:t>
            </a:r>
            <a:r>
              <a:rPr lang="es-ES" i="1" dirty="0" smtClean="0"/>
              <a:t>(en la actualidad muchos becarios de la ELAM tienen mas edad)</a:t>
            </a:r>
            <a:endParaRPr lang="es-ES" dirty="0" smtClean="0"/>
          </a:p>
          <a:p>
            <a:pPr marL="0" indent="0">
              <a:buNone/>
            </a:pPr>
            <a:r>
              <a:rPr lang="es-ES" dirty="0" smtClean="0"/>
              <a:t>b)	poseer una instrucción equivalente a la educación preuniversitaria cubana, bachillerato o nivel equivalente.</a:t>
            </a:r>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29894601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5660" y="365125"/>
            <a:ext cx="11946340" cy="1325563"/>
          </a:xfrm>
        </p:spPr>
        <p:txBody>
          <a:bodyPr>
            <a:noAutofit/>
          </a:bodyPr>
          <a:lstStyle/>
          <a:p>
            <a:pPr algn="ctr"/>
            <a:r>
              <a:rPr lang="es-ES" sz="2800" b="1" u="sng" dirty="0" smtClean="0"/>
              <a:t/>
            </a:r>
            <a:br>
              <a:rPr lang="es-ES" sz="2800" b="1" u="sng" dirty="0" smtClean="0"/>
            </a:br>
            <a:r>
              <a:rPr lang="es-ES" sz="2800" b="1" u="sng" dirty="0" smtClean="0"/>
              <a:t>REGLAMENTO PARA ESTUDIANTES EXTRANJEROS EN LOS CENTROS DE EDUCACIÓN CUBANOS</a:t>
            </a:r>
            <a:br>
              <a:rPr lang="es-ES" sz="2800" b="1" u="sng" dirty="0" smtClean="0"/>
            </a:br>
            <a:r>
              <a:rPr lang="es-ES" sz="2800" dirty="0" smtClean="0"/>
              <a:t>(artículos seleccionados) </a:t>
            </a:r>
            <a:br>
              <a:rPr lang="es-ES" sz="2800" dirty="0" smtClean="0"/>
            </a:br>
            <a:endParaRPr lang="es-ES" sz="2800" dirty="0"/>
          </a:p>
        </p:txBody>
      </p:sp>
      <p:sp>
        <p:nvSpPr>
          <p:cNvPr id="3" name="Marcador de contenido 2"/>
          <p:cNvSpPr>
            <a:spLocks noGrp="1"/>
          </p:cNvSpPr>
          <p:nvPr>
            <p:ph idx="1"/>
          </p:nvPr>
        </p:nvSpPr>
        <p:spPr>
          <a:xfrm>
            <a:off x="136478" y="1825624"/>
            <a:ext cx="12055522" cy="4902721"/>
          </a:xfrm>
        </p:spPr>
        <p:txBody>
          <a:bodyPr>
            <a:normAutofit fontScale="92500"/>
          </a:bodyPr>
          <a:lstStyle/>
          <a:p>
            <a:r>
              <a:rPr lang="es-ES" b="1" dirty="0"/>
              <a:t>ARTÍCULO 15</a:t>
            </a:r>
            <a:r>
              <a:rPr lang="es-ES" dirty="0"/>
              <a:t>. Se considera estudiante </a:t>
            </a:r>
            <a:r>
              <a:rPr lang="es-ES" b="1" u="sng" dirty="0"/>
              <a:t>becario</a:t>
            </a:r>
            <a:r>
              <a:rPr lang="es-ES" dirty="0"/>
              <a:t> de posgrado, aquel ciudadano extranjero al que el Gobierno de la República de Cuba le otorga una beca que incluye costo de la colegiatura del programa, hospedaje, alimentación y atención médica y estomatológica gratuita, teniendo los mismos derechos y deberes que los estudiantes de posgrado cubanos de acuerdo con la política vigente del Organismo de la Administración del Estado al cual pertenece la institución donde estudia.</a:t>
            </a:r>
          </a:p>
          <a:p>
            <a:r>
              <a:rPr lang="es-ES" b="1" dirty="0"/>
              <a:t>ARTÍCULO</a:t>
            </a:r>
            <a:r>
              <a:rPr lang="es-ES" dirty="0"/>
              <a:t> </a:t>
            </a:r>
            <a:r>
              <a:rPr lang="es-ES" b="1" dirty="0"/>
              <a:t>17.</a:t>
            </a:r>
            <a:r>
              <a:rPr lang="es-ES" dirty="0"/>
              <a:t> Se considera estudiante de posgrado </a:t>
            </a:r>
            <a:r>
              <a:rPr lang="es-ES" b="1" u="sng" dirty="0"/>
              <a:t>autofinanciado</a:t>
            </a:r>
            <a:r>
              <a:rPr lang="es-ES" dirty="0"/>
              <a:t>, aquel ciudadano extranjero que financia  el costo de su colegiatura, su hospedaje y alimentación. La atención médica y estomatológica para esta condición es autofinanciada. Los derechos y deberes de este tipo de estudiante se rigen por lo establecido en este Reglamento, así como por las regulaciones que se establecen por el Organismo de la Administración Central del Estado a la cual pertenece la institución donde estudia. </a:t>
            </a:r>
          </a:p>
          <a:p>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7959833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5660" y="365125"/>
            <a:ext cx="11946340" cy="1325563"/>
          </a:xfrm>
        </p:spPr>
        <p:txBody>
          <a:bodyPr>
            <a:noAutofit/>
          </a:bodyPr>
          <a:lstStyle/>
          <a:p>
            <a:pPr algn="ctr"/>
            <a:r>
              <a:rPr lang="es-ES" sz="2800" b="1" u="sng" dirty="0" smtClean="0"/>
              <a:t/>
            </a:r>
            <a:br>
              <a:rPr lang="es-ES" sz="2800" b="1" u="sng" dirty="0" smtClean="0"/>
            </a:br>
            <a:r>
              <a:rPr lang="es-ES" sz="2800" b="1" u="sng" dirty="0" smtClean="0"/>
              <a:t>REGLAMENTO PARA ESTUDIANTES EXTRANJEROS EN LOS CENTROS DE EDUCACIÓN CUBANOS</a:t>
            </a:r>
            <a:br>
              <a:rPr lang="es-ES" sz="2800" b="1" u="sng" dirty="0" smtClean="0"/>
            </a:br>
            <a:r>
              <a:rPr lang="es-ES" sz="2800" dirty="0" smtClean="0"/>
              <a:t>(artículos seleccionados) </a:t>
            </a:r>
            <a:br>
              <a:rPr lang="es-ES" sz="2800" dirty="0" smtClean="0"/>
            </a:br>
            <a:endParaRPr lang="es-ES" sz="2800" dirty="0"/>
          </a:p>
        </p:txBody>
      </p:sp>
      <p:sp>
        <p:nvSpPr>
          <p:cNvPr id="3" name="Marcador de contenido 2"/>
          <p:cNvSpPr>
            <a:spLocks noGrp="1"/>
          </p:cNvSpPr>
          <p:nvPr>
            <p:ph idx="1"/>
          </p:nvPr>
        </p:nvSpPr>
        <p:spPr>
          <a:xfrm>
            <a:off x="136478" y="1825624"/>
            <a:ext cx="12055522" cy="4902721"/>
          </a:xfrm>
        </p:spPr>
        <p:txBody>
          <a:bodyPr>
            <a:normAutofit fontScale="92500" lnSpcReduction="20000"/>
          </a:bodyPr>
          <a:lstStyle/>
          <a:p>
            <a:r>
              <a:rPr lang="es-ES" b="1" dirty="0"/>
              <a:t>ARTÍCULO 23.</a:t>
            </a:r>
            <a:r>
              <a:rPr lang="es-ES" dirty="0"/>
              <a:t> Los estudiantes extranjeros en las universidades cubanas y otros centros de educación tienen el mismo régimen de estudio que los estudiantes cubanos y, en consecuencia, la obligación de</a:t>
            </a:r>
            <a:r>
              <a:rPr lang="es-ES" dirty="0" smtClean="0"/>
              <a:t>:</a:t>
            </a:r>
            <a:r>
              <a:rPr lang="es-ES" dirty="0"/>
              <a:t> </a:t>
            </a:r>
          </a:p>
          <a:p>
            <a:pPr lvl="0">
              <a:buFont typeface="Wingdings" panose="05000000000000000000" pitchFamily="2" charset="2"/>
              <a:buChar char="Ø"/>
            </a:pPr>
            <a:r>
              <a:rPr lang="es-ES" dirty="0"/>
              <a:t>cursar los programas de actividades docentes, académicas, científicas y laborales incluidas en el plan de estudio; y</a:t>
            </a:r>
          </a:p>
          <a:p>
            <a:pPr lvl="0">
              <a:buFont typeface="Wingdings" panose="05000000000000000000" pitchFamily="2" charset="2"/>
              <a:buChar char="Ø"/>
            </a:pPr>
            <a:r>
              <a:rPr lang="es-ES" dirty="0"/>
              <a:t>participar en las actividades extracurriculares programadas con el objetivo de su formación integral.</a:t>
            </a:r>
          </a:p>
          <a:p>
            <a:r>
              <a:rPr lang="es-ES" b="1" dirty="0"/>
              <a:t>ARTÍCULO 24.</a:t>
            </a:r>
            <a:r>
              <a:rPr lang="es-ES" dirty="0"/>
              <a:t> En las universidades cubanas existen reglamentos docente y disciplinario para todos los estudiantes cubanos y extranjeros. Los deberes y derechos son los mismos para todos</a:t>
            </a:r>
            <a:r>
              <a:rPr lang="es-ES" dirty="0" smtClean="0"/>
              <a:t>.</a:t>
            </a:r>
            <a:endParaRPr lang="es-ES" dirty="0"/>
          </a:p>
          <a:p>
            <a:pPr>
              <a:buFont typeface="Wingdings" panose="05000000000000000000" pitchFamily="2" charset="2"/>
              <a:buChar char="Ø"/>
            </a:pPr>
            <a:r>
              <a:rPr lang="es-ES" dirty="0"/>
              <a:t>En las facultades de Ciencias Médicas y otros centros docentes  superiores especializados existen r</a:t>
            </a:r>
            <a:r>
              <a:rPr lang="es-ES" b="1" dirty="0"/>
              <a:t>e</a:t>
            </a:r>
            <a:r>
              <a:rPr lang="es-ES" dirty="0"/>
              <a:t>glamentos específicos en correspondencia con esas carreras, de obligatorio cumplimiento para todos sus estudiantes, en tanto que no se opongan al presente reglamento</a:t>
            </a:r>
            <a:endParaRPr lang="es-ES" dirty="0" smtClean="0"/>
          </a:p>
          <a:p>
            <a:pPr marL="0" indent="0">
              <a:buNone/>
            </a:pPr>
            <a:endParaRPr lang="es-ES" dirty="0"/>
          </a:p>
        </p:txBody>
      </p:sp>
    </p:spTree>
    <p:extLst>
      <p:ext uri="{BB962C8B-B14F-4D97-AF65-F5344CB8AC3E}">
        <p14:creationId xmlns:p14="http://schemas.microsoft.com/office/powerpoint/2010/main" val="1523426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5660" y="365125"/>
            <a:ext cx="11946340" cy="1325563"/>
          </a:xfrm>
        </p:spPr>
        <p:txBody>
          <a:bodyPr>
            <a:noAutofit/>
          </a:bodyPr>
          <a:lstStyle/>
          <a:p>
            <a:pPr algn="ctr"/>
            <a:r>
              <a:rPr lang="es-ES" sz="2800" b="1" u="sng" dirty="0" smtClean="0"/>
              <a:t/>
            </a:r>
            <a:br>
              <a:rPr lang="es-ES" sz="2800" b="1" u="sng" dirty="0" smtClean="0"/>
            </a:br>
            <a:r>
              <a:rPr lang="es-ES" sz="2800" b="1" u="sng" dirty="0" smtClean="0"/>
              <a:t>REGLAMENTO PARA ESTUDIANTES EXTRANJEROS EN LOS CENTROS DE EDUCACIÓN CUBANOS</a:t>
            </a:r>
            <a:br>
              <a:rPr lang="es-ES" sz="2800" b="1" u="sng" dirty="0" smtClean="0"/>
            </a:br>
            <a:r>
              <a:rPr lang="es-ES" sz="2800" dirty="0" smtClean="0"/>
              <a:t>(artículos seleccionados) </a:t>
            </a:r>
            <a:br>
              <a:rPr lang="es-ES" sz="2800" dirty="0" smtClean="0"/>
            </a:br>
            <a:endParaRPr lang="es-ES" sz="2800" dirty="0"/>
          </a:p>
        </p:txBody>
      </p:sp>
      <p:sp>
        <p:nvSpPr>
          <p:cNvPr id="3" name="Marcador de contenido 2"/>
          <p:cNvSpPr>
            <a:spLocks noGrp="1"/>
          </p:cNvSpPr>
          <p:nvPr>
            <p:ph idx="1"/>
          </p:nvPr>
        </p:nvSpPr>
        <p:spPr>
          <a:xfrm>
            <a:off x="136478" y="1825624"/>
            <a:ext cx="12055522" cy="4902721"/>
          </a:xfrm>
        </p:spPr>
        <p:txBody>
          <a:bodyPr>
            <a:normAutofit lnSpcReduction="10000"/>
          </a:bodyPr>
          <a:lstStyle/>
          <a:p>
            <a:r>
              <a:rPr lang="es-ES" b="1" dirty="0" smtClean="0"/>
              <a:t>ARTÍCULO </a:t>
            </a:r>
            <a:r>
              <a:rPr lang="es-ES" b="1" dirty="0"/>
              <a:t>30</a:t>
            </a:r>
            <a:r>
              <a:rPr lang="es-ES" dirty="0"/>
              <a:t>. Cuando se cometan indisciplinas por los estudiantes extranjeros, éstas se analizan por el Reglamento Disciplinario para los Estudiantes de la Educación Superior vigente, adecuando las medidas tomadas de forma que garantice el propósito educativo de las mismas, la correspondencia con la tabla de medidas y  su aplicación,  teniendo en cuenta que el estudiante y su familia no residen en Cuba</a:t>
            </a:r>
          </a:p>
          <a:p>
            <a:r>
              <a:rPr lang="es-ES" b="1" dirty="0"/>
              <a:t>ARTÍCULO 35.</a:t>
            </a:r>
            <a:r>
              <a:rPr lang="es-ES" dirty="0"/>
              <a:t> Para la autorización de viajes a un tercer país, por parte de becarios y financiados por convenio a partir de acuerdos firmados con gobiernos, ministerios, agencias o autoridades extranjeras de educación  hay que contar con la aprobación por escrito de la Embajada acreditada en Cuba, o de sus familiares o de su País. </a:t>
            </a:r>
          </a:p>
          <a:p>
            <a:pPr marL="0" indent="0">
              <a:buNone/>
            </a:pPr>
            <a:r>
              <a:rPr lang="es-ES" dirty="0"/>
              <a:t>En caso de intervenciones quirúrgicas no urgentes habrá que regirse por lo establecido por el Ministerio de Salud Pública.</a:t>
            </a:r>
          </a:p>
          <a:p>
            <a:pPr marL="0" indent="0">
              <a:buNone/>
            </a:pPr>
            <a:endParaRPr lang="es-ES" dirty="0"/>
          </a:p>
        </p:txBody>
      </p:sp>
    </p:spTree>
    <p:extLst>
      <p:ext uri="{BB962C8B-B14F-4D97-AF65-F5344CB8AC3E}">
        <p14:creationId xmlns:p14="http://schemas.microsoft.com/office/powerpoint/2010/main" val="2840696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5660" y="365125"/>
            <a:ext cx="11946340" cy="1325563"/>
          </a:xfrm>
        </p:spPr>
        <p:txBody>
          <a:bodyPr>
            <a:noAutofit/>
          </a:bodyPr>
          <a:lstStyle/>
          <a:p>
            <a:pPr algn="ctr"/>
            <a:r>
              <a:rPr lang="es-ES" sz="2800" b="1" u="sng" dirty="0" smtClean="0"/>
              <a:t/>
            </a:r>
            <a:br>
              <a:rPr lang="es-ES" sz="2800" b="1" u="sng" dirty="0" smtClean="0"/>
            </a:br>
            <a:r>
              <a:rPr lang="es-ES" sz="2800" b="1" u="sng" dirty="0" smtClean="0"/>
              <a:t>REGLAMENTO PARA ESTUDIANTES EXTRANJEROS EN LOS CENTROS DE EDUCACIÓN CUBANOS</a:t>
            </a:r>
            <a:br>
              <a:rPr lang="es-ES" sz="2800" b="1" u="sng" dirty="0" smtClean="0"/>
            </a:br>
            <a:r>
              <a:rPr lang="es-ES" sz="2800" dirty="0" smtClean="0"/>
              <a:t>(artículos seleccionados) </a:t>
            </a:r>
            <a:br>
              <a:rPr lang="es-ES" sz="2800" dirty="0" smtClean="0"/>
            </a:br>
            <a:endParaRPr lang="es-ES" sz="2800" dirty="0"/>
          </a:p>
        </p:txBody>
      </p:sp>
      <p:sp>
        <p:nvSpPr>
          <p:cNvPr id="3" name="Marcador de contenido 2"/>
          <p:cNvSpPr>
            <a:spLocks noGrp="1"/>
          </p:cNvSpPr>
          <p:nvPr>
            <p:ph idx="1"/>
          </p:nvPr>
        </p:nvSpPr>
        <p:spPr>
          <a:xfrm>
            <a:off x="136478" y="1825624"/>
            <a:ext cx="12055522" cy="4902721"/>
          </a:xfrm>
        </p:spPr>
        <p:txBody>
          <a:bodyPr>
            <a:normAutofit lnSpcReduction="10000"/>
          </a:bodyPr>
          <a:lstStyle/>
          <a:p>
            <a:pPr marL="0" indent="0">
              <a:buNone/>
            </a:pPr>
            <a:r>
              <a:rPr lang="es-ES" dirty="0" smtClean="0"/>
              <a:t>ARTÍCULO 36. Los estudiantes extranjeros tienen iguales derechos y deberes a los estudiantes cubanos, y consecuentemente su deber fundamental es estudiar y alcanzar rendimientos satisfactorios.</a:t>
            </a:r>
          </a:p>
          <a:p>
            <a:pPr marL="0" indent="0">
              <a:buNone/>
            </a:pPr>
            <a:r>
              <a:rPr lang="es-ES" dirty="0" smtClean="0"/>
              <a:t>ARTÍCULO 37. Los estudiantes extranjeros tienen los siguientes deberes:</a:t>
            </a:r>
          </a:p>
          <a:p>
            <a:pPr marL="0" indent="0">
              <a:buNone/>
            </a:pPr>
            <a:r>
              <a:rPr lang="es-ES" dirty="0" smtClean="0"/>
              <a:t>a)	</a:t>
            </a:r>
            <a:r>
              <a:rPr lang="es-ES" b="1" u="sng" dirty="0" smtClean="0"/>
              <a:t>respetar las leyes, costumbres y tradiciones nacionales, así como las normas de    convivencia social;</a:t>
            </a:r>
          </a:p>
          <a:p>
            <a:pPr marL="0" indent="0">
              <a:buNone/>
            </a:pPr>
            <a:r>
              <a:rPr lang="es-ES" dirty="0" smtClean="0"/>
              <a:t>b)	cumplir las regulaciones sobre traslado en el territorio nacional establecidas para los ciudadanos extranjeros;</a:t>
            </a:r>
          </a:p>
          <a:p>
            <a:pPr marL="0" indent="0">
              <a:buNone/>
            </a:pPr>
            <a:r>
              <a:rPr lang="es-ES" dirty="0" smtClean="0"/>
              <a:t>c)	</a:t>
            </a:r>
            <a:r>
              <a:rPr lang="es-ES" b="1" u="sng" dirty="0" smtClean="0"/>
              <a:t>cumplir con la disciplina estudiantil;</a:t>
            </a:r>
          </a:p>
          <a:p>
            <a:pPr marL="0" indent="0">
              <a:buNone/>
            </a:pPr>
            <a:r>
              <a:rPr lang="es-ES" dirty="0" smtClean="0"/>
              <a:t>d)	adquirir profunda y sistemáticamente los conocimientos teóricos y prácticos de la   especialidad que estudian;</a:t>
            </a:r>
          </a:p>
          <a:p>
            <a:pPr marL="0" indent="0">
              <a:buNone/>
            </a:pPr>
            <a:endParaRPr lang="es-ES" dirty="0" smtClean="0"/>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23900188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5660" y="365125"/>
            <a:ext cx="11946340" cy="1325563"/>
          </a:xfrm>
        </p:spPr>
        <p:txBody>
          <a:bodyPr>
            <a:noAutofit/>
          </a:bodyPr>
          <a:lstStyle/>
          <a:p>
            <a:pPr algn="ctr"/>
            <a:r>
              <a:rPr lang="es-ES" sz="2800" b="1" u="sng" dirty="0" smtClean="0"/>
              <a:t/>
            </a:r>
            <a:br>
              <a:rPr lang="es-ES" sz="2800" b="1" u="sng" dirty="0" smtClean="0"/>
            </a:br>
            <a:r>
              <a:rPr lang="es-ES" sz="2800" b="1" u="sng" dirty="0" smtClean="0"/>
              <a:t>REGLAMENTO PARA ESTUDIANTES EXTRANJEROS EN LOS CENTROS DE EDUCACIÓN CUBANOS</a:t>
            </a:r>
            <a:br>
              <a:rPr lang="es-ES" sz="2800" b="1" u="sng" dirty="0" smtClean="0"/>
            </a:br>
            <a:r>
              <a:rPr lang="es-ES" sz="2800" dirty="0" smtClean="0"/>
              <a:t>(artículos seleccionados) </a:t>
            </a:r>
            <a:br>
              <a:rPr lang="es-ES" sz="2800" dirty="0" smtClean="0"/>
            </a:br>
            <a:endParaRPr lang="es-ES" sz="2800" dirty="0"/>
          </a:p>
        </p:txBody>
      </p:sp>
      <p:sp>
        <p:nvSpPr>
          <p:cNvPr id="3" name="Marcador de contenido 2"/>
          <p:cNvSpPr>
            <a:spLocks noGrp="1"/>
          </p:cNvSpPr>
          <p:nvPr>
            <p:ph idx="1"/>
          </p:nvPr>
        </p:nvSpPr>
        <p:spPr>
          <a:xfrm>
            <a:off x="136478" y="1825624"/>
            <a:ext cx="12055522" cy="4902721"/>
          </a:xfrm>
        </p:spPr>
        <p:txBody>
          <a:bodyPr>
            <a:normAutofit fontScale="85000" lnSpcReduction="10000"/>
          </a:bodyPr>
          <a:lstStyle/>
          <a:p>
            <a:pPr marL="0" indent="0">
              <a:buNone/>
            </a:pPr>
            <a:r>
              <a:rPr lang="es-ES" dirty="0" smtClean="0"/>
              <a:t>Artículo 37: (continuación)</a:t>
            </a:r>
          </a:p>
          <a:p>
            <a:pPr marL="0" indent="0">
              <a:buNone/>
            </a:pPr>
            <a:r>
              <a:rPr lang="es-ES" dirty="0" smtClean="0"/>
              <a:t>e)	</a:t>
            </a:r>
            <a:r>
              <a:rPr lang="es-ES" b="1" u="sng" dirty="0" smtClean="0"/>
              <a:t>observar la disciplina de estudios, asistir obligatoriamente a clases y cumplir con los deberes estudiantiles previstos en los planes y programas, así como aprobar en los plazos establecidos las evaluaciones correspondientes;</a:t>
            </a:r>
          </a:p>
          <a:p>
            <a:pPr marL="0" indent="0">
              <a:buNone/>
            </a:pPr>
            <a:r>
              <a:rPr lang="es-ES" dirty="0" smtClean="0"/>
              <a:t>f)	cumplir con los reglamentos vigentes en los centros de estudios; residencias estudiantiles o lugar de alojamiento; </a:t>
            </a:r>
          </a:p>
          <a:p>
            <a:pPr marL="0" indent="0">
              <a:buNone/>
            </a:pPr>
            <a:r>
              <a:rPr lang="es-ES" dirty="0" smtClean="0"/>
              <a:t>g)	</a:t>
            </a:r>
            <a:r>
              <a:rPr lang="es-ES" b="1" u="sng" dirty="0" smtClean="0"/>
              <a:t>no salir del territorio nacional sin informarlo a las autoridades del Centro de Estudios</a:t>
            </a:r>
            <a:r>
              <a:rPr lang="es-ES" dirty="0" smtClean="0"/>
              <a:t>.</a:t>
            </a:r>
          </a:p>
          <a:p>
            <a:pPr marL="0" indent="0">
              <a:buNone/>
            </a:pPr>
            <a:r>
              <a:rPr lang="es-ES" dirty="0" smtClean="0"/>
              <a:t>h)	regresar a su país con licencia de matrícula las estudiantes en estado de gestación;</a:t>
            </a:r>
          </a:p>
          <a:p>
            <a:pPr marL="0" indent="0">
              <a:buNone/>
            </a:pPr>
            <a:r>
              <a:rPr lang="es-ES" dirty="0" smtClean="0"/>
              <a:t>i)	</a:t>
            </a:r>
            <a:r>
              <a:rPr lang="es-ES" b="1" u="sng" dirty="0" smtClean="0">
                <a:solidFill>
                  <a:srgbClr val="FF0000"/>
                </a:solidFill>
              </a:rPr>
              <a:t>cumplir con las normas higiénicas, sanitarias y epidemiológicas en virtud de la legislación vigente en Cuba; </a:t>
            </a:r>
          </a:p>
          <a:p>
            <a:pPr marL="0" indent="0">
              <a:buNone/>
            </a:pPr>
            <a:r>
              <a:rPr lang="es-ES" dirty="0" smtClean="0"/>
              <a:t>j)	usar con carácter obligatorio el carné de identidad como único documento válido para su identificación y realizar cualquier tipo de trámite de su  interés en el territorio nacional. La pérdida del carné de identidad constituye una falta que puede ser sancionada;</a:t>
            </a:r>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229696221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881</Words>
  <Application>Microsoft Office PowerPoint</Application>
  <PresentationFormat>Panorámica</PresentationFormat>
  <Paragraphs>72</Paragraphs>
  <Slides>14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14</vt:i4>
      </vt:variant>
    </vt:vector>
  </HeadingPairs>
  <TitlesOfParts>
    <vt:vector size="19" baseType="lpstr">
      <vt:lpstr>Arial</vt:lpstr>
      <vt:lpstr>Calibri</vt:lpstr>
      <vt:lpstr>Calibri Light</vt:lpstr>
      <vt:lpstr>Wingdings</vt:lpstr>
      <vt:lpstr>Tema de Office</vt:lpstr>
      <vt:lpstr>RESOLUCIÓN MINISTERIAL 20-2018   REGLAMENTO PARA ESTUDIANTES EXTRANJEROS EN LOS CENTROS DE EDUCACIÓN CUBANOS  (artículos seleccionados)  </vt:lpstr>
      <vt:lpstr> REGLAMENTO PARA ESTUDIANTES EXTRANJEROS EN LOS CENTROS DE EDUCACIÓN CUBANOS (artículos seleccionados)  </vt:lpstr>
      <vt:lpstr> REGLAMENTO PARA ESTUDIANTES EXTRANJEROS EN LOS CENTROS DE EDUCACIÓN CUBANOS (artículos seleccionados)  </vt:lpstr>
      <vt:lpstr> REGLAMENTO PARA ESTUDIANTES EXTRANJEROS EN LOS CENTROS DE EDUCACIÓN CUBANOS (artículos seleccionados)  </vt:lpstr>
      <vt:lpstr> REGLAMENTO PARA ESTUDIANTES EXTRANJEROS EN LOS CENTROS DE EDUCACIÓN CUBANOS (artículos seleccionados)  </vt:lpstr>
      <vt:lpstr> REGLAMENTO PARA ESTUDIANTES EXTRANJEROS EN LOS CENTROS DE EDUCACIÓN CUBANOS (artículos seleccionados)  </vt:lpstr>
      <vt:lpstr> REGLAMENTO PARA ESTUDIANTES EXTRANJEROS EN LOS CENTROS DE EDUCACIÓN CUBANOS (artículos seleccionados)  </vt:lpstr>
      <vt:lpstr> REGLAMENTO PARA ESTUDIANTES EXTRANJEROS EN LOS CENTROS DE EDUCACIÓN CUBANOS (artículos seleccionados)  </vt:lpstr>
      <vt:lpstr> REGLAMENTO PARA ESTUDIANTES EXTRANJEROS EN LOS CENTROS DE EDUCACIÓN CUBANOS (artículos seleccionados)  </vt:lpstr>
      <vt:lpstr> REGLAMENTO PARA ESTUDIANTES EXTRANJEROS EN LOS CENTROS DE EDUCACIÓN CUBANOS (artículos seleccionados)  </vt:lpstr>
      <vt:lpstr> REGLAMENTO PARA ESTUDIANTES EXTRANJEROS EN LOS CENTROS DE EDUCACIÓN CUBANOS (artículos seleccionados)  </vt:lpstr>
      <vt:lpstr> REGLAMENTO PARA ESTUDIANTES EXTRANJEROS EN LOS CENTROS DE EDUCACIÓN CUBANOS (artículos seleccionados)  </vt:lpstr>
      <vt:lpstr> REGLAMENTO PARA ESTUDIANTES EXTRANJEROS EN LOS CENTROS DE EDUCACIÓN CUBANOS (artículos seleccionados)  </vt:lpstr>
      <vt:lpstr>Fin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RESOLUCIÓN MINISTERIAL 20-2018   REGLAMENTO PARA ESTUDIANTES EXTRANJEROS EN LOS CENTROS DE EDUCACIÓN CUBANOS  (artículos seleccionados)  </dc:title>
  <dc:creator>Cuenta Microsoft</dc:creator>
  <cp:lastModifiedBy>Cuenta Microsoft</cp:lastModifiedBy>
  <cp:revision>4</cp:revision>
  <dcterms:created xsi:type="dcterms:W3CDTF">2024-04-21T09:06:21Z</dcterms:created>
  <dcterms:modified xsi:type="dcterms:W3CDTF">2024-04-21T09:41:05Z</dcterms:modified>
</cp:coreProperties>
</file>