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60" r:id="rId3"/>
    <p:sldId id="257" r:id="rId4"/>
    <p:sldId id="261" r:id="rId5"/>
    <p:sldId id="265" r:id="rId6"/>
    <p:sldId id="266" r:id="rId7"/>
    <p:sldId id="267" r:id="rId8"/>
    <p:sldId id="268" r:id="rId9"/>
    <p:sldId id="270" r:id="rId10"/>
    <p:sldId id="269" r:id="rId11"/>
    <p:sldId id="271" r:id="rId12"/>
    <p:sldId id="272" r:id="rId13"/>
    <p:sldId id="273" r:id="rId14"/>
    <p:sldId id="274" r:id="rId15"/>
    <p:sldId id="275" r:id="rId16"/>
    <p:sldId id="276" r:id="rId17"/>
    <p:sldId id="277" r:id="rId18"/>
    <p:sldId id="278" r:id="rId19"/>
    <p:sldId id="279" r:id="rId20"/>
    <p:sldId id="280" r:id="rId21"/>
    <p:sldId id="281" r:id="rId22"/>
    <p:sldId id="283" r:id="rId23"/>
    <p:sldId id="284"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82" d="100"/>
          <a:sy n="82" d="100"/>
        </p:scale>
        <p:origin x="72"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731E52C4-0029-4D2A-8C60-DF59FBDB53EB}" type="datetimeFigureOut">
              <a:rPr lang="es-ES_tradnl" smtClean="0"/>
              <a:t>10/10/2022</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E5495B8-6AE7-489F-9EF2-C2D8C0B34993}" type="slidenum">
              <a:rPr lang="es-ES_tradnl" smtClean="0"/>
              <a:t>‹Nº›</a:t>
            </a:fld>
            <a:endParaRPr lang="es-ES_tradnl"/>
          </a:p>
        </p:txBody>
      </p:sp>
    </p:spTree>
    <p:extLst>
      <p:ext uri="{BB962C8B-B14F-4D97-AF65-F5344CB8AC3E}">
        <p14:creationId xmlns:p14="http://schemas.microsoft.com/office/powerpoint/2010/main" val="2933676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731E52C4-0029-4D2A-8C60-DF59FBDB53EB}" type="datetimeFigureOut">
              <a:rPr lang="es-ES_tradnl" smtClean="0"/>
              <a:t>10/10/2022</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E5495B8-6AE7-489F-9EF2-C2D8C0B34993}" type="slidenum">
              <a:rPr lang="es-ES_tradnl" smtClean="0"/>
              <a:t>‹Nº›</a:t>
            </a:fld>
            <a:endParaRPr lang="es-ES_tradnl"/>
          </a:p>
        </p:txBody>
      </p:sp>
    </p:spTree>
    <p:extLst>
      <p:ext uri="{BB962C8B-B14F-4D97-AF65-F5344CB8AC3E}">
        <p14:creationId xmlns:p14="http://schemas.microsoft.com/office/powerpoint/2010/main" val="3196488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731E52C4-0029-4D2A-8C60-DF59FBDB53EB}" type="datetimeFigureOut">
              <a:rPr lang="es-ES_tradnl" smtClean="0"/>
              <a:t>10/10/2022</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E5495B8-6AE7-489F-9EF2-C2D8C0B34993}" type="slidenum">
              <a:rPr lang="es-ES_tradnl" smtClean="0"/>
              <a:t>‹Nº›</a:t>
            </a:fld>
            <a:endParaRPr lang="es-ES_tradnl"/>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003605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731E52C4-0029-4D2A-8C60-DF59FBDB53EB}" type="datetimeFigureOut">
              <a:rPr lang="es-ES_tradnl" smtClean="0"/>
              <a:t>10/10/2022</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E5495B8-6AE7-489F-9EF2-C2D8C0B34993}" type="slidenum">
              <a:rPr lang="es-ES_tradnl" smtClean="0"/>
              <a:t>‹Nº›</a:t>
            </a:fld>
            <a:endParaRPr lang="es-ES_tradnl"/>
          </a:p>
        </p:txBody>
      </p:sp>
    </p:spTree>
    <p:extLst>
      <p:ext uri="{BB962C8B-B14F-4D97-AF65-F5344CB8AC3E}">
        <p14:creationId xmlns:p14="http://schemas.microsoft.com/office/powerpoint/2010/main" val="1301264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731E52C4-0029-4D2A-8C60-DF59FBDB53EB}" type="datetimeFigureOut">
              <a:rPr lang="es-ES_tradnl" smtClean="0"/>
              <a:t>10/10/2022</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E5495B8-6AE7-489F-9EF2-C2D8C0B34993}" type="slidenum">
              <a:rPr lang="es-ES_tradnl" smtClean="0"/>
              <a:t>‹Nº›</a:t>
            </a:fld>
            <a:endParaRPr lang="es-ES_tradnl"/>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532825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731E52C4-0029-4D2A-8C60-DF59FBDB53EB}" type="datetimeFigureOut">
              <a:rPr lang="es-ES_tradnl" smtClean="0"/>
              <a:t>10/10/2022</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E5495B8-6AE7-489F-9EF2-C2D8C0B34993}" type="slidenum">
              <a:rPr lang="es-ES_tradnl" smtClean="0"/>
              <a:t>‹Nº›</a:t>
            </a:fld>
            <a:endParaRPr lang="es-ES_tradnl"/>
          </a:p>
        </p:txBody>
      </p:sp>
    </p:spTree>
    <p:extLst>
      <p:ext uri="{BB962C8B-B14F-4D97-AF65-F5344CB8AC3E}">
        <p14:creationId xmlns:p14="http://schemas.microsoft.com/office/powerpoint/2010/main" val="15677870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731E52C4-0029-4D2A-8C60-DF59FBDB53EB}" type="datetimeFigureOut">
              <a:rPr lang="es-ES_tradnl" smtClean="0"/>
              <a:t>10/10/2022</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E5495B8-6AE7-489F-9EF2-C2D8C0B34993}" type="slidenum">
              <a:rPr lang="es-ES_tradnl" smtClean="0"/>
              <a:t>‹Nº›</a:t>
            </a:fld>
            <a:endParaRPr lang="es-ES_tradnl"/>
          </a:p>
        </p:txBody>
      </p:sp>
    </p:spTree>
    <p:extLst>
      <p:ext uri="{BB962C8B-B14F-4D97-AF65-F5344CB8AC3E}">
        <p14:creationId xmlns:p14="http://schemas.microsoft.com/office/powerpoint/2010/main" val="12218774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731E52C4-0029-4D2A-8C60-DF59FBDB53EB}" type="datetimeFigureOut">
              <a:rPr lang="es-ES_tradnl" smtClean="0"/>
              <a:t>10/10/2022</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E5495B8-6AE7-489F-9EF2-C2D8C0B34993}" type="slidenum">
              <a:rPr lang="es-ES_tradnl" smtClean="0"/>
              <a:t>‹Nº›</a:t>
            </a:fld>
            <a:endParaRPr lang="es-ES_tradnl"/>
          </a:p>
        </p:txBody>
      </p:sp>
    </p:spTree>
    <p:extLst>
      <p:ext uri="{BB962C8B-B14F-4D97-AF65-F5344CB8AC3E}">
        <p14:creationId xmlns:p14="http://schemas.microsoft.com/office/powerpoint/2010/main" val="3173723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731E52C4-0029-4D2A-8C60-DF59FBDB53EB}" type="datetimeFigureOut">
              <a:rPr lang="es-ES_tradnl" smtClean="0"/>
              <a:t>10/10/2022</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E5495B8-6AE7-489F-9EF2-C2D8C0B34993}" type="slidenum">
              <a:rPr lang="es-ES_tradnl" smtClean="0"/>
              <a:t>‹Nº›</a:t>
            </a:fld>
            <a:endParaRPr lang="es-ES_tradnl"/>
          </a:p>
        </p:txBody>
      </p:sp>
    </p:spTree>
    <p:extLst>
      <p:ext uri="{BB962C8B-B14F-4D97-AF65-F5344CB8AC3E}">
        <p14:creationId xmlns:p14="http://schemas.microsoft.com/office/powerpoint/2010/main" val="2290647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731E52C4-0029-4D2A-8C60-DF59FBDB53EB}" type="datetimeFigureOut">
              <a:rPr lang="es-ES_tradnl" smtClean="0"/>
              <a:t>10/10/2022</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E5495B8-6AE7-489F-9EF2-C2D8C0B34993}" type="slidenum">
              <a:rPr lang="es-ES_tradnl" smtClean="0"/>
              <a:t>‹Nº›</a:t>
            </a:fld>
            <a:endParaRPr lang="es-ES_tradnl"/>
          </a:p>
        </p:txBody>
      </p:sp>
    </p:spTree>
    <p:extLst>
      <p:ext uri="{BB962C8B-B14F-4D97-AF65-F5344CB8AC3E}">
        <p14:creationId xmlns:p14="http://schemas.microsoft.com/office/powerpoint/2010/main" val="3038170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731E52C4-0029-4D2A-8C60-DF59FBDB53EB}" type="datetimeFigureOut">
              <a:rPr lang="es-ES_tradnl" smtClean="0"/>
              <a:t>10/10/2022</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E5495B8-6AE7-489F-9EF2-C2D8C0B34993}" type="slidenum">
              <a:rPr lang="es-ES_tradnl" smtClean="0"/>
              <a:t>‹Nº›</a:t>
            </a:fld>
            <a:endParaRPr lang="es-ES_tradnl"/>
          </a:p>
        </p:txBody>
      </p:sp>
    </p:spTree>
    <p:extLst>
      <p:ext uri="{BB962C8B-B14F-4D97-AF65-F5344CB8AC3E}">
        <p14:creationId xmlns:p14="http://schemas.microsoft.com/office/powerpoint/2010/main" val="2551522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731E52C4-0029-4D2A-8C60-DF59FBDB53EB}" type="datetimeFigureOut">
              <a:rPr lang="es-ES_tradnl" smtClean="0"/>
              <a:t>10/10/2022</a:t>
            </a:fld>
            <a:endParaRPr lang="es-ES_tradnl"/>
          </a:p>
        </p:txBody>
      </p:sp>
      <p:sp>
        <p:nvSpPr>
          <p:cNvPr id="8" name="Footer Placeholder 7"/>
          <p:cNvSpPr>
            <a:spLocks noGrp="1"/>
          </p:cNvSpPr>
          <p:nvPr>
            <p:ph type="ftr" sz="quarter" idx="11"/>
          </p:nvPr>
        </p:nvSpPr>
        <p:spPr/>
        <p:txBody>
          <a:bodyPr/>
          <a:lstStyle/>
          <a:p>
            <a:endParaRPr lang="es-ES_tradnl"/>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E5495B8-6AE7-489F-9EF2-C2D8C0B34993}" type="slidenum">
              <a:rPr lang="es-ES_tradnl" smtClean="0"/>
              <a:t>‹Nº›</a:t>
            </a:fld>
            <a:endParaRPr lang="es-ES_tradnl"/>
          </a:p>
        </p:txBody>
      </p:sp>
    </p:spTree>
    <p:extLst>
      <p:ext uri="{BB962C8B-B14F-4D97-AF65-F5344CB8AC3E}">
        <p14:creationId xmlns:p14="http://schemas.microsoft.com/office/powerpoint/2010/main" val="3782915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731E52C4-0029-4D2A-8C60-DF59FBDB53EB}" type="datetimeFigureOut">
              <a:rPr lang="es-ES_tradnl" smtClean="0"/>
              <a:t>10/10/2022</a:t>
            </a:fld>
            <a:endParaRPr lang="es-ES_tradnl"/>
          </a:p>
        </p:txBody>
      </p:sp>
      <p:sp>
        <p:nvSpPr>
          <p:cNvPr id="4" name="Footer Placeholder 3"/>
          <p:cNvSpPr>
            <a:spLocks noGrp="1"/>
          </p:cNvSpPr>
          <p:nvPr>
            <p:ph type="ftr" sz="quarter" idx="11"/>
          </p:nvPr>
        </p:nvSpPr>
        <p:spPr/>
        <p:txBody>
          <a:bodyPr/>
          <a:lstStyle/>
          <a:p>
            <a:endParaRPr lang="es-ES_tradnl"/>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E5495B8-6AE7-489F-9EF2-C2D8C0B34993}" type="slidenum">
              <a:rPr lang="es-ES_tradnl" smtClean="0"/>
              <a:t>‹Nº›</a:t>
            </a:fld>
            <a:endParaRPr lang="es-ES_tradnl"/>
          </a:p>
        </p:txBody>
      </p:sp>
    </p:spTree>
    <p:extLst>
      <p:ext uri="{BB962C8B-B14F-4D97-AF65-F5344CB8AC3E}">
        <p14:creationId xmlns:p14="http://schemas.microsoft.com/office/powerpoint/2010/main" val="2442547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1E52C4-0029-4D2A-8C60-DF59FBDB53EB}" type="datetimeFigureOut">
              <a:rPr lang="es-ES_tradnl" smtClean="0"/>
              <a:t>10/10/2022</a:t>
            </a:fld>
            <a:endParaRPr lang="es-ES_tradnl"/>
          </a:p>
        </p:txBody>
      </p:sp>
      <p:sp>
        <p:nvSpPr>
          <p:cNvPr id="3" name="Footer Placeholder 2"/>
          <p:cNvSpPr>
            <a:spLocks noGrp="1"/>
          </p:cNvSpPr>
          <p:nvPr>
            <p:ph type="ftr" sz="quarter" idx="11"/>
          </p:nvPr>
        </p:nvSpPr>
        <p:spPr/>
        <p:txBody>
          <a:bodyPr/>
          <a:lstStyle/>
          <a:p>
            <a:endParaRPr lang="es-ES_tradnl"/>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E5495B8-6AE7-489F-9EF2-C2D8C0B34993}" type="slidenum">
              <a:rPr lang="es-ES_tradnl" smtClean="0"/>
              <a:t>‹Nº›</a:t>
            </a:fld>
            <a:endParaRPr lang="es-ES_tradnl"/>
          </a:p>
        </p:txBody>
      </p:sp>
    </p:spTree>
    <p:extLst>
      <p:ext uri="{BB962C8B-B14F-4D97-AF65-F5344CB8AC3E}">
        <p14:creationId xmlns:p14="http://schemas.microsoft.com/office/powerpoint/2010/main" val="1845213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31E52C4-0029-4D2A-8C60-DF59FBDB53EB}" type="datetimeFigureOut">
              <a:rPr lang="es-ES_tradnl" smtClean="0"/>
              <a:t>10/10/2022</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E5495B8-6AE7-489F-9EF2-C2D8C0B34993}" type="slidenum">
              <a:rPr lang="es-ES_tradnl" smtClean="0"/>
              <a:t>‹Nº›</a:t>
            </a:fld>
            <a:endParaRPr lang="es-ES_tradnl"/>
          </a:p>
        </p:txBody>
      </p:sp>
    </p:spTree>
    <p:extLst>
      <p:ext uri="{BB962C8B-B14F-4D97-AF65-F5344CB8AC3E}">
        <p14:creationId xmlns:p14="http://schemas.microsoft.com/office/powerpoint/2010/main" val="1574656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31E52C4-0029-4D2A-8C60-DF59FBDB53EB}" type="datetimeFigureOut">
              <a:rPr lang="es-ES_tradnl" smtClean="0"/>
              <a:t>10/10/2022</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E5495B8-6AE7-489F-9EF2-C2D8C0B34993}" type="slidenum">
              <a:rPr lang="es-ES_tradnl" smtClean="0"/>
              <a:t>‹Nº›</a:t>
            </a:fld>
            <a:endParaRPr lang="es-ES_tradnl"/>
          </a:p>
        </p:txBody>
      </p:sp>
    </p:spTree>
    <p:extLst>
      <p:ext uri="{BB962C8B-B14F-4D97-AF65-F5344CB8AC3E}">
        <p14:creationId xmlns:p14="http://schemas.microsoft.com/office/powerpoint/2010/main" val="593418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31E52C4-0029-4D2A-8C60-DF59FBDB53EB}" type="datetimeFigureOut">
              <a:rPr lang="es-ES_tradnl" smtClean="0"/>
              <a:t>10/10/2022</a:t>
            </a:fld>
            <a:endParaRPr lang="es-ES_tradnl"/>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ES_tradnl"/>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E5495B8-6AE7-489F-9EF2-C2D8C0B34993}" type="slidenum">
              <a:rPr lang="es-ES_tradnl" smtClean="0"/>
              <a:t>‹Nº›</a:t>
            </a:fld>
            <a:endParaRPr lang="es-ES_tradnl"/>
          </a:p>
        </p:txBody>
      </p:sp>
    </p:spTree>
    <p:extLst>
      <p:ext uri="{BB962C8B-B14F-4D97-AF65-F5344CB8AC3E}">
        <p14:creationId xmlns:p14="http://schemas.microsoft.com/office/powerpoint/2010/main" val="3429844230"/>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1480878"/>
          </a:xfrm>
        </p:spPr>
        <p:txBody>
          <a:bodyPr anchor="ctr">
            <a:normAutofit/>
          </a:bodyPr>
          <a:lstStyle/>
          <a:p>
            <a:pPr algn="ctr"/>
            <a:r>
              <a:rPr lang="es-ES_tradnl" sz="4400" b="1" dirty="0" smtClean="0">
                <a:effectLst>
                  <a:outerShdw blurRad="38100" dist="38100" dir="2700000" algn="tl">
                    <a:srgbClr val="000000">
                      <a:alpha val="43137"/>
                    </a:srgbClr>
                  </a:outerShdw>
                </a:effectLst>
                <a:latin typeface="Arial Narrow" panose="020B0606020202030204" pitchFamily="34" charset="0"/>
              </a:rPr>
              <a:t>RESOLUCIÓN 80 /2022 DEL MES</a:t>
            </a:r>
            <a:endParaRPr lang="es-ES_tradnl" sz="4400" b="1" dirty="0">
              <a:effectLst>
                <a:outerShdw blurRad="38100" dist="38100" dir="2700000" algn="tl">
                  <a:srgbClr val="000000">
                    <a:alpha val="43137"/>
                  </a:srgbClr>
                </a:outerShdw>
              </a:effectLst>
              <a:latin typeface="Arial Narrow" panose="020B0606020202030204" pitchFamily="34" charset="0"/>
            </a:endParaRPr>
          </a:p>
        </p:txBody>
      </p:sp>
      <p:sp>
        <p:nvSpPr>
          <p:cNvPr id="3" name="Subtítulo 2"/>
          <p:cNvSpPr>
            <a:spLocks noGrp="1"/>
          </p:cNvSpPr>
          <p:nvPr>
            <p:ph type="subTitle" idx="1"/>
          </p:nvPr>
        </p:nvSpPr>
        <p:spPr>
          <a:xfrm>
            <a:off x="1752601" y="3461763"/>
            <a:ext cx="8915399" cy="1126283"/>
          </a:xfrm>
        </p:spPr>
        <p:txBody>
          <a:bodyPr>
            <a:normAutofit/>
          </a:bodyPr>
          <a:lstStyle/>
          <a:p>
            <a:pPr algn="ctr">
              <a:spcBef>
                <a:spcPct val="0"/>
              </a:spcBef>
            </a:pPr>
            <a:r>
              <a:rPr lang="es-ES" sz="3200" b="1" dirty="0">
                <a:solidFill>
                  <a:schemeClr val="tx1">
                    <a:lumMod val="85000"/>
                    <a:lumOff val="15000"/>
                  </a:schemeClr>
                </a:solidFill>
                <a:effectLst>
                  <a:outerShdw blurRad="38100" dist="38100" dir="2700000" algn="tl">
                    <a:srgbClr val="000000">
                      <a:alpha val="43137"/>
                    </a:srgbClr>
                  </a:outerShdw>
                </a:effectLst>
                <a:latin typeface="Arial Narrow" panose="020B0606020202030204" pitchFamily="34" charset="0"/>
                <a:ea typeface="+mj-ea"/>
                <a:cs typeface="+mj-cs"/>
              </a:rPr>
              <a:t>Manual para la gestión de los procesos en las Secretarías de las instituciones de </a:t>
            </a:r>
            <a:r>
              <a:rPr lang="es-ES" sz="3200" b="1" dirty="0" smtClean="0">
                <a:solidFill>
                  <a:schemeClr val="tx1">
                    <a:lumMod val="85000"/>
                    <a:lumOff val="15000"/>
                  </a:schemeClr>
                </a:solidFill>
                <a:effectLst>
                  <a:outerShdw blurRad="38100" dist="38100" dir="2700000" algn="tl">
                    <a:srgbClr val="000000">
                      <a:alpha val="43137"/>
                    </a:srgbClr>
                  </a:outerShdw>
                </a:effectLst>
                <a:latin typeface="Arial Narrow" panose="020B0606020202030204" pitchFamily="34" charset="0"/>
                <a:ea typeface="+mj-ea"/>
                <a:cs typeface="+mj-cs"/>
              </a:rPr>
              <a:t>Educación Superior</a:t>
            </a:r>
            <a:endParaRPr lang="es-ES_tradnl" sz="3200" b="1" dirty="0">
              <a:solidFill>
                <a:schemeClr val="tx1">
                  <a:lumMod val="85000"/>
                  <a:lumOff val="15000"/>
                </a:schemeClr>
              </a:solidFill>
              <a:effectLst>
                <a:outerShdw blurRad="38100" dist="38100" dir="2700000" algn="tl">
                  <a:srgbClr val="000000">
                    <a:alpha val="43137"/>
                  </a:srgbClr>
                </a:outerShdw>
              </a:effectLst>
              <a:latin typeface="Arial Narrow" panose="020B0606020202030204" pitchFamily="34" charset="0"/>
              <a:ea typeface="+mj-ea"/>
              <a:cs typeface="+mj-cs"/>
            </a:endParaRPr>
          </a:p>
        </p:txBody>
      </p:sp>
      <p:sp>
        <p:nvSpPr>
          <p:cNvPr id="4" name="CuadroTexto 3"/>
          <p:cNvSpPr txBox="1"/>
          <p:nvPr/>
        </p:nvSpPr>
        <p:spPr>
          <a:xfrm>
            <a:off x="4693297" y="5446568"/>
            <a:ext cx="3377683" cy="400110"/>
          </a:xfrm>
          <a:prstGeom prst="rect">
            <a:avLst/>
          </a:prstGeom>
          <a:noFill/>
        </p:spPr>
        <p:txBody>
          <a:bodyPr wrap="square" rtlCol="0">
            <a:spAutoFit/>
          </a:bodyPr>
          <a:lstStyle/>
          <a:p>
            <a:pPr algn="ctr"/>
            <a:r>
              <a:rPr lang="es-ES_tradnl" sz="2000" b="1" dirty="0" smtClean="0">
                <a:latin typeface="Arial Narrow" panose="020B0606020202030204" pitchFamily="34" charset="0"/>
              </a:rPr>
              <a:t>La Habana, octubre del 2022</a:t>
            </a:r>
            <a:endParaRPr lang="es-ES_tradnl" sz="2000" b="1" dirty="0">
              <a:latin typeface="Arial Narrow" panose="020B0606020202030204" pitchFamily="34" charset="0"/>
            </a:endParaRPr>
          </a:p>
        </p:txBody>
      </p:sp>
    </p:spTree>
    <p:extLst>
      <p:ext uri="{BB962C8B-B14F-4D97-AF65-F5344CB8AC3E}">
        <p14:creationId xmlns:p14="http://schemas.microsoft.com/office/powerpoint/2010/main" val="7448930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14196" y="288209"/>
            <a:ext cx="9517224" cy="971424"/>
          </a:xfrm>
        </p:spPr>
        <p:txBody>
          <a:bodyPr>
            <a:noAutofit/>
          </a:bodyPr>
          <a:lstStyle/>
          <a:p>
            <a:pPr lvl="0" algn="just">
              <a:spcBef>
                <a:spcPts val="300"/>
              </a:spcBef>
              <a:spcAft>
                <a:spcPts val="600"/>
              </a:spcAft>
              <a:buClr>
                <a:srgbClr val="A53010"/>
              </a:buClr>
            </a:pPr>
            <a:r>
              <a:rPr lang="es-ES" sz="2400" b="1" dirty="0">
                <a:solidFill>
                  <a:prstClr val="black"/>
                </a:solidFill>
                <a:latin typeface="Arial Narrow" panose="020B0606020202030204" pitchFamily="34" charset="0"/>
              </a:rPr>
              <a:t>Capitulo III: Del proceso de control de los expedientes académicos en pregrado.</a:t>
            </a:r>
          </a:p>
        </p:txBody>
      </p:sp>
      <p:sp>
        <p:nvSpPr>
          <p:cNvPr id="3" name="Marcador de contenido 2"/>
          <p:cNvSpPr>
            <a:spLocks noGrp="1"/>
          </p:cNvSpPr>
          <p:nvPr>
            <p:ph idx="1"/>
          </p:nvPr>
        </p:nvSpPr>
        <p:spPr>
          <a:xfrm>
            <a:off x="1362269" y="1371600"/>
            <a:ext cx="10332953" cy="4879911"/>
          </a:xfrm>
        </p:spPr>
        <p:txBody>
          <a:bodyPr>
            <a:normAutofit lnSpcReduction="10000"/>
          </a:bodyPr>
          <a:lstStyle/>
          <a:p>
            <a:pPr algn="just">
              <a:lnSpc>
                <a:spcPct val="150000"/>
              </a:lnSpc>
              <a:spcBef>
                <a:spcPts val="300"/>
              </a:spcBef>
              <a:spcAft>
                <a:spcPts val="600"/>
              </a:spcAft>
            </a:pPr>
            <a:r>
              <a:rPr lang="es-ES" sz="2100" dirty="0" smtClean="0">
                <a:solidFill>
                  <a:schemeClr val="tx1"/>
                </a:solidFill>
                <a:latin typeface="Arial Narrow" panose="020B0606020202030204" pitchFamily="34" charset="0"/>
              </a:rPr>
              <a:t>También </a:t>
            </a:r>
            <a:r>
              <a:rPr lang="es-ES" sz="2100" dirty="0">
                <a:solidFill>
                  <a:schemeClr val="tx1"/>
                </a:solidFill>
                <a:latin typeface="Arial Narrow" panose="020B0606020202030204" pitchFamily="34" charset="0"/>
              </a:rPr>
              <a:t>incluye el control de los expedientes existentes en Archivo </a:t>
            </a:r>
            <a:r>
              <a:rPr lang="es-ES" sz="2100" dirty="0" smtClean="0">
                <a:solidFill>
                  <a:schemeClr val="tx1"/>
                </a:solidFill>
                <a:latin typeface="Arial Narrow" panose="020B0606020202030204" pitchFamily="34" charset="0"/>
              </a:rPr>
              <a:t>Pasivo.</a:t>
            </a:r>
            <a:endParaRPr lang="en-US" sz="2100" dirty="0">
              <a:solidFill>
                <a:schemeClr val="tx1"/>
              </a:solidFill>
              <a:latin typeface="Arial Narrow" panose="020B0606020202030204" pitchFamily="34" charset="0"/>
            </a:endParaRPr>
          </a:p>
          <a:p>
            <a:pPr marL="0" marR="0" indent="0">
              <a:spcBef>
                <a:spcPts val="300"/>
              </a:spcBef>
              <a:spcAft>
                <a:spcPts val="600"/>
              </a:spcAft>
              <a:buNone/>
            </a:pPr>
            <a:r>
              <a:rPr lang="es-ES" sz="2100" b="1" dirty="0">
                <a:solidFill>
                  <a:srgbClr val="FF0000"/>
                </a:solidFill>
                <a:latin typeface="Arial Narrow" panose="020B0606020202030204" pitchFamily="34" charset="0"/>
              </a:rPr>
              <a:t>Del expediente </a:t>
            </a:r>
            <a:r>
              <a:rPr lang="es-ES" sz="2100" b="1" dirty="0" smtClean="0">
                <a:solidFill>
                  <a:srgbClr val="FF0000"/>
                </a:solidFill>
                <a:latin typeface="Arial Narrow" panose="020B0606020202030204" pitchFamily="34" charset="0"/>
              </a:rPr>
              <a:t>disciplinario:</a:t>
            </a:r>
          </a:p>
          <a:p>
            <a:pPr marR="0" algn="just">
              <a:spcBef>
                <a:spcPts val="300"/>
              </a:spcBef>
              <a:spcAft>
                <a:spcPts val="600"/>
              </a:spcAft>
            </a:pPr>
            <a:r>
              <a:rPr lang="es-ES" sz="2100" dirty="0" smtClean="0">
                <a:solidFill>
                  <a:schemeClr val="tx1"/>
                </a:solidFill>
                <a:latin typeface="Arial Narrow" panose="020B0606020202030204" pitchFamily="34" charset="0"/>
              </a:rPr>
              <a:t>Se </a:t>
            </a:r>
            <a:r>
              <a:rPr lang="es-ES" sz="2100" dirty="0">
                <a:solidFill>
                  <a:schemeClr val="tx1"/>
                </a:solidFill>
                <a:latin typeface="Arial Narrow" panose="020B0606020202030204" pitchFamily="34" charset="0"/>
              </a:rPr>
              <a:t>adjunta un modelo de Expediente disciplinario que puede ser tomado como guía para elaborar la documentación que confeccionan las comisiones disciplinarias cuando analizan situaciones de indisciplinas de los estudiantes</a:t>
            </a:r>
            <a:r>
              <a:rPr lang="es-ES" sz="2100" dirty="0" smtClean="0">
                <a:solidFill>
                  <a:schemeClr val="tx1"/>
                </a:solidFill>
                <a:latin typeface="Arial Narrow" panose="020B0606020202030204" pitchFamily="34" charset="0"/>
              </a:rPr>
              <a:t>. (Art. 201)</a:t>
            </a:r>
            <a:endParaRPr lang="en-US" sz="2100" dirty="0">
              <a:solidFill>
                <a:schemeClr val="tx1"/>
              </a:solidFill>
              <a:latin typeface="Arial Narrow" panose="020B0606020202030204" pitchFamily="34" charset="0"/>
            </a:endParaRPr>
          </a:p>
          <a:p>
            <a:pPr marR="0" algn="just">
              <a:spcBef>
                <a:spcPts val="300"/>
              </a:spcBef>
              <a:spcAft>
                <a:spcPts val="600"/>
              </a:spcAft>
            </a:pPr>
            <a:r>
              <a:rPr lang="es-ES" sz="2100" dirty="0" smtClean="0">
                <a:solidFill>
                  <a:schemeClr val="tx1"/>
                </a:solidFill>
                <a:latin typeface="Arial Narrow" panose="020B0606020202030204" pitchFamily="34" charset="0"/>
              </a:rPr>
              <a:t>La </a:t>
            </a:r>
            <a:r>
              <a:rPr lang="es-ES" sz="2100" dirty="0">
                <a:solidFill>
                  <a:schemeClr val="tx1"/>
                </a:solidFill>
                <a:latin typeface="Arial Narrow" panose="020B0606020202030204" pitchFamily="34" charset="0"/>
              </a:rPr>
              <a:t>Dirección universitaria decidirá la conveniencia o no de aplicarlo e incluso modificarlo si así se considera más apropiado, oído el criterio del asesor jurídico de la Universidad. </a:t>
            </a:r>
            <a:r>
              <a:rPr lang="es-ES" sz="2100" dirty="0" smtClean="0">
                <a:solidFill>
                  <a:schemeClr val="tx1"/>
                </a:solidFill>
                <a:latin typeface="Arial Narrow" panose="020B0606020202030204" pitchFamily="34" charset="0"/>
              </a:rPr>
              <a:t>(Art. 202)</a:t>
            </a:r>
            <a:endParaRPr lang="en-US" sz="2100" dirty="0">
              <a:solidFill>
                <a:schemeClr val="tx1"/>
              </a:solidFill>
              <a:latin typeface="Arial Narrow" panose="020B0606020202030204" pitchFamily="34" charset="0"/>
            </a:endParaRPr>
          </a:p>
          <a:p>
            <a:pPr marR="0" algn="just">
              <a:spcBef>
                <a:spcPts val="300"/>
              </a:spcBef>
              <a:spcAft>
                <a:spcPts val="600"/>
              </a:spcAft>
            </a:pPr>
            <a:r>
              <a:rPr lang="es-ES" sz="2100" dirty="0" smtClean="0">
                <a:solidFill>
                  <a:schemeClr val="tx1"/>
                </a:solidFill>
                <a:latin typeface="Arial Narrow" panose="020B0606020202030204" pitchFamily="34" charset="0"/>
              </a:rPr>
              <a:t>Sea </a:t>
            </a:r>
            <a:r>
              <a:rPr lang="es-ES" sz="2100" dirty="0">
                <a:solidFill>
                  <a:schemeClr val="tx1"/>
                </a:solidFill>
                <a:latin typeface="Arial Narrow" panose="020B0606020202030204" pitchFamily="34" charset="0"/>
              </a:rPr>
              <a:t>cual sea la decisión de los análisis que hagan las comisiones disciplinarias y de las sanciones que adopten las autoridades competentes debe quedar constancia en el expediente académico del estudiante</a:t>
            </a:r>
            <a:r>
              <a:rPr lang="es-ES" sz="2100" dirty="0" smtClean="0">
                <a:solidFill>
                  <a:schemeClr val="tx1"/>
                </a:solidFill>
                <a:latin typeface="Arial Narrow" panose="020B0606020202030204" pitchFamily="34" charset="0"/>
              </a:rPr>
              <a:t>. (Art. 202.2)</a:t>
            </a:r>
            <a:endParaRPr lang="en-US" sz="2100" dirty="0">
              <a:solidFill>
                <a:schemeClr val="tx1"/>
              </a:solidFill>
              <a:latin typeface="Arial Narrow" panose="020B0606020202030204" pitchFamily="34" charset="0"/>
            </a:endParaRPr>
          </a:p>
          <a:p>
            <a:pPr lvl="0" algn="just">
              <a:spcBef>
                <a:spcPts val="300"/>
              </a:spcBef>
              <a:spcAft>
                <a:spcPts val="600"/>
              </a:spcAft>
              <a:buClr>
                <a:srgbClr val="A53010"/>
              </a:buClr>
            </a:pPr>
            <a:r>
              <a:rPr lang="en-US" sz="2100" dirty="0" err="1" smtClean="0">
                <a:solidFill>
                  <a:schemeClr val="tx1"/>
                </a:solidFill>
                <a:latin typeface="Arial Narrow" panose="020B0606020202030204" pitchFamily="34" charset="0"/>
              </a:rPr>
              <a:t>Establece</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que</a:t>
            </a:r>
            <a:r>
              <a:rPr lang="en-US" sz="2100" dirty="0" smtClean="0">
                <a:solidFill>
                  <a:schemeClr val="tx1"/>
                </a:solidFill>
                <a:latin typeface="Arial Narrow" panose="020B0606020202030204" pitchFamily="34" charset="0"/>
              </a:rPr>
              <a:t> l</a:t>
            </a:r>
            <a:r>
              <a:rPr lang="es-ES" sz="2100" dirty="0" smtClean="0">
                <a:solidFill>
                  <a:schemeClr val="tx1"/>
                </a:solidFill>
                <a:latin typeface="Arial Narrow" panose="020B0606020202030204" pitchFamily="34" charset="0"/>
              </a:rPr>
              <a:t>a </a:t>
            </a:r>
            <a:r>
              <a:rPr lang="es-ES" sz="2100" dirty="0">
                <a:solidFill>
                  <a:schemeClr val="tx1"/>
                </a:solidFill>
                <a:latin typeface="Arial Narrow" panose="020B0606020202030204" pitchFamily="34" charset="0"/>
              </a:rPr>
              <a:t>responsabilidad del Secretario Docente consiste en guardar el expediente disciplinario u otra documentación similar, en el expediente académico, siempre que se le entregue dicho documento</a:t>
            </a:r>
            <a:r>
              <a:rPr lang="es-ES" sz="2100" dirty="0" smtClean="0">
                <a:solidFill>
                  <a:schemeClr val="tx1"/>
                </a:solidFill>
                <a:latin typeface="Arial Narrow" panose="020B0606020202030204" pitchFamily="34" charset="0"/>
              </a:rPr>
              <a:t>.</a:t>
            </a:r>
            <a:r>
              <a:rPr lang="es-ES" sz="2100" dirty="0">
                <a:solidFill>
                  <a:prstClr val="black"/>
                </a:solidFill>
                <a:latin typeface="Arial Narrow" panose="020B0606020202030204" pitchFamily="34" charset="0"/>
              </a:rPr>
              <a:t> </a:t>
            </a:r>
            <a:r>
              <a:rPr lang="es-ES" sz="2100" dirty="0" smtClean="0">
                <a:solidFill>
                  <a:prstClr val="black"/>
                </a:solidFill>
                <a:latin typeface="Arial Narrow" panose="020B0606020202030204" pitchFamily="34" charset="0"/>
              </a:rPr>
              <a:t>(</a:t>
            </a:r>
            <a:r>
              <a:rPr lang="es-ES" sz="2100" dirty="0">
                <a:solidFill>
                  <a:prstClr val="black"/>
                </a:solidFill>
                <a:latin typeface="Arial Narrow" panose="020B0606020202030204" pitchFamily="34" charset="0"/>
              </a:rPr>
              <a:t>Art. </a:t>
            </a:r>
            <a:r>
              <a:rPr lang="es-ES" sz="2100" dirty="0" smtClean="0">
                <a:solidFill>
                  <a:prstClr val="black"/>
                </a:solidFill>
                <a:latin typeface="Arial Narrow" panose="020B0606020202030204" pitchFamily="34" charset="0"/>
              </a:rPr>
              <a:t>203)</a:t>
            </a:r>
            <a:endParaRPr lang="en-US" sz="2100" dirty="0">
              <a:solidFill>
                <a:prstClr val="black"/>
              </a:solidFill>
              <a:latin typeface="Arial Narrow" panose="020B0606020202030204" pitchFamily="34" charset="0"/>
            </a:endParaRPr>
          </a:p>
          <a:p>
            <a:pPr marR="0" algn="just">
              <a:spcBef>
                <a:spcPts val="300"/>
              </a:spcBef>
              <a:spcAft>
                <a:spcPts val="600"/>
              </a:spcAft>
            </a:pPr>
            <a:endParaRPr lang="en-US" sz="2100" dirty="0">
              <a:solidFill>
                <a:schemeClr val="tx1"/>
              </a:solidFill>
              <a:latin typeface="Arial Narrow" panose="020B0606020202030204" pitchFamily="34" charset="0"/>
            </a:endParaRPr>
          </a:p>
          <a:p>
            <a:pPr marL="0" marR="0" indent="0">
              <a:spcBef>
                <a:spcPts val="300"/>
              </a:spcBef>
              <a:spcAft>
                <a:spcPts val="600"/>
              </a:spcAft>
              <a:buNone/>
            </a:pPr>
            <a:endParaRPr lang="en-US" sz="2100" b="1" dirty="0">
              <a:solidFill>
                <a:srgbClr val="FF0000"/>
              </a:solidFill>
              <a:latin typeface="Arial Narrow" panose="020B0606020202030204" pitchFamily="34" charset="0"/>
            </a:endParaRPr>
          </a:p>
          <a:p>
            <a:pPr marR="0" algn="just">
              <a:lnSpc>
                <a:spcPct val="150000"/>
              </a:lnSpc>
              <a:spcBef>
                <a:spcPts val="300"/>
              </a:spcBef>
              <a:spcAft>
                <a:spcPts val="600"/>
              </a:spcAft>
            </a:pPr>
            <a:endParaRPr lang="es-ES" sz="2100" dirty="0">
              <a:solidFill>
                <a:schemeClr val="tx1"/>
              </a:solidFill>
              <a:latin typeface="Arial Narrow" panose="020B0606020202030204" pitchFamily="34" charset="0"/>
            </a:endParaRPr>
          </a:p>
          <a:p>
            <a:pPr marL="0" marR="0" indent="0" algn="just">
              <a:lnSpc>
                <a:spcPct val="150000"/>
              </a:lnSpc>
              <a:spcBef>
                <a:spcPts val="300"/>
              </a:spcBef>
              <a:spcAft>
                <a:spcPts val="600"/>
              </a:spcAft>
              <a:buNone/>
            </a:pPr>
            <a:endParaRPr lang="es-ES" sz="2100" b="1" dirty="0">
              <a:solidFill>
                <a:srgbClr val="FF0000"/>
              </a:solidFill>
              <a:latin typeface="Arial Narrow" panose="020B0606020202030204" pitchFamily="34" charset="0"/>
            </a:endParaRPr>
          </a:p>
          <a:p>
            <a:pPr marL="0" marR="0" indent="0" algn="just">
              <a:lnSpc>
                <a:spcPct val="150000"/>
              </a:lnSpc>
              <a:spcBef>
                <a:spcPts val="300"/>
              </a:spcBef>
              <a:spcAft>
                <a:spcPts val="600"/>
              </a:spcAft>
              <a:buNone/>
            </a:pPr>
            <a:endParaRPr lang="en-US" sz="2100" b="1" dirty="0">
              <a:solidFill>
                <a:schemeClr val="tx1"/>
              </a:solidFill>
              <a:latin typeface="Arial Narrow" panose="020B0606020202030204" pitchFamily="34" charset="0"/>
            </a:endParaRPr>
          </a:p>
          <a:p>
            <a:pPr marR="0" algn="just">
              <a:lnSpc>
                <a:spcPct val="150000"/>
              </a:lnSpc>
              <a:spcBef>
                <a:spcPts val="300"/>
              </a:spcBef>
              <a:spcAft>
                <a:spcPts val="600"/>
              </a:spcAft>
            </a:pPr>
            <a:endParaRPr lang="en-US" sz="2100" dirty="0">
              <a:solidFill>
                <a:schemeClr val="tx1"/>
              </a:solidFill>
              <a:latin typeface="Arial Narrow" panose="020B0606020202030204" pitchFamily="34" charset="0"/>
            </a:endParaRPr>
          </a:p>
        </p:txBody>
      </p:sp>
      <p:sp>
        <p:nvSpPr>
          <p:cNvPr id="8" name="Marcador de contenido 2"/>
          <p:cNvSpPr txBox="1">
            <a:spLocks/>
          </p:cNvSpPr>
          <p:nvPr/>
        </p:nvSpPr>
        <p:spPr>
          <a:xfrm>
            <a:off x="1511559" y="1226976"/>
            <a:ext cx="10034374" cy="476794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fontAlgn="t">
              <a:spcBef>
                <a:spcPts val="0"/>
              </a:spcBef>
              <a:buClr>
                <a:srgbClr val="A53010"/>
              </a:buClr>
              <a:buFont typeface="Wingdings 3" charset="2"/>
              <a:buNone/>
            </a:pPr>
            <a:endParaRPr lang="en-US" sz="2400" dirty="0">
              <a:solidFill>
                <a:prstClr val="black">
                  <a:lumMod val="75000"/>
                  <a:lumOff val="25000"/>
                </a:prstClr>
              </a:solidFill>
              <a:latin typeface="Arial" panose="020B0604020202020204" pitchFamily="34" charset="0"/>
            </a:endParaRPr>
          </a:p>
          <a:p>
            <a:pPr marL="0" indent="0" algn="just" fontAlgn="t">
              <a:spcBef>
                <a:spcPts val="0"/>
              </a:spcBef>
              <a:buClr>
                <a:srgbClr val="A53010"/>
              </a:buClr>
              <a:buNone/>
            </a:pPr>
            <a:endParaRPr lang="en-US" sz="2600" dirty="0" smtClean="0">
              <a:solidFill>
                <a:prstClr val="black">
                  <a:lumMod val="75000"/>
                  <a:lumOff val="25000"/>
                </a:prstClr>
              </a:solidFill>
              <a:latin typeface="Arial" panose="020B0604020202020204" pitchFamily="34" charset="0"/>
            </a:endParaRPr>
          </a:p>
        </p:txBody>
      </p:sp>
    </p:spTree>
    <p:extLst>
      <p:ext uri="{BB962C8B-B14F-4D97-AF65-F5344CB8AC3E}">
        <p14:creationId xmlns:p14="http://schemas.microsoft.com/office/powerpoint/2010/main" val="5807808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11558" y="288208"/>
            <a:ext cx="10217021" cy="938768"/>
          </a:xfrm>
        </p:spPr>
        <p:txBody>
          <a:bodyPr>
            <a:noAutofit/>
          </a:bodyPr>
          <a:lstStyle/>
          <a:p>
            <a:pPr marL="0" marR="0" algn="just">
              <a:spcBef>
                <a:spcPts val="300"/>
              </a:spcBef>
              <a:spcAft>
                <a:spcPts val="600"/>
              </a:spcAft>
            </a:pPr>
            <a:r>
              <a:rPr lang="es-ES" sz="2400" b="1" dirty="0">
                <a:solidFill>
                  <a:prstClr val="black"/>
                </a:solidFill>
                <a:latin typeface="Arial Narrow" panose="020B0606020202030204" pitchFamily="34" charset="0"/>
              </a:rPr>
              <a:t>Capitulo </a:t>
            </a:r>
            <a:r>
              <a:rPr lang="es-ES" sz="2400" b="1" dirty="0" smtClean="0">
                <a:solidFill>
                  <a:prstClr val="black"/>
                </a:solidFill>
                <a:latin typeface="Arial Narrow" panose="020B0606020202030204" pitchFamily="34" charset="0"/>
              </a:rPr>
              <a:t>IV: </a:t>
            </a:r>
            <a:r>
              <a:rPr lang="es-ES" sz="2000" b="1" dirty="0">
                <a:solidFill>
                  <a:schemeClr val="tx1"/>
                </a:solidFill>
                <a:latin typeface="Arial Narrow" panose="020B0606020202030204" pitchFamily="34" charset="0"/>
                <a:ea typeface="+mn-ea"/>
                <a:cs typeface="+mn-cs"/>
              </a:rPr>
              <a:t>Del proceso de control del cumplimiento de los planes del proceso docente de las carreras o los programas de formación de </a:t>
            </a:r>
            <a:r>
              <a:rPr lang="es-ES" sz="2000" b="1" dirty="0" smtClean="0">
                <a:solidFill>
                  <a:schemeClr val="tx1"/>
                </a:solidFill>
                <a:latin typeface="Arial Narrow" panose="020B0606020202030204" pitchFamily="34" charset="0"/>
                <a:ea typeface="+mn-ea"/>
                <a:cs typeface="+mn-cs"/>
              </a:rPr>
              <a:t>Nivel Superior </a:t>
            </a:r>
            <a:r>
              <a:rPr lang="es-ES" sz="2000" b="1" dirty="0">
                <a:solidFill>
                  <a:schemeClr val="tx1"/>
                </a:solidFill>
                <a:latin typeface="Arial Narrow" panose="020B0606020202030204" pitchFamily="34" charset="0"/>
                <a:ea typeface="+mn-ea"/>
                <a:cs typeface="+mn-cs"/>
              </a:rPr>
              <a:t>de </a:t>
            </a:r>
            <a:r>
              <a:rPr lang="es-ES" sz="2000" b="1" dirty="0" smtClean="0">
                <a:solidFill>
                  <a:schemeClr val="tx1"/>
                </a:solidFill>
                <a:latin typeface="Arial Narrow" panose="020B0606020202030204" pitchFamily="34" charset="0"/>
                <a:ea typeface="+mn-ea"/>
                <a:cs typeface="+mn-cs"/>
              </a:rPr>
              <a:t>Ciclo Corto</a:t>
            </a:r>
            <a:r>
              <a:rPr lang="en-US" sz="2000" b="1" dirty="0">
                <a:solidFill>
                  <a:schemeClr val="tx1"/>
                </a:solidFill>
                <a:latin typeface="Arial Narrow" panose="020B0606020202030204" pitchFamily="34" charset="0"/>
                <a:ea typeface="+mn-ea"/>
                <a:cs typeface="+mn-cs"/>
              </a:rPr>
              <a:t>.</a:t>
            </a:r>
            <a:endParaRPr lang="es-ES" sz="2000" b="1" dirty="0">
              <a:solidFill>
                <a:prstClr val="black"/>
              </a:solidFill>
              <a:latin typeface="Arial Narrow" panose="020B0606020202030204" pitchFamily="34" charset="0"/>
            </a:endParaRPr>
          </a:p>
        </p:txBody>
      </p:sp>
      <p:sp>
        <p:nvSpPr>
          <p:cNvPr id="3" name="Marcador de contenido 2"/>
          <p:cNvSpPr>
            <a:spLocks noGrp="1"/>
          </p:cNvSpPr>
          <p:nvPr>
            <p:ph idx="1"/>
          </p:nvPr>
        </p:nvSpPr>
        <p:spPr>
          <a:xfrm>
            <a:off x="1511559" y="1226976"/>
            <a:ext cx="10034374" cy="4879911"/>
          </a:xfrm>
        </p:spPr>
        <p:txBody>
          <a:bodyPr>
            <a:normAutofit/>
          </a:bodyPr>
          <a:lstStyle/>
          <a:p>
            <a:pPr algn="just">
              <a:lnSpc>
                <a:spcPct val="150000"/>
              </a:lnSpc>
              <a:spcBef>
                <a:spcPts val="300"/>
              </a:spcBef>
              <a:spcAft>
                <a:spcPts val="600"/>
              </a:spcAft>
            </a:pPr>
            <a:r>
              <a:rPr lang="es-ES" sz="2100" dirty="0" smtClean="0">
                <a:solidFill>
                  <a:schemeClr val="tx1"/>
                </a:solidFill>
                <a:latin typeface="Arial Narrow" panose="020B0606020202030204" pitchFamily="34" charset="0"/>
              </a:rPr>
              <a:t>Los procedimientos se realizan en las secretarías generales y docentes, los ejecutan los secretarios generales, secretarios docentes, especialistas y técnicos de las secretarías.</a:t>
            </a:r>
          </a:p>
          <a:p>
            <a:pPr marL="0" indent="0" algn="just">
              <a:lnSpc>
                <a:spcPct val="150000"/>
              </a:lnSpc>
              <a:spcBef>
                <a:spcPts val="300"/>
              </a:spcBef>
              <a:spcAft>
                <a:spcPts val="600"/>
              </a:spcAft>
              <a:buNone/>
            </a:pPr>
            <a:r>
              <a:rPr lang="es-ES" sz="2100" b="1" dirty="0" smtClean="0">
                <a:solidFill>
                  <a:srgbClr val="FF0000"/>
                </a:solidFill>
                <a:latin typeface="Arial Narrow" panose="020B0606020202030204" pitchFamily="34" charset="0"/>
              </a:rPr>
              <a:t>Del </a:t>
            </a:r>
            <a:r>
              <a:rPr lang="es-ES" sz="2100" b="1" dirty="0">
                <a:solidFill>
                  <a:srgbClr val="FF0000"/>
                </a:solidFill>
                <a:latin typeface="Arial Narrow" panose="020B0606020202030204" pitchFamily="34" charset="0"/>
              </a:rPr>
              <a:t>Plan del Proceso Docente:</a:t>
            </a:r>
          </a:p>
          <a:p>
            <a:pPr algn="just">
              <a:lnSpc>
                <a:spcPct val="150000"/>
              </a:lnSpc>
              <a:spcBef>
                <a:spcPts val="300"/>
              </a:spcBef>
              <a:spcAft>
                <a:spcPts val="600"/>
              </a:spcAft>
            </a:pPr>
            <a:r>
              <a:rPr lang="es-ES" sz="2100" dirty="0" smtClean="0">
                <a:solidFill>
                  <a:schemeClr val="tx1"/>
                </a:solidFill>
                <a:latin typeface="Arial Narrow" panose="020B0606020202030204" pitchFamily="34" charset="0"/>
              </a:rPr>
              <a:t>Define los documentos que deben tener los Planes D y E de las diferentes carreras y programas de formación de Nivel Superior de Ciclo Corto.</a:t>
            </a:r>
          </a:p>
          <a:p>
            <a:pPr algn="just">
              <a:lnSpc>
                <a:spcPct val="150000"/>
              </a:lnSpc>
              <a:spcBef>
                <a:spcPts val="300"/>
              </a:spcBef>
              <a:spcAft>
                <a:spcPts val="600"/>
              </a:spcAft>
            </a:pPr>
            <a:r>
              <a:rPr lang="es-ES" sz="2100" dirty="0">
                <a:solidFill>
                  <a:schemeClr val="tx1"/>
                </a:solidFill>
                <a:latin typeface="Arial Narrow" panose="020B0606020202030204" pitchFamily="34" charset="0"/>
              </a:rPr>
              <a:t>Los planes del Proceso Docente oficiales son aquellos que forman parte del Plan de Estudio de la carrera o programa de formación de Nivel Superior de Ciclo Corto, aprobados por el Ministro de Educación Superior (planes D) y el Ministro y el Rector de la institución (Planes E), según la nueva concepción establecida en la legislación vigente</a:t>
            </a:r>
            <a:r>
              <a:rPr lang="es-ES" sz="2100" dirty="0" smtClean="0">
                <a:solidFill>
                  <a:schemeClr val="tx1"/>
                </a:solidFill>
                <a:latin typeface="Arial Narrow" panose="020B0606020202030204" pitchFamily="34" charset="0"/>
              </a:rPr>
              <a:t>. (Art. 211.1)</a:t>
            </a:r>
            <a:endParaRPr lang="en-US" sz="2100" dirty="0">
              <a:solidFill>
                <a:schemeClr val="tx1"/>
              </a:solidFill>
              <a:latin typeface="Arial Narrow" panose="020B0606020202030204" pitchFamily="34" charset="0"/>
            </a:endParaRPr>
          </a:p>
          <a:p>
            <a:pPr marL="0" marR="0" indent="0">
              <a:spcBef>
                <a:spcPts val="300"/>
              </a:spcBef>
              <a:spcAft>
                <a:spcPts val="600"/>
              </a:spcAft>
              <a:buNone/>
            </a:pPr>
            <a:endParaRPr lang="en-US" sz="2100" b="1" dirty="0">
              <a:solidFill>
                <a:srgbClr val="FF0000"/>
              </a:solidFill>
              <a:latin typeface="Arial Narrow" panose="020B0606020202030204" pitchFamily="34" charset="0"/>
            </a:endParaRPr>
          </a:p>
          <a:p>
            <a:pPr marR="0" algn="just">
              <a:lnSpc>
                <a:spcPct val="150000"/>
              </a:lnSpc>
              <a:spcBef>
                <a:spcPts val="300"/>
              </a:spcBef>
              <a:spcAft>
                <a:spcPts val="600"/>
              </a:spcAft>
            </a:pPr>
            <a:endParaRPr lang="es-ES" sz="2100" dirty="0">
              <a:solidFill>
                <a:schemeClr val="tx1"/>
              </a:solidFill>
              <a:latin typeface="Arial Narrow" panose="020B0606020202030204" pitchFamily="34" charset="0"/>
            </a:endParaRPr>
          </a:p>
          <a:p>
            <a:pPr marL="0" marR="0" indent="0" algn="just">
              <a:lnSpc>
                <a:spcPct val="150000"/>
              </a:lnSpc>
              <a:spcBef>
                <a:spcPts val="300"/>
              </a:spcBef>
              <a:spcAft>
                <a:spcPts val="600"/>
              </a:spcAft>
              <a:buNone/>
            </a:pPr>
            <a:endParaRPr lang="es-ES" sz="2100" b="1" dirty="0">
              <a:solidFill>
                <a:srgbClr val="FF0000"/>
              </a:solidFill>
              <a:latin typeface="Arial Narrow" panose="020B0606020202030204" pitchFamily="34" charset="0"/>
            </a:endParaRPr>
          </a:p>
          <a:p>
            <a:pPr marL="0" marR="0" indent="0" algn="just">
              <a:lnSpc>
                <a:spcPct val="150000"/>
              </a:lnSpc>
              <a:spcBef>
                <a:spcPts val="300"/>
              </a:spcBef>
              <a:spcAft>
                <a:spcPts val="600"/>
              </a:spcAft>
              <a:buNone/>
            </a:pPr>
            <a:endParaRPr lang="en-US" sz="2100" b="1" dirty="0">
              <a:solidFill>
                <a:schemeClr val="tx1"/>
              </a:solidFill>
              <a:latin typeface="Arial Narrow" panose="020B0606020202030204" pitchFamily="34" charset="0"/>
            </a:endParaRPr>
          </a:p>
          <a:p>
            <a:pPr marR="0" algn="just">
              <a:lnSpc>
                <a:spcPct val="150000"/>
              </a:lnSpc>
              <a:spcBef>
                <a:spcPts val="300"/>
              </a:spcBef>
              <a:spcAft>
                <a:spcPts val="600"/>
              </a:spcAft>
            </a:pPr>
            <a:endParaRPr lang="en-US" sz="2100" dirty="0">
              <a:solidFill>
                <a:schemeClr val="tx1"/>
              </a:solidFill>
              <a:latin typeface="Arial Narrow" panose="020B0606020202030204" pitchFamily="34" charset="0"/>
            </a:endParaRPr>
          </a:p>
        </p:txBody>
      </p:sp>
      <p:sp>
        <p:nvSpPr>
          <p:cNvPr id="8" name="Marcador de contenido 2"/>
          <p:cNvSpPr txBox="1">
            <a:spLocks/>
          </p:cNvSpPr>
          <p:nvPr/>
        </p:nvSpPr>
        <p:spPr>
          <a:xfrm>
            <a:off x="1511559" y="1226976"/>
            <a:ext cx="10034374" cy="476794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fontAlgn="t">
              <a:spcBef>
                <a:spcPts val="0"/>
              </a:spcBef>
              <a:buClr>
                <a:srgbClr val="A53010"/>
              </a:buClr>
              <a:buFont typeface="Wingdings 3" charset="2"/>
              <a:buNone/>
            </a:pPr>
            <a:endParaRPr lang="en-US" sz="2400" dirty="0">
              <a:solidFill>
                <a:prstClr val="black">
                  <a:lumMod val="75000"/>
                  <a:lumOff val="25000"/>
                </a:prstClr>
              </a:solidFill>
              <a:latin typeface="Arial" panose="020B0604020202020204" pitchFamily="34" charset="0"/>
            </a:endParaRPr>
          </a:p>
          <a:p>
            <a:pPr marL="0" indent="0" algn="just" fontAlgn="t">
              <a:spcBef>
                <a:spcPts val="0"/>
              </a:spcBef>
              <a:buClr>
                <a:srgbClr val="A53010"/>
              </a:buClr>
              <a:buFont typeface="Wingdings 3" charset="2"/>
              <a:buNone/>
            </a:pPr>
            <a:endParaRPr lang="en-US" sz="2600" dirty="0" smtClean="0">
              <a:solidFill>
                <a:prstClr val="black">
                  <a:lumMod val="75000"/>
                  <a:lumOff val="25000"/>
                </a:prstClr>
              </a:solidFill>
              <a:latin typeface="Arial" panose="020B0604020202020204" pitchFamily="34" charset="0"/>
            </a:endParaRPr>
          </a:p>
        </p:txBody>
      </p:sp>
    </p:spTree>
    <p:extLst>
      <p:ext uri="{BB962C8B-B14F-4D97-AF65-F5344CB8AC3E}">
        <p14:creationId xmlns:p14="http://schemas.microsoft.com/office/powerpoint/2010/main" val="17628325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62269" y="288208"/>
            <a:ext cx="10183664" cy="1083391"/>
          </a:xfrm>
        </p:spPr>
        <p:txBody>
          <a:bodyPr>
            <a:noAutofit/>
          </a:bodyPr>
          <a:lstStyle/>
          <a:p>
            <a:pPr marL="0" marR="0" algn="just">
              <a:spcBef>
                <a:spcPts val="300"/>
              </a:spcBef>
              <a:spcAft>
                <a:spcPts val="600"/>
              </a:spcAft>
            </a:pPr>
            <a:r>
              <a:rPr lang="es-ES" sz="2400" b="1" dirty="0">
                <a:solidFill>
                  <a:prstClr val="black"/>
                </a:solidFill>
                <a:latin typeface="Arial Narrow" panose="020B0606020202030204" pitchFamily="34" charset="0"/>
              </a:rPr>
              <a:t>Capitulo </a:t>
            </a:r>
            <a:r>
              <a:rPr lang="es-ES" sz="2400" b="1" dirty="0" smtClean="0">
                <a:solidFill>
                  <a:prstClr val="black"/>
                </a:solidFill>
                <a:latin typeface="Arial Narrow" panose="020B0606020202030204" pitchFamily="34" charset="0"/>
              </a:rPr>
              <a:t>IV: </a:t>
            </a:r>
            <a:r>
              <a:rPr lang="es-ES" sz="2000" b="1" dirty="0">
                <a:solidFill>
                  <a:schemeClr val="tx1"/>
                </a:solidFill>
                <a:latin typeface="Arial Narrow" panose="020B0606020202030204" pitchFamily="34" charset="0"/>
                <a:ea typeface="+mn-ea"/>
                <a:cs typeface="+mn-cs"/>
              </a:rPr>
              <a:t>Del proceso de control del cumplimiento de los planes del proceso docente de las carreras o los programas de formación de </a:t>
            </a:r>
            <a:r>
              <a:rPr lang="es-ES" sz="2000" b="1" dirty="0" smtClean="0">
                <a:solidFill>
                  <a:schemeClr val="tx1"/>
                </a:solidFill>
                <a:latin typeface="Arial Narrow" panose="020B0606020202030204" pitchFamily="34" charset="0"/>
                <a:ea typeface="+mn-ea"/>
                <a:cs typeface="+mn-cs"/>
              </a:rPr>
              <a:t>Nivel Superior </a:t>
            </a:r>
            <a:r>
              <a:rPr lang="es-ES" sz="2000" b="1" dirty="0">
                <a:solidFill>
                  <a:schemeClr val="tx1"/>
                </a:solidFill>
                <a:latin typeface="Arial Narrow" panose="020B0606020202030204" pitchFamily="34" charset="0"/>
                <a:ea typeface="+mn-ea"/>
                <a:cs typeface="+mn-cs"/>
              </a:rPr>
              <a:t>de </a:t>
            </a:r>
            <a:r>
              <a:rPr lang="es-ES" sz="2000" b="1" dirty="0" smtClean="0">
                <a:solidFill>
                  <a:schemeClr val="tx1"/>
                </a:solidFill>
                <a:latin typeface="Arial Narrow" panose="020B0606020202030204" pitchFamily="34" charset="0"/>
                <a:ea typeface="+mn-ea"/>
                <a:cs typeface="+mn-cs"/>
              </a:rPr>
              <a:t>Ciclo Corto</a:t>
            </a:r>
            <a:r>
              <a:rPr lang="en-US" sz="2000" b="1" dirty="0">
                <a:solidFill>
                  <a:schemeClr val="tx1"/>
                </a:solidFill>
                <a:latin typeface="Arial Narrow" panose="020B0606020202030204" pitchFamily="34" charset="0"/>
                <a:ea typeface="+mn-ea"/>
                <a:cs typeface="+mn-cs"/>
              </a:rPr>
              <a:t/>
            </a:r>
            <a:br>
              <a:rPr lang="en-US" sz="2000" b="1" dirty="0">
                <a:solidFill>
                  <a:schemeClr val="tx1"/>
                </a:solidFill>
                <a:latin typeface="Arial Narrow" panose="020B0606020202030204" pitchFamily="34" charset="0"/>
                <a:ea typeface="+mn-ea"/>
                <a:cs typeface="+mn-cs"/>
              </a:rPr>
            </a:br>
            <a:endParaRPr lang="es-ES" sz="2400" b="1" dirty="0">
              <a:solidFill>
                <a:prstClr val="black"/>
              </a:solidFill>
              <a:latin typeface="Arial Narrow" panose="020B0606020202030204" pitchFamily="34" charset="0"/>
            </a:endParaRPr>
          </a:p>
        </p:txBody>
      </p:sp>
      <p:sp>
        <p:nvSpPr>
          <p:cNvPr id="3" name="Marcador de contenido 2"/>
          <p:cNvSpPr>
            <a:spLocks noGrp="1"/>
          </p:cNvSpPr>
          <p:nvPr>
            <p:ph idx="1"/>
          </p:nvPr>
        </p:nvSpPr>
        <p:spPr>
          <a:xfrm>
            <a:off x="1511559" y="1217644"/>
            <a:ext cx="10034374" cy="5299788"/>
          </a:xfrm>
        </p:spPr>
        <p:txBody>
          <a:bodyPr>
            <a:normAutofit/>
          </a:bodyPr>
          <a:lstStyle/>
          <a:p>
            <a:pPr marL="0" indent="0">
              <a:spcBef>
                <a:spcPts val="300"/>
              </a:spcBef>
              <a:spcAft>
                <a:spcPts val="600"/>
              </a:spcAft>
              <a:buNone/>
            </a:pPr>
            <a:r>
              <a:rPr lang="es-ES" sz="2100" b="1" dirty="0">
                <a:solidFill>
                  <a:srgbClr val="FF0000"/>
                </a:solidFill>
                <a:latin typeface="Arial Narrow" panose="020B0606020202030204" pitchFamily="34" charset="0"/>
              </a:rPr>
              <a:t>El control de los planes del proceso docente de las carreras o programas de formación de Nivel Superior de Ciclo Corto y sus </a:t>
            </a:r>
            <a:r>
              <a:rPr lang="es-ES" sz="2100" b="1" dirty="0" smtClean="0">
                <a:solidFill>
                  <a:srgbClr val="FF0000"/>
                </a:solidFill>
                <a:latin typeface="Arial Narrow" panose="020B0606020202030204" pitchFamily="34" charset="0"/>
              </a:rPr>
              <a:t>modificaciones:</a:t>
            </a:r>
            <a:endParaRPr lang="en-US" sz="2100" b="1" dirty="0">
              <a:solidFill>
                <a:srgbClr val="FF0000"/>
              </a:solidFill>
              <a:latin typeface="Arial Narrow" panose="020B0606020202030204" pitchFamily="34" charset="0"/>
            </a:endParaRPr>
          </a:p>
          <a:p>
            <a:pPr algn="just">
              <a:spcBef>
                <a:spcPts val="300"/>
              </a:spcBef>
              <a:spcAft>
                <a:spcPts val="600"/>
              </a:spcAft>
            </a:pPr>
            <a:r>
              <a:rPr lang="es-ES" sz="2100" dirty="0">
                <a:solidFill>
                  <a:schemeClr val="tx1"/>
                </a:solidFill>
                <a:latin typeface="Arial Narrow" panose="020B0606020202030204" pitchFamily="34" charset="0"/>
              </a:rPr>
              <a:t>En las secretarías generales y docentes se habilita una carpeta con los planes del proceso docente de cada una de las carreras o programas de formación de Nivel Superior de Ciclo Corto que se imparten, organizados por tipos de cursos</a:t>
            </a:r>
            <a:r>
              <a:rPr lang="es-ES" sz="2100" dirty="0" smtClean="0">
                <a:solidFill>
                  <a:schemeClr val="tx1"/>
                </a:solidFill>
                <a:latin typeface="Arial Narrow" panose="020B0606020202030204" pitchFamily="34" charset="0"/>
              </a:rPr>
              <a:t>. (Art. 213.1)</a:t>
            </a:r>
          </a:p>
          <a:p>
            <a:pPr marR="0" algn="just">
              <a:spcBef>
                <a:spcPts val="300"/>
              </a:spcBef>
              <a:spcAft>
                <a:spcPts val="600"/>
              </a:spcAft>
            </a:pPr>
            <a:r>
              <a:rPr lang="es-ES" sz="2100" dirty="0">
                <a:solidFill>
                  <a:schemeClr val="tx1"/>
                </a:solidFill>
                <a:latin typeface="Arial Narrow" panose="020B0606020202030204" pitchFamily="34" charset="0"/>
              </a:rPr>
              <a:t>Los que se reproducen por medios computarizados para archivar en la Secretaría General estarán avalados con la firma del Vicerrector Docente. </a:t>
            </a:r>
            <a:r>
              <a:rPr lang="es-ES" sz="2100" dirty="0">
                <a:solidFill>
                  <a:schemeClr val="tx1"/>
                </a:solidFill>
                <a:latin typeface="Arial Narrow" panose="020B0606020202030204" pitchFamily="34" charset="0"/>
              </a:rPr>
              <a:t>Los que se reproducen para archivar en las secretarías docentes se avalan con la firma del Vicedecano Docente de la Facultad</a:t>
            </a:r>
            <a:r>
              <a:rPr lang="es-ES" sz="2100" dirty="0" smtClean="0">
                <a:solidFill>
                  <a:schemeClr val="tx1"/>
                </a:solidFill>
                <a:latin typeface="Arial Narrow" panose="020B0606020202030204" pitchFamily="34" charset="0"/>
              </a:rPr>
              <a:t>. (213.2)</a:t>
            </a:r>
          </a:p>
          <a:p>
            <a:pPr marL="344488" marR="36195" indent="-344488" algn="just">
              <a:spcBef>
                <a:spcPts val="0"/>
              </a:spcBef>
              <a:spcAft>
                <a:spcPts val="600"/>
              </a:spcAft>
            </a:pPr>
            <a:r>
              <a:rPr lang="es-ES" sz="2100" dirty="0" smtClean="0">
                <a:solidFill>
                  <a:schemeClr val="tx1"/>
                </a:solidFill>
                <a:latin typeface="Arial Narrow" panose="020B0606020202030204" pitchFamily="34" charset="0"/>
              </a:rPr>
              <a:t>Constituye </a:t>
            </a:r>
            <a:r>
              <a:rPr lang="es-ES" sz="2100" dirty="0">
                <a:solidFill>
                  <a:schemeClr val="tx1"/>
                </a:solidFill>
                <a:latin typeface="Arial Narrow" panose="020B0606020202030204" pitchFamily="34" charset="0"/>
              </a:rPr>
              <a:t>una obligación imprescindible de las secretarías el conocimiento de las modificaciones del Plan del Proceso Docente de las carreras o de los programas de formación de Nivel Superior de Ciclo Corto, en aras de cumplir eficientemente la función de controlar los aspectos que le conciernen de este proceso</a:t>
            </a:r>
            <a:r>
              <a:rPr lang="es-ES" sz="2100" dirty="0" smtClean="0">
                <a:solidFill>
                  <a:schemeClr val="tx1"/>
                </a:solidFill>
                <a:latin typeface="Arial Narrow" panose="020B0606020202030204" pitchFamily="34" charset="0"/>
              </a:rPr>
              <a:t>. (Art. 215.1)</a:t>
            </a:r>
            <a:endParaRPr lang="en-US" sz="2100" dirty="0">
              <a:solidFill>
                <a:schemeClr val="tx1"/>
              </a:solidFill>
              <a:latin typeface="Arial Narrow" panose="020B0606020202030204" pitchFamily="34" charset="0"/>
            </a:endParaRPr>
          </a:p>
          <a:p>
            <a:pPr marR="0" algn="just">
              <a:spcBef>
                <a:spcPts val="300"/>
              </a:spcBef>
              <a:spcAft>
                <a:spcPts val="600"/>
              </a:spcAft>
            </a:pPr>
            <a:r>
              <a:rPr lang="es-ES" sz="2100" dirty="0" smtClean="0">
                <a:solidFill>
                  <a:schemeClr val="tx1"/>
                </a:solidFill>
                <a:latin typeface="Arial Narrow" panose="020B0606020202030204" pitchFamily="34" charset="0"/>
              </a:rPr>
              <a:t>El </a:t>
            </a:r>
            <a:r>
              <a:rPr lang="es-ES" sz="2100" dirty="0">
                <a:solidFill>
                  <a:schemeClr val="tx1"/>
                </a:solidFill>
                <a:latin typeface="Arial Narrow" panose="020B0606020202030204" pitchFamily="34" charset="0"/>
              </a:rPr>
              <a:t>Secretario General obtiene los planes del Proceso Docente y sus modificaciones en la Vicerrectoría Docente, los secretarios docentes en el Vicedecanato Docente. </a:t>
            </a:r>
            <a:r>
              <a:rPr lang="es-ES" sz="2100" dirty="0" smtClean="0">
                <a:solidFill>
                  <a:schemeClr val="tx1"/>
                </a:solidFill>
                <a:latin typeface="Arial Narrow" panose="020B0606020202030204" pitchFamily="34" charset="0"/>
              </a:rPr>
              <a:t>(Art. 215.2)</a:t>
            </a:r>
            <a:endParaRPr lang="en-US" sz="2100" dirty="0">
              <a:solidFill>
                <a:schemeClr val="tx1"/>
              </a:solidFill>
              <a:latin typeface="Arial Narrow" panose="020B0606020202030204" pitchFamily="34" charset="0"/>
            </a:endParaRPr>
          </a:p>
          <a:p>
            <a:pPr marR="0" algn="just">
              <a:spcBef>
                <a:spcPts val="300"/>
              </a:spcBef>
              <a:spcAft>
                <a:spcPts val="600"/>
              </a:spcAft>
            </a:pPr>
            <a:endParaRPr lang="en-US" sz="2100" dirty="0">
              <a:solidFill>
                <a:schemeClr val="tx1"/>
              </a:solidFill>
              <a:latin typeface="Arial Narrow" panose="020B0606020202030204" pitchFamily="34" charset="0"/>
            </a:endParaRPr>
          </a:p>
          <a:p>
            <a:pPr algn="just">
              <a:lnSpc>
                <a:spcPct val="150000"/>
              </a:lnSpc>
              <a:spcBef>
                <a:spcPts val="300"/>
              </a:spcBef>
              <a:spcAft>
                <a:spcPts val="600"/>
              </a:spcAft>
            </a:pPr>
            <a:endParaRPr lang="en-US" sz="2100" dirty="0">
              <a:solidFill>
                <a:schemeClr val="tx1"/>
              </a:solidFill>
              <a:latin typeface="Arial Narrow" panose="020B0606020202030204" pitchFamily="34" charset="0"/>
            </a:endParaRPr>
          </a:p>
          <a:p>
            <a:pPr marR="0" algn="just">
              <a:lnSpc>
                <a:spcPct val="150000"/>
              </a:lnSpc>
              <a:spcBef>
                <a:spcPts val="300"/>
              </a:spcBef>
              <a:spcAft>
                <a:spcPts val="600"/>
              </a:spcAft>
            </a:pPr>
            <a:endParaRPr lang="es-ES" sz="2100" dirty="0">
              <a:solidFill>
                <a:schemeClr val="tx1"/>
              </a:solidFill>
              <a:latin typeface="Arial Narrow" panose="020B0606020202030204" pitchFamily="34" charset="0"/>
            </a:endParaRPr>
          </a:p>
          <a:p>
            <a:pPr marL="0" marR="0" indent="0" algn="just">
              <a:lnSpc>
                <a:spcPct val="150000"/>
              </a:lnSpc>
              <a:spcBef>
                <a:spcPts val="300"/>
              </a:spcBef>
              <a:spcAft>
                <a:spcPts val="600"/>
              </a:spcAft>
              <a:buNone/>
            </a:pPr>
            <a:endParaRPr lang="es-ES" sz="2100" b="1" dirty="0">
              <a:solidFill>
                <a:srgbClr val="FF0000"/>
              </a:solidFill>
              <a:latin typeface="Arial Narrow" panose="020B0606020202030204" pitchFamily="34" charset="0"/>
            </a:endParaRPr>
          </a:p>
          <a:p>
            <a:pPr marL="0" marR="0" indent="0" algn="just">
              <a:lnSpc>
                <a:spcPct val="150000"/>
              </a:lnSpc>
              <a:spcBef>
                <a:spcPts val="300"/>
              </a:spcBef>
              <a:spcAft>
                <a:spcPts val="600"/>
              </a:spcAft>
              <a:buNone/>
            </a:pPr>
            <a:endParaRPr lang="en-US" sz="2100" b="1" dirty="0">
              <a:solidFill>
                <a:schemeClr val="tx1"/>
              </a:solidFill>
              <a:latin typeface="Arial Narrow" panose="020B0606020202030204" pitchFamily="34" charset="0"/>
            </a:endParaRPr>
          </a:p>
          <a:p>
            <a:pPr marR="0" algn="just">
              <a:lnSpc>
                <a:spcPct val="150000"/>
              </a:lnSpc>
              <a:spcBef>
                <a:spcPts val="300"/>
              </a:spcBef>
              <a:spcAft>
                <a:spcPts val="600"/>
              </a:spcAft>
            </a:pPr>
            <a:endParaRPr lang="en-US" sz="2100" dirty="0">
              <a:solidFill>
                <a:schemeClr val="tx1"/>
              </a:solidFill>
              <a:latin typeface="Arial Narrow" panose="020B0606020202030204" pitchFamily="34" charset="0"/>
            </a:endParaRPr>
          </a:p>
        </p:txBody>
      </p:sp>
      <p:sp>
        <p:nvSpPr>
          <p:cNvPr id="8" name="Marcador de contenido 2"/>
          <p:cNvSpPr txBox="1">
            <a:spLocks/>
          </p:cNvSpPr>
          <p:nvPr/>
        </p:nvSpPr>
        <p:spPr>
          <a:xfrm>
            <a:off x="1511559" y="1226976"/>
            <a:ext cx="10034374" cy="476794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fontAlgn="t">
              <a:spcBef>
                <a:spcPts val="0"/>
              </a:spcBef>
              <a:buClr>
                <a:srgbClr val="A53010"/>
              </a:buClr>
              <a:buFont typeface="Wingdings 3" charset="2"/>
              <a:buNone/>
            </a:pPr>
            <a:endParaRPr lang="en-US" sz="2400" dirty="0">
              <a:solidFill>
                <a:prstClr val="black">
                  <a:lumMod val="75000"/>
                  <a:lumOff val="25000"/>
                </a:prstClr>
              </a:solidFill>
              <a:latin typeface="Arial" panose="020B0604020202020204" pitchFamily="34" charset="0"/>
            </a:endParaRPr>
          </a:p>
          <a:p>
            <a:pPr marL="0" indent="0" algn="just" fontAlgn="t">
              <a:spcBef>
                <a:spcPts val="0"/>
              </a:spcBef>
              <a:buClr>
                <a:srgbClr val="A53010"/>
              </a:buClr>
              <a:buFont typeface="Wingdings 3" charset="2"/>
              <a:buNone/>
            </a:pPr>
            <a:endParaRPr lang="en-US" sz="2600" dirty="0" smtClean="0">
              <a:solidFill>
                <a:prstClr val="black">
                  <a:lumMod val="75000"/>
                  <a:lumOff val="25000"/>
                </a:prstClr>
              </a:solidFill>
              <a:latin typeface="Arial" panose="020B0604020202020204" pitchFamily="34" charset="0"/>
            </a:endParaRPr>
          </a:p>
        </p:txBody>
      </p:sp>
    </p:spTree>
    <p:extLst>
      <p:ext uri="{BB962C8B-B14F-4D97-AF65-F5344CB8AC3E}">
        <p14:creationId xmlns:p14="http://schemas.microsoft.com/office/powerpoint/2010/main" val="32254099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62269" y="288208"/>
            <a:ext cx="10183664" cy="1083391"/>
          </a:xfrm>
        </p:spPr>
        <p:txBody>
          <a:bodyPr>
            <a:noAutofit/>
          </a:bodyPr>
          <a:lstStyle/>
          <a:p>
            <a:pPr marL="0" marR="0" algn="just">
              <a:spcBef>
                <a:spcPts val="300"/>
              </a:spcBef>
              <a:spcAft>
                <a:spcPts val="600"/>
              </a:spcAft>
            </a:pPr>
            <a:r>
              <a:rPr lang="es-ES" sz="2400" b="1" dirty="0">
                <a:solidFill>
                  <a:prstClr val="black"/>
                </a:solidFill>
                <a:latin typeface="Arial Narrow" panose="020B0606020202030204" pitchFamily="34" charset="0"/>
              </a:rPr>
              <a:t>Capitulo </a:t>
            </a:r>
            <a:r>
              <a:rPr lang="es-ES" sz="2400" b="1" dirty="0" smtClean="0">
                <a:solidFill>
                  <a:prstClr val="black"/>
                </a:solidFill>
                <a:latin typeface="Arial Narrow" panose="020B0606020202030204" pitchFamily="34" charset="0"/>
              </a:rPr>
              <a:t>IV: </a:t>
            </a:r>
            <a:r>
              <a:rPr lang="es-ES" sz="2000" b="1" dirty="0">
                <a:solidFill>
                  <a:schemeClr val="tx1"/>
                </a:solidFill>
                <a:latin typeface="Arial Narrow" panose="020B0606020202030204" pitchFamily="34" charset="0"/>
                <a:ea typeface="+mn-ea"/>
                <a:cs typeface="+mn-cs"/>
              </a:rPr>
              <a:t>Del proceso de control del cumplimiento de los planes del proceso docente de las carreras o los programas de formación de </a:t>
            </a:r>
            <a:r>
              <a:rPr lang="es-ES" sz="2000" b="1" dirty="0" smtClean="0">
                <a:solidFill>
                  <a:schemeClr val="tx1"/>
                </a:solidFill>
                <a:latin typeface="Arial Narrow" panose="020B0606020202030204" pitchFamily="34" charset="0"/>
                <a:ea typeface="+mn-ea"/>
                <a:cs typeface="+mn-cs"/>
              </a:rPr>
              <a:t>Nivel Superior </a:t>
            </a:r>
            <a:r>
              <a:rPr lang="es-ES" sz="2000" b="1" dirty="0">
                <a:solidFill>
                  <a:schemeClr val="tx1"/>
                </a:solidFill>
                <a:latin typeface="Arial Narrow" panose="020B0606020202030204" pitchFamily="34" charset="0"/>
                <a:ea typeface="+mn-ea"/>
                <a:cs typeface="+mn-cs"/>
              </a:rPr>
              <a:t>de </a:t>
            </a:r>
            <a:r>
              <a:rPr lang="es-ES" sz="2000" b="1" dirty="0" smtClean="0">
                <a:solidFill>
                  <a:schemeClr val="tx1"/>
                </a:solidFill>
                <a:latin typeface="Arial Narrow" panose="020B0606020202030204" pitchFamily="34" charset="0"/>
                <a:ea typeface="+mn-ea"/>
                <a:cs typeface="+mn-cs"/>
              </a:rPr>
              <a:t>Ciclo Corto.</a:t>
            </a:r>
            <a:r>
              <a:rPr lang="en-US" sz="2000" b="1" dirty="0">
                <a:solidFill>
                  <a:schemeClr val="tx1"/>
                </a:solidFill>
                <a:latin typeface="Arial Narrow" panose="020B0606020202030204" pitchFamily="34" charset="0"/>
                <a:ea typeface="+mn-ea"/>
                <a:cs typeface="+mn-cs"/>
              </a:rPr>
              <a:t/>
            </a:r>
            <a:br>
              <a:rPr lang="en-US" sz="2000" b="1" dirty="0">
                <a:solidFill>
                  <a:schemeClr val="tx1"/>
                </a:solidFill>
                <a:latin typeface="Arial Narrow" panose="020B0606020202030204" pitchFamily="34" charset="0"/>
                <a:ea typeface="+mn-ea"/>
                <a:cs typeface="+mn-cs"/>
              </a:rPr>
            </a:br>
            <a:endParaRPr lang="es-ES" sz="2400" b="1" dirty="0">
              <a:solidFill>
                <a:prstClr val="black"/>
              </a:solidFill>
              <a:latin typeface="Arial Narrow" panose="020B0606020202030204" pitchFamily="34" charset="0"/>
            </a:endParaRPr>
          </a:p>
        </p:txBody>
      </p:sp>
      <p:sp>
        <p:nvSpPr>
          <p:cNvPr id="3" name="Marcador de contenido 2"/>
          <p:cNvSpPr>
            <a:spLocks noGrp="1"/>
          </p:cNvSpPr>
          <p:nvPr>
            <p:ph idx="1"/>
          </p:nvPr>
        </p:nvSpPr>
        <p:spPr>
          <a:xfrm>
            <a:off x="1511559" y="1138336"/>
            <a:ext cx="9703837" cy="5299788"/>
          </a:xfrm>
        </p:spPr>
        <p:txBody>
          <a:bodyPr>
            <a:normAutofit fontScale="92500"/>
          </a:bodyPr>
          <a:lstStyle/>
          <a:p>
            <a:pPr marL="0" indent="0">
              <a:spcBef>
                <a:spcPts val="300"/>
              </a:spcBef>
              <a:spcAft>
                <a:spcPts val="600"/>
              </a:spcAft>
              <a:buNone/>
            </a:pPr>
            <a:r>
              <a:rPr lang="es-ES" sz="2100" b="1" dirty="0">
                <a:solidFill>
                  <a:srgbClr val="FF0000"/>
                </a:solidFill>
                <a:latin typeface="Arial Narrow" panose="020B0606020202030204" pitchFamily="34" charset="0"/>
              </a:rPr>
              <a:t>El control de los planes del proceso docente de las carreras o programas de formación de Nivel Superior de Ciclo Corto y sus </a:t>
            </a:r>
            <a:r>
              <a:rPr lang="es-ES" sz="2100" b="1" dirty="0" smtClean="0">
                <a:solidFill>
                  <a:srgbClr val="FF0000"/>
                </a:solidFill>
                <a:latin typeface="Arial Narrow" panose="020B0606020202030204" pitchFamily="34" charset="0"/>
              </a:rPr>
              <a:t>modificaciones:</a:t>
            </a:r>
            <a:endParaRPr lang="en-US" sz="2100" b="1" dirty="0">
              <a:solidFill>
                <a:srgbClr val="FF0000"/>
              </a:solidFill>
              <a:latin typeface="Arial Narrow" panose="020B0606020202030204" pitchFamily="34" charset="0"/>
            </a:endParaRPr>
          </a:p>
          <a:p>
            <a:pPr marL="398463" marR="0" indent="-398463" algn="just">
              <a:lnSpc>
                <a:spcPct val="150000"/>
              </a:lnSpc>
              <a:spcBef>
                <a:spcPts val="300"/>
              </a:spcBef>
              <a:spcAft>
                <a:spcPts val="600"/>
              </a:spcAft>
            </a:pPr>
            <a:r>
              <a:rPr lang="es-ES" sz="2100" dirty="0">
                <a:solidFill>
                  <a:schemeClr val="tx1"/>
                </a:solidFill>
                <a:latin typeface="Arial Narrow" panose="020B0606020202030204" pitchFamily="34" charset="0"/>
              </a:rPr>
              <a:t>En el expediente académico de cada estudiante se archiva un ejemplar del Plan del Proceso Docente que corresponde a la carrera, programa de formación de Nivel Superior de Ciclo Corto y tipo de curso que ha matriculado, debidamente identificado. </a:t>
            </a:r>
            <a:r>
              <a:rPr lang="es-ES" sz="2100" dirty="0" smtClean="0">
                <a:solidFill>
                  <a:schemeClr val="tx1"/>
                </a:solidFill>
                <a:latin typeface="Arial Narrow" panose="020B0606020202030204" pitchFamily="34" charset="0"/>
              </a:rPr>
              <a:t>(Art. 217.1)</a:t>
            </a:r>
            <a:endParaRPr lang="en-US" sz="2100" dirty="0">
              <a:solidFill>
                <a:schemeClr val="tx1"/>
              </a:solidFill>
              <a:latin typeface="Arial Narrow" panose="020B0606020202030204" pitchFamily="34" charset="0"/>
            </a:endParaRPr>
          </a:p>
          <a:p>
            <a:pPr marL="398463" lvl="0" indent="-398463" algn="just">
              <a:lnSpc>
                <a:spcPct val="150000"/>
              </a:lnSpc>
              <a:spcBef>
                <a:spcPts val="300"/>
              </a:spcBef>
              <a:spcAft>
                <a:spcPts val="600"/>
              </a:spcAft>
              <a:buClr>
                <a:srgbClr val="A53010"/>
              </a:buClr>
            </a:pPr>
            <a:r>
              <a:rPr lang="es-ES" sz="2100" dirty="0" smtClean="0">
                <a:solidFill>
                  <a:schemeClr val="tx1"/>
                </a:solidFill>
                <a:latin typeface="Arial Narrow" panose="020B0606020202030204" pitchFamily="34" charset="0"/>
              </a:rPr>
              <a:t>Se </a:t>
            </a:r>
            <a:r>
              <a:rPr lang="es-ES" sz="2100" dirty="0">
                <a:solidFill>
                  <a:schemeClr val="tx1"/>
                </a:solidFill>
                <a:latin typeface="Arial Narrow" panose="020B0606020202030204" pitchFamily="34" charset="0"/>
              </a:rPr>
              <a:t>certifica su autenticidad solo con el cuño de la Secretaría Docente, no se exige que sea firmado por alguna autoridad académica por los numerosos ejemplares en que tendría que hacerlo. </a:t>
            </a:r>
            <a:r>
              <a:rPr lang="es-ES" sz="2100" dirty="0">
                <a:solidFill>
                  <a:prstClr val="black"/>
                </a:solidFill>
                <a:latin typeface="Arial Narrow" panose="020B0606020202030204" pitchFamily="34" charset="0"/>
              </a:rPr>
              <a:t>(Art. </a:t>
            </a:r>
            <a:r>
              <a:rPr lang="es-ES" sz="2100" dirty="0" smtClean="0">
                <a:solidFill>
                  <a:prstClr val="black"/>
                </a:solidFill>
                <a:latin typeface="Arial Narrow" panose="020B0606020202030204" pitchFamily="34" charset="0"/>
              </a:rPr>
              <a:t>217.2)</a:t>
            </a:r>
            <a:endParaRPr lang="en-US" sz="2100" dirty="0">
              <a:solidFill>
                <a:schemeClr val="tx1"/>
              </a:solidFill>
              <a:latin typeface="Arial Narrow" panose="020B0606020202030204" pitchFamily="34" charset="0"/>
            </a:endParaRPr>
          </a:p>
          <a:p>
            <a:pPr marL="398463" lvl="0" indent="-398463" algn="just">
              <a:lnSpc>
                <a:spcPct val="150000"/>
              </a:lnSpc>
              <a:spcBef>
                <a:spcPts val="300"/>
              </a:spcBef>
              <a:spcAft>
                <a:spcPts val="600"/>
              </a:spcAft>
              <a:buClr>
                <a:srgbClr val="A53010"/>
              </a:buClr>
            </a:pPr>
            <a:r>
              <a:rPr lang="es-ES" sz="2100" dirty="0" smtClean="0">
                <a:solidFill>
                  <a:schemeClr val="tx1"/>
                </a:solidFill>
                <a:latin typeface="Arial Narrow" panose="020B0606020202030204" pitchFamily="34" charset="0"/>
              </a:rPr>
              <a:t>Si se </a:t>
            </a:r>
            <a:r>
              <a:rPr lang="es-ES" sz="2100" dirty="0">
                <a:solidFill>
                  <a:schemeClr val="tx1"/>
                </a:solidFill>
                <a:latin typeface="Arial Narrow" panose="020B0606020202030204" pitchFamily="34" charset="0"/>
              </a:rPr>
              <a:t>dispone de la tecnología apropiada para reproducirlos firmados, debe hacerlo el Vicedecano Docente de la Facultad, en la esquina superior derecha de la primera hoja, incluso aquellos para uso en los centros universitarios municipales y las filiales. La firma del Vicedecano Docente certifica la autenticidad del documento</a:t>
            </a:r>
            <a:r>
              <a:rPr lang="es-ES" sz="2100" dirty="0" smtClean="0">
                <a:solidFill>
                  <a:schemeClr val="tx1"/>
                </a:solidFill>
                <a:latin typeface="Arial Narrow" panose="020B0606020202030204" pitchFamily="34" charset="0"/>
              </a:rPr>
              <a:t>.</a:t>
            </a:r>
            <a:r>
              <a:rPr lang="es-ES" sz="2100" dirty="0">
                <a:solidFill>
                  <a:prstClr val="black"/>
                </a:solidFill>
                <a:latin typeface="Arial Narrow" panose="020B0606020202030204" pitchFamily="34" charset="0"/>
              </a:rPr>
              <a:t> (Art. </a:t>
            </a:r>
            <a:r>
              <a:rPr lang="es-ES" sz="2100" dirty="0" smtClean="0">
                <a:solidFill>
                  <a:prstClr val="black"/>
                </a:solidFill>
                <a:latin typeface="Arial Narrow" panose="020B0606020202030204" pitchFamily="34" charset="0"/>
              </a:rPr>
              <a:t>217.3)</a:t>
            </a:r>
            <a:endParaRPr lang="en-US" sz="2100" dirty="0">
              <a:solidFill>
                <a:prstClr val="black"/>
              </a:solidFill>
              <a:latin typeface="Arial Narrow" panose="020B0606020202030204" pitchFamily="34" charset="0"/>
            </a:endParaRPr>
          </a:p>
          <a:p>
            <a:pPr marL="398463" marR="0" indent="-398463" algn="just">
              <a:lnSpc>
                <a:spcPct val="150000"/>
              </a:lnSpc>
              <a:spcBef>
                <a:spcPts val="300"/>
              </a:spcBef>
              <a:spcAft>
                <a:spcPts val="600"/>
              </a:spcAft>
            </a:pPr>
            <a:endParaRPr lang="en-US" sz="2100" dirty="0">
              <a:solidFill>
                <a:schemeClr val="tx1"/>
              </a:solidFill>
              <a:latin typeface="Arial Narrow" panose="020B0606020202030204" pitchFamily="34" charset="0"/>
            </a:endParaRPr>
          </a:p>
          <a:p>
            <a:pPr marR="0" algn="just">
              <a:spcBef>
                <a:spcPts val="300"/>
              </a:spcBef>
              <a:spcAft>
                <a:spcPts val="600"/>
              </a:spcAft>
            </a:pPr>
            <a:endParaRPr lang="en-US" sz="2100" dirty="0">
              <a:solidFill>
                <a:schemeClr val="tx1"/>
              </a:solidFill>
              <a:latin typeface="Arial Narrow" panose="020B0606020202030204" pitchFamily="34" charset="0"/>
            </a:endParaRPr>
          </a:p>
          <a:p>
            <a:pPr algn="just">
              <a:lnSpc>
                <a:spcPct val="150000"/>
              </a:lnSpc>
              <a:spcBef>
                <a:spcPts val="300"/>
              </a:spcBef>
              <a:spcAft>
                <a:spcPts val="600"/>
              </a:spcAft>
            </a:pPr>
            <a:endParaRPr lang="en-US" sz="2100" dirty="0">
              <a:solidFill>
                <a:schemeClr val="tx1"/>
              </a:solidFill>
              <a:latin typeface="Arial Narrow" panose="020B0606020202030204" pitchFamily="34" charset="0"/>
            </a:endParaRPr>
          </a:p>
          <a:p>
            <a:pPr marR="0" algn="just">
              <a:lnSpc>
                <a:spcPct val="150000"/>
              </a:lnSpc>
              <a:spcBef>
                <a:spcPts val="300"/>
              </a:spcBef>
              <a:spcAft>
                <a:spcPts val="600"/>
              </a:spcAft>
            </a:pPr>
            <a:endParaRPr lang="es-ES" sz="2100" dirty="0">
              <a:solidFill>
                <a:schemeClr val="tx1"/>
              </a:solidFill>
              <a:latin typeface="Arial Narrow" panose="020B0606020202030204" pitchFamily="34" charset="0"/>
            </a:endParaRPr>
          </a:p>
          <a:p>
            <a:pPr marL="0" marR="0" indent="0" algn="just">
              <a:lnSpc>
                <a:spcPct val="150000"/>
              </a:lnSpc>
              <a:spcBef>
                <a:spcPts val="300"/>
              </a:spcBef>
              <a:spcAft>
                <a:spcPts val="600"/>
              </a:spcAft>
              <a:buNone/>
            </a:pPr>
            <a:endParaRPr lang="es-ES" sz="2100" b="1" dirty="0">
              <a:solidFill>
                <a:srgbClr val="FF0000"/>
              </a:solidFill>
              <a:latin typeface="Arial Narrow" panose="020B0606020202030204" pitchFamily="34" charset="0"/>
            </a:endParaRPr>
          </a:p>
          <a:p>
            <a:pPr marL="0" marR="0" indent="0" algn="just">
              <a:lnSpc>
                <a:spcPct val="150000"/>
              </a:lnSpc>
              <a:spcBef>
                <a:spcPts val="300"/>
              </a:spcBef>
              <a:spcAft>
                <a:spcPts val="600"/>
              </a:spcAft>
              <a:buNone/>
            </a:pPr>
            <a:endParaRPr lang="en-US" sz="2100" b="1" dirty="0">
              <a:solidFill>
                <a:schemeClr val="tx1"/>
              </a:solidFill>
              <a:latin typeface="Arial Narrow" panose="020B0606020202030204" pitchFamily="34" charset="0"/>
            </a:endParaRPr>
          </a:p>
          <a:p>
            <a:pPr marR="0" algn="just">
              <a:lnSpc>
                <a:spcPct val="150000"/>
              </a:lnSpc>
              <a:spcBef>
                <a:spcPts val="300"/>
              </a:spcBef>
              <a:spcAft>
                <a:spcPts val="600"/>
              </a:spcAft>
            </a:pPr>
            <a:endParaRPr lang="en-US" sz="2100" dirty="0">
              <a:solidFill>
                <a:schemeClr val="tx1"/>
              </a:solidFill>
              <a:latin typeface="Arial Narrow" panose="020B0606020202030204" pitchFamily="34" charset="0"/>
            </a:endParaRPr>
          </a:p>
        </p:txBody>
      </p:sp>
      <p:sp>
        <p:nvSpPr>
          <p:cNvPr id="8" name="Marcador de contenido 2"/>
          <p:cNvSpPr txBox="1">
            <a:spLocks/>
          </p:cNvSpPr>
          <p:nvPr/>
        </p:nvSpPr>
        <p:spPr>
          <a:xfrm>
            <a:off x="1511559" y="1226976"/>
            <a:ext cx="10034374" cy="476794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fontAlgn="t">
              <a:spcBef>
                <a:spcPts val="0"/>
              </a:spcBef>
              <a:buClr>
                <a:srgbClr val="A53010"/>
              </a:buClr>
              <a:buFont typeface="Wingdings 3" charset="2"/>
              <a:buNone/>
            </a:pPr>
            <a:endParaRPr lang="en-US" sz="2400" dirty="0">
              <a:solidFill>
                <a:prstClr val="black">
                  <a:lumMod val="75000"/>
                  <a:lumOff val="25000"/>
                </a:prstClr>
              </a:solidFill>
              <a:latin typeface="Arial" panose="020B0604020202020204" pitchFamily="34" charset="0"/>
            </a:endParaRPr>
          </a:p>
          <a:p>
            <a:pPr marL="0" indent="0" algn="just" fontAlgn="t">
              <a:spcBef>
                <a:spcPts val="0"/>
              </a:spcBef>
              <a:buClr>
                <a:srgbClr val="A53010"/>
              </a:buClr>
              <a:buFont typeface="Wingdings 3" charset="2"/>
              <a:buNone/>
            </a:pPr>
            <a:endParaRPr lang="en-US" sz="2600" dirty="0" smtClean="0">
              <a:solidFill>
                <a:prstClr val="black">
                  <a:lumMod val="75000"/>
                  <a:lumOff val="25000"/>
                </a:prstClr>
              </a:solidFill>
              <a:latin typeface="Arial" panose="020B0604020202020204" pitchFamily="34" charset="0"/>
            </a:endParaRPr>
          </a:p>
        </p:txBody>
      </p:sp>
    </p:spTree>
    <p:extLst>
      <p:ext uri="{BB962C8B-B14F-4D97-AF65-F5344CB8AC3E}">
        <p14:creationId xmlns:p14="http://schemas.microsoft.com/office/powerpoint/2010/main" val="20091730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62269" y="288208"/>
            <a:ext cx="10183664" cy="1083391"/>
          </a:xfrm>
        </p:spPr>
        <p:txBody>
          <a:bodyPr>
            <a:noAutofit/>
          </a:bodyPr>
          <a:lstStyle/>
          <a:p>
            <a:pPr marL="0" marR="0" algn="just">
              <a:spcBef>
                <a:spcPts val="300"/>
              </a:spcBef>
              <a:spcAft>
                <a:spcPts val="600"/>
              </a:spcAft>
            </a:pPr>
            <a:r>
              <a:rPr lang="es-ES" sz="2400" b="1" dirty="0">
                <a:solidFill>
                  <a:prstClr val="black"/>
                </a:solidFill>
                <a:latin typeface="Arial Narrow" panose="020B0606020202030204" pitchFamily="34" charset="0"/>
              </a:rPr>
              <a:t>Capitulo </a:t>
            </a:r>
            <a:r>
              <a:rPr lang="es-ES" sz="2400" b="1" dirty="0" smtClean="0">
                <a:solidFill>
                  <a:prstClr val="black"/>
                </a:solidFill>
                <a:latin typeface="Arial Narrow" panose="020B0606020202030204" pitchFamily="34" charset="0"/>
              </a:rPr>
              <a:t>IV: </a:t>
            </a:r>
            <a:r>
              <a:rPr lang="es-ES" sz="2000" b="1" dirty="0">
                <a:solidFill>
                  <a:schemeClr val="tx1"/>
                </a:solidFill>
                <a:latin typeface="Arial Narrow" panose="020B0606020202030204" pitchFamily="34" charset="0"/>
                <a:ea typeface="+mn-ea"/>
                <a:cs typeface="+mn-cs"/>
              </a:rPr>
              <a:t>Del proceso de control del cumplimiento de los planes del proceso docente de las carreras o los programas de formación de </a:t>
            </a:r>
            <a:r>
              <a:rPr lang="es-ES" sz="2000" b="1" dirty="0" smtClean="0">
                <a:solidFill>
                  <a:schemeClr val="tx1"/>
                </a:solidFill>
                <a:latin typeface="Arial Narrow" panose="020B0606020202030204" pitchFamily="34" charset="0"/>
                <a:ea typeface="+mn-ea"/>
                <a:cs typeface="+mn-cs"/>
              </a:rPr>
              <a:t>Nivel Superior </a:t>
            </a:r>
            <a:r>
              <a:rPr lang="es-ES" sz="2000" b="1" dirty="0">
                <a:solidFill>
                  <a:schemeClr val="tx1"/>
                </a:solidFill>
                <a:latin typeface="Arial Narrow" panose="020B0606020202030204" pitchFamily="34" charset="0"/>
                <a:ea typeface="+mn-ea"/>
                <a:cs typeface="+mn-cs"/>
              </a:rPr>
              <a:t>de </a:t>
            </a:r>
            <a:r>
              <a:rPr lang="es-ES" sz="2000" b="1" dirty="0" smtClean="0">
                <a:solidFill>
                  <a:schemeClr val="tx1"/>
                </a:solidFill>
                <a:latin typeface="Arial Narrow" panose="020B0606020202030204" pitchFamily="34" charset="0"/>
                <a:ea typeface="+mn-ea"/>
                <a:cs typeface="+mn-cs"/>
              </a:rPr>
              <a:t>Ciclo Corto.</a:t>
            </a:r>
            <a:r>
              <a:rPr lang="en-US" sz="2000" b="1" dirty="0">
                <a:solidFill>
                  <a:schemeClr val="tx1"/>
                </a:solidFill>
                <a:latin typeface="Arial Narrow" panose="020B0606020202030204" pitchFamily="34" charset="0"/>
                <a:ea typeface="+mn-ea"/>
                <a:cs typeface="+mn-cs"/>
              </a:rPr>
              <a:t/>
            </a:r>
            <a:br>
              <a:rPr lang="en-US" sz="2000" b="1" dirty="0">
                <a:solidFill>
                  <a:schemeClr val="tx1"/>
                </a:solidFill>
                <a:latin typeface="Arial Narrow" panose="020B0606020202030204" pitchFamily="34" charset="0"/>
                <a:ea typeface="+mn-ea"/>
                <a:cs typeface="+mn-cs"/>
              </a:rPr>
            </a:br>
            <a:r>
              <a:rPr lang="es-ES" sz="2400" b="1" dirty="0" smtClean="0">
                <a:solidFill>
                  <a:prstClr val="black"/>
                </a:solidFill>
                <a:latin typeface="Arial Narrow" panose="020B0606020202030204" pitchFamily="34" charset="0"/>
              </a:rPr>
              <a:t>.</a:t>
            </a:r>
            <a:endParaRPr lang="es-ES" sz="2400" b="1" dirty="0">
              <a:solidFill>
                <a:prstClr val="black"/>
              </a:solidFill>
              <a:latin typeface="Arial Narrow" panose="020B0606020202030204" pitchFamily="34" charset="0"/>
            </a:endParaRPr>
          </a:p>
        </p:txBody>
      </p:sp>
      <p:sp>
        <p:nvSpPr>
          <p:cNvPr id="3" name="Marcador de contenido 2"/>
          <p:cNvSpPr>
            <a:spLocks noGrp="1"/>
          </p:cNvSpPr>
          <p:nvPr>
            <p:ph idx="1"/>
          </p:nvPr>
        </p:nvSpPr>
        <p:spPr>
          <a:xfrm>
            <a:off x="1362269" y="1138336"/>
            <a:ext cx="10319658" cy="5299788"/>
          </a:xfrm>
        </p:spPr>
        <p:txBody>
          <a:bodyPr>
            <a:normAutofit lnSpcReduction="10000"/>
          </a:bodyPr>
          <a:lstStyle/>
          <a:p>
            <a:pPr marL="0" marR="0" indent="0">
              <a:spcBef>
                <a:spcPts val="300"/>
              </a:spcBef>
              <a:spcAft>
                <a:spcPts val="600"/>
              </a:spcAft>
              <a:buNone/>
            </a:pPr>
            <a:r>
              <a:rPr lang="es-ES" sz="2300" b="1" dirty="0">
                <a:solidFill>
                  <a:srgbClr val="FF0000"/>
                </a:solidFill>
                <a:latin typeface="Arial Narrow" panose="020B0606020202030204" pitchFamily="34" charset="0"/>
              </a:rPr>
              <a:t>Control de las aprobaciones para eximir a estudiantes de cursar </a:t>
            </a:r>
            <a:r>
              <a:rPr lang="es-ES" sz="2300" b="1" dirty="0">
                <a:solidFill>
                  <a:srgbClr val="FF0000"/>
                </a:solidFill>
                <a:latin typeface="Arial Narrow" panose="020B0606020202030204" pitchFamily="34" charset="0"/>
              </a:rPr>
              <a:t>asignaturas:</a:t>
            </a:r>
            <a:endParaRPr lang="en-US" sz="2300" b="1" dirty="0">
              <a:solidFill>
                <a:srgbClr val="FF0000"/>
              </a:solidFill>
              <a:latin typeface="Arial Narrow" panose="020B0606020202030204" pitchFamily="34" charset="0"/>
            </a:endParaRPr>
          </a:p>
          <a:p>
            <a:pPr marL="401638" marR="0" indent="-401638" algn="just">
              <a:spcBef>
                <a:spcPts val="300"/>
              </a:spcBef>
              <a:spcAft>
                <a:spcPts val="600"/>
              </a:spcAft>
            </a:pPr>
            <a:r>
              <a:rPr lang="es-ES" sz="2100" dirty="0">
                <a:latin typeface="Arial Narrow" panose="020B0606020202030204" pitchFamily="34" charset="0"/>
                <a:ea typeface="Times New Roman" panose="02020603050405020304" pitchFamily="18" charset="0"/>
                <a:cs typeface="Times New Roman" panose="02020603050405020304" pitchFamily="18" charset="0"/>
              </a:rPr>
              <a:t>El Ministro de Educación Superior aprobará las asignaturas de la disciplina de Marxismo Leninismo, para las carreras por ramas de las ciencias y el programa de Fundamentos de Construcción de Socialismo en Cuba, para los programas de formación de Nivel Superior de Ciclo Corto, de las que se puedan eximir a los estudiantes extranjeros de cursarlas, a solicitud de sus representantes gubernamentales</a:t>
            </a:r>
            <a:r>
              <a:rPr lang="es-ES" sz="2100" dirty="0">
                <a:latin typeface="Arial Narrow" panose="020B0606020202030204" pitchFamily="34" charset="0"/>
                <a:ea typeface="Times New Roman" panose="02020603050405020304" pitchFamily="18" charset="0"/>
                <a:cs typeface="Times New Roman" panose="02020603050405020304" pitchFamily="18" charset="0"/>
              </a:rPr>
              <a:t>, la cual se realiza periódicamente</a:t>
            </a:r>
            <a:r>
              <a:rPr lang="es-ES" sz="2100" dirty="0" smtClean="0">
                <a:latin typeface="Arial Narrow" panose="020B0606020202030204" pitchFamily="34" charset="0"/>
                <a:ea typeface="Times New Roman" panose="02020603050405020304" pitchFamily="18" charset="0"/>
                <a:cs typeface="Times New Roman" panose="02020603050405020304" pitchFamily="18" charset="0"/>
              </a:rPr>
              <a:t>. (Art. 228)</a:t>
            </a:r>
            <a:endParaRPr lang="en-US" sz="2100" dirty="0">
              <a:latin typeface="Arial Narrow" panose="020B0606020202030204" pitchFamily="34" charset="0"/>
              <a:ea typeface="Times New Roman" panose="02020603050405020304" pitchFamily="18" charset="0"/>
              <a:cs typeface="Times New Roman" panose="02020603050405020304" pitchFamily="18" charset="0"/>
            </a:endParaRPr>
          </a:p>
          <a:p>
            <a:pPr marL="398463" marR="0" indent="-398463" algn="just">
              <a:lnSpc>
                <a:spcPct val="110000"/>
              </a:lnSpc>
              <a:spcBef>
                <a:spcPts val="300"/>
              </a:spcBef>
              <a:spcAft>
                <a:spcPts val="600"/>
              </a:spcAft>
            </a:pPr>
            <a:r>
              <a:rPr lang="es-ES" sz="2100" dirty="0">
                <a:latin typeface="Arial Narrow" panose="020B0606020202030204" pitchFamily="34" charset="0"/>
                <a:ea typeface="Times New Roman" panose="02020603050405020304" pitchFamily="18" charset="0"/>
                <a:cs typeface="Times New Roman" panose="02020603050405020304" pitchFamily="18" charset="0"/>
              </a:rPr>
              <a:t>Se faculta al Rector de la institución de la educación superior a eximir, con carácter excepcional, a estudiantes sordomudos de cursar asignaturas de Idioma </a:t>
            </a:r>
            <a:r>
              <a:rPr lang="x-none" sz="2100" dirty="0">
                <a:latin typeface="Arial Narrow" panose="020B0606020202030204" pitchFamily="34" charset="0"/>
                <a:ea typeface="Times New Roman" panose="02020603050405020304" pitchFamily="18" charset="0"/>
                <a:cs typeface="Times New Roman" panose="02020603050405020304" pitchFamily="18" charset="0"/>
              </a:rPr>
              <a:t>Inglés o cualquier otro idioma extranjero</a:t>
            </a:r>
            <a:r>
              <a:rPr lang="es-ES" sz="2100" dirty="0">
                <a:latin typeface="Arial Narrow" panose="020B0606020202030204" pitchFamily="34" charset="0"/>
                <a:ea typeface="Times New Roman" panose="02020603050405020304" pitchFamily="18" charset="0"/>
                <a:cs typeface="Times New Roman" panose="02020603050405020304" pitchFamily="18" charset="0"/>
              </a:rPr>
              <a:t>, </a:t>
            </a:r>
            <a:r>
              <a:rPr lang="x-none" sz="2100" dirty="0">
                <a:latin typeface="Arial Narrow" panose="020B0606020202030204" pitchFamily="34" charset="0"/>
                <a:ea typeface="Times New Roman" panose="02020603050405020304" pitchFamily="18" charset="0"/>
                <a:cs typeface="Times New Roman" panose="02020603050405020304" pitchFamily="18" charset="0"/>
              </a:rPr>
              <a:t>que forme parte del Plan de estudio de la carrera o programa de formación de Nivel Superior de Ciclo Corto en que se encuentran matriculados</a:t>
            </a:r>
            <a:r>
              <a:rPr lang="x-none" sz="2100" dirty="0" smtClean="0">
                <a:latin typeface="Arial Narrow" panose="020B0606020202030204" pitchFamily="34" charset="0"/>
                <a:ea typeface="Times New Roman" panose="02020603050405020304" pitchFamily="18" charset="0"/>
                <a:cs typeface="Times New Roman" panose="02020603050405020304" pitchFamily="18" charset="0"/>
              </a:rPr>
              <a:t>.</a:t>
            </a:r>
            <a:r>
              <a:rPr lang="en-US" sz="2100" dirty="0" smtClean="0">
                <a:latin typeface="Arial Narrow" panose="020B0606020202030204" pitchFamily="34" charset="0"/>
                <a:ea typeface="Times New Roman" panose="02020603050405020304" pitchFamily="18" charset="0"/>
                <a:cs typeface="Times New Roman" panose="02020603050405020304" pitchFamily="18" charset="0"/>
              </a:rPr>
              <a:t> (Art. 229)</a:t>
            </a:r>
          </a:p>
          <a:p>
            <a:pPr marL="398463" marR="0" indent="-398463" algn="just">
              <a:lnSpc>
                <a:spcPct val="110000"/>
              </a:lnSpc>
              <a:spcBef>
                <a:spcPts val="300"/>
              </a:spcBef>
              <a:spcAft>
                <a:spcPts val="600"/>
              </a:spcAft>
            </a:pPr>
            <a:r>
              <a:rPr lang="es-ES" sz="2100" dirty="0">
                <a:latin typeface="Arial Narrow" panose="020B0606020202030204" pitchFamily="34" charset="0"/>
                <a:ea typeface="Times New Roman" panose="02020603050405020304" pitchFamily="18" charset="0"/>
                <a:cs typeface="Times New Roman" panose="02020603050405020304" pitchFamily="18" charset="0"/>
              </a:rPr>
              <a:t>En </a:t>
            </a:r>
            <a:r>
              <a:rPr lang="es-ES" sz="2100" dirty="0">
                <a:latin typeface="Arial Narrow" panose="020B0606020202030204" pitchFamily="34" charset="0"/>
                <a:ea typeface="Times New Roman" panose="02020603050405020304" pitchFamily="18" charset="0"/>
                <a:cs typeface="Times New Roman" panose="02020603050405020304" pitchFamily="18" charset="0"/>
              </a:rPr>
              <a:t>cumplimiento de este Procedimiento no se continuarán emitiendo cartas de aprobaciones relacionando a varios estudiantes y adjuntándolas a las actas de </a:t>
            </a:r>
            <a:r>
              <a:rPr lang="es-ES" sz="2100" dirty="0" smtClean="0">
                <a:latin typeface="Arial Narrow" panose="020B0606020202030204" pitchFamily="34" charset="0"/>
                <a:ea typeface="Times New Roman" panose="02020603050405020304" pitchFamily="18" charset="0"/>
                <a:cs typeface="Times New Roman" panose="02020603050405020304" pitchFamily="18" charset="0"/>
              </a:rPr>
              <a:t>exámenes (MS – 22). (Art. 232)</a:t>
            </a:r>
          </a:p>
          <a:p>
            <a:pPr marL="398463" marR="0" indent="-398463" algn="just">
              <a:lnSpc>
                <a:spcPct val="110000"/>
              </a:lnSpc>
              <a:spcBef>
                <a:spcPts val="300"/>
              </a:spcBef>
              <a:spcAft>
                <a:spcPts val="600"/>
              </a:spcAft>
            </a:pPr>
            <a:r>
              <a:rPr lang="es-ES" sz="2100" b="1" dirty="0">
                <a:solidFill>
                  <a:srgbClr val="FF0000"/>
                </a:solidFill>
                <a:latin typeface="Arial Narrow" panose="020B0606020202030204" pitchFamily="34" charset="0"/>
                <a:ea typeface="Times New Roman" panose="02020603050405020304" pitchFamily="18" charset="0"/>
                <a:cs typeface="Times New Roman" panose="02020603050405020304" pitchFamily="18" charset="0"/>
              </a:rPr>
              <a:t>Los secretarios generales establecerán un sistema de control en las secretarías docentes para controlar los estudiantes eximidos de cursar </a:t>
            </a:r>
            <a:r>
              <a:rPr lang="es-ES" sz="2100" b="1" dirty="0" smtClean="0">
                <a:solidFill>
                  <a:srgbClr val="FF0000"/>
                </a:solidFill>
                <a:latin typeface="Arial Narrow" panose="020B0606020202030204" pitchFamily="34" charset="0"/>
                <a:ea typeface="Times New Roman" panose="02020603050405020304" pitchFamily="18" charset="0"/>
                <a:cs typeface="Times New Roman" panose="02020603050405020304" pitchFamily="18" charset="0"/>
              </a:rPr>
              <a:t>asignaturas. </a:t>
            </a:r>
            <a:r>
              <a:rPr lang="es-ES" sz="2100" dirty="0" smtClean="0">
                <a:latin typeface="Arial Narrow" panose="020B0606020202030204" pitchFamily="34" charset="0"/>
                <a:ea typeface="Times New Roman" panose="02020603050405020304" pitchFamily="18" charset="0"/>
                <a:cs typeface="Times New Roman" panose="02020603050405020304" pitchFamily="18" charset="0"/>
              </a:rPr>
              <a:t>(Art. 233)</a:t>
            </a:r>
            <a:endParaRPr lang="en-US" sz="2100" dirty="0">
              <a:latin typeface="Arial Narrow" panose="020B0606020202030204" pitchFamily="34" charset="0"/>
              <a:ea typeface="Times New Roman" panose="02020603050405020304" pitchFamily="18" charset="0"/>
              <a:cs typeface="Times New Roman" panose="02020603050405020304" pitchFamily="18" charset="0"/>
            </a:endParaRPr>
          </a:p>
          <a:p>
            <a:pPr algn="just">
              <a:lnSpc>
                <a:spcPct val="150000"/>
              </a:lnSpc>
              <a:spcBef>
                <a:spcPts val="300"/>
              </a:spcBef>
              <a:spcAft>
                <a:spcPts val="600"/>
              </a:spcAft>
            </a:pPr>
            <a:endParaRPr lang="en-US" sz="2100" dirty="0">
              <a:solidFill>
                <a:schemeClr val="tx1"/>
              </a:solidFill>
              <a:latin typeface="Arial Narrow" panose="020B0606020202030204" pitchFamily="34" charset="0"/>
            </a:endParaRPr>
          </a:p>
          <a:p>
            <a:pPr marR="0" algn="just">
              <a:lnSpc>
                <a:spcPct val="150000"/>
              </a:lnSpc>
              <a:spcBef>
                <a:spcPts val="300"/>
              </a:spcBef>
              <a:spcAft>
                <a:spcPts val="600"/>
              </a:spcAft>
            </a:pPr>
            <a:endParaRPr lang="es-ES" sz="2100" dirty="0">
              <a:solidFill>
                <a:schemeClr val="tx1"/>
              </a:solidFill>
              <a:latin typeface="Arial Narrow" panose="020B0606020202030204" pitchFamily="34" charset="0"/>
            </a:endParaRPr>
          </a:p>
          <a:p>
            <a:pPr marL="0" marR="0" indent="0" algn="just">
              <a:lnSpc>
                <a:spcPct val="150000"/>
              </a:lnSpc>
              <a:spcBef>
                <a:spcPts val="300"/>
              </a:spcBef>
              <a:spcAft>
                <a:spcPts val="600"/>
              </a:spcAft>
              <a:buNone/>
            </a:pPr>
            <a:endParaRPr lang="es-ES" sz="2100" b="1" dirty="0">
              <a:solidFill>
                <a:srgbClr val="FF0000"/>
              </a:solidFill>
              <a:latin typeface="Arial Narrow" panose="020B0606020202030204" pitchFamily="34" charset="0"/>
            </a:endParaRPr>
          </a:p>
          <a:p>
            <a:pPr marL="0" marR="0" indent="0" algn="just">
              <a:lnSpc>
                <a:spcPct val="150000"/>
              </a:lnSpc>
              <a:spcBef>
                <a:spcPts val="300"/>
              </a:spcBef>
              <a:spcAft>
                <a:spcPts val="600"/>
              </a:spcAft>
              <a:buNone/>
            </a:pPr>
            <a:endParaRPr lang="en-US" sz="2100" b="1" dirty="0">
              <a:solidFill>
                <a:schemeClr val="tx1"/>
              </a:solidFill>
              <a:latin typeface="Arial Narrow" panose="020B0606020202030204" pitchFamily="34" charset="0"/>
            </a:endParaRPr>
          </a:p>
          <a:p>
            <a:pPr marR="0" algn="just">
              <a:lnSpc>
                <a:spcPct val="150000"/>
              </a:lnSpc>
              <a:spcBef>
                <a:spcPts val="300"/>
              </a:spcBef>
              <a:spcAft>
                <a:spcPts val="600"/>
              </a:spcAft>
            </a:pPr>
            <a:endParaRPr lang="en-US" sz="2100" dirty="0">
              <a:solidFill>
                <a:schemeClr val="tx1"/>
              </a:solidFill>
              <a:latin typeface="Arial Narrow" panose="020B0606020202030204" pitchFamily="34" charset="0"/>
            </a:endParaRPr>
          </a:p>
        </p:txBody>
      </p:sp>
      <p:sp>
        <p:nvSpPr>
          <p:cNvPr id="8" name="Marcador de contenido 2"/>
          <p:cNvSpPr txBox="1">
            <a:spLocks/>
          </p:cNvSpPr>
          <p:nvPr/>
        </p:nvSpPr>
        <p:spPr>
          <a:xfrm>
            <a:off x="1511559" y="1226976"/>
            <a:ext cx="10034374" cy="476794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fontAlgn="t">
              <a:spcBef>
                <a:spcPts val="0"/>
              </a:spcBef>
              <a:buClr>
                <a:srgbClr val="A53010"/>
              </a:buClr>
              <a:buFont typeface="Wingdings 3" charset="2"/>
              <a:buNone/>
            </a:pPr>
            <a:endParaRPr lang="en-US" sz="2400" dirty="0">
              <a:solidFill>
                <a:prstClr val="black">
                  <a:lumMod val="75000"/>
                  <a:lumOff val="25000"/>
                </a:prstClr>
              </a:solidFill>
              <a:latin typeface="Arial" panose="020B0604020202020204" pitchFamily="34" charset="0"/>
            </a:endParaRPr>
          </a:p>
          <a:p>
            <a:pPr marL="0" indent="0" algn="just" fontAlgn="t">
              <a:spcBef>
                <a:spcPts val="0"/>
              </a:spcBef>
              <a:buClr>
                <a:srgbClr val="A53010"/>
              </a:buClr>
              <a:buFont typeface="Wingdings 3" charset="2"/>
              <a:buNone/>
            </a:pPr>
            <a:endParaRPr lang="en-US" sz="2600" dirty="0" smtClean="0">
              <a:solidFill>
                <a:prstClr val="black">
                  <a:lumMod val="75000"/>
                  <a:lumOff val="25000"/>
                </a:prstClr>
              </a:solidFill>
              <a:latin typeface="Arial" panose="020B0604020202020204" pitchFamily="34" charset="0"/>
            </a:endParaRPr>
          </a:p>
        </p:txBody>
      </p:sp>
    </p:spTree>
    <p:extLst>
      <p:ext uri="{BB962C8B-B14F-4D97-AF65-F5344CB8AC3E}">
        <p14:creationId xmlns:p14="http://schemas.microsoft.com/office/powerpoint/2010/main" val="5957713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62269" y="288208"/>
            <a:ext cx="10183664" cy="1083391"/>
          </a:xfrm>
        </p:spPr>
        <p:txBody>
          <a:bodyPr>
            <a:noAutofit/>
          </a:bodyPr>
          <a:lstStyle/>
          <a:p>
            <a:pPr marL="0" marR="0" algn="just">
              <a:spcBef>
                <a:spcPts val="300"/>
              </a:spcBef>
              <a:spcAft>
                <a:spcPts val="600"/>
              </a:spcAft>
            </a:pPr>
            <a:r>
              <a:rPr lang="es-ES" sz="2400" b="1" dirty="0">
                <a:solidFill>
                  <a:prstClr val="black"/>
                </a:solidFill>
                <a:latin typeface="Arial Narrow" panose="020B0606020202030204" pitchFamily="34" charset="0"/>
              </a:rPr>
              <a:t>Capitulo </a:t>
            </a:r>
            <a:r>
              <a:rPr lang="es-ES" sz="2400" b="1" dirty="0" smtClean="0">
                <a:solidFill>
                  <a:prstClr val="black"/>
                </a:solidFill>
                <a:latin typeface="Arial Narrow" panose="020B0606020202030204" pitchFamily="34" charset="0"/>
              </a:rPr>
              <a:t>IV: </a:t>
            </a:r>
            <a:r>
              <a:rPr lang="es-ES" sz="2000" b="1" dirty="0">
                <a:solidFill>
                  <a:schemeClr val="tx1"/>
                </a:solidFill>
                <a:latin typeface="Arial Narrow" panose="020B0606020202030204" pitchFamily="34" charset="0"/>
                <a:ea typeface="+mn-ea"/>
                <a:cs typeface="+mn-cs"/>
              </a:rPr>
              <a:t>Del proceso de control del cumplimiento de los planes del proceso docente de las carreras o los programas de formación de </a:t>
            </a:r>
            <a:r>
              <a:rPr lang="es-ES" sz="2000" b="1" dirty="0" smtClean="0">
                <a:solidFill>
                  <a:schemeClr val="tx1"/>
                </a:solidFill>
                <a:latin typeface="Arial Narrow" panose="020B0606020202030204" pitchFamily="34" charset="0"/>
                <a:ea typeface="+mn-ea"/>
                <a:cs typeface="+mn-cs"/>
              </a:rPr>
              <a:t>Nivel Superior </a:t>
            </a:r>
            <a:r>
              <a:rPr lang="es-ES" sz="2000" b="1" dirty="0">
                <a:solidFill>
                  <a:schemeClr val="tx1"/>
                </a:solidFill>
                <a:latin typeface="Arial Narrow" panose="020B0606020202030204" pitchFamily="34" charset="0"/>
                <a:ea typeface="+mn-ea"/>
                <a:cs typeface="+mn-cs"/>
              </a:rPr>
              <a:t>de </a:t>
            </a:r>
            <a:r>
              <a:rPr lang="es-ES" sz="2000" b="1" dirty="0" smtClean="0">
                <a:solidFill>
                  <a:schemeClr val="tx1"/>
                </a:solidFill>
                <a:latin typeface="Arial Narrow" panose="020B0606020202030204" pitchFamily="34" charset="0"/>
                <a:ea typeface="+mn-ea"/>
                <a:cs typeface="+mn-cs"/>
              </a:rPr>
              <a:t>Ciclo Corto.</a:t>
            </a:r>
            <a:r>
              <a:rPr lang="en-US" sz="2000" b="1" dirty="0">
                <a:solidFill>
                  <a:schemeClr val="tx1"/>
                </a:solidFill>
                <a:latin typeface="Arial Narrow" panose="020B0606020202030204" pitchFamily="34" charset="0"/>
                <a:ea typeface="+mn-ea"/>
                <a:cs typeface="+mn-cs"/>
              </a:rPr>
              <a:t/>
            </a:r>
            <a:br>
              <a:rPr lang="en-US" sz="2000" b="1" dirty="0">
                <a:solidFill>
                  <a:schemeClr val="tx1"/>
                </a:solidFill>
                <a:latin typeface="Arial Narrow" panose="020B0606020202030204" pitchFamily="34" charset="0"/>
                <a:ea typeface="+mn-ea"/>
                <a:cs typeface="+mn-cs"/>
              </a:rPr>
            </a:br>
            <a:endParaRPr lang="es-ES" sz="2400" b="1" dirty="0">
              <a:solidFill>
                <a:prstClr val="black"/>
              </a:solidFill>
              <a:latin typeface="Arial Narrow" panose="020B0606020202030204" pitchFamily="34" charset="0"/>
            </a:endParaRPr>
          </a:p>
        </p:txBody>
      </p:sp>
      <p:sp>
        <p:nvSpPr>
          <p:cNvPr id="3" name="Marcador de contenido 2"/>
          <p:cNvSpPr>
            <a:spLocks noGrp="1"/>
          </p:cNvSpPr>
          <p:nvPr>
            <p:ph idx="1"/>
          </p:nvPr>
        </p:nvSpPr>
        <p:spPr>
          <a:xfrm>
            <a:off x="1667497" y="1371599"/>
            <a:ext cx="9722498" cy="5299788"/>
          </a:xfrm>
        </p:spPr>
        <p:txBody>
          <a:bodyPr>
            <a:normAutofit/>
          </a:bodyPr>
          <a:lstStyle/>
          <a:p>
            <a:pPr marL="0" marR="0" indent="0">
              <a:spcBef>
                <a:spcPts val="300"/>
              </a:spcBef>
              <a:spcAft>
                <a:spcPts val="600"/>
              </a:spcAft>
              <a:buNone/>
            </a:pPr>
            <a:r>
              <a:rPr lang="es-ES" sz="2100" b="1" dirty="0">
                <a:solidFill>
                  <a:srgbClr val="FF0000"/>
                </a:solidFill>
                <a:latin typeface="Arial Narrow" panose="020B0606020202030204" pitchFamily="34" charset="0"/>
              </a:rPr>
              <a:t>Del procedimiento para el control de la convalidación de </a:t>
            </a:r>
            <a:r>
              <a:rPr lang="es-ES" sz="2100" b="1" dirty="0">
                <a:solidFill>
                  <a:srgbClr val="FF0000"/>
                </a:solidFill>
                <a:latin typeface="Arial Narrow" panose="020B0606020202030204" pitchFamily="34" charset="0"/>
              </a:rPr>
              <a:t>asignaturas</a:t>
            </a:r>
            <a:r>
              <a:rPr lang="es-ES" sz="2300" b="1" dirty="0" smtClean="0">
                <a:solidFill>
                  <a:srgbClr val="FF0000"/>
                </a:solidFill>
                <a:latin typeface="Arial Narrow" panose="020B0606020202030204" pitchFamily="34" charset="0"/>
              </a:rPr>
              <a:t>:</a:t>
            </a:r>
            <a:endParaRPr lang="en-US" sz="2300" b="1" dirty="0">
              <a:solidFill>
                <a:srgbClr val="FF0000"/>
              </a:solidFill>
              <a:latin typeface="Arial Narrow" panose="020B0606020202030204" pitchFamily="34" charset="0"/>
            </a:endParaRPr>
          </a:p>
          <a:p>
            <a:pPr marL="233363" marR="36195" indent="-233363" algn="just">
              <a:spcBef>
                <a:spcPts val="0"/>
              </a:spcBef>
              <a:spcAft>
                <a:spcPts val="600"/>
              </a:spcAft>
            </a:pPr>
            <a:r>
              <a:rPr lang="es-ES" sz="2100" dirty="0">
                <a:latin typeface="Arial Narrow" panose="020B0606020202030204" pitchFamily="34" charset="0"/>
                <a:ea typeface="Times New Roman" panose="02020603050405020304" pitchFamily="18" charset="0"/>
                <a:cs typeface="Times New Roman" panose="02020603050405020304" pitchFamily="18" charset="0"/>
              </a:rPr>
              <a:t>Los departamentos docentes, previa aprobación del Decano, tienen la función de convalidar asignaturas y realizar ajustes en el Plan del Proceso </a:t>
            </a:r>
            <a:r>
              <a:rPr lang="es-ES" sz="2100" dirty="0" smtClean="0">
                <a:latin typeface="Arial Narrow" panose="020B0606020202030204" pitchFamily="34" charset="0"/>
                <a:ea typeface="Times New Roman" panose="02020603050405020304" pitchFamily="18" charset="0"/>
                <a:cs typeface="Times New Roman" panose="02020603050405020304" pitchFamily="18" charset="0"/>
              </a:rPr>
              <a:t>Docente. (Art. 235.1)</a:t>
            </a:r>
          </a:p>
          <a:p>
            <a:pPr marL="233363" marR="36195" lvl="0" indent="-233363" algn="just">
              <a:spcBef>
                <a:spcPts val="0"/>
              </a:spcBef>
              <a:spcAft>
                <a:spcPts val="600"/>
              </a:spcAft>
              <a:buClr>
                <a:srgbClr val="A53010"/>
              </a:buClr>
            </a:pPr>
            <a:r>
              <a:rPr lang="es-ES" sz="2100" dirty="0" smtClean="0">
                <a:latin typeface="Arial Narrow" panose="020B0606020202030204" pitchFamily="34" charset="0"/>
                <a:ea typeface="Times New Roman" panose="02020603050405020304" pitchFamily="18" charset="0"/>
                <a:cs typeface="Times New Roman" panose="02020603050405020304" pitchFamily="18" charset="0"/>
              </a:rPr>
              <a:t>La </a:t>
            </a:r>
            <a:r>
              <a:rPr lang="es-ES" sz="2100" dirty="0">
                <a:latin typeface="Arial Narrow" panose="020B0606020202030204" pitchFamily="34" charset="0"/>
                <a:ea typeface="Times New Roman" panose="02020603050405020304" pitchFamily="18" charset="0"/>
                <a:cs typeface="Times New Roman" panose="02020603050405020304" pitchFamily="18" charset="0"/>
              </a:rPr>
              <a:t>función de la Secretaría Docente es tramitar la solicitud del estudiante, controlar que se realice la convalidación a los estudiantes que les corresponda y archivar los dictámenes correspondientes en sus expedientes </a:t>
            </a:r>
            <a:r>
              <a:rPr lang="es-ES" sz="2100" dirty="0" smtClean="0">
                <a:latin typeface="Arial Narrow" panose="020B0606020202030204" pitchFamily="34" charset="0"/>
                <a:ea typeface="Times New Roman" panose="02020603050405020304" pitchFamily="18" charset="0"/>
                <a:cs typeface="Times New Roman" panose="02020603050405020304" pitchFamily="18" charset="0"/>
              </a:rPr>
              <a:t>académicos.</a:t>
            </a:r>
            <a:r>
              <a:rPr lang="es-ES" sz="2100" dirty="0">
                <a:solidFill>
                  <a:prstClr val="black">
                    <a:lumMod val="75000"/>
                    <a:lumOff val="25000"/>
                  </a:prstClr>
                </a:solidFill>
                <a:latin typeface="Arial Narrow" panose="020B0606020202030204" pitchFamily="34" charset="0"/>
                <a:ea typeface="Times New Roman" panose="02020603050405020304" pitchFamily="18" charset="0"/>
                <a:cs typeface="Times New Roman" panose="02020603050405020304" pitchFamily="18" charset="0"/>
              </a:rPr>
              <a:t> (Art. </a:t>
            </a:r>
            <a:r>
              <a:rPr lang="es-ES" sz="2100" dirty="0" smtClean="0">
                <a:solidFill>
                  <a:prstClr val="black">
                    <a:lumMod val="75000"/>
                    <a:lumOff val="25000"/>
                  </a:prstClr>
                </a:solidFill>
                <a:latin typeface="Arial Narrow" panose="020B0606020202030204" pitchFamily="34" charset="0"/>
                <a:ea typeface="Times New Roman" panose="02020603050405020304" pitchFamily="18" charset="0"/>
                <a:cs typeface="Times New Roman" panose="02020603050405020304" pitchFamily="18" charset="0"/>
              </a:rPr>
              <a:t>235.2)</a:t>
            </a:r>
            <a:endParaRPr lang="es-ES" sz="2100" dirty="0" smtClean="0">
              <a:latin typeface="Arial Narrow" panose="020B0606020202030204" pitchFamily="34" charset="0"/>
              <a:ea typeface="Times New Roman" panose="02020603050405020304" pitchFamily="18" charset="0"/>
              <a:cs typeface="Times New Roman" panose="02020603050405020304" pitchFamily="18" charset="0"/>
            </a:endParaRPr>
          </a:p>
          <a:p>
            <a:pPr marL="233363" marR="36195" lvl="0" indent="-233363" algn="just">
              <a:spcBef>
                <a:spcPts val="0"/>
              </a:spcBef>
              <a:spcAft>
                <a:spcPts val="600"/>
              </a:spcAft>
              <a:buClr>
                <a:srgbClr val="A53010"/>
              </a:buClr>
            </a:pPr>
            <a:r>
              <a:rPr lang="es-ES" sz="2100" dirty="0" smtClean="0">
                <a:latin typeface="Arial Narrow" panose="020B0606020202030204" pitchFamily="34" charset="0"/>
                <a:ea typeface="Times New Roman" panose="02020603050405020304" pitchFamily="18" charset="0"/>
                <a:cs typeface="Times New Roman" panose="02020603050405020304" pitchFamily="18" charset="0"/>
              </a:rPr>
              <a:t>Los </a:t>
            </a:r>
            <a:r>
              <a:rPr lang="es-ES" sz="2100" dirty="0">
                <a:latin typeface="Arial Narrow" panose="020B0606020202030204" pitchFamily="34" charset="0"/>
                <a:ea typeface="Times New Roman" panose="02020603050405020304" pitchFamily="18" charset="0"/>
                <a:cs typeface="Times New Roman" panose="02020603050405020304" pitchFamily="18" charset="0"/>
              </a:rPr>
              <a:t>decanos, directores de centros municipales universitarios y de filiales aprueban el calendario en que los estudiantes presentan las solicitudes de convalidación de asignaturas</a:t>
            </a:r>
            <a:r>
              <a:rPr lang="es-ES" sz="2100" dirty="0" smtClean="0">
                <a:latin typeface="Arial Narrow" panose="020B0606020202030204" pitchFamily="34" charset="0"/>
                <a:ea typeface="Times New Roman" panose="02020603050405020304" pitchFamily="18" charset="0"/>
                <a:cs typeface="Times New Roman" panose="02020603050405020304" pitchFamily="18" charset="0"/>
              </a:rPr>
              <a:t>.</a:t>
            </a:r>
            <a:r>
              <a:rPr lang="es-ES" sz="2100" dirty="0">
                <a:solidFill>
                  <a:prstClr val="black">
                    <a:lumMod val="75000"/>
                    <a:lumOff val="25000"/>
                  </a:prstClr>
                </a:solidFill>
                <a:latin typeface="Arial Narrow" panose="020B0606020202030204" pitchFamily="34" charset="0"/>
                <a:ea typeface="Times New Roman" panose="02020603050405020304" pitchFamily="18" charset="0"/>
                <a:cs typeface="Times New Roman" panose="02020603050405020304" pitchFamily="18" charset="0"/>
              </a:rPr>
              <a:t> (Art. </a:t>
            </a:r>
            <a:r>
              <a:rPr lang="es-ES" sz="2100" dirty="0" smtClean="0">
                <a:solidFill>
                  <a:prstClr val="black">
                    <a:lumMod val="75000"/>
                    <a:lumOff val="25000"/>
                  </a:prstClr>
                </a:solidFill>
                <a:latin typeface="Arial Narrow" panose="020B0606020202030204" pitchFamily="34" charset="0"/>
                <a:ea typeface="Times New Roman" panose="02020603050405020304" pitchFamily="18" charset="0"/>
                <a:cs typeface="Times New Roman" panose="02020603050405020304" pitchFamily="18" charset="0"/>
              </a:rPr>
              <a:t>235.3)</a:t>
            </a:r>
          </a:p>
          <a:p>
            <a:pPr marL="233363" marR="36195" lvl="0" indent="-233363" algn="just">
              <a:spcBef>
                <a:spcPts val="0"/>
              </a:spcBef>
              <a:spcAft>
                <a:spcPts val="600"/>
              </a:spcAft>
              <a:buClr>
                <a:srgbClr val="A53010"/>
              </a:buClr>
            </a:pPr>
            <a:r>
              <a:rPr lang="es-ES" sz="2100" dirty="0" smtClean="0">
                <a:solidFill>
                  <a:prstClr val="black">
                    <a:lumMod val="75000"/>
                    <a:lumOff val="25000"/>
                  </a:prstClr>
                </a:solidFill>
                <a:latin typeface="Arial Narrow" panose="020B0606020202030204" pitchFamily="34" charset="0"/>
                <a:ea typeface="Times New Roman" panose="02020603050405020304" pitchFamily="18" charset="0"/>
                <a:cs typeface="Times New Roman" panose="02020603050405020304" pitchFamily="18" charset="0"/>
              </a:rPr>
              <a:t>Establece los contenidos del Plan temático de las asignaturas. (Art. 236.1)</a:t>
            </a:r>
          </a:p>
          <a:p>
            <a:pPr marL="233363" marR="36195" lvl="0" indent="-233363" algn="just">
              <a:spcBef>
                <a:spcPts val="0"/>
              </a:spcBef>
              <a:spcAft>
                <a:spcPts val="600"/>
              </a:spcAft>
              <a:buClr>
                <a:srgbClr val="A53010"/>
              </a:buClr>
            </a:pPr>
            <a:r>
              <a:rPr lang="es-ES" sz="2100" dirty="0" smtClean="0">
                <a:solidFill>
                  <a:prstClr val="black">
                    <a:lumMod val="75000"/>
                    <a:lumOff val="25000"/>
                  </a:prstClr>
                </a:solidFill>
                <a:latin typeface="Arial Narrow" panose="020B0606020202030204" pitchFamily="34" charset="0"/>
                <a:ea typeface="Times New Roman" panose="02020603050405020304" pitchFamily="18" charset="0"/>
                <a:cs typeface="Times New Roman" panose="02020603050405020304" pitchFamily="18" charset="0"/>
              </a:rPr>
              <a:t>Se comprobará si en la Declaración Jurada el estudiante expresó haber estado matriculado en otra carrera o programa de formación de Nivel Superior de Ciclo Corto. (Art. 237.1)</a:t>
            </a:r>
          </a:p>
          <a:p>
            <a:pPr marL="233363" marR="36195" lvl="0" indent="-233363" algn="just">
              <a:spcBef>
                <a:spcPts val="0"/>
              </a:spcBef>
              <a:spcAft>
                <a:spcPts val="600"/>
              </a:spcAft>
              <a:buClr>
                <a:srgbClr val="A53010"/>
              </a:buClr>
            </a:pPr>
            <a:r>
              <a:rPr lang="es-ES" sz="2100" dirty="0" smtClean="0">
                <a:solidFill>
                  <a:prstClr val="black">
                    <a:lumMod val="75000"/>
                    <a:lumOff val="25000"/>
                  </a:prstClr>
                </a:solidFill>
                <a:latin typeface="Arial Narrow" panose="020B0606020202030204" pitchFamily="34" charset="0"/>
                <a:ea typeface="Times New Roman" panose="02020603050405020304" pitchFamily="18" charset="0"/>
                <a:cs typeface="Times New Roman" panose="02020603050405020304" pitchFamily="18" charset="0"/>
              </a:rPr>
              <a:t>Establece las situaciones a tener en cuenta en las convalidaciones. (Art. 244)</a:t>
            </a:r>
          </a:p>
          <a:p>
            <a:pPr marL="0" marR="36195" lvl="0" indent="0" algn="just">
              <a:spcBef>
                <a:spcPts val="0"/>
              </a:spcBef>
              <a:spcAft>
                <a:spcPts val="600"/>
              </a:spcAft>
              <a:buClr>
                <a:srgbClr val="A53010"/>
              </a:buClr>
              <a:buNone/>
            </a:pPr>
            <a:endParaRPr lang="es-ES" sz="2100" dirty="0">
              <a:solidFill>
                <a:prstClr val="black">
                  <a:lumMod val="75000"/>
                  <a:lumOff val="25000"/>
                </a:prstClr>
              </a:solidFill>
              <a:latin typeface="Arial Narrow" panose="020B0606020202030204" pitchFamily="34" charset="0"/>
              <a:ea typeface="Times New Roman" panose="02020603050405020304" pitchFamily="18" charset="0"/>
              <a:cs typeface="Times New Roman" panose="02020603050405020304" pitchFamily="18" charset="0"/>
            </a:endParaRPr>
          </a:p>
          <a:p>
            <a:pPr marL="233363" marR="36195" indent="-233363" algn="just">
              <a:spcBef>
                <a:spcPts val="0"/>
              </a:spcBef>
              <a:spcAft>
                <a:spcPts val="600"/>
              </a:spcAft>
            </a:pPr>
            <a:endParaRPr lang="en-US" sz="2100" dirty="0">
              <a:latin typeface="Arial Narrow" panose="020B0606020202030204" pitchFamily="34" charset="0"/>
              <a:ea typeface="Times New Roman" panose="02020603050405020304" pitchFamily="18" charset="0"/>
              <a:cs typeface="Times New Roman" panose="02020603050405020304" pitchFamily="18" charset="0"/>
            </a:endParaRPr>
          </a:p>
          <a:p>
            <a:pPr algn="just">
              <a:lnSpc>
                <a:spcPct val="150000"/>
              </a:lnSpc>
              <a:spcBef>
                <a:spcPts val="300"/>
              </a:spcBef>
              <a:spcAft>
                <a:spcPts val="600"/>
              </a:spcAft>
            </a:pPr>
            <a:endParaRPr lang="en-US" sz="2100" dirty="0">
              <a:solidFill>
                <a:schemeClr val="tx1"/>
              </a:solidFill>
              <a:latin typeface="Arial Narrow" panose="020B0606020202030204" pitchFamily="34" charset="0"/>
            </a:endParaRPr>
          </a:p>
          <a:p>
            <a:pPr marR="0" algn="just">
              <a:lnSpc>
                <a:spcPct val="150000"/>
              </a:lnSpc>
              <a:spcBef>
                <a:spcPts val="300"/>
              </a:spcBef>
              <a:spcAft>
                <a:spcPts val="600"/>
              </a:spcAft>
            </a:pPr>
            <a:endParaRPr lang="es-ES" sz="2100" dirty="0">
              <a:solidFill>
                <a:schemeClr val="tx1"/>
              </a:solidFill>
              <a:latin typeface="Arial Narrow" panose="020B0606020202030204" pitchFamily="34" charset="0"/>
            </a:endParaRPr>
          </a:p>
          <a:p>
            <a:pPr marL="0" marR="0" indent="0" algn="just">
              <a:lnSpc>
                <a:spcPct val="150000"/>
              </a:lnSpc>
              <a:spcBef>
                <a:spcPts val="300"/>
              </a:spcBef>
              <a:spcAft>
                <a:spcPts val="600"/>
              </a:spcAft>
              <a:buNone/>
            </a:pPr>
            <a:endParaRPr lang="es-ES" sz="2100" b="1" dirty="0">
              <a:solidFill>
                <a:srgbClr val="FF0000"/>
              </a:solidFill>
              <a:latin typeface="Arial Narrow" panose="020B0606020202030204" pitchFamily="34" charset="0"/>
            </a:endParaRPr>
          </a:p>
          <a:p>
            <a:pPr marL="0" marR="0" indent="0" algn="just">
              <a:lnSpc>
                <a:spcPct val="150000"/>
              </a:lnSpc>
              <a:spcBef>
                <a:spcPts val="300"/>
              </a:spcBef>
              <a:spcAft>
                <a:spcPts val="600"/>
              </a:spcAft>
              <a:buNone/>
            </a:pPr>
            <a:endParaRPr lang="en-US" sz="2100" b="1" dirty="0">
              <a:solidFill>
                <a:schemeClr val="tx1"/>
              </a:solidFill>
              <a:latin typeface="Arial Narrow" panose="020B0606020202030204" pitchFamily="34" charset="0"/>
            </a:endParaRPr>
          </a:p>
          <a:p>
            <a:pPr marR="0" algn="just">
              <a:lnSpc>
                <a:spcPct val="150000"/>
              </a:lnSpc>
              <a:spcBef>
                <a:spcPts val="300"/>
              </a:spcBef>
              <a:spcAft>
                <a:spcPts val="600"/>
              </a:spcAft>
            </a:pPr>
            <a:endParaRPr lang="en-US" sz="2100" dirty="0">
              <a:solidFill>
                <a:schemeClr val="tx1"/>
              </a:solidFill>
              <a:latin typeface="Arial Narrow" panose="020B0606020202030204" pitchFamily="34" charset="0"/>
            </a:endParaRPr>
          </a:p>
        </p:txBody>
      </p:sp>
      <p:sp>
        <p:nvSpPr>
          <p:cNvPr id="8" name="Marcador de contenido 2"/>
          <p:cNvSpPr txBox="1">
            <a:spLocks/>
          </p:cNvSpPr>
          <p:nvPr/>
        </p:nvSpPr>
        <p:spPr>
          <a:xfrm>
            <a:off x="1511559" y="1226976"/>
            <a:ext cx="10034374" cy="476794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fontAlgn="t">
              <a:spcBef>
                <a:spcPts val="0"/>
              </a:spcBef>
              <a:buClr>
                <a:srgbClr val="A53010"/>
              </a:buClr>
              <a:buFont typeface="Wingdings 3" charset="2"/>
              <a:buNone/>
            </a:pPr>
            <a:endParaRPr lang="en-US" sz="2400" dirty="0">
              <a:solidFill>
                <a:prstClr val="black">
                  <a:lumMod val="75000"/>
                  <a:lumOff val="25000"/>
                </a:prstClr>
              </a:solidFill>
              <a:latin typeface="Arial" panose="020B0604020202020204" pitchFamily="34" charset="0"/>
            </a:endParaRPr>
          </a:p>
          <a:p>
            <a:pPr marL="0" indent="0" algn="just" fontAlgn="t">
              <a:spcBef>
                <a:spcPts val="0"/>
              </a:spcBef>
              <a:buClr>
                <a:srgbClr val="A53010"/>
              </a:buClr>
              <a:buFont typeface="Wingdings 3" charset="2"/>
              <a:buNone/>
            </a:pPr>
            <a:endParaRPr lang="en-US" sz="2600" dirty="0" smtClean="0">
              <a:solidFill>
                <a:prstClr val="black">
                  <a:lumMod val="75000"/>
                  <a:lumOff val="25000"/>
                </a:prstClr>
              </a:solidFill>
              <a:latin typeface="Arial" panose="020B0604020202020204" pitchFamily="34" charset="0"/>
            </a:endParaRPr>
          </a:p>
        </p:txBody>
      </p:sp>
    </p:spTree>
    <p:extLst>
      <p:ext uri="{BB962C8B-B14F-4D97-AF65-F5344CB8AC3E}">
        <p14:creationId xmlns:p14="http://schemas.microsoft.com/office/powerpoint/2010/main" val="14717253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62269" y="288208"/>
            <a:ext cx="10183664" cy="1083391"/>
          </a:xfrm>
        </p:spPr>
        <p:txBody>
          <a:bodyPr>
            <a:noAutofit/>
          </a:bodyPr>
          <a:lstStyle/>
          <a:p>
            <a:pPr marL="0" marR="0" algn="just">
              <a:spcBef>
                <a:spcPts val="300"/>
              </a:spcBef>
              <a:spcAft>
                <a:spcPts val="600"/>
              </a:spcAft>
            </a:pPr>
            <a:r>
              <a:rPr lang="es-ES" sz="2400" b="1" dirty="0">
                <a:solidFill>
                  <a:prstClr val="black"/>
                </a:solidFill>
                <a:latin typeface="Arial Narrow" panose="020B0606020202030204" pitchFamily="34" charset="0"/>
              </a:rPr>
              <a:t>Capitulo </a:t>
            </a:r>
            <a:r>
              <a:rPr lang="es-ES" sz="2400" b="1" dirty="0" smtClean="0">
                <a:solidFill>
                  <a:prstClr val="black"/>
                </a:solidFill>
                <a:latin typeface="Arial Narrow" panose="020B0606020202030204" pitchFamily="34" charset="0"/>
              </a:rPr>
              <a:t>IV: </a:t>
            </a:r>
            <a:r>
              <a:rPr lang="es-ES" sz="2000" b="1" dirty="0">
                <a:solidFill>
                  <a:schemeClr val="tx1"/>
                </a:solidFill>
                <a:latin typeface="Arial Narrow" panose="020B0606020202030204" pitchFamily="34" charset="0"/>
                <a:ea typeface="+mn-ea"/>
                <a:cs typeface="+mn-cs"/>
              </a:rPr>
              <a:t>Del proceso de control del cumplimiento de los planes del proceso docente de las carreras o los programas de formación de </a:t>
            </a:r>
            <a:r>
              <a:rPr lang="es-ES" sz="2000" b="1" dirty="0" smtClean="0">
                <a:solidFill>
                  <a:schemeClr val="tx1"/>
                </a:solidFill>
                <a:latin typeface="Arial Narrow" panose="020B0606020202030204" pitchFamily="34" charset="0"/>
                <a:ea typeface="+mn-ea"/>
                <a:cs typeface="+mn-cs"/>
              </a:rPr>
              <a:t>Nivel Superior </a:t>
            </a:r>
            <a:r>
              <a:rPr lang="es-ES" sz="2000" b="1" dirty="0">
                <a:solidFill>
                  <a:schemeClr val="tx1"/>
                </a:solidFill>
                <a:latin typeface="Arial Narrow" panose="020B0606020202030204" pitchFamily="34" charset="0"/>
                <a:ea typeface="+mn-ea"/>
                <a:cs typeface="+mn-cs"/>
              </a:rPr>
              <a:t>de </a:t>
            </a:r>
            <a:r>
              <a:rPr lang="es-ES" sz="2000" b="1" dirty="0" smtClean="0">
                <a:solidFill>
                  <a:schemeClr val="tx1"/>
                </a:solidFill>
                <a:latin typeface="Arial Narrow" panose="020B0606020202030204" pitchFamily="34" charset="0"/>
                <a:ea typeface="+mn-ea"/>
                <a:cs typeface="+mn-cs"/>
              </a:rPr>
              <a:t>Ciclo Corto</a:t>
            </a:r>
            <a:r>
              <a:rPr lang="en-US" sz="2000" b="1" dirty="0">
                <a:solidFill>
                  <a:schemeClr val="tx1"/>
                </a:solidFill>
                <a:latin typeface="Arial Narrow" panose="020B0606020202030204" pitchFamily="34" charset="0"/>
                <a:ea typeface="+mn-ea"/>
                <a:cs typeface="+mn-cs"/>
              </a:rPr>
              <a:t/>
            </a:r>
            <a:br>
              <a:rPr lang="en-US" sz="2000" b="1" dirty="0">
                <a:solidFill>
                  <a:schemeClr val="tx1"/>
                </a:solidFill>
                <a:latin typeface="Arial Narrow" panose="020B0606020202030204" pitchFamily="34" charset="0"/>
                <a:ea typeface="+mn-ea"/>
                <a:cs typeface="+mn-cs"/>
              </a:rPr>
            </a:br>
            <a:endParaRPr lang="es-ES" sz="2400" b="1" dirty="0">
              <a:solidFill>
                <a:prstClr val="black"/>
              </a:solidFill>
              <a:latin typeface="Arial Narrow" panose="020B0606020202030204" pitchFamily="34" charset="0"/>
            </a:endParaRPr>
          </a:p>
        </p:txBody>
      </p:sp>
      <p:sp>
        <p:nvSpPr>
          <p:cNvPr id="3" name="Marcador de contenido 2"/>
          <p:cNvSpPr>
            <a:spLocks noGrp="1"/>
          </p:cNvSpPr>
          <p:nvPr>
            <p:ph idx="1"/>
          </p:nvPr>
        </p:nvSpPr>
        <p:spPr>
          <a:xfrm>
            <a:off x="1667497" y="1371599"/>
            <a:ext cx="9722498" cy="4954556"/>
          </a:xfrm>
        </p:spPr>
        <p:txBody>
          <a:bodyPr>
            <a:normAutofit/>
          </a:bodyPr>
          <a:lstStyle/>
          <a:p>
            <a:pPr marL="0" marR="0" indent="0">
              <a:spcBef>
                <a:spcPts val="300"/>
              </a:spcBef>
              <a:spcAft>
                <a:spcPts val="600"/>
              </a:spcAft>
              <a:buNone/>
            </a:pPr>
            <a:r>
              <a:rPr lang="es-ES" sz="2100" b="1" dirty="0">
                <a:solidFill>
                  <a:srgbClr val="FF0000"/>
                </a:solidFill>
                <a:latin typeface="Arial Narrow" panose="020B0606020202030204" pitchFamily="34" charset="0"/>
              </a:rPr>
              <a:t>Control de las aprobaciones para eximir a estudiantes de realizar el examen </a:t>
            </a:r>
            <a:r>
              <a:rPr lang="es-ES" sz="2100" b="1" dirty="0" smtClean="0">
                <a:solidFill>
                  <a:srgbClr val="FF0000"/>
                </a:solidFill>
                <a:latin typeface="Arial Narrow" panose="020B0606020202030204" pitchFamily="34" charset="0"/>
              </a:rPr>
              <a:t>final</a:t>
            </a:r>
            <a:r>
              <a:rPr lang="es-ES" sz="2300" b="1" dirty="0" smtClean="0">
                <a:solidFill>
                  <a:srgbClr val="FF0000"/>
                </a:solidFill>
                <a:latin typeface="Arial Narrow" panose="020B0606020202030204" pitchFamily="34" charset="0"/>
              </a:rPr>
              <a:t>:</a:t>
            </a:r>
            <a:endParaRPr lang="en-US" sz="2300" b="1" dirty="0">
              <a:solidFill>
                <a:srgbClr val="FF0000"/>
              </a:solidFill>
              <a:latin typeface="Arial Narrow" panose="020B0606020202030204" pitchFamily="34" charset="0"/>
            </a:endParaRPr>
          </a:p>
          <a:p>
            <a:pPr marR="0" algn="just">
              <a:spcBef>
                <a:spcPts val="300"/>
              </a:spcBef>
              <a:spcAft>
                <a:spcPts val="600"/>
              </a:spcAft>
            </a:pPr>
            <a:r>
              <a:rPr lang="es-ES" sz="2300" dirty="0">
                <a:solidFill>
                  <a:schemeClr val="tx1"/>
                </a:solidFill>
                <a:latin typeface="Arial Narrow" panose="020B0606020202030204" pitchFamily="34" charset="0"/>
              </a:rPr>
              <a:t>Se establece el Modelo MS-23 Aprobación para eximir del examen final, como el único documento oficial para controlar estas aprobaciones excepcionales</a:t>
            </a:r>
            <a:r>
              <a:rPr lang="es-ES" sz="2300" dirty="0" smtClean="0">
                <a:solidFill>
                  <a:schemeClr val="tx1"/>
                </a:solidFill>
                <a:latin typeface="Arial Narrow" panose="020B0606020202030204" pitchFamily="34" charset="0"/>
              </a:rPr>
              <a:t>. (Art. 247.1)</a:t>
            </a:r>
          </a:p>
          <a:p>
            <a:pPr marR="0" algn="just">
              <a:spcBef>
                <a:spcPts val="300"/>
              </a:spcBef>
              <a:spcAft>
                <a:spcPts val="600"/>
              </a:spcAft>
            </a:pPr>
            <a:r>
              <a:rPr lang="es-ES" sz="2300" dirty="0" smtClean="0">
                <a:solidFill>
                  <a:schemeClr val="tx1"/>
                </a:solidFill>
                <a:latin typeface="Arial Narrow" panose="020B0606020202030204" pitchFamily="34" charset="0"/>
              </a:rPr>
              <a:t>La aprobación </a:t>
            </a:r>
            <a:r>
              <a:rPr lang="es-ES" sz="2300" dirty="0">
                <a:solidFill>
                  <a:schemeClr val="tx1"/>
                </a:solidFill>
                <a:latin typeface="Arial Narrow" panose="020B0606020202030204" pitchFamily="34" charset="0"/>
              </a:rPr>
              <a:t>se refleja en el modelo MS-23, que se podrá tener en la Secretaría Docente o en los departamentos docentes a disposición del profesor que lo </a:t>
            </a:r>
            <a:r>
              <a:rPr lang="es-ES" sz="2300" dirty="0" smtClean="0">
                <a:solidFill>
                  <a:schemeClr val="tx1"/>
                </a:solidFill>
                <a:latin typeface="Arial Narrow" panose="020B0606020202030204" pitchFamily="34" charset="0"/>
              </a:rPr>
              <a:t>solicite. (Art. 248.2)</a:t>
            </a:r>
          </a:p>
          <a:p>
            <a:pPr lvl="0" algn="just">
              <a:spcBef>
                <a:spcPts val="300"/>
              </a:spcBef>
              <a:spcAft>
                <a:spcPts val="600"/>
              </a:spcAft>
              <a:buClr>
                <a:srgbClr val="A53010"/>
              </a:buClr>
            </a:pPr>
            <a:r>
              <a:rPr lang="es-ES" sz="2300" dirty="0">
                <a:solidFill>
                  <a:schemeClr val="tx1"/>
                </a:solidFill>
                <a:latin typeface="Arial Narrow" panose="020B0606020202030204" pitchFamily="34" charset="0"/>
              </a:rPr>
              <a:t>El profesor debe entregar el modelo MS-23 en la Secretaría docente junto con el Acta de Examen, en la que previamente debe haber anotado la clave “</a:t>
            </a:r>
            <a:r>
              <a:rPr lang="es-ES" sz="2300" dirty="0" err="1">
                <a:solidFill>
                  <a:schemeClr val="tx1"/>
                </a:solidFill>
                <a:latin typeface="Arial Narrow" panose="020B0606020202030204" pitchFamily="34" charset="0"/>
              </a:rPr>
              <a:t>Exi</a:t>
            </a:r>
            <a:r>
              <a:rPr lang="es-ES" sz="2300" dirty="0">
                <a:solidFill>
                  <a:schemeClr val="tx1"/>
                </a:solidFill>
                <a:latin typeface="Arial Narrow" panose="020B0606020202030204" pitchFamily="34" charset="0"/>
              </a:rPr>
              <a:t>” en el espacio correspondiente a la calificación del examen y en el espacio para la calificación final pone cinco (5</a:t>
            </a:r>
            <a:r>
              <a:rPr lang="es-ES" sz="2300" dirty="0" smtClean="0">
                <a:solidFill>
                  <a:schemeClr val="tx1"/>
                </a:solidFill>
                <a:latin typeface="Arial Narrow" panose="020B0606020202030204" pitchFamily="34" charset="0"/>
              </a:rPr>
              <a:t>).</a:t>
            </a:r>
            <a:r>
              <a:rPr lang="es-ES" sz="2300" dirty="0">
                <a:solidFill>
                  <a:prstClr val="black"/>
                </a:solidFill>
                <a:latin typeface="Arial Narrow" panose="020B0606020202030204" pitchFamily="34" charset="0"/>
              </a:rPr>
              <a:t> (Art. </a:t>
            </a:r>
            <a:r>
              <a:rPr lang="es-ES" sz="2300" dirty="0" smtClean="0">
                <a:solidFill>
                  <a:prstClr val="black"/>
                </a:solidFill>
                <a:latin typeface="Arial Narrow" panose="020B0606020202030204" pitchFamily="34" charset="0"/>
              </a:rPr>
              <a:t>249.1)</a:t>
            </a:r>
            <a:endParaRPr lang="en-US" sz="2300" b="1" dirty="0" smtClean="0">
              <a:solidFill>
                <a:srgbClr val="FF0000"/>
              </a:solidFill>
              <a:effectLst>
                <a:outerShdw blurRad="38100" dist="38100" dir="2700000" algn="tl">
                  <a:srgbClr val="000000">
                    <a:alpha val="43137"/>
                  </a:srgbClr>
                </a:outerShdw>
              </a:effectLst>
              <a:latin typeface="Arial Narrow" panose="020B0606020202030204" pitchFamily="34" charset="0"/>
            </a:endParaRPr>
          </a:p>
          <a:p>
            <a:pPr marL="0" marR="36195" indent="0" algn="ctr">
              <a:spcBef>
                <a:spcPts val="0"/>
              </a:spcBef>
              <a:spcAft>
                <a:spcPts val="600"/>
              </a:spcAft>
              <a:buClr>
                <a:srgbClr val="A53010"/>
              </a:buClr>
              <a:buNone/>
            </a:pPr>
            <a:endParaRPr lang="en-US" sz="1100" b="1" dirty="0" smtClean="0">
              <a:solidFill>
                <a:srgbClr val="FF0000"/>
              </a:solidFill>
              <a:effectLst>
                <a:outerShdw blurRad="38100" dist="38100" dir="2700000" algn="tl">
                  <a:srgbClr val="000000">
                    <a:alpha val="43137"/>
                  </a:srgbClr>
                </a:outerShdw>
              </a:effectLst>
              <a:latin typeface="Arial Narrow" panose="020B0606020202030204" pitchFamily="34" charset="0"/>
            </a:endParaRPr>
          </a:p>
          <a:p>
            <a:pPr marL="0" marR="36195" indent="0" algn="ctr">
              <a:spcBef>
                <a:spcPts val="0"/>
              </a:spcBef>
              <a:spcAft>
                <a:spcPts val="600"/>
              </a:spcAft>
              <a:buClr>
                <a:srgbClr val="A53010"/>
              </a:buClr>
              <a:buNone/>
            </a:pPr>
            <a:r>
              <a:rPr lang="en-US" sz="2300" b="1" dirty="0" smtClean="0">
                <a:solidFill>
                  <a:srgbClr val="FF0000"/>
                </a:solidFill>
                <a:effectLst>
                  <a:outerShdw blurRad="38100" dist="38100" dir="2700000" algn="tl">
                    <a:srgbClr val="000000">
                      <a:alpha val="43137"/>
                    </a:srgbClr>
                  </a:outerShdw>
                </a:effectLst>
                <a:latin typeface="Arial Narrow" panose="020B0606020202030204" pitchFamily="34" charset="0"/>
              </a:rPr>
              <a:t>No </a:t>
            </a:r>
            <a:r>
              <a:rPr lang="en-US" sz="2300" b="1" dirty="0" err="1" smtClean="0">
                <a:solidFill>
                  <a:srgbClr val="FF0000"/>
                </a:solidFill>
                <a:effectLst>
                  <a:outerShdw blurRad="38100" dist="38100" dir="2700000" algn="tl">
                    <a:srgbClr val="000000">
                      <a:alpha val="43137"/>
                    </a:srgbClr>
                  </a:outerShdw>
                </a:effectLst>
                <a:latin typeface="Arial Narrow" panose="020B0606020202030204" pitchFamily="34" charset="0"/>
              </a:rPr>
              <a:t>es</a:t>
            </a:r>
            <a:r>
              <a:rPr lang="en-US" sz="2300" b="1" dirty="0" smtClean="0">
                <a:solidFill>
                  <a:srgbClr val="FF0000"/>
                </a:solidFill>
                <a:effectLst>
                  <a:outerShdw blurRad="38100" dist="38100" dir="2700000" algn="tl">
                    <a:srgbClr val="000000">
                      <a:alpha val="43137"/>
                    </a:srgbClr>
                  </a:outerShdw>
                </a:effectLst>
                <a:latin typeface="Arial Narrow" panose="020B0606020202030204" pitchFamily="34" charset="0"/>
              </a:rPr>
              <a:t> lo </a:t>
            </a:r>
            <a:r>
              <a:rPr lang="en-US" sz="2300" b="1" dirty="0" err="1" smtClean="0">
                <a:solidFill>
                  <a:srgbClr val="FF0000"/>
                </a:solidFill>
                <a:effectLst>
                  <a:outerShdw blurRad="38100" dist="38100" dir="2700000" algn="tl">
                    <a:srgbClr val="000000">
                      <a:alpha val="43137"/>
                    </a:srgbClr>
                  </a:outerShdw>
                </a:effectLst>
                <a:latin typeface="Arial Narrow" panose="020B0606020202030204" pitchFamily="34" charset="0"/>
              </a:rPr>
              <a:t>mismo</a:t>
            </a:r>
            <a:r>
              <a:rPr lang="en-US" sz="2300" b="1" dirty="0" smtClean="0">
                <a:solidFill>
                  <a:srgbClr val="FF0000"/>
                </a:solidFill>
                <a:effectLst>
                  <a:outerShdw blurRad="38100" dist="38100" dir="2700000" algn="tl">
                    <a:srgbClr val="000000">
                      <a:alpha val="43137"/>
                    </a:srgbClr>
                  </a:outerShdw>
                </a:effectLst>
                <a:latin typeface="Arial Narrow" panose="020B0606020202030204" pitchFamily="34" charset="0"/>
              </a:rPr>
              <a:t> </a:t>
            </a:r>
            <a:r>
              <a:rPr lang="en-US" sz="2300" b="1" dirty="0" smtClean="0">
                <a:solidFill>
                  <a:schemeClr val="tx1"/>
                </a:solidFill>
                <a:effectLst>
                  <a:outerShdw blurRad="38100" dist="38100" dir="2700000" algn="tl">
                    <a:srgbClr val="000000">
                      <a:alpha val="43137"/>
                    </a:srgbClr>
                  </a:outerShdw>
                </a:effectLst>
                <a:latin typeface="Arial Narrow" panose="020B0606020202030204" pitchFamily="34" charset="0"/>
              </a:rPr>
              <a:t>ASIGNATURA EXIMIDA </a:t>
            </a:r>
            <a:r>
              <a:rPr lang="en-US" sz="2300" b="1" dirty="0" err="1" smtClean="0">
                <a:solidFill>
                  <a:srgbClr val="FF0000"/>
                </a:solidFill>
                <a:effectLst>
                  <a:outerShdw blurRad="38100" dist="38100" dir="2700000" algn="tl">
                    <a:srgbClr val="000000">
                      <a:alpha val="43137"/>
                    </a:srgbClr>
                  </a:outerShdw>
                </a:effectLst>
                <a:latin typeface="Arial Narrow" panose="020B0606020202030204" pitchFamily="34" charset="0"/>
              </a:rPr>
              <a:t>que</a:t>
            </a:r>
            <a:r>
              <a:rPr lang="en-US" sz="2300" b="1" dirty="0" smtClean="0">
                <a:solidFill>
                  <a:srgbClr val="FF0000"/>
                </a:solidFill>
                <a:effectLst>
                  <a:outerShdw blurRad="38100" dist="38100" dir="2700000" algn="tl">
                    <a:srgbClr val="000000">
                      <a:alpha val="43137"/>
                    </a:srgbClr>
                  </a:outerShdw>
                </a:effectLst>
                <a:latin typeface="Arial Narrow" panose="020B0606020202030204" pitchFamily="34" charset="0"/>
              </a:rPr>
              <a:t> EXIMIR de </a:t>
            </a:r>
            <a:r>
              <a:rPr lang="en-US" sz="2300" b="1" dirty="0" err="1" smtClean="0">
                <a:solidFill>
                  <a:srgbClr val="FF0000"/>
                </a:solidFill>
                <a:effectLst>
                  <a:outerShdw blurRad="38100" dist="38100" dir="2700000" algn="tl">
                    <a:srgbClr val="000000">
                      <a:alpha val="43137"/>
                    </a:srgbClr>
                  </a:outerShdw>
                </a:effectLst>
                <a:latin typeface="Arial Narrow" panose="020B0606020202030204" pitchFamily="34" charset="0"/>
              </a:rPr>
              <a:t>realizar</a:t>
            </a:r>
            <a:r>
              <a:rPr lang="en-US" sz="2300" b="1" dirty="0" smtClean="0">
                <a:solidFill>
                  <a:srgbClr val="FF0000"/>
                </a:solidFill>
                <a:effectLst>
                  <a:outerShdw blurRad="38100" dist="38100" dir="2700000" algn="tl">
                    <a:srgbClr val="000000">
                      <a:alpha val="43137"/>
                    </a:srgbClr>
                  </a:outerShdw>
                </a:effectLst>
                <a:latin typeface="Arial Narrow" panose="020B0606020202030204" pitchFamily="34" charset="0"/>
              </a:rPr>
              <a:t> el </a:t>
            </a:r>
            <a:r>
              <a:rPr lang="en-US" sz="2300" b="1" dirty="0" smtClean="0">
                <a:solidFill>
                  <a:schemeClr val="tx1"/>
                </a:solidFill>
                <a:effectLst>
                  <a:outerShdw blurRad="38100" dist="38100" dir="2700000" algn="tl">
                    <a:srgbClr val="000000">
                      <a:alpha val="43137"/>
                    </a:srgbClr>
                  </a:outerShdw>
                </a:effectLst>
                <a:latin typeface="Arial Narrow" panose="020B0606020202030204" pitchFamily="34" charset="0"/>
              </a:rPr>
              <a:t>EXAMEN FINAL</a:t>
            </a:r>
            <a:endParaRPr lang="es-ES" sz="2100" b="1" dirty="0" smtClean="0">
              <a:solidFill>
                <a:schemeClr val="tx1"/>
              </a:solidFill>
              <a:effectLst>
                <a:outerShdw blurRad="38100" dist="38100" dir="2700000" algn="tl">
                  <a:srgbClr val="000000">
                    <a:alpha val="43137"/>
                  </a:srgbClr>
                </a:outerShdw>
              </a:effectLst>
              <a:latin typeface="Arial Narrow" panose="020B0606020202030204" pitchFamily="34" charset="0"/>
              <a:ea typeface="Times New Roman" panose="02020603050405020304" pitchFamily="18" charset="0"/>
              <a:cs typeface="Times New Roman" panose="02020603050405020304" pitchFamily="18" charset="0"/>
            </a:endParaRPr>
          </a:p>
          <a:p>
            <a:pPr marL="0" marR="36195" indent="0" algn="just">
              <a:spcBef>
                <a:spcPts val="0"/>
              </a:spcBef>
              <a:spcAft>
                <a:spcPts val="600"/>
              </a:spcAft>
              <a:buNone/>
            </a:pPr>
            <a:endParaRPr lang="en-US" sz="2100" dirty="0">
              <a:latin typeface="Arial Narrow" panose="020B0606020202030204" pitchFamily="34" charset="0"/>
              <a:ea typeface="Times New Roman" panose="02020603050405020304" pitchFamily="18" charset="0"/>
              <a:cs typeface="Times New Roman" panose="02020603050405020304" pitchFamily="18" charset="0"/>
            </a:endParaRPr>
          </a:p>
          <a:p>
            <a:pPr marL="0" indent="0" algn="just">
              <a:lnSpc>
                <a:spcPct val="150000"/>
              </a:lnSpc>
              <a:spcBef>
                <a:spcPts val="300"/>
              </a:spcBef>
              <a:spcAft>
                <a:spcPts val="600"/>
              </a:spcAft>
              <a:buNone/>
            </a:pPr>
            <a:endParaRPr lang="en-US" sz="2100" dirty="0">
              <a:solidFill>
                <a:schemeClr val="tx1"/>
              </a:solidFill>
              <a:latin typeface="Arial Narrow" panose="020B0606020202030204" pitchFamily="34" charset="0"/>
            </a:endParaRPr>
          </a:p>
          <a:p>
            <a:pPr marR="0" algn="just">
              <a:lnSpc>
                <a:spcPct val="150000"/>
              </a:lnSpc>
              <a:spcBef>
                <a:spcPts val="300"/>
              </a:spcBef>
              <a:spcAft>
                <a:spcPts val="600"/>
              </a:spcAft>
            </a:pPr>
            <a:endParaRPr lang="es-ES" sz="2100" dirty="0">
              <a:solidFill>
                <a:schemeClr val="tx1"/>
              </a:solidFill>
              <a:latin typeface="Arial Narrow" panose="020B0606020202030204" pitchFamily="34" charset="0"/>
            </a:endParaRPr>
          </a:p>
          <a:p>
            <a:pPr marL="0" marR="0" indent="0" algn="just">
              <a:lnSpc>
                <a:spcPct val="150000"/>
              </a:lnSpc>
              <a:spcBef>
                <a:spcPts val="300"/>
              </a:spcBef>
              <a:spcAft>
                <a:spcPts val="600"/>
              </a:spcAft>
              <a:buNone/>
            </a:pPr>
            <a:endParaRPr lang="es-ES" sz="2100" b="1" dirty="0">
              <a:solidFill>
                <a:srgbClr val="FF0000"/>
              </a:solidFill>
              <a:latin typeface="Arial Narrow" panose="020B0606020202030204" pitchFamily="34" charset="0"/>
            </a:endParaRPr>
          </a:p>
          <a:p>
            <a:pPr marL="0" marR="0" indent="0" algn="just">
              <a:lnSpc>
                <a:spcPct val="150000"/>
              </a:lnSpc>
              <a:spcBef>
                <a:spcPts val="300"/>
              </a:spcBef>
              <a:spcAft>
                <a:spcPts val="600"/>
              </a:spcAft>
              <a:buNone/>
            </a:pPr>
            <a:endParaRPr lang="en-US" sz="2100" b="1" dirty="0">
              <a:solidFill>
                <a:schemeClr val="tx1"/>
              </a:solidFill>
              <a:latin typeface="Arial Narrow" panose="020B0606020202030204" pitchFamily="34" charset="0"/>
            </a:endParaRPr>
          </a:p>
          <a:p>
            <a:pPr marR="0" algn="just">
              <a:lnSpc>
                <a:spcPct val="150000"/>
              </a:lnSpc>
              <a:spcBef>
                <a:spcPts val="300"/>
              </a:spcBef>
              <a:spcAft>
                <a:spcPts val="600"/>
              </a:spcAft>
            </a:pPr>
            <a:endParaRPr lang="en-US" sz="2100" dirty="0">
              <a:solidFill>
                <a:schemeClr val="tx1"/>
              </a:solidFill>
              <a:latin typeface="Arial Narrow" panose="020B0606020202030204" pitchFamily="34" charset="0"/>
            </a:endParaRPr>
          </a:p>
        </p:txBody>
      </p:sp>
      <p:sp>
        <p:nvSpPr>
          <p:cNvPr id="8" name="Marcador de contenido 2"/>
          <p:cNvSpPr txBox="1">
            <a:spLocks/>
          </p:cNvSpPr>
          <p:nvPr/>
        </p:nvSpPr>
        <p:spPr>
          <a:xfrm>
            <a:off x="1511559" y="1226976"/>
            <a:ext cx="10034374" cy="476794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fontAlgn="t">
              <a:spcBef>
                <a:spcPts val="0"/>
              </a:spcBef>
              <a:buClr>
                <a:srgbClr val="A53010"/>
              </a:buClr>
              <a:buFont typeface="Wingdings 3" charset="2"/>
              <a:buNone/>
            </a:pPr>
            <a:endParaRPr lang="en-US" sz="2400" dirty="0">
              <a:solidFill>
                <a:prstClr val="black">
                  <a:lumMod val="75000"/>
                  <a:lumOff val="25000"/>
                </a:prstClr>
              </a:solidFill>
              <a:latin typeface="Arial" panose="020B0604020202020204" pitchFamily="34" charset="0"/>
            </a:endParaRPr>
          </a:p>
          <a:p>
            <a:pPr marL="0" indent="0" algn="just" fontAlgn="t">
              <a:spcBef>
                <a:spcPts val="0"/>
              </a:spcBef>
              <a:buClr>
                <a:srgbClr val="A53010"/>
              </a:buClr>
              <a:buFont typeface="Wingdings 3" charset="2"/>
              <a:buNone/>
            </a:pPr>
            <a:endParaRPr lang="en-US" sz="2600" dirty="0" smtClean="0">
              <a:solidFill>
                <a:prstClr val="black">
                  <a:lumMod val="75000"/>
                  <a:lumOff val="25000"/>
                </a:prstClr>
              </a:solidFill>
              <a:latin typeface="Arial" panose="020B0604020202020204" pitchFamily="34" charset="0"/>
            </a:endParaRPr>
          </a:p>
        </p:txBody>
      </p:sp>
    </p:spTree>
    <p:extLst>
      <p:ext uri="{BB962C8B-B14F-4D97-AF65-F5344CB8AC3E}">
        <p14:creationId xmlns:p14="http://schemas.microsoft.com/office/powerpoint/2010/main" val="2389572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62269" y="409507"/>
            <a:ext cx="10183664" cy="728829"/>
          </a:xfrm>
        </p:spPr>
        <p:txBody>
          <a:bodyPr>
            <a:noAutofit/>
          </a:bodyPr>
          <a:lstStyle/>
          <a:p>
            <a:pPr marL="0" marR="0">
              <a:spcBef>
                <a:spcPts val="300"/>
              </a:spcBef>
              <a:spcAft>
                <a:spcPts val="600"/>
              </a:spcAft>
            </a:pPr>
            <a:r>
              <a:rPr lang="es-ES" sz="2400" b="1" dirty="0" smtClean="0">
                <a:solidFill>
                  <a:prstClr val="black"/>
                </a:solidFill>
                <a:latin typeface="Arial Narrow" panose="020B0606020202030204" pitchFamily="34" charset="0"/>
              </a:rPr>
              <a:t>Capitulo V: </a:t>
            </a:r>
            <a:r>
              <a:rPr lang="es-ES" sz="2000" b="1" dirty="0">
                <a:solidFill>
                  <a:schemeClr val="tx1"/>
                </a:solidFill>
                <a:latin typeface="Arial Narrow" panose="020B0606020202030204" pitchFamily="34" charset="0"/>
                <a:ea typeface="+mn-ea"/>
                <a:cs typeface="+mn-cs"/>
              </a:rPr>
              <a:t>Del proceso de la expedición de títulos de graduados en pregrado y posgrado.</a:t>
            </a:r>
            <a:r>
              <a:rPr lang="en-US" sz="1800" dirty="0">
                <a:latin typeface="Calibri" panose="020F0502020204030204" pitchFamily="34" charset="0"/>
                <a:ea typeface="Times New Roman" panose="02020603050405020304" pitchFamily="18" charset="0"/>
                <a:cs typeface="Times New Roman" panose="02020603050405020304" pitchFamily="18" charset="0"/>
              </a:rPr>
              <a:t/>
            </a:r>
            <a:br>
              <a:rPr lang="en-US" sz="1800" dirty="0">
                <a:latin typeface="Calibri" panose="020F0502020204030204" pitchFamily="34" charset="0"/>
                <a:ea typeface="Times New Roman" panose="02020603050405020304" pitchFamily="18" charset="0"/>
                <a:cs typeface="Times New Roman" panose="02020603050405020304" pitchFamily="18" charset="0"/>
              </a:rPr>
            </a:br>
            <a:r>
              <a:rPr lang="es-ES" sz="2000" b="1" dirty="0" smtClean="0">
                <a:solidFill>
                  <a:schemeClr val="tx1"/>
                </a:solidFill>
                <a:latin typeface="Arial Narrow" panose="020B0606020202030204" pitchFamily="34" charset="0"/>
                <a:ea typeface="+mn-ea"/>
                <a:cs typeface="+mn-cs"/>
              </a:rPr>
              <a:t>.</a:t>
            </a:r>
            <a:r>
              <a:rPr lang="en-US" sz="2000" b="1" dirty="0">
                <a:solidFill>
                  <a:schemeClr val="tx1"/>
                </a:solidFill>
                <a:latin typeface="Arial Narrow" panose="020B0606020202030204" pitchFamily="34" charset="0"/>
                <a:ea typeface="+mn-ea"/>
                <a:cs typeface="+mn-cs"/>
              </a:rPr>
              <a:t/>
            </a:r>
            <a:br>
              <a:rPr lang="en-US" sz="2000" b="1" dirty="0">
                <a:solidFill>
                  <a:schemeClr val="tx1"/>
                </a:solidFill>
                <a:latin typeface="Arial Narrow" panose="020B0606020202030204" pitchFamily="34" charset="0"/>
                <a:ea typeface="+mn-ea"/>
                <a:cs typeface="+mn-cs"/>
              </a:rPr>
            </a:br>
            <a:r>
              <a:rPr lang="es-ES" sz="2400" b="1" dirty="0" smtClean="0">
                <a:solidFill>
                  <a:prstClr val="black"/>
                </a:solidFill>
                <a:latin typeface="Arial Narrow" panose="020B0606020202030204" pitchFamily="34" charset="0"/>
              </a:rPr>
              <a:t>.</a:t>
            </a:r>
            <a:endParaRPr lang="es-ES" sz="2400" b="1" dirty="0">
              <a:solidFill>
                <a:prstClr val="black"/>
              </a:solidFill>
              <a:latin typeface="Arial Narrow" panose="020B0606020202030204" pitchFamily="34" charset="0"/>
            </a:endParaRPr>
          </a:p>
        </p:txBody>
      </p:sp>
      <p:sp>
        <p:nvSpPr>
          <p:cNvPr id="3" name="Marcador de contenido 2"/>
          <p:cNvSpPr>
            <a:spLocks noGrp="1"/>
          </p:cNvSpPr>
          <p:nvPr>
            <p:ph idx="1"/>
          </p:nvPr>
        </p:nvSpPr>
        <p:spPr>
          <a:xfrm>
            <a:off x="1362269" y="1138336"/>
            <a:ext cx="10319658" cy="5299788"/>
          </a:xfrm>
        </p:spPr>
        <p:txBody>
          <a:bodyPr>
            <a:normAutofit lnSpcReduction="10000"/>
          </a:bodyPr>
          <a:lstStyle/>
          <a:p>
            <a:pPr marL="0" marR="0" indent="0" algn="just">
              <a:spcBef>
                <a:spcPts val="300"/>
              </a:spcBef>
              <a:spcAft>
                <a:spcPts val="600"/>
              </a:spcAft>
              <a:buNone/>
            </a:pPr>
            <a:r>
              <a:rPr lang="es-ES" sz="2300" b="1" dirty="0">
                <a:solidFill>
                  <a:srgbClr val="FF0000"/>
                </a:solidFill>
                <a:latin typeface="Arial Narrow" panose="020B0606020202030204" pitchFamily="34" charset="0"/>
              </a:rPr>
              <a:t>Procedimiento de revisión de expedientes de posibles graduados de </a:t>
            </a:r>
            <a:r>
              <a:rPr lang="es-ES" sz="2300" b="1" dirty="0" smtClean="0">
                <a:solidFill>
                  <a:srgbClr val="FF0000"/>
                </a:solidFill>
                <a:latin typeface="Arial Narrow" panose="020B0606020202030204" pitchFamily="34" charset="0"/>
              </a:rPr>
              <a:t>pregrado:</a:t>
            </a:r>
            <a:endParaRPr lang="en-US" sz="2300" b="1" dirty="0">
              <a:solidFill>
                <a:srgbClr val="FF0000"/>
              </a:solidFill>
              <a:latin typeface="Arial Narrow" panose="020B0606020202030204" pitchFamily="34" charset="0"/>
            </a:endParaRPr>
          </a:p>
          <a:p>
            <a:pPr marR="0" algn="just">
              <a:spcBef>
                <a:spcPts val="300"/>
              </a:spcBef>
              <a:spcAft>
                <a:spcPts val="600"/>
              </a:spcAft>
            </a:pPr>
            <a:r>
              <a:rPr lang="es-ES" sz="2300" dirty="0">
                <a:solidFill>
                  <a:schemeClr val="tx1"/>
                </a:solidFill>
                <a:latin typeface="Arial Narrow" panose="020B0606020202030204" pitchFamily="34" charset="0"/>
              </a:rPr>
              <a:t>Establece que se </a:t>
            </a:r>
            <a:r>
              <a:rPr lang="es-ES" sz="2300" dirty="0">
                <a:solidFill>
                  <a:schemeClr val="tx1"/>
                </a:solidFill>
                <a:latin typeface="Arial Narrow" panose="020B0606020202030204" pitchFamily="34" charset="0"/>
              </a:rPr>
              <a:t>tendrá especial cuidado en la verificación de los nombres y apellidos de los estudiantes extranjeros, para ello se organizará un sistema de control que permita verificar su Carné de Identidad y Pasaporte contra el modelo Datos del Carné de Identidad. </a:t>
            </a:r>
            <a:r>
              <a:rPr lang="es-ES" sz="2300" dirty="0">
                <a:solidFill>
                  <a:schemeClr val="tx1"/>
                </a:solidFill>
                <a:latin typeface="Arial Narrow" panose="020B0606020202030204" pitchFamily="34" charset="0"/>
              </a:rPr>
              <a:t>Cualquier diferencia se solucionará adecuadamente o se analizará con las autoridades competentes</a:t>
            </a:r>
            <a:r>
              <a:rPr lang="es-ES" sz="2300" dirty="0" smtClean="0">
                <a:solidFill>
                  <a:schemeClr val="tx1"/>
                </a:solidFill>
                <a:latin typeface="Arial Narrow" panose="020B0606020202030204" pitchFamily="34" charset="0"/>
              </a:rPr>
              <a:t>. (Art. 329)</a:t>
            </a:r>
          </a:p>
          <a:p>
            <a:pPr lvl="0" algn="just">
              <a:spcBef>
                <a:spcPts val="300"/>
              </a:spcBef>
              <a:spcAft>
                <a:spcPts val="600"/>
              </a:spcAft>
              <a:buClr>
                <a:srgbClr val="A53010"/>
              </a:buClr>
            </a:pPr>
            <a:r>
              <a:rPr lang="es-ES" sz="2300" dirty="0" smtClean="0">
                <a:solidFill>
                  <a:schemeClr val="tx1"/>
                </a:solidFill>
                <a:latin typeface="Arial Narrow" panose="020B0606020202030204" pitchFamily="34" charset="0"/>
              </a:rPr>
              <a:t>De </a:t>
            </a:r>
            <a:r>
              <a:rPr lang="es-ES" sz="2300" dirty="0">
                <a:solidFill>
                  <a:schemeClr val="tx1"/>
                </a:solidFill>
                <a:latin typeface="Arial Narrow" panose="020B0606020202030204" pitchFamily="34" charset="0"/>
              </a:rPr>
              <a:t>comprobarse que el nombre y apellidos que aparecen en el Carné de Identidad del estudiante fueron registrados en su expediente con error imputable al personal de secretaría, se llenará un nuevo modelo Datos del Carné de Identidad, con una nota aclaratoria que diga: “Datos actualizados para expedir el título”, que se archiva en el expediente sin eliminar el modelo anterior</a:t>
            </a:r>
            <a:r>
              <a:rPr lang="es-ES" sz="2300" dirty="0" smtClean="0">
                <a:solidFill>
                  <a:schemeClr val="tx1"/>
                </a:solidFill>
                <a:latin typeface="Arial Narrow" panose="020B0606020202030204" pitchFamily="34" charset="0"/>
              </a:rPr>
              <a:t>.</a:t>
            </a:r>
            <a:r>
              <a:rPr lang="es-ES" sz="2300" dirty="0">
                <a:solidFill>
                  <a:prstClr val="black"/>
                </a:solidFill>
                <a:latin typeface="Arial Narrow" panose="020B0606020202030204" pitchFamily="34" charset="0"/>
              </a:rPr>
              <a:t> (Art. </a:t>
            </a:r>
            <a:r>
              <a:rPr lang="es-ES" sz="2300" dirty="0" smtClean="0">
                <a:solidFill>
                  <a:prstClr val="black"/>
                </a:solidFill>
                <a:latin typeface="Arial Narrow" panose="020B0606020202030204" pitchFamily="34" charset="0"/>
              </a:rPr>
              <a:t>330)</a:t>
            </a:r>
            <a:endParaRPr lang="en-US" sz="2300" dirty="0">
              <a:solidFill>
                <a:schemeClr val="tx1"/>
              </a:solidFill>
              <a:latin typeface="Arial Narrow" panose="020B0606020202030204" pitchFamily="34" charset="0"/>
            </a:endParaRPr>
          </a:p>
          <a:p>
            <a:pPr lvl="0" algn="just">
              <a:spcBef>
                <a:spcPts val="300"/>
              </a:spcBef>
              <a:spcAft>
                <a:spcPts val="600"/>
              </a:spcAft>
              <a:buClr>
                <a:srgbClr val="A53010"/>
              </a:buClr>
            </a:pPr>
            <a:r>
              <a:rPr lang="es-ES" sz="2300" dirty="0" smtClean="0">
                <a:solidFill>
                  <a:schemeClr val="tx1"/>
                </a:solidFill>
                <a:latin typeface="Arial Narrow" panose="020B0606020202030204" pitchFamily="34" charset="0"/>
              </a:rPr>
              <a:t>Cuando </a:t>
            </a:r>
            <a:r>
              <a:rPr lang="es-ES" sz="2300" dirty="0">
                <a:solidFill>
                  <a:schemeClr val="tx1"/>
                </a:solidFill>
                <a:latin typeface="Arial Narrow" panose="020B0606020202030204" pitchFamily="34" charset="0"/>
              </a:rPr>
              <a:t>el nombre y apellidos que aparecen en el Carné de Identidad fue modificado por decisión personal del estudiante cubano, posterior a la matrícula, se le solicitará un certifico notarial del cambio de su identidad, para archivar en el expediente y dejar constancia de la coherencia de los datos registrados y el título que se le expida</a:t>
            </a:r>
            <a:r>
              <a:rPr lang="es-ES" sz="2300" dirty="0" smtClean="0">
                <a:solidFill>
                  <a:schemeClr val="tx1"/>
                </a:solidFill>
                <a:latin typeface="Arial Narrow" panose="020B0606020202030204" pitchFamily="34" charset="0"/>
              </a:rPr>
              <a:t>.</a:t>
            </a:r>
            <a:r>
              <a:rPr lang="es-ES" sz="2300" dirty="0">
                <a:solidFill>
                  <a:prstClr val="black"/>
                </a:solidFill>
                <a:latin typeface="Arial Narrow" panose="020B0606020202030204" pitchFamily="34" charset="0"/>
              </a:rPr>
              <a:t> (Art. </a:t>
            </a:r>
            <a:r>
              <a:rPr lang="es-ES" sz="2300" dirty="0" smtClean="0">
                <a:solidFill>
                  <a:prstClr val="black"/>
                </a:solidFill>
                <a:latin typeface="Arial Narrow" panose="020B0606020202030204" pitchFamily="34" charset="0"/>
              </a:rPr>
              <a:t>331)</a:t>
            </a:r>
            <a:endParaRPr lang="es-ES" sz="2300" dirty="0">
              <a:solidFill>
                <a:prstClr val="black"/>
              </a:solidFill>
              <a:latin typeface="Arial Narrow" panose="020B0606020202030204" pitchFamily="34" charset="0"/>
            </a:endParaRPr>
          </a:p>
          <a:p>
            <a:pPr marR="0" algn="just">
              <a:spcBef>
                <a:spcPts val="300"/>
              </a:spcBef>
              <a:spcAft>
                <a:spcPts val="600"/>
              </a:spcAft>
            </a:pPr>
            <a:endParaRPr lang="en-US" sz="2300" dirty="0">
              <a:solidFill>
                <a:schemeClr val="tx1"/>
              </a:solidFill>
              <a:latin typeface="Arial Narrow" panose="020B0606020202030204" pitchFamily="34" charset="0"/>
            </a:endParaRPr>
          </a:p>
          <a:p>
            <a:pPr marR="0" algn="just">
              <a:spcBef>
                <a:spcPts val="300"/>
              </a:spcBef>
              <a:spcAft>
                <a:spcPts val="600"/>
              </a:spcAft>
            </a:pPr>
            <a:endParaRPr lang="en-US" sz="2300" dirty="0">
              <a:solidFill>
                <a:schemeClr val="tx1"/>
              </a:solidFill>
              <a:latin typeface="Arial Narrow" panose="020B0606020202030204" pitchFamily="34" charset="0"/>
            </a:endParaRPr>
          </a:p>
          <a:p>
            <a:pPr algn="just">
              <a:lnSpc>
                <a:spcPct val="150000"/>
              </a:lnSpc>
              <a:spcBef>
                <a:spcPts val="300"/>
              </a:spcBef>
              <a:spcAft>
                <a:spcPts val="600"/>
              </a:spcAft>
            </a:pPr>
            <a:endParaRPr lang="en-US" sz="2100" dirty="0">
              <a:solidFill>
                <a:schemeClr val="tx1"/>
              </a:solidFill>
              <a:latin typeface="Arial Narrow" panose="020B0606020202030204" pitchFamily="34" charset="0"/>
            </a:endParaRPr>
          </a:p>
          <a:p>
            <a:pPr marR="0" algn="just">
              <a:lnSpc>
                <a:spcPct val="150000"/>
              </a:lnSpc>
              <a:spcBef>
                <a:spcPts val="300"/>
              </a:spcBef>
              <a:spcAft>
                <a:spcPts val="600"/>
              </a:spcAft>
            </a:pPr>
            <a:endParaRPr lang="es-ES" sz="2100" dirty="0">
              <a:solidFill>
                <a:schemeClr val="tx1"/>
              </a:solidFill>
              <a:latin typeface="Arial Narrow" panose="020B0606020202030204" pitchFamily="34" charset="0"/>
            </a:endParaRPr>
          </a:p>
          <a:p>
            <a:pPr marL="0" marR="0" indent="0" algn="just">
              <a:lnSpc>
                <a:spcPct val="150000"/>
              </a:lnSpc>
              <a:spcBef>
                <a:spcPts val="300"/>
              </a:spcBef>
              <a:spcAft>
                <a:spcPts val="600"/>
              </a:spcAft>
              <a:buNone/>
            </a:pPr>
            <a:endParaRPr lang="es-ES" sz="2100" b="1" dirty="0">
              <a:solidFill>
                <a:srgbClr val="FF0000"/>
              </a:solidFill>
              <a:latin typeface="Arial Narrow" panose="020B0606020202030204" pitchFamily="34" charset="0"/>
            </a:endParaRPr>
          </a:p>
          <a:p>
            <a:pPr marL="0" marR="0" indent="0" algn="just">
              <a:lnSpc>
                <a:spcPct val="150000"/>
              </a:lnSpc>
              <a:spcBef>
                <a:spcPts val="300"/>
              </a:spcBef>
              <a:spcAft>
                <a:spcPts val="600"/>
              </a:spcAft>
              <a:buNone/>
            </a:pPr>
            <a:endParaRPr lang="en-US" sz="2100" b="1" dirty="0">
              <a:solidFill>
                <a:schemeClr val="tx1"/>
              </a:solidFill>
              <a:latin typeface="Arial Narrow" panose="020B0606020202030204" pitchFamily="34" charset="0"/>
            </a:endParaRPr>
          </a:p>
          <a:p>
            <a:pPr marR="0" algn="just">
              <a:lnSpc>
                <a:spcPct val="150000"/>
              </a:lnSpc>
              <a:spcBef>
                <a:spcPts val="300"/>
              </a:spcBef>
              <a:spcAft>
                <a:spcPts val="600"/>
              </a:spcAft>
            </a:pPr>
            <a:endParaRPr lang="en-US" sz="2100" dirty="0">
              <a:solidFill>
                <a:schemeClr val="tx1"/>
              </a:solidFill>
              <a:latin typeface="Arial Narrow" panose="020B0606020202030204" pitchFamily="34" charset="0"/>
            </a:endParaRPr>
          </a:p>
        </p:txBody>
      </p:sp>
      <p:sp>
        <p:nvSpPr>
          <p:cNvPr id="8" name="Marcador de contenido 2"/>
          <p:cNvSpPr txBox="1">
            <a:spLocks/>
          </p:cNvSpPr>
          <p:nvPr/>
        </p:nvSpPr>
        <p:spPr>
          <a:xfrm>
            <a:off x="1511559" y="1226976"/>
            <a:ext cx="10034374" cy="476794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fontAlgn="t">
              <a:spcBef>
                <a:spcPts val="0"/>
              </a:spcBef>
              <a:buClr>
                <a:srgbClr val="A53010"/>
              </a:buClr>
              <a:buFont typeface="Wingdings 3" charset="2"/>
              <a:buNone/>
            </a:pPr>
            <a:endParaRPr lang="en-US" sz="2400" dirty="0">
              <a:solidFill>
                <a:prstClr val="black">
                  <a:lumMod val="75000"/>
                  <a:lumOff val="25000"/>
                </a:prstClr>
              </a:solidFill>
              <a:latin typeface="Arial" panose="020B0604020202020204" pitchFamily="34" charset="0"/>
            </a:endParaRPr>
          </a:p>
          <a:p>
            <a:pPr marL="0" indent="0" algn="just" fontAlgn="t">
              <a:spcBef>
                <a:spcPts val="0"/>
              </a:spcBef>
              <a:buClr>
                <a:srgbClr val="A53010"/>
              </a:buClr>
              <a:buFont typeface="Wingdings 3" charset="2"/>
              <a:buNone/>
            </a:pPr>
            <a:endParaRPr lang="en-US" sz="2600" dirty="0" smtClean="0">
              <a:solidFill>
                <a:prstClr val="black">
                  <a:lumMod val="75000"/>
                  <a:lumOff val="25000"/>
                </a:prstClr>
              </a:solidFill>
              <a:latin typeface="Arial" panose="020B0604020202020204" pitchFamily="34" charset="0"/>
            </a:endParaRPr>
          </a:p>
        </p:txBody>
      </p:sp>
    </p:spTree>
    <p:extLst>
      <p:ext uri="{BB962C8B-B14F-4D97-AF65-F5344CB8AC3E}">
        <p14:creationId xmlns:p14="http://schemas.microsoft.com/office/powerpoint/2010/main" val="40805822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62269" y="409507"/>
            <a:ext cx="10183664" cy="728829"/>
          </a:xfrm>
        </p:spPr>
        <p:txBody>
          <a:bodyPr>
            <a:noAutofit/>
          </a:bodyPr>
          <a:lstStyle/>
          <a:p>
            <a:pPr marL="0" marR="0" algn="ctr">
              <a:spcBef>
                <a:spcPts val="300"/>
              </a:spcBef>
              <a:spcAft>
                <a:spcPts val="600"/>
              </a:spcAft>
            </a:pPr>
            <a:r>
              <a:rPr lang="es-ES" sz="2400" b="1" dirty="0" smtClean="0">
                <a:solidFill>
                  <a:prstClr val="black"/>
                </a:solidFill>
                <a:latin typeface="Arial Narrow" panose="020B0606020202030204" pitchFamily="34" charset="0"/>
              </a:rPr>
              <a:t>Capitulo VII: </a:t>
            </a:r>
            <a:r>
              <a:rPr lang="es-ES" sz="2000" b="1" dirty="0" smtClean="0">
                <a:latin typeface="Arial Narrow" panose="020B0606020202030204" pitchFamily="34" charset="0"/>
                <a:ea typeface="Times New Roman" panose="02020603050405020304" pitchFamily="18" charset="0"/>
                <a:cs typeface="Times New Roman" panose="02020603050405020304" pitchFamily="18" charset="0"/>
              </a:rPr>
              <a:t>La expedición</a:t>
            </a:r>
            <a:r>
              <a:rPr lang="es-ES" sz="2000" b="1" spc="-20" dirty="0" smtClean="0">
                <a:latin typeface="Arial Narrow" panose="020B0606020202030204" pitchFamily="34" charset="0"/>
                <a:ea typeface="Times New Roman" panose="02020603050405020304" pitchFamily="18" charset="0"/>
                <a:cs typeface="Times New Roman" panose="02020603050405020304" pitchFamily="18" charset="0"/>
              </a:rPr>
              <a:t> de</a:t>
            </a:r>
            <a:r>
              <a:rPr lang="es-ES" sz="2000" b="1" spc="-70" dirty="0" smtClean="0">
                <a:latin typeface="Arial Narrow" panose="020B0606020202030204" pitchFamily="34" charset="0"/>
                <a:ea typeface="Times New Roman" panose="02020603050405020304" pitchFamily="18" charset="0"/>
                <a:cs typeface="Times New Roman" panose="02020603050405020304" pitchFamily="18" charset="0"/>
              </a:rPr>
              <a:t> </a:t>
            </a:r>
            <a:r>
              <a:rPr lang="es-ES" sz="2000" b="1" dirty="0" smtClean="0">
                <a:latin typeface="Arial Narrow" panose="020B0606020202030204" pitchFamily="34" charset="0"/>
                <a:ea typeface="Times New Roman" panose="02020603050405020304" pitchFamily="18" charset="0"/>
                <a:cs typeface="Times New Roman" panose="02020603050405020304" pitchFamily="18" charset="0"/>
              </a:rPr>
              <a:t>documen</a:t>
            </a:r>
            <a:r>
              <a:rPr lang="es-ES" sz="2000" b="1" spc="-20" dirty="0" smtClean="0">
                <a:latin typeface="Arial Narrow" panose="020B0606020202030204" pitchFamily="34" charset="0"/>
                <a:ea typeface="Times New Roman" panose="02020603050405020304" pitchFamily="18" charset="0"/>
                <a:cs typeface="Times New Roman" panose="02020603050405020304" pitchFamily="18" charset="0"/>
              </a:rPr>
              <a:t>t</a:t>
            </a:r>
            <a:r>
              <a:rPr lang="es-ES" sz="2000" b="1" dirty="0" smtClean="0">
                <a:latin typeface="Arial Narrow" panose="020B0606020202030204" pitchFamily="34" charset="0"/>
                <a:ea typeface="Times New Roman" panose="02020603050405020304" pitchFamily="18" charset="0"/>
                <a:cs typeface="Times New Roman" panose="02020603050405020304" pitchFamily="18" charset="0"/>
              </a:rPr>
              <a:t>os</a:t>
            </a:r>
            <a:r>
              <a:rPr lang="es-ES" sz="2000" b="1" spc="-60" dirty="0" smtClean="0">
                <a:latin typeface="Arial Narrow" panose="020B0606020202030204" pitchFamily="34" charset="0"/>
                <a:ea typeface="Times New Roman" panose="02020603050405020304" pitchFamily="18" charset="0"/>
                <a:cs typeface="Times New Roman" panose="02020603050405020304" pitchFamily="18" charset="0"/>
              </a:rPr>
              <a:t> </a:t>
            </a:r>
            <a:r>
              <a:rPr lang="es-ES" sz="2000" b="1" dirty="0" smtClean="0">
                <a:latin typeface="Arial Narrow" panose="020B0606020202030204" pitchFamily="34" charset="0"/>
                <a:ea typeface="Times New Roman" panose="02020603050405020304" pitchFamily="18" charset="0"/>
                <a:cs typeface="Times New Roman" panose="02020603050405020304" pitchFamily="18" charset="0"/>
              </a:rPr>
              <a:t>académicos de pregrado y posgrado</a:t>
            </a:r>
            <a:r>
              <a:rPr lang="es-ES" sz="2000" b="1" dirty="0" smtClean="0">
                <a:latin typeface="Arial" panose="020B0604020202020204" pitchFamily="34" charset="0"/>
                <a:ea typeface="Times New Roman" panose="02020603050405020304" pitchFamily="18" charset="0"/>
                <a:cs typeface="Times New Roman" panose="02020603050405020304" pitchFamily="18" charset="0"/>
              </a:rPr>
              <a:t>.</a:t>
            </a:r>
            <a:r>
              <a:rPr lang="en-US" sz="2000" dirty="0" smtClean="0">
                <a:latin typeface="Calibri" panose="020F0502020204030204" pitchFamily="34" charset="0"/>
                <a:ea typeface="Times New Roman" panose="02020603050405020304" pitchFamily="18" charset="0"/>
                <a:cs typeface="Times New Roman" panose="02020603050405020304" pitchFamily="18" charset="0"/>
              </a:rPr>
              <a:t/>
            </a:r>
            <a:br>
              <a:rPr lang="en-US" sz="2000" dirty="0" smtClean="0">
                <a:latin typeface="Calibri" panose="020F0502020204030204" pitchFamily="34" charset="0"/>
                <a:ea typeface="Times New Roman" panose="02020603050405020304" pitchFamily="18" charset="0"/>
                <a:cs typeface="Times New Roman" panose="02020603050405020304" pitchFamily="18" charset="0"/>
              </a:rPr>
            </a:br>
            <a:r>
              <a:rPr lang="en-US" sz="1800" dirty="0">
                <a:latin typeface="Calibri" panose="020F0502020204030204" pitchFamily="34" charset="0"/>
                <a:ea typeface="Times New Roman" panose="02020603050405020304" pitchFamily="18" charset="0"/>
                <a:cs typeface="Times New Roman" panose="02020603050405020304" pitchFamily="18" charset="0"/>
              </a:rPr>
              <a:t/>
            </a:r>
            <a:br>
              <a:rPr lang="en-US" sz="1800" dirty="0">
                <a:latin typeface="Calibri" panose="020F0502020204030204" pitchFamily="34" charset="0"/>
                <a:ea typeface="Times New Roman" panose="02020603050405020304" pitchFamily="18" charset="0"/>
                <a:cs typeface="Times New Roman" panose="02020603050405020304" pitchFamily="18" charset="0"/>
              </a:rPr>
            </a:br>
            <a:r>
              <a:rPr lang="en-US" sz="2000" b="1" dirty="0">
                <a:solidFill>
                  <a:schemeClr val="tx1"/>
                </a:solidFill>
                <a:latin typeface="Arial Narrow" panose="020B0606020202030204" pitchFamily="34" charset="0"/>
                <a:ea typeface="+mn-ea"/>
                <a:cs typeface="+mn-cs"/>
              </a:rPr>
              <a:t/>
            </a:r>
            <a:br>
              <a:rPr lang="en-US" sz="2000" b="1" dirty="0">
                <a:solidFill>
                  <a:schemeClr val="tx1"/>
                </a:solidFill>
                <a:latin typeface="Arial Narrow" panose="020B0606020202030204" pitchFamily="34" charset="0"/>
                <a:ea typeface="+mn-ea"/>
                <a:cs typeface="+mn-cs"/>
              </a:rPr>
            </a:br>
            <a:endParaRPr lang="es-ES" sz="2400" b="1" dirty="0">
              <a:solidFill>
                <a:prstClr val="black"/>
              </a:solidFill>
              <a:latin typeface="Arial Narrow" panose="020B0606020202030204" pitchFamily="34" charset="0"/>
            </a:endParaRPr>
          </a:p>
        </p:txBody>
      </p:sp>
      <p:sp>
        <p:nvSpPr>
          <p:cNvPr id="3" name="Marcador de contenido 2"/>
          <p:cNvSpPr>
            <a:spLocks noGrp="1"/>
          </p:cNvSpPr>
          <p:nvPr>
            <p:ph idx="1"/>
          </p:nvPr>
        </p:nvSpPr>
        <p:spPr>
          <a:xfrm>
            <a:off x="1420235" y="1338942"/>
            <a:ext cx="10067731" cy="4544010"/>
          </a:xfrm>
        </p:spPr>
        <p:txBody>
          <a:bodyPr>
            <a:normAutofit fontScale="92500"/>
          </a:bodyPr>
          <a:lstStyle/>
          <a:p>
            <a:pPr algn="just">
              <a:lnSpc>
                <a:spcPct val="107000"/>
              </a:lnSpc>
              <a:spcBef>
                <a:spcPts val="0"/>
              </a:spcBef>
              <a:spcAft>
                <a:spcPts val="800"/>
              </a:spcAft>
            </a:pPr>
            <a:r>
              <a:rPr lang="es-US" sz="2300" dirty="0" smtClean="0">
                <a:solidFill>
                  <a:schemeClr val="tx1"/>
                </a:solidFill>
                <a:latin typeface="Arial Narrow" panose="020B0606020202030204" pitchFamily="34" charset="0"/>
              </a:rPr>
              <a:t>Define </a:t>
            </a:r>
            <a:r>
              <a:rPr lang="es-US" sz="2300" dirty="0">
                <a:solidFill>
                  <a:schemeClr val="tx1"/>
                </a:solidFill>
                <a:latin typeface="Arial Narrow" panose="020B0606020202030204" pitchFamily="34" charset="0"/>
              </a:rPr>
              <a:t>los documentos que se expiden para surtir efecto en el territorio nacional u en el </a:t>
            </a:r>
            <a:r>
              <a:rPr lang="es-US" sz="2300" dirty="0" smtClean="0">
                <a:solidFill>
                  <a:schemeClr val="tx1"/>
                </a:solidFill>
                <a:latin typeface="Arial Narrow" panose="020B0606020202030204" pitchFamily="34" charset="0"/>
              </a:rPr>
              <a:t>exterior</a:t>
            </a:r>
            <a:endParaRPr lang="en-US" sz="2300" dirty="0">
              <a:solidFill>
                <a:schemeClr val="tx1"/>
              </a:solidFill>
              <a:latin typeface="Arial Narrow" panose="020B0606020202030204" pitchFamily="34" charset="0"/>
            </a:endParaRPr>
          </a:p>
          <a:p>
            <a:pPr algn="just">
              <a:lnSpc>
                <a:spcPct val="107000"/>
              </a:lnSpc>
              <a:spcBef>
                <a:spcPts val="0"/>
              </a:spcBef>
              <a:spcAft>
                <a:spcPts val="800"/>
              </a:spcAft>
            </a:pPr>
            <a:r>
              <a:rPr lang="es-US" sz="2300" dirty="0">
                <a:solidFill>
                  <a:schemeClr val="tx1"/>
                </a:solidFill>
                <a:latin typeface="Arial Narrow" panose="020B0606020202030204" pitchFamily="34" charset="0"/>
              </a:rPr>
              <a:t>Incorpora la figura del Jefe del Archivo central para expedir documentos para uso en el territorio nacional, </a:t>
            </a:r>
            <a:r>
              <a:rPr lang="es-US" sz="2300" b="1" dirty="0">
                <a:solidFill>
                  <a:srgbClr val="FF0000"/>
                </a:solidFill>
                <a:latin typeface="Arial Narrow" panose="020B0606020202030204" pitchFamily="34" charset="0"/>
              </a:rPr>
              <a:t>determinando el Secretario General cuáles serían los documentos</a:t>
            </a:r>
            <a:r>
              <a:rPr lang="es-US" sz="2300" dirty="0">
                <a:solidFill>
                  <a:schemeClr val="tx1"/>
                </a:solidFill>
                <a:latin typeface="Arial Narrow" panose="020B0606020202030204" pitchFamily="34" charset="0"/>
              </a:rPr>
              <a:t>.</a:t>
            </a:r>
            <a:endParaRPr lang="en-US" sz="2300" dirty="0">
              <a:solidFill>
                <a:schemeClr val="tx1"/>
              </a:solidFill>
              <a:latin typeface="Arial Narrow" panose="020B0606020202030204" pitchFamily="34" charset="0"/>
            </a:endParaRPr>
          </a:p>
          <a:p>
            <a:pPr algn="just">
              <a:lnSpc>
                <a:spcPct val="107000"/>
              </a:lnSpc>
              <a:spcBef>
                <a:spcPts val="0"/>
              </a:spcBef>
              <a:spcAft>
                <a:spcPts val="800"/>
              </a:spcAft>
            </a:pPr>
            <a:r>
              <a:rPr lang="es-US" sz="2300" dirty="0">
                <a:solidFill>
                  <a:schemeClr val="tx1"/>
                </a:solidFill>
                <a:latin typeface="Arial Narrow" panose="020B0606020202030204" pitchFamily="34" charset="0"/>
              </a:rPr>
              <a:t>Determina que los técnicos que laboran en las Secretarías no firman documentos para surtir efectos para uso en el territorio nacional o en el exterior</a:t>
            </a:r>
            <a:r>
              <a:rPr lang="es-US" sz="2300" dirty="0" smtClean="0">
                <a:solidFill>
                  <a:schemeClr val="tx1"/>
                </a:solidFill>
                <a:latin typeface="Arial Narrow" panose="020B0606020202030204" pitchFamily="34" charset="0"/>
              </a:rPr>
              <a:t>.</a:t>
            </a:r>
          </a:p>
          <a:p>
            <a:pPr algn="just">
              <a:lnSpc>
                <a:spcPct val="107000"/>
              </a:lnSpc>
              <a:spcBef>
                <a:spcPts val="0"/>
              </a:spcBef>
              <a:spcAft>
                <a:spcPts val="800"/>
              </a:spcAft>
            </a:pPr>
            <a:r>
              <a:rPr lang="es-US" sz="2300" dirty="0">
                <a:solidFill>
                  <a:schemeClr val="tx1"/>
                </a:solidFill>
                <a:latin typeface="Arial Narrow" panose="020B0606020202030204" pitchFamily="34" charset="0"/>
              </a:rPr>
              <a:t>Establece el  procedimiento para la expedición de Certificación de estudios terminados y parciales, así como del Plan temático, tanto para </a:t>
            </a:r>
            <a:r>
              <a:rPr lang="es-US" sz="2300" dirty="0" smtClean="0">
                <a:solidFill>
                  <a:schemeClr val="tx1"/>
                </a:solidFill>
                <a:latin typeface="Arial Narrow" panose="020B0606020202030204" pitchFamily="34" charset="0"/>
              </a:rPr>
              <a:t>uso </a:t>
            </a:r>
            <a:r>
              <a:rPr lang="es-US" sz="2300" dirty="0">
                <a:solidFill>
                  <a:schemeClr val="tx1"/>
                </a:solidFill>
                <a:latin typeface="Arial Narrow" panose="020B0606020202030204" pitchFamily="34" charset="0"/>
              </a:rPr>
              <a:t>en el territorio nacional como en el exterior, facultando al Secretario docente de Facultad en la expedición de estos documentos para uso en territorio nacional</a:t>
            </a:r>
            <a:r>
              <a:rPr lang="es-US" sz="2300" dirty="0" smtClean="0">
                <a:solidFill>
                  <a:schemeClr val="tx1"/>
                </a:solidFill>
                <a:latin typeface="Arial Narrow" panose="020B0606020202030204" pitchFamily="34" charset="0"/>
              </a:rPr>
              <a:t>.</a:t>
            </a:r>
          </a:p>
          <a:p>
            <a:pPr algn="just">
              <a:lnSpc>
                <a:spcPct val="107000"/>
              </a:lnSpc>
              <a:spcBef>
                <a:spcPts val="0"/>
              </a:spcBef>
              <a:spcAft>
                <a:spcPts val="800"/>
              </a:spcAft>
            </a:pPr>
            <a:r>
              <a:rPr lang="es-US" sz="2300" dirty="0">
                <a:solidFill>
                  <a:schemeClr val="tx1"/>
                </a:solidFill>
                <a:latin typeface="Arial Narrow" panose="020B0606020202030204" pitchFamily="34" charset="0"/>
              </a:rPr>
              <a:t>Define los documentos a expedir a graduados extranjeros, además de ampliarlo según los convenios establecidos con los países.</a:t>
            </a:r>
            <a:endParaRPr lang="en-US" sz="2300" dirty="0">
              <a:solidFill>
                <a:schemeClr val="tx1"/>
              </a:solidFill>
              <a:latin typeface="Arial Narrow" panose="020B0606020202030204" pitchFamily="34" charset="0"/>
            </a:endParaRPr>
          </a:p>
          <a:p>
            <a:pPr algn="just">
              <a:lnSpc>
                <a:spcPct val="107000"/>
              </a:lnSpc>
              <a:spcBef>
                <a:spcPts val="0"/>
              </a:spcBef>
              <a:spcAft>
                <a:spcPts val="800"/>
              </a:spcAft>
            </a:pPr>
            <a:endParaRPr lang="es-US" sz="2300" dirty="0" smtClean="0">
              <a:solidFill>
                <a:schemeClr val="tx1"/>
              </a:solidFill>
              <a:latin typeface="Arial Narrow" panose="020B0606020202030204" pitchFamily="34" charset="0"/>
            </a:endParaRPr>
          </a:p>
          <a:p>
            <a:pPr algn="just">
              <a:lnSpc>
                <a:spcPct val="107000"/>
              </a:lnSpc>
              <a:spcBef>
                <a:spcPts val="0"/>
              </a:spcBef>
              <a:spcAft>
                <a:spcPts val="800"/>
              </a:spcAft>
            </a:pPr>
            <a:endParaRPr lang="en-US" sz="2300" dirty="0">
              <a:solidFill>
                <a:schemeClr val="tx1"/>
              </a:solidFill>
              <a:latin typeface="Arial Narrow" panose="020B0606020202030204" pitchFamily="34" charset="0"/>
            </a:endParaRPr>
          </a:p>
          <a:p>
            <a:pPr algn="just">
              <a:lnSpc>
                <a:spcPct val="107000"/>
              </a:lnSpc>
              <a:spcBef>
                <a:spcPts val="0"/>
              </a:spcBef>
              <a:spcAft>
                <a:spcPts val="800"/>
              </a:spcAft>
            </a:pPr>
            <a:endParaRPr lang="en-US" sz="2300" dirty="0">
              <a:solidFill>
                <a:schemeClr val="tx1"/>
              </a:solidFill>
              <a:latin typeface="Arial Narrow" panose="020B0606020202030204" pitchFamily="34" charset="0"/>
            </a:endParaRPr>
          </a:p>
          <a:p>
            <a:pPr marL="0" marR="0" indent="0" algn="just">
              <a:spcBef>
                <a:spcPts val="300"/>
              </a:spcBef>
              <a:spcAft>
                <a:spcPts val="600"/>
              </a:spcAft>
              <a:buNone/>
            </a:pPr>
            <a:endParaRPr lang="en-US" sz="2300" dirty="0">
              <a:solidFill>
                <a:schemeClr val="tx1"/>
              </a:solidFill>
              <a:latin typeface="Arial Narrow" panose="020B0606020202030204" pitchFamily="34" charset="0"/>
            </a:endParaRPr>
          </a:p>
          <a:p>
            <a:pPr marR="0" algn="just">
              <a:spcBef>
                <a:spcPts val="300"/>
              </a:spcBef>
              <a:spcAft>
                <a:spcPts val="600"/>
              </a:spcAft>
            </a:pPr>
            <a:endParaRPr lang="en-US" sz="2300" dirty="0">
              <a:solidFill>
                <a:schemeClr val="tx1"/>
              </a:solidFill>
              <a:latin typeface="Arial Narrow" panose="020B0606020202030204" pitchFamily="34" charset="0"/>
            </a:endParaRPr>
          </a:p>
          <a:p>
            <a:pPr algn="just">
              <a:lnSpc>
                <a:spcPct val="150000"/>
              </a:lnSpc>
              <a:spcBef>
                <a:spcPts val="300"/>
              </a:spcBef>
              <a:spcAft>
                <a:spcPts val="600"/>
              </a:spcAft>
            </a:pPr>
            <a:endParaRPr lang="en-US" sz="2100" dirty="0">
              <a:solidFill>
                <a:schemeClr val="tx1"/>
              </a:solidFill>
              <a:latin typeface="Arial Narrow" panose="020B0606020202030204" pitchFamily="34" charset="0"/>
            </a:endParaRPr>
          </a:p>
          <a:p>
            <a:pPr marR="0" algn="just">
              <a:lnSpc>
                <a:spcPct val="150000"/>
              </a:lnSpc>
              <a:spcBef>
                <a:spcPts val="300"/>
              </a:spcBef>
              <a:spcAft>
                <a:spcPts val="600"/>
              </a:spcAft>
            </a:pPr>
            <a:endParaRPr lang="es-ES" sz="2100" dirty="0">
              <a:solidFill>
                <a:schemeClr val="tx1"/>
              </a:solidFill>
              <a:latin typeface="Arial Narrow" panose="020B0606020202030204" pitchFamily="34" charset="0"/>
            </a:endParaRPr>
          </a:p>
          <a:p>
            <a:pPr marL="0" marR="0" indent="0" algn="just">
              <a:lnSpc>
                <a:spcPct val="150000"/>
              </a:lnSpc>
              <a:spcBef>
                <a:spcPts val="300"/>
              </a:spcBef>
              <a:spcAft>
                <a:spcPts val="600"/>
              </a:spcAft>
              <a:buNone/>
            </a:pPr>
            <a:endParaRPr lang="es-ES" sz="2100" b="1" dirty="0">
              <a:solidFill>
                <a:srgbClr val="FF0000"/>
              </a:solidFill>
              <a:latin typeface="Arial Narrow" panose="020B0606020202030204" pitchFamily="34" charset="0"/>
            </a:endParaRPr>
          </a:p>
          <a:p>
            <a:pPr marL="0" marR="0" indent="0" algn="just">
              <a:lnSpc>
                <a:spcPct val="150000"/>
              </a:lnSpc>
              <a:spcBef>
                <a:spcPts val="300"/>
              </a:spcBef>
              <a:spcAft>
                <a:spcPts val="600"/>
              </a:spcAft>
              <a:buNone/>
            </a:pPr>
            <a:endParaRPr lang="en-US" sz="2100" b="1" dirty="0">
              <a:solidFill>
                <a:schemeClr val="tx1"/>
              </a:solidFill>
              <a:latin typeface="Arial Narrow" panose="020B0606020202030204" pitchFamily="34" charset="0"/>
            </a:endParaRPr>
          </a:p>
          <a:p>
            <a:pPr marR="0" algn="just">
              <a:lnSpc>
                <a:spcPct val="150000"/>
              </a:lnSpc>
              <a:spcBef>
                <a:spcPts val="300"/>
              </a:spcBef>
              <a:spcAft>
                <a:spcPts val="600"/>
              </a:spcAft>
            </a:pPr>
            <a:endParaRPr lang="en-US" sz="2100" dirty="0">
              <a:solidFill>
                <a:schemeClr val="tx1"/>
              </a:solidFill>
              <a:latin typeface="Arial Narrow" panose="020B0606020202030204" pitchFamily="34" charset="0"/>
            </a:endParaRPr>
          </a:p>
        </p:txBody>
      </p:sp>
      <p:sp>
        <p:nvSpPr>
          <p:cNvPr id="8" name="Marcador de contenido 2"/>
          <p:cNvSpPr txBox="1">
            <a:spLocks/>
          </p:cNvSpPr>
          <p:nvPr/>
        </p:nvSpPr>
        <p:spPr>
          <a:xfrm>
            <a:off x="1511559" y="1226976"/>
            <a:ext cx="10034374" cy="476794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fontAlgn="t">
              <a:spcBef>
                <a:spcPts val="0"/>
              </a:spcBef>
              <a:buClr>
                <a:srgbClr val="A53010"/>
              </a:buClr>
              <a:buFont typeface="Wingdings 3" charset="2"/>
              <a:buNone/>
            </a:pPr>
            <a:endParaRPr lang="en-US" sz="2400" dirty="0">
              <a:solidFill>
                <a:prstClr val="black">
                  <a:lumMod val="75000"/>
                  <a:lumOff val="25000"/>
                </a:prstClr>
              </a:solidFill>
              <a:latin typeface="Arial" panose="020B0604020202020204" pitchFamily="34" charset="0"/>
            </a:endParaRPr>
          </a:p>
          <a:p>
            <a:pPr marL="0" indent="0" algn="just" fontAlgn="t">
              <a:spcBef>
                <a:spcPts val="0"/>
              </a:spcBef>
              <a:buClr>
                <a:srgbClr val="A53010"/>
              </a:buClr>
              <a:buFont typeface="Wingdings 3" charset="2"/>
              <a:buNone/>
            </a:pPr>
            <a:endParaRPr lang="en-US" sz="2600" dirty="0" smtClean="0">
              <a:solidFill>
                <a:prstClr val="black">
                  <a:lumMod val="75000"/>
                  <a:lumOff val="25000"/>
                </a:prstClr>
              </a:solidFill>
              <a:latin typeface="Arial" panose="020B0604020202020204" pitchFamily="34" charset="0"/>
            </a:endParaRPr>
          </a:p>
        </p:txBody>
      </p:sp>
    </p:spTree>
    <p:extLst>
      <p:ext uri="{BB962C8B-B14F-4D97-AF65-F5344CB8AC3E}">
        <p14:creationId xmlns:p14="http://schemas.microsoft.com/office/powerpoint/2010/main" val="24699001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62269" y="535471"/>
            <a:ext cx="10183664" cy="621525"/>
          </a:xfrm>
        </p:spPr>
        <p:txBody>
          <a:bodyPr>
            <a:noAutofit/>
          </a:bodyPr>
          <a:lstStyle/>
          <a:p>
            <a:pPr marL="0" marR="0" algn="ctr">
              <a:spcBef>
                <a:spcPts val="300"/>
              </a:spcBef>
              <a:spcAft>
                <a:spcPts val="600"/>
              </a:spcAft>
            </a:pPr>
            <a:r>
              <a:rPr lang="es-ES" sz="2400" b="1" dirty="0" smtClean="0">
                <a:solidFill>
                  <a:prstClr val="black"/>
                </a:solidFill>
                <a:latin typeface="Arial Narrow" panose="020B0606020202030204" pitchFamily="34" charset="0"/>
              </a:rPr>
              <a:t>Capitulo VII: </a:t>
            </a:r>
            <a:r>
              <a:rPr lang="es-ES" sz="2000" b="1" dirty="0" smtClean="0">
                <a:latin typeface="Arial Narrow" panose="020B0606020202030204" pitchFamily="34" charset="0"/>
                <a:ea typeface="Times New Roman" panose="02020603050405020304" pitchFamily="18" charset="0"/>
                <a:cs typeface="Times New Roman" panose="02020603050405020304" pitchFamily="18" charset="0"/>
              </a:rPr>
              <a:t>La expedición</a:t>
            </a:r>
            <a:r>
              <a:rPr lang="es-ES" sz="2000" b="1" spc="-20" dirty="0" smtClean="0">
                <a:latin typeface="Arial Narrow" panose="020B0606020202030204" pitchFamily="34" charset="0"/>
                <a:ea typeface="Times New Roman" panose="02020603050405020304" pitchFamily="18" charset="0"/>
                <a:cs typeface="Times New Roman" panose="02020603050405020304" pitchFamily="18" charset="0"/>
              </a:rPr>
              <a:t> de</a:t>
            </a:r>
            <a:r>
              <a:rPr lang="es-ES" sz="2000" b="1" spc="-70" dirty="0" smtClean="0">
                <a:latin typeface="Arial Narrow" panose="020B0606020202030204" pitchFamily="34" charset="0"/>
                <a:ea typeface="Times New Roman" panose="02020603050405020304" pitchFamily="18" charset="0"/>
                <a:cs typeface="Times New Roman" panose="02020603050405020304" pitchFamily="18" charset="0"/>
              </a:rPr>
              <a:t> </a:t>
            </a:r>
            <a:r>
              <a:rPr lang="es-ES" sz="2000" b="1" dirty="0" smtClean="0">
                <a:latin typeface="Arial Narrow" panose="020B0606020202030204" pitchFamily="34" charset="0"/>
                <a:ea typeface="Times New Roman" panose="02020603050405020304" pitchFamily="18" charset="0"/>
                <a:cs typeface="Times New Roman" panose="02020603050405020304" pitchFamily="18" charset="0"/>
              </a:rPr>
              <a:t>documen</a:t>
            </a:r>
            <a:r>
              <a:rPr lang="es-ES" sz="2000" b="1" spc="-20" dirty="0" smtClean="0">
                <a:latin typeface="Arial Narrow" panose="020B0606020202030204" pitchFamily="34" charset="0"/>
                <a:ea typeface="Times New Roman" panose="02020603050405020304" pitchFamily="18" charset="0"/>
                <a:cs typeface="Times New Roman" panose="02020603050405020304" pitchFamily="18" charset="0"/>
              </a:rPr>
              <a:t>t</a:t>
            </a:r>
            <a:r>
              <a:rPr lang="es-ES" sz="2000" b="1" dirty="0" smtClean="0">
                <a:latin typeface="Arial Narrow" panose="020B0606020202030204" pitchFamily="34" charset="0"/>
                <a:ea typeface="Times New Roman" panose="02020603050405020304" pitchFamily="18" charset="0"/>
                <a:cs typeface="Times New Roman" panose="02020603050405020304" pitchFamily="18" charset="0"/>
              </a:rPr>
              <a:t>os</a:t>
            </a:r>
            <a:r>
              <a:rPr lang="es-ES" sz="2000" b="1" spc="-60" dirty="0" smtClean="0">
                <a:latin typeface="Arial Narrow" panose="020B0606020202030204" pitchFamily="34" charset="0"/>
                <a:ea typeface="Times New Roman" panose="02020603050405020304" pitchFamily="18" charset="0"/>
                <a:cs typeface="Times New Roman" panose="02020603050405020304" pitchFamily="18" charset="0"/>
              </a:rPr>
              <a:t> </a:t>
            </a:r>
            <a:r>
              <a:rPr lang="es-ES" sz="2000" b="1" dirty="0" smtClean="0">
                <a:latin typeface="Arial Narrow" panose="020B0606020202030204" pitchFamily="34" charset="0"/>
                <a:ea typeface="Times New Roman" panose="02020603050405020304" pitchFamily="18" charset="0"/>
                <a:cs typeface="Times New Roman" panose="02020603050405020304" pitchFamily="18" charset="0"/>
              </a:rPr>
              <a:t>académicos de pregrado y posgrado.</a:t>
            </a:r>
            <a:r>
              <a:rPr lang="en-US" sz="2000" dirty="0" smtClean="0">
                <a:latin typeface="Arial Narrow" panose="020B0606020202030204" pitchFamily="34" charset="0"/>
                <a:ea typeface="Times New Roman" panose="02020603050405020304" pitchFamily="18" charset="0"/>
                <a:cs typeface="Times New Roman" panose="02020603050405020304" pitchFamily="18" charset="0"/>
              </a:rPr>
              <a:t/>
            </a:r>
            <a:br>
              <a:rPr lang="en-US" sz="2000" dirty="0" smtClean="0">
                <a:latin typeface="Arial Narrow" panose="020B0606020202030204" pitchFamily="34" charset="0"/>
                <a:ea typeface="Times New Roman" panose="02020603050405020304" pitchFamily="18" charset="0"/>
                <a:cs typeface="Times New Roman" panose="02020603050405020304" pitchFamily="18" charset="0"/>
              </a:rPr>
            </a:br>
            <a:r>
              <a:rPr lang="en-US" sz="2000" dirty="0">
                <a:latin typeface="Arial Narrow" panose="020B0606020202030204" pitchFamily="34" charset="0"/>
                <a:ea typeface="Times New Roman" panose="02020603050405020304" pitchFamily="18" charset="0"/>
                <a:cs typeface="Times New Roman" panose="02020603050405020304" pitchFamily="18" charset="0"/>
              </a:rPr>
              <a:t/>
            </a:r>
            <a:br>
              <a:rPr lang="en-US" sz="2000" dirty="0">
                <a:latin typeface="Arial Narrow" panose="020B0606020202030204" pitchFamily="34" charset="0"/>
                <a:ea typeface="Times New Roman" panose="02020603050405020304" pitchFamily="18" charset="0"/>
                <a:cs typeface="Times New Roman" panose="02020603050405020304" pitchFamily="18" charset="0"/>
              </a:rPr>
            </a:br>
            <a:r>
              <a:rPr lang="en-US" sz="2000" b="1" dirty="0">
                <a:solidFill>
                  <a:schemeClr val="tx1"/>
                </a:solidFill>
                <a:latin typeface="Arial Narrow" panose="020B0606020202030204" pitchFamily="34" charset="0"/>
                <a:ea typeface="+mn-ea"/>
                <a:cs typeface="+mn-cs"/>
              </a:rPr>
              <a:t/>
            </a:r>
            <a:br>
              <a:rPr lang="en-US" sz="2000" b="1" dirty="0">
                <a:solidFill>
                  <a:schemeClr val="tx1"/>
                </a:solidFill>
                <a:latin typeface="Arial Narrow" panose="020B0606020202030204" pitchFamily="34" charset="0"/>
                <a:ea typeface="+mn-ea"/>
                <a:cs typeface="+mn-cs"/>
              </a:rPr>
            </a:br>
            <a:r>
              <a:rPr lang="es-ES" sz="2400" b="1" dirty="0" smtClean="0">
                <a:solidFill>
                  <a:prstClr val="black"/>
                </a:solidFill>
                <a:latin typeface="Arial Narrow" panose="020B0606020202030204" pitchFamily="34" charset="0"/>
              </a:rPr>
              <a:t>.</a:t>
            </a:r>
            <a:endParaRPr lang="es-ES" sz="2400" b="1" dirty="0">
              <a:solidFill>
                <a:prstClr val="black"/>
              </a:solidFill>
              <a:latin typeface="Arial Narrow" panose="020B0606020202030204" pitchFamily="34" charset="0"/>
            </a:endParaRPr>
          </a:p>
        </p:txBody>
      </p:sp>
      <p:sp>
        <p:nvSpPr>
          <p:cNvPr id="3" name="Marcador de contenido 2"/>
          <p:cNvSpPr>
            <a:spLocks noGrp="1"/>
          </p:cNvSpPr>
          <p:nvPr>
            <p:ph idx="1"/>
          </p:nvPr>
        </p:nvSpPr>
        <p:spPr>
          <a:xfrm>
            <a:off x="1362269" y="1553549"/>
            <a:ext cx="10067731" cy="5299788"/>
          </a:xfrm>
        </p:spPr>
        <p:txBody>
          <a:bodyPr>
            <a:normAutofit/>
          </a:bodyPr>
          <a:lstStyle/>
          <a:p>
            <a:pPr algn="just">
              <a:lnSpc>
                <a:spcPct val="107000"/>
              </a:lnSpc>
              <a:spcBef>
                <a:spcPts val="0"/>
              </a:spcBef>
              <a:spcAft>
                <a:spcPts val="800"/>
              </a:spcAft>
            </a:pPr>
            <a:r>
              <a:rPr lang="es-US" sz="2300" dirty="0">
                <a:solidFill>
                  <a:schemeClr val="tx1"/>
                </a:solidFill>
                <a:latin typeface="Arial Narrow" panose="020B0606020202030204" pitchFamily="34" charset="0"/>
              </a:rPr>
              <a:t>Incluye Sección sobre el procedimiento para expedir Certificación de Calificaciones de Exámenes de Ingreso (Secretario General y Comisión de Ingreso Provincial</a:t>
            </a:r>
            <a:r>
              <a:rPr lang="es-US" sz="2300" dirty="0" smtClean="0">
                <a:solidFill>
                  <a:schemeClr val="tx1"/>
                </a:solidFill>
                <a:latin typeface="Arial Narrow" panose="020B0606020202030204" pitchFamily="34" charset="0"/>
              </a:rPr>
              <a:t>).</a:t>
            </a:r>
          </a:p>
          <a:p>
            <a:pPr algn="just">
              <a:lnSpc>
                <a:spcPct val="107000"/>
              </a:lnSpc>
              <a:spcBef>
                <a:spcPts val="0"/>
              </a:spcBef>
              <a:spcAft>
                <a:spcPts val="800"/>
              </a:spcAft>
            </a:pPr>
            <a:r>
              <a:rPr lang="es-US" sz="2300" dirty="0">
                <a:solidFill>
                  <a:schemeClr val="tx1"/>
                </a:solidFill>
                <a:latin typeface="Arial Narrow" panose="020B0606020202030204" pitchFamily="34" charset="0"/>
              </a:rPr>
              <a:t>Faculta al Secretario docente, especialista de la Secretaría General o Jefe del Archivo central para la expedición de Hago Constar para presentar ante sede diplomática. </a:t>
            </a:r>
            <a:r>
              <a:rPr lang="es-US" sz="2300" b="1" dirty="0">
                <a:solidFill>
                  <a:srgbClr val="FF0000"/>
                </a:solidFill>
                <a:latin typeface="Arial Narrow" panose="020B0606020202030204" pitchFamily="34" charset="0"/>
              </a:rPr>
              <a:t>El Secretario General determina quien expide y firma el documento y el sistema de control.  </a:t>
            </a:r>
            <a:endParaRPr lang="en-US" sz="2300" b="1" dirty="0">
              <a:solidFill>
                <a:srgbClr val="FF0000"/>
              </a:solidFill>
              <a:latin typeface="Arial Narrow" panose="020B0606020202030204" pitchFamily="34" charset="0"/>
            </a:endParaRPr>
          </a:p>
          <a:p>
            <a:pPr algn="just">
              <a:lnSpc>
                <a:spcPct val="107000"/>
              </a:lnSpc>
              <a:spcBef>
                <a:spcPts val="0"/>
              </a:spcBef>
              <a:spcAft>
                <a:spcPts val="800"/>
              </a:spcAft>
            </a:pPr>
            <a:r>
              <a:rPr lang="es-US" sz="2300" dirty="0">
                <a:solidFill>
                  <a:schemeClr val="tx1"/>
                </a:solidFill>
                <a:latin typeface="Arial Narrow" panose="020B0606020202030204" pitchFamily="34" charset="0"/>
              </a:rPr>
              <a:t>Incluye Sección sobre el Registro de firmas autorizadas para expedir documentos académicos de pre y postgrado.</a:t>
            </a:r>
            <a:endParaRPr lang="en-US" sz="2300" dirty="0">
              <a:solidFill>
                <a:schemeClr val="tx1"/>
              </a:solidFill>
              <a:latin typeface="Arial Narrow" panose="020B0606020202030204" pitchFamily="34" charset="0"/>
            </a:endParaRPr>
          </a:p>
          <a:p>
            <a:pPr algn="just">
              <a:lnSpc>
                <a:spcPct val="107000"/>
              </a:lnSpc>
              <a:spcBef>
                <a:spcPts val="0"/>
              </a:spcBef>
              <a:spcAft>
                <a:spcPts val="800"/>
              </a:spcAft>
            </a:pPr>
            <a:r>
              <a:rPr lang="es-US" sz="2300" dirty="0">
                <a:solidFill>
                  <a:schemeClr val="tx1"/>
                </a:solidFill>
                <a:latin typeface="Arial Narrow" panose="020B0606020202030204" pitchFamily="34" charset="0"/>
              </a:rPr>
              <a:t>Incluye una Sección relacionada con el procedimiento para expedir Copia Literal Certificada de títulos o diplomas.</a:t>
            </a:r>
            <a:endParaRPr lang="en-US" sz="2300" dirty="0">
              <a:solidFill>
                <a:schemeClr val="tx1"/>
              </a:solidFill>
              <a:latin typeface="Arial Narrow" panose="020B0606020202030204" pitchFamily="34" charset="0"/>
            </a:endParaRPr>
          </a:p>
          <a:p>
            <a:pPr algn="just">
              <a:lnSpc>
                <a:spcPct val="107000"/>
              </a:lnSpc>
              <a:spcBef>
                <a:spcPts val="0"/>
              </a:spcBef>
              <a:spcAft>
                <a:spcPts val="800"/>
              </a:spcAft>
            </a:pPr>
            <a:endParaRPr lang="es-US" sz="2300" dirty="0" smtClean="0">
              <a:solidFill>
                <a:schemeClr val="tx1"/>
              </a:solidFill>
              <a:latin typeface="Arial Narrow" panose="020B0606020202030204" pitchFamily="34" charset="0"/>
            </a:endParaRPr>
          </a:p>
          <a:p>
            <a:pPr algn="just">
              <a:lnSpc>
                <a:spcPct val="107000"/>
              </a:lnSpc>
              <a:spcBef>
                <a:spcPts val="0"/>
              </a:spcBef>
              <a:spcAft>
                <a:spcPts val="800"/>
              </a:spcAft>
            </a:pPr>
            <a:endParaRPr lang="en-US" sz="2300" dirty="0">
              <a:solidFill>
                <a:schemeClr val="tx1"/>
              </a:solidFill>
              <a:latin typeface="Arial Narrow" panose="020B0606020202030204" pitchFamily="34" charset="0"/>
            </a:endParaRPr>
          </a:p>
          <a:p>
            <a:pPr algn="just">
              <a:lnSpc>
                <a:spcPct val="107000"/>
              </a:lnSpc>
              <a:spcBef>
                <a:spcPts val="0"/>
              </a:spcBef>
              <a:spcAft>
                <a:spcPts val="800"/>
              </a:spcAft>
            </a:pPr>
            <a:endParaRPr lang="en-US" sz="2300" dirty="0">
              <a:solidFill>
                <a:schemeClr val="tx1"/>
              </a:solidFill>
              <a:latin typeface="Arial Narrow" panose="020B0606020202030204" pitchFamily="34" charset="0"/>
            </a:endParaRPr>
          </a:p>
          <a:p>
            <a:pPr marL="0" marR="0" indent="0" algn="just">
              <a:spcBef>
                <a:spcPts val="300"/>
              </a:spcBef>
              <a:spcAft>
                <a:spcPts val="600"/>
              </a:spcAft>
              <a:buNone/>
            </a:pPr>
            <a:endParaRPr lang="en-US" sz="2300" dirty="0">
              <a:solidFill>
                <a:schemeClr val="tx1"/>
              </a:solidFill>
              <a:latin typeface="Arial Narrow" panose="020B0606020202030204" pitchFamily="34" charset="0"/>
            </a:endParaRPr>
          </a:p>
          <a:p>
            <a:pPr marR="0" algn="just">
              <a:spcBef>
                <a:spcPts val="300"/>
              </a:spcBef>
              <a:spcAft>
                <a:spcPts val="600"/>
              </a:spcAft>
            </a:pPr>
            <a:endParaRPr lang="en-US" sz="2300" dirty="0">
              <a:solidFill>
                <a:schemeClr val="tx1"/>
              </a:solidFill>
              <a:latin typeface="Arial Narrow" panose="020B0606020202030204" pitchFamily="34" charset="0"/>
            </a:endParaRPr>
          </a:p>
          <a:p>
            <a:pPr algn="just">
              <a:lnSpc>
                <a:spcPct val="150000"/>
              </a:lnSpc>
              <a:spcBef>
                <a:spcPts val="300"/>
              </a:spcBef>
              <a:spcAft>
                <a:spcPts val="600"/>
              </a:spcAft>
            </a:pPr>
            <a:endParaRPr lang="en-US" sz="2100" dirty="0">
              <a:solidFill>
                <a:schemeClr val="tx1"/>
              </a:solidFill>
              <a:latin typeface="Arial Narrow" panose="020B0606020202030204" pitchFamily="34" charset="0"/>
            </a:endParaRPr>
          </a:p>
          <a:p>
            <a:pPr marR="0" algn="just">
              <a:lnSpc>
                <a:spcPct val="150000"/>
              </a:lnSpc>
              <a:spcBef>
                <a:spcPts val="300"/>
              </a:spcBef>
              <a:spcAft>
                <a:spcPts val="600"/>
              </a:spcAft>
            </a:pPr>
            <a:endParaRPr lang="es-ES" sz="2100" dirty="0">
              <a:solidFill>
                <a:schemeClr val="tx1"/>
              </a:solidFill>
              <a:latin typeface="Arial Narrow" panose="020B0606020202030204" pitchFamily="34" charset="0"/>
            </a:endParaRPr>
          </a:p>
          <a:p>
            <a:pPr marL="0" marR="0" indent="0" algn="just">
              <a:lnSpc>
                <a:spcPct val="150000"/>
              </a:lnSpc>
              <a:spcBef>
                <a:spcPts val="300"/>
              </a:spcBef>
              <a:spcAft>
                <a:spcPts val="600"/>
              </a:spcAft>
              <a:buNone/>
            </a:pPr>
            <a:endParaRPr lang="es-ES" sz="2100" b="1" dirty="0">
              <a:solidFill>
                <a:srgbClr val="FF0000"/>
              </a:solidFill>
              <a:latin typeface="Arial Narrow" panose="020B0606020202030204" pitchFamily="34" charset="0"/>
            </a:endParaRPr>
          </a:p>
          <a:p>
            <a:pPr marL="0" marR="0" indent="0" algn="just">
              <a:lnSpc>
                <a:spcPct val="150000"/>
              </a:lnSpc>
              <a:spcBef>
                <a:spcPts val="300"/>
              </a:spcBef>
              <a:spcAft>
                <a:spcPts val="600"/>
              </a:spcAft>
              <a:buNone/>
            </a:pPr>
            <a:endParaRPr lang="en-US" sz="2100" b="1" dirty="0">
              <a:solidFill>
                <a:schemeClr val="tx1"/>
              </a:solidFill>
              <a:latin typeface="Arial Narrow" panose="020B0606020202030204" pitchFamily="34" charset="0"/>
            </a:endParaRPr>
          </a:p>
          <a:p>
            <a:pPr marR="0" algn="just">
              <a:lnSpc>
                <a:spcPct val="150000"/>
              </a:lnSpc>
              <a:spcBef>
                <a:spcPts val="300"/>
              </a:spcBef>
              <a:spcAft>
                <a:spcPts val="600"/>
              </a:spcAft>
            </a:pPr>
            <a:endParaRPr lang="en-US" sz="2100" dirty="0">
              <a:solidFill>
                <a:schemeClr val="tx1"/>
              </a:solidFill>
              <a:latin typeface="Arial Narrow" panose="020B0606020202030204" pitchFamily="34" charset="0"/>
            </a:endParaRPr>
          </a:p>
        </p:txBody>
      </p:sp>
      <p:sp>
        <p:nvSpPr>
          <p:cNvPr id="8" name="Marcador de contenido 2"/>
          <p:cNvSpPr txBox="1">
            <a:spLocks/>
          </p:cNvSpPr>
          <p:nvPr/>
        </p:nvSpPr>
        <p:spPr>
          <a:xfrm>
            <a:off x="1511559" y="1226976"/>
            <a:ext cx="10034374" cy="476794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fontAlgn="t">
              <a:spcBef>
                <a:spcPts val="0"/>
              </a:spcBef>
              <a:buClr>
                <a:srgbClr val="A53010"/>
              </a:buClr>
              <a:buFont typeface="Wingdings 3" charset="2"/>
              <a:buNone/>
            </a:pPr>
            <a:endParaRPr lang="en-US" sz="2400" dirty="0">
              <a:solidFill>
                <a:prstClr val="black">
                  <a:lumMod val="75000"/>
                  <a:lumOff val="25000"/>
                </a:prstClr>
              </a:solidFill>
              <a:latin typeface="Arial" panose="020B0604020202020204" pitchFamily="34" charset="0"/>
            </a:endParaRPr>
          </a:p>
          <a:p>
            <a:pPr marL="0" indent="0" algn="just" fontAlgn="t">
              <a:spcBef>
                <a:spcPts val="0"/>
              </a:spcBef>
              <a:buClr>
                <a:srgbClr val="A53010"/>
              </a:buClr>
              <a:buFont typeface="Wingdings 3" charset="2"/>
              <a:buNone/>
            </a:pPr>
            <a:endParaRPr lang="en-US" sz="2600" dirty="0" smtClean="0">
              <a:solidFill>
                <a:prstClr val="black">
                  <a:lumMod val="75000"/>
                  <a:lumOff val="25000"/>
                </a:prstClr>
              </a:solidFill>
              <a:latin typeface="Arial" panose="020B0604020202020204" pitchFamily="34" charset="0"/>
            </a:endParaRPr>
          </a:p>
        </p:txBody>
      </p:sp>
    </p:spTree>
    <p:extLst>
      <p:ext uri="{BB962C8B-B14F-4D97-AF65-F5344CB8AC3E}">
        <p14:creationId xmlns:p14="http://schemas.microsoft.com/office/powerpoint/2010/main" val="8097111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29031" y="507999"/>
            <a:ext cx="8911687" cy="738159"/>
          </a:xfrm>
        </p:spPr>
        <p:txBody>
          <a:bodyPr>
            <a:normAutofit/>
          </a:bodyPr>
          <a:lstStyle/>
          <a:p>
            <a:pPr algn="ctr"/>
            <a:r>
              <a:rPr lang="es-ES_tradnl" b="1" dirty="0" smtClean="0">
                <a:effectLst>
                  <a:outerShdw blurRad="38100" dist="38100" dir="2700000" algn="tl">
                    <a:srgbClr val="000000">
                      <a:alpha val="43137"/>
                    </a:srgbClr>
                  </a:outerShdw>
                </a:effectLst>
                <a:latin typeface="Arial Narrow" panose="020B0606020202030204" pitchFamily="34" charset="0"/>
              </a:rPr>
              <a:t>Resoluciones que </a:t>
            </a:r>
            <a:r>
              <a:rPr lang="es-ES_tradnl" b="1" dirty="0" smtClean="0">
                <a:effectLst>
                  <a:outerShdw blurRad="38100" dist="38100" dir="2700000" algn="tl">
                    <a:srgbClr val="000000">
                      <a:alpha val="43137"/>
                    </a:srgbClr>
                  </a:outerShdw>
                </a:effectLst>
                <a:latin typeface="Arial Narrow" panose="020B0606020202030204" pitchFamily="34" charset="0"/>
              </a:rPr>
              <a:t>deroga:</a:t>
            </a:r>
            <a:endParaRPr lang="es-ES_tradnl" b="1" dirty="0">
              <a:effectLst>
                <a:outerShdw blurRad="38100" dist="38100" dir="2700000" algn="tl">
                  <a:srgbClr val="000000">
                    <a:alpha val="43137"/>
                  </a:srgbClr>
                </a:outerShdw>
              </a:effectLst>
              <a:latin typeface="Arial Narrow" panose="020B0606020202030204" pitchFamily="34" charset="0"/>
            </a:endParaRPr>
          </a:p>
        </p:txBody>
      </p:sp>
      <p:sp>
        <p:nvSpPr>
          <p:cNvPr id="3" name="Marcador de contenido 2"/>
          <p:cNvSpPr>
            <a:spLocks noGrp="1"/>
          </p:cNvSpPr>
          <p:nvPr>
            <p:ph idx="1"/>
          </p:nvPr>
        </p:nvSpPr>
        <p:spPr>
          <a:xfrm>
            <a:off x="2015411" y="1724090"/>
            <a:ext cx="9451877" cy="2754603"/>
          </a:xfrm>
        </p:spPr>
        <p:txBody>
          <a:bodyPr>
            <a:normAutofit fontScale="92500"/>
          </a:bodyPr>
          <a:lstStyle/>
          <a:p>
            <a:pPr marL="511175" marR="0" indent="-511175" algn="just">
              <a:lnSpc>
                <a:spcPct val="160000"/>
              </a:lnSpc>
              <a:spcBef>
                <a:spcPts val="600"/>
              </a:spcBef>
              <a:spcAft>
                <a:spcPts val="600"/>
              </a:spcAft>
            </a:pPr>
            <a:r>
              <a:rPr lang="es-ES" sz="2400" dirty="0">
                <a:latin typeface="Arial Narrow" panose="020B0606020202030204" pitchFamily="34" charset="0"/>
              </a:rPr>
              <a:t>No. 184 de 12 de octubre de 2011, emitida por el Ministro de Educación </a:t>
            </a:r>
            <a:r>
              <a:rPr lang="es-ES" sz="2400" dirty="0" smtClean="0">
                <a:latin typeface="Arial Narrow" panose="020B0606020202030204" pitchFamily="34" charset="0"/>
              </a:rPr>
              <a:t>Superior.</a:t>
            </a:r>
          </a:p>
          <a:p>
            <a:pPr marL="511175" marR="0" indent="-511175" algn="just">
              <a:lnSpc>
                <a:spcPct val="160000"/>
              </a:lnSpc>
              <a:spcBef>
                <a:spcPts val="600"/>
              </a:spcBef>
              <a:spcAft>
                <a:spcPts val="600"/>
              </a:spcAft>
            </a:pPr>
            <a:r>
              <a:rPr lang="es-ES" sz="2400" dirty="0" smtClean="0">
                <a:latin typeface="Arial Narrow" panose="020B0606020202030204" pitchFamily="34" charset="0"/>
              </a:rPr>
              <a:t>No</a:t>
            </a:r>
            <a:r>
              <a:rPr lang="es-ES" sz="2400" dirty="0">
                <a:latin typeface="Arial Narrow" panose="020B0606020202030204" pitchFamily="34" charset="0"/>
              </a:rPr>
              <a:t>. 13 de 6 de febrero de 2015, emitida por el Ministro de Educación </a:t>
            </a:r>
            <a:r>
              <a:rPr lang="es-ES" sz="2400" dirty="0" smtClean="0">
                <a:latin typeface="Arial Narrow" panose="020B0606020202030204" pitchFamily="34" charset="0"/>
              </a:rPr>
              <a:t>Superior.</a:t>
            </a:r>
          </a:p>
          <a:p>
            <a:pPr marL="511175" marR="0" indent="-511175" algn="just">
              <a:lnSpc>
                <a:spcPct val="160000"/>
              </a:lnSpc>
              <a:spcBef>
                <a:spcPts val="600"/>
              </a:spcBef>
              <a:spcAft>
                <a:spcPts val="600"/>
              </a:spcAft>
            </a:pPr>
            <a:r>
              <a:rPr lang="es-ES" sz="2400" dirty="0" smtClean="0">
                <a:latin typeface="Arial Narrow" panose="020B0606020202030204" pitchFamily="34" charset="0"/>
              </a:rPr>
              <a:t>Instrucción </a:t>
            </a:r>
            <a:r>
              <a:rPr lang="es-ES" sz="2400" dirty="0">
                <a:latin typeface="Arial Narrow" panose="020B0606020202030204" pitchFamily="34" charset="0"/>
              </a:rPr>
              <a:t>No. 1 del 6 de octubre de 2015 (copia corregida) emitida por el Director de Ingreso y Ubicación Laboral. </a:t>
            </a:r>
            <a:endParaRPr lang="en-US" sz="2400" dirty="0">
              <a:latin typeface="Arial Narrow" panose="020B0606020202030204" pitchFamily="34" charset="0"/>
            </a:endParaRPr>
          </a:p>
          <a:p>
            <a:endParaRPr lang="es-ES_tradnl" dirty="0"/>
          </a:p>
        </p:txBody>
      </p:sp>
      <p:sp>
        <p:nvSpPr>
          <p:cNvPr id="4" name="CuadroTexto 3"/>
          <p:cNvSpPr txBox="1"/>
          <p:nvPr/>
        </p:nvSpPr>
        <p:spPr>
          <a:xfrm>
            <a:off x="3160634" y="5215812"/>
            <a:ext cx="6469981" cy="584775"/>
          </a:xfrm>
          <a:prstGeom prst="rect">
            <a:avLst/>
          </a:prstGeom>
          <a:noFill/>
        </p:spPr>
        <p:txBody>
          <a:bodyPr wrap="square" rtlCol="0">
            <a:spAutoFit/>
          </a:bodyPr>
          <a:lstStyle/>
          <a:p>
            <a:pPr algn="ctr"/>
            <a:r>
              <a:rPr lang="es-ES_tradnl" sz="3200" b="1" dirty="0">
                <a:solidFill>
                  <a:schemeClr val="tx1">
                    <a:lumMod val="75000"/>
                    <a:lumOff val="25000"/>
                  </a:schemeClr>
                </a:solidFill>
                <a:effectLst>
                  <a:outerShdw blurRad="38100" dist="38100" dir="2700000" algn="tl">
                    <a:srgbClr val="000000">
                      <a:alpha val="43137"/>
                    </a:srgbClr>
                  </a:outerShdw>
                </a:effectLst>
                <a:latin typeface="Arial Narrow" panose="020B0606020202030204" pitchFamily="34" charset="0"/>
              </a:rPr>
              <a:t>Entrada en vigor: 29 de agosto de 2022</a:t>
            </a:r>
          </a:p>
        </p:txBody>
      </p:sp>
    </p:spTree>
    <p:extLst>
      <p:ext uri="{BB962C8B-B14F-4D97-AF65-F5344CB8AC3E}">
        <p14:creationId xmlns:p14="http://schemas.microsoft.com/office/powerpoint/2010/main" val="26729130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62269" y="535471"/>
            <a:ext cx="10183664" cy="728829"/>
          </a:xfrm>
        </p:spPr>
        <p:txBody>
          <a:bodyPr>
            <a:noAutofit/>
          </a:bodyPr>
          <a:lstStyle/>
          <a:p>
            <a:pPr marL="0" marR="0" algn="ctr">
              <a:spcBef>
                <a:spcPts val="300"/>
              </a:spcBef>
              <a:spcAft>
                <a:spcPts val="600"/>
              </a:spcAft>
            </a:pPr>
            <a:r>
              <a:rPr lang="es-ES" sz="2400" b="1" dirty="0" smtClean="0">
                <a:solidFill>
                  <a:prstClr val="black"/>
                </a:solidFill>
                <a:latin typeface="Arial Narrow" panose="020B0606020202030204" pitchFamily="34" charset="0"/>
              </a:rPr>
              <a:t>Capitulo IX: </a:t>
            </a:r>
            <a:r>
              <a:rPr lang="es-ES" sz="2000" b="1" dirty="0" smtClean="0">
                <a:latin typeface="Arial Narrow" panose="020B0606020202030204" pitchFamily="34" charset="0"/>
                <a:ea typeface="Times New Roman" panose="02020603050405020304" pitchFamily="18" charset="0"/>
                <a:cs typeface="Times New Roman" panose="02020603050405020304" pitchFamily="18" charset="0"/>
              </a:rPr>
              <a:t>Del</a:t>
            </a:r>
            <a:r>
              <a:rPr lang="es-ES" sz="2000" b="1" spc="-35" dirty="0" smtClean="0">
                <a:latin typeface="Arial Narrow" panose="020B0606020202030204" pitchFamily="34" charset="0"/>
                <a:ea typeface="Times New Roman" panose="02020603050405020304" pitchFamily="18" charset="0"/>
                <a:cs typeface="Times New Roman" panose="02020603050405020304" pitchFamily="18" charset="0"/>
              </a:rPr>
              <a:t> </a:t>
            </a:r>
            <a:r>
              <a:rPr lang="es-ES" sz="2000" b="1" dirty="0" smtClean="0">
                <a:latin typeface="Arial Narrow" panose="020B0606020202030204" pitchFamily="34" charset="0"/>
                <a:ea typeface="Times New Roman" panose="02020603050405020304" pitchFamily="18" charset="0"/>
                <a:cs typeface="Times New Roman" panose="02020603050405020304" pitchFamily="18" charset="0"/>
              </a:rPr>
              <a:t>Secre</a:t>
            </a:r>
            <a:r>
              <a:rPr lang="es-ES" sz="2000" b="1" spc="-90" dirty="0" smtClean="0">
                <a:latin typeface="Arial Narrow" panose="020B0606020202030204" pitchFamily="34" charset="0"/>
                <a:ea typeface="Times New Roman" panose="02020603050405020304" pitchFamily="18" charset="0"/>
                <a:cs typeface="Times New Roman" panose="02020603050405020304" pitchFamily="18" charset="0"/>
              </a:rPr>
              <a:t>t</a:t>
            </a:r>
            <a:r>
              <a:rPr lang="es-ES" sz="2000" b="1" dirty="0" smtClean="0">
                <a:latin typeface="Arial Narrow" panose="020B0606020202030204" pitchFamily="34" charset="0"/>
                <a:ea typeface="Times New Roman" panose="02020603050405020304" pitchFamily="18" charset="0"/>
                <a:cs typeface="Times New Roman" panose="02020603050405020304" pitchFamily="18" charset="0"/>
              </a:rPr>
              <a:t>ario del</a:t>
            </a:r>
            <a:r>
              <a:rPr lang="es-ES" sz="2000" b="1" spc="-20" dirty="0" smtClean="0">
                <a:latin typeface="Arial Narrow" panose="020B0606020202030204" pitchFamily="34" charset="0"/>
                <a:ea typeface="Times New Roman" panose="02020603050405020304" pitchFamily="18" charset="0"/>
                <a:cs typeface="Times New Roman" panose="02020603050405020304" pitchFamily="18" charset="0"/>
              </a:rPr>
              <a:t> </a:t>
            </a:r>
            <a:r>
              <a:rPr lang="es-ES" sz="2000" b="1" dirty="0" smtClean="0">
                <a:latin typeface="Arial Narrow" panose="020B0606020202030204" pitchFamily="34" charset="0"/>
                <a:ea typeface="Times New Roman" panose="02020603050405020304" pitchFamily="18" charset="0"/>
                <a:cs typeface="Times New Roman" panose="02020603050405020304" pitchFamily="18" charset="0"/>
              </a:rPr>
              <a:t>Consejo de Dirección</a:t>
            </a:r>
            <a:r>
              <a:rPr lang="es-ES" sz="2000" b="1" dirty="0" smtClean="0">
                <a:latin typeface="Arial" panose="020B0604020202020204" pitchFamily="34" charset="0"/>
                <a:ea typeface="Times New Roman" panose="02020603050405020304" pitchFamily="18" charset="0"/>
                <a:cs typeface="Times New Roman" panose="02020603050405020304" pitchFamily="18" charset="0"/>
              </a:rPr>
              <a:t>. </a:t>
            </a:r>
            <a:r>
              <a:rPr lang="en-US" sz="1800" dirty="0">
                <a:latin typeface="Calibri" panose="020F0502020204030204" pitchFamily="34" charset="0"/>
                <a:ea typeface="Times New Roman" panose="02020603050405020304" pitchFamily="18" charset="0"/>
                <a:cs typeface="Times New Roman" panose="02020603050405020304" pitchFamily="18" charset="0"/>
              </a:rPr>
              <a:t/>
            </a:r>
            <a:br>
              <a:rPr lang="en-US" sz="1800" dirty="0">
                <a:latin typeface="Calibri" panose="020F0502020204030204" pitchFamily="34" charset="0"/>
                <a:ea typeface="Times New Roman" panose="02020603050405020304" pitchFamily="18" charset="0"/>
                <a:cs typeface="Times New Roman" panose="02020603050405020304" pitchFamily="18" charset="0"/>
              </a:rPr>
            </a:br>
            <a:r>
              <a:rPr lang="en-US" sz="2000" dirty="0" smtClean="0">
                <a:latin typeface="Calibri" panose="020F0502020204030204" pitchFamily="34" charset="0"/>
                <a:ea typeface="Times New Roman" panose="02020603050405020304" pitchFamily="18" charset="0"/>
                <a:cs typeface="Times New Roman" panose="02020603050405020304" pitchFamily="18" charset="0"/>
              </a:rPr>
              <a:t/>
            </a:r>
            <a:br>
              <a:rPr lang="en-US" sz="2000" dirty="0" smtClean="0">
                <a:latin typeface="Calibri" panose="020F0502020204030204" pitchFamily="34" charset="0"/>
                <a:ea typeface="Times New Roman" panose="02020603050405020304" pitchFamily="18" charset="0"/>
                <a:cs typeface="Times New Roman" panose="02020603050405020304" pitchFamily="18" charset="0"/>
              </a:rPr>
            </a:br>
            <a:r>
              <a:rPr lang="en-US" sz="1800" dirty="0">
                <a:latin typeface="Calibri" panose="020F0502020204030204" pitchFamily="34" charset="0"/>
                <a:ea typeface="Times New Roman" panose="02020603050405020304" pitchFamily="18" charset="0"/>
                <a:cs typeface="Times New Roman" panose="02020603050405020304" pitchFamily="18" charset="0"/>
              </a:rPr>
              <a:t/>
            </a:r>
            <a:br>
              <a:rPr lang="en-US" sz="1800" dirty="0">
                <a:latin typeface="Calibri" panose="020F0502020204030204" pitchFamily="34" charset="0"/>
                <a:ea typeface="Times New Roman" panose="02020603050405020304" pitchFamily="18" charset="0"/>
                <a:cs typeface="Times New Roman" panose="02020603050405020304" pitchFamily="18" charset="0"/>
              </a:rPr>
            </a:br>
            <a:endParaRPr lang="es-ES" sz="2400" b="1" dirty="0">
              <a:solidFill>
                <a:prstClr val="black"/>
              </a:solidFill>
              <a:latin typeface="Arial Narrow" panose="020B0606020202030204" pitchFamily="34" charset="0"/>
            </a:endParaRPr>
          </a:p>
        </p:txBody>
      </p:sp>
      <p:sp>
        <p:nvSpPr>
          <p:cNvPr id="3" name="Marcador de contenido 2"/>
          <p:cNvSpPr>
            <a:spLocks noGrp="1"/>
          </p:cNvSpPr>
          <p:nvPr>
            <p:ph idx="1"/>
          </p:nvPr>
        </p:nvSpPr>
        <p:spPr>
          <a:xfrm>
            <a:off x="1828799" y="1264300"/>
            <a:ext cx="9339944" cy="5299788"/>
          </a:xfrm>
        </p:spPr>
        <p:txBody>
          <a:bodyPr>
            <a:normAutofit/>
          </a:bodyPr>
          <a:lstStyle/>
          <a:p>
            <a:pPr marR="0" algn="just">
              <a:lnSpc>
                <a:spcPct val="150000"/>
              </a:lnSpc>
              <a:spcBef>
                <a:spcPts val="300"/>
              </a:spcBef>
              <a:spcAft>
                <a:spcPts val="600"/>
              </a:spcAft>
            </a:pPr>
            <a:r>
              <a:rPr lang="es-ES" sz="2300" dirty="0">
                <a:solidFill>
                  <a:schemeClr val="tx1"/>
                </a:solidFill>
                <a:latin typeface="Arial Narrow" panose="020B0606020202030204" pitchFamily="34" charset="0"/>
              </a:rPr>
              <a:t>En los centros de educación superior las autoridades competentes pueden designar como secretarios de los respectivos consejos de dirección a trabajadores con cualidades personales que les permitan participar en sus reuniones y que posean habilidades para el desempeño de esta función. </a:t>
            </a:r>
            <a:r>
              <a:rPr lang="es-ES" sz="2300" dirty="0" smtClean="0">
                <a:solidFill>
                  <a:schemeClr val="tx1"/>
                </a:solidFill>
                <a:latin typeface="Arial Narrow" panose="020B0606020202030204" pitchFamily="34" charset="0"/>
              </a:rPr>
              <a:t>(Art. 470. 1)</a:t>
            </a:r>
            <a:endParaRPr lang="en-US" sz="2300" dirty="0">
              <a:solidFill>
                <a:schemeClr val="tx1"/>
              </a:solidFill>
              <a:latin typeface="Arial Narrow" panose="020B0606020202030204" pitchFamily="34" charset="0"/>
            </a:endParaRPr>
          </a:p>
          <a:p>
            <a:pPr lvl="0" algn="just">
              <a:lnSpc>
                <a:spcPct val="150000"/>
              </a:lnSpc>
              <a:spcBef>
                <a:spcPts val="300"/>
              </a:spcBef>
              <a:spcAft>
                <a:spcPts val="600"/>
              </a:spcAft>
              <a:buClr>
                <a:srgbClr val="A53010"/>
              </a:buClr>
            </a:pPr>
            <a:r>
              <a:rPr lang="es-ES" sz="2300" dirty="0">
                <a:solidFill>
                  <a:schemeClr val="tx1"/>
                </a:solidFill>
                <a:latin typeface="Arial Narrow" panose="020B0606020202030204" pitchFamily="34" charset="0"/>
              </a:rPr>
              <a:t>Siempre que sea posible se evitará designar a los secretarios generales y docentes como secretarios de los consejos de dirección, pues la simultaneidad de ambas funciones dificulta su eficiente desempeño</a:t>
            </a:r>
            <a:r>
              <a:rPr lang="es-ES" sz="2300" dirty="0" smtClean="0">
                <a:solidFill>
                  <a:schemeClr val="tx1"/>
                </a:solidFill>
                <a:latin typeface="Arial Narrow" panose="020B0606020202030204" pitchFamily="34" charset="0"/>
              </a:rPr>
              <a:t>.</a:t>
            </a:r>
            <a:r>
              <a:rPr lang="es-ES" sz="2300" dirty="0">
                <a:solidFill>
                  <a:prstClr val="black"/>
                </a:solidFill>
                <a:latin typeface="Arial Narrow" panose="020B0606020202030204" pitchFamily="34" charset="0"/>
              </a:rPr>
              <a:t> (Art. </a:t>
            </a:r>
            <a:r>
              <a:rPr lang="es-ES" sz="2300" dirty="0" smtClean="0">
                <a:solidFill>
                  <a:prstClr val="black"/>
                </a:solidFill>
                <a:latin typeface="Arial Narrow" panose="020B0606020202030204" pitchFamily="34" charset="0"/>
              </a:rPr>
              <a:t>470. 2)</a:t>
            </a:r>
            <a:endParaRPr lang="en-US" sz="2300" dirty="0">
              <a:solidFill>
                <a:prstClr val="black"/>
              </a:solidFill>
              <a:latin typeface="Arial Narrow" panose="020B0606020202030204" pitchFamily="34" charset="0"/>
            </a:endParaRPr>
          </a:p>
          <a:p>
            <a:pPr marL="0" marR="0" indent="0" algn="just">
              <a:spcBef>
                <a:spcPts val="300"/>
              </a:spcBef>
              <a:spcAft>
                <a:spcPts val="600"/>
              </a:spcAft>
              <a:buNone/>
            </a:pPr>
            <a:endParaRPr lang="en-US" sz="2300" dirty="0">
              <a:solidFill>
                <a:schemeClr val="tx1"/>
              </a:solidFill>
              <a:latin typeface="Arial Narrow" panose="020B0606020202030204" pitchFamily="34" charset="0"/>
            </a:endParaRPr>
          </a:p>
          <a:p>
            <a:pPr algn="just">
              <a:lnSpc>
                <a:spcPct val="107000"/>
              </a:lnSpc>
              <a:spcBef>
                <a:spcPts val="0"/>
              </a:spcBef>
              <a:spcAft>
                <a:spcPts val="800"/>
              </a:spcAft>
            </a:pPr>
            <a:endParaRPr lang="es-US" sz="2300" dirty="0" smtClean="0">
              <a:solidFill>
                <a:schemeClr val="tx1"/>
              </a:solidFill>
              <a:latin typeface="Arial Narrow" panose="020B0606020202030204" pitchFamily="34" charset="0"/>
            </a:endParaRPr>
          </a:p>
          <a:p>
            <a:pPr algn="just">
              <a:lnSpc>
                <a:spcPct val="107000"/>
              </a:lnSpc>
              <a:spcBef>
                <a:spcPts val="0"/>
              </a:spcBef>
              <a:spcAft>
                <a:spcPts val="800"/>
              </a:spcAft>
            </a:pPr>
            <a:endParaRPr lang="en-US" sz="2300" dirty="0">
              <a:solidFill>
                <a:schemeClr val="tx1"/>
              </a:solidFill>
              <a:latin typeface="Arial Narrow" panose="020B0606020202030204" pitchFamily="34" charset="0"/>
            </a:endParaRPr>
          </a:p>
          <a:p>
            <a:pPr algn="just">
              <a:lnSpc>
                <a:spcPct val="107000"/>
              </a:lnSpc>
              <a:spcBef>
                <a:spcPts val="0"/>
              </a:spcBef>
              <a:spcAft>
                <a:spcPts val="800"/>
              </a:spcAft>
            </a:pPr>
            <a:endParaRPr lang="en-US" sz="2300" dirty="0">
              <a:solidFill>
                <a:schemeClr val="tx1"/>
              </a:solidFill>
              <a:latin typeface="Arial Narrow" panose="020B0606020202030204" pitchFamily="34" charset="0"/>
            </a:endParaRPr>
          </a:p>
          <a:p>
            <a:pPr marL="0" marR="0" indent="0" algn="just">
              <a:spcBef>
                <a:spcPts val="300"/>
              </a:spcBef>
              <a:spcAft>
                <a:spcPts val="600"/>
              </a:spcAft>
              <a:buNone/>
            </a:pPr>
            <a:endParaRPr lang="en-US" sz="2300" dirty="0">
              <a:solidFill>
                <a:schemeClr val="tx1"/>
              </a:solidFill>
              <a:latin typeface="Arial Narrow" panose="020B0606020202030204" pitchFamily="34" charset="0"/>
            </a:endParaRPr>
          </a:p>
          <a:p>
            <a:pPr marR="0" algn="just">
              <a:spcBef>
                <a:spcPts val="300"/>
              </a:spcBef>
              <a:spcAft>
                <a:spcPts val="600"/>
              </a:spcAft>
            </a:pPr>
            <a:endParaRPr lang="en-US" sz="2300" dirty="0">
              <a:solidFill>
                <a:schemeClr val="tx1"/>
              </a:solidFill>
              <a:latin typeface="Arial Narrow" panose="020B0606020202030204" pitchFamily="34" charset="0"/>
            </a:endParaRPr>
          </a:p>
          <a:p>
            <a:pPr algn="just">
              <a:lnSpc>
                <a:spcPct val="150000"/>
              </a:lnSpc>
              <a:spcBef>
                <a:spcPts val="300"/>
              </a:spcBef>
              <a:spcAft>
                <a:spcPts val="600"/>
              </a:spcAft>
            </a:pPr>
            <a:endParaRPr lang="en-US" sz="2100" dirty="0">
              <a:solidFill>
                <a:schemeClr val="tx1"/>
              </a:solidFill>
              <a:latin typeface="Arial Narrow" panose="020B0606020202030204" pitchFamily="34" charset="0"/>
            </a:endParaRPr>
          </a:p>
          <a:p>
            <a:pPr marR="0" algn="just">
              <a:lnSpc>
                <a:spcPct val="150000"/>
              </a:lnSpc>
              <a:spcBef>
                <a:spcPts val="300"/>
              </a:spcBef>
              <a:spcAft>
                <a:spcPts val="600"/>
              </a:spcAft>
            </a:pPr>
            <a:endParaRPr lang="es-ES" sz="2100" dirty="0">
              <a:solidFill>
                <a:schemeClr val="tx1"/>
              </a:solidFill>
              <a:latin typeface="Arial Narrow" panose="020B0606020202030204" pitchFamily="34" charset="0"/>
            </a:endParaRPr>
          </a:p>
          <a:p>
            <a:pPr marL="0" marR="0" indent="0" algn="just">
              <a:lnSpc>
                <a:spcPct val="150000"/>
              </a:lnSpc>
              <a:spcBef>
                <a:spcPts val="300"/>
              </a:spcBef>
              <a:spcAft>
                <a:spcPts val="600"/>
              </a:spcAft>
              <a:buNone/>
            </a:pPr>
            <a:endParaRPr lang="es-ES" sz="2100" b="1" dirty="0">
              <a:solidFill>
                <a:srgbClr val="FF0000"/>
              </a:solidFill>
              <a:latin typeface="Arial Narrow" panose="020B0606020202030204" pitchFamily="34" charset="0"/>
            </a:endParaRPr>
          </a:p>
          <a:p>
            <a:pPr marL="0" marR="0" indent="0" algn="just">
              <a:lnSpc>
                <a:spcPct val="150000"/>
              </a:lnSpc>
              <a:spcBef>
                <a:spcPts val="300"/>
              </a:spcBef>
              <a:spcAft>
                <a:spcPts val="600"/>
              </a:spcAft>
              <a:buNone/>
            </a:pPr>
            <a:endParaRPr lang="en-US" sz="2100" b="1" dirty="0">
              <a:solidFill>
                <a:schemeClr val="tx1"/>
              </a:solidFill>
              <a:latin typeface="Arial Narrow" panose="020B0606020202030204" pitchFamily="34" charset="0"/>
            </a:endParaRPr>
          </a:p>
          <a:p>
            <a:pPr marR="0" algn="just">
              <a:lnSpc>
                <a:spcPct val="150000"/>
              </a:lnSpc>
              <a:spcBef>
                <a:spcPts val="300"/>
              </a:spcBef>
              <a:spcAft>
                <a:spcPts val="600"/>
              </a:spcAft>
            </a:pPr>
            <a:endParaRPr lang="en-US" sz="2100" dirty="0">
              <a:solidFill>
                <a:schemeClr val="tx1"/>
              </a:solidFill>
              <a:latin typeface="Arial Narrow" panose="020B0606020202030204" pitchFamily="34" charset="0"/>
            </a:endParaRPr>
          </a:p>
        </p:txBody>
      </p:sp>
      <p:sp>
        <p:nvSpPr>
          <p:cNvPr id="8" name="Marcador de contenido 2"/>
          <p:cNvSpPr txBox="1">
            <a:spLocks/>
          </p:cNvSpPr>
          <p:nvPr/>
        </p:nvSpPr>
        <p:spPr>
          <a:xfrm>
            <a:off x="1511559" y="1226976"/>
            <a:ext cx="10034374" cy="476794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fontAlgn="t">
              <a:spcBef>
                <a:spcPts val="0"/>
              </a:spcBef>
              <a:buClr>
                <a:srgbClr val="A53010"/>
              </a:buClr>
              <a:buFont typeface="Wingdings 3" charset="2"/>
              <a:buNone/>
            </a:pPr>
            <a:endParaRPr lang="en-US" sz="2400" dirty="0">
              <a:solidFill>
                <a:prstClr val="black">
                  <a:lumMod val="75000"/>
                  <a:lumOff val="25000"/>
                </a:prstClr>
              </a:solidFill>
              <a:latin typeface="Arial" panose="020B0604020202020204" pitchFamily="34" charset="0"/>
            </a:endParaRPr>
          </a:p>
          <a:p>
            <a:pPr marL="0" indent="0" algn="just" fontAlgn="t">
              <a:spcBef>
                <a:spcPts val="0"/>
              </a:spcBef>
              <a:buClr>
                <a:srgbClr val="A53010"/>
              </a:buClr>
              <a:buFont typeface="Wingdings 3" charset="2"/>
              <a:buNone/>
            </a:pPr>
            <a:endParaRPr lang="en-US" sz="2600" dirty="0" smtClean="0">
              <a:solidFill>
                <a:prstClr val="black">
                  <a:lumMod val="75000"/>
                  <a:lumOff val="25000"/>
                </a:prstClr>
              </a:solidFill>
              <a:latin typeface="Arial" panose="020B0604020202020204" pitchFamily="34" charset="0"/>
            </a:endParaRPr>
          </a:p>
        </p:txBody>
      </p:sp>
    </p:spTree>
    <p:extLst>
      <p:ext uri="{BB962C8B-B14F-4D97-AF65-F5344CB8AC3E}">
        <p14:creationId xmlns:p14="http://schemas.microsoft.com/office/powerpoint/2010/main" val="2201387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62269" y="535471"/>
            <a:ext cx="10183664" cy="728829"/>
          </a:xfrm>
        </p:spPr>
        <p:txBody>
          <a:bodyPr>
            <a:noAutofit/>
          </a:bodyPr>
          <a:lstStyle/>
          <a:p>
            <a:pPr marL="0" marR="0" algn="ctr">
              <a:spcBef>
                <a:spcPts val="300"/>
              </a:spcBef>
              <a:spcAft>
                <a:spcPts val="600"/>
              </a:spcAft>
            </a:pPr>
            <a:r>
              <a:rPr lang="es-ES" sz="2400" b="1" dirty="0" smtClean="0">
                <a:solidFill>
                  <a:prstClr val="black"/>
                </a:solidFill>
                <a:latin typeface="Arial Narrow" panose="020B0606020202030204" pitchFamily="34" charset="0"/>
              </a:rPr>
              <a:t>Capitulo XII: </a:t>
            </a:r>
            <a:r>
              <a:rPr lang="es-ES" sz="2000" b="1" dirty="0" smtClean="0">
                <a:latin typeface="Arial Narrow" panose="020B0606020202030204" pitchFamily="34" charset="0"/>
                <a:ea typeface="Times New Roman" panose="02020603050405020304" pitchFamily="18" charset="0"/>
                <a:cs typeface="Times New Roman" panose="02020603050405020304" pitchFamily="18" charset="0"/>
              </a:rPr>
              <a:t>Del</a:t>
            </a:r>
            <a:r>
              <a:rPr lang="es-ES" sz="2000" b="1" spc="-35" dirty="0" smtClean="0">
                <a:latin typeface="Arial Narrow" panose="020B0606020202030204" pitchFamily="34" charset="0"/>
                <a:ea typeface="Times New Roman" panose="02020603050405020304" pitchFamily="18" charset="0"/>
                <a:cs typeface="Times New Roman" panose="02020603050405020304" pitchFamily="18" charset="0"/>
              </a:rPr>
              <a:t> </a:t>
            </a:r>
            <a:r>
              <a:rPr lang="es-ES" sz="2000" b="1" dirty="0" smtClean="0">
                <a:latin typeface="Arial Narrow" panose="020B0606020202030204" pitchFamily="34" charset="0"/>
                <a:ea typeface="Times New Roman" panose="02020603050405020304" pitchFamily="18" charset="0"/>
                <a:cs typeface="Times New Roman" panose="02020603050405020304" pitchFamily="18" charset="0"/>
              </a:rPr>
              <a:t>sistema de control en las Secretarías</a:t>
            </a:r>
            <a:r>
              <a:rPr lang="es-ES" sz="2000" b="1" dirty="0" smtClean="0">
                <a:latin typeface="Arial" panose="020B0604020202020204" pitchFamily="34" charset="0"/>
                <a:ea typeface="Times New Roman" panose="02020603050405020304" pitchFamily="18" charset="0"/>
                <a:cs typeface="Times New Roman" panose="02020603050405020304" pitchFamily="18" charset="0"/>
              </a:rPr>
              <a:t>.</a:t>
            </a:r>
            <a:r>
              <a:rPr lang="en-US" sz="1800" dirty="0">
                <a:latin typeface="Calibri" panose="020F0502020204030204" pitchFamily="34" charset="0"/>
                <a:ea typeface="Times New Roman" panose="02020603050405020304" pitchFamily="18" charset="0"/>
                <a:cs typeface="Times New Roman" panose="02020603050405020304" pitchFamily="18" charset="0"/>
              </a:rPr>
              <a:t/>
            </a:r>
            <a:br>
              <a:rPr lang="en-US" sz="1800" dirty="0">
                <a:latin typeface="Calibri" panose="020F0502020204030204" pitchFamily="34" charset="0"/>
                <a:ea typeface="Times New Roman" panose="02020603050405020304" pitchFamily="18" charset="0"/>
                <a:cs typeface="Times New Roman" panose="02020603050405020304" pitchFamily="18" charset="0"/>
              </a:rPr>
            </a:br>
            <a:r>
              <a:rPr lang="en-US" sz="1800" dirty="0">
                <a:latin typeface="Calibri" panose="020F0502020204030204" pitchFamily="34" charset="0"/>
                <a:ea typeface="Times New Roman" panose="02020603050405020304" pitchFamily="18" charset="0"/>
                <a:cs typeface="Times New Roman" panose="02020603050405020304" pitchFamily="18" charset="0"/>
              </a:rPr>
              <a:t/>
            </a:r>
            <a:br>
              <a:rPr lang="en-US" sz="1800" dirty="0">
                <a:latin typeface="Calibri" panose="020F0502020204030204" pitchFamily="34" charset="0"/>
                <a:ea typeface="Times New Roman" panose="02020603050405020304" pitchFamily="18" charset="0"/>
                <a:cs typeface="Times New Roman" panose="02020603050405020304" pitchFamily="18" charset="0"/>
              </a:rPr>
            </a:br>
            <a:r>
              <a:rPr lang="en-US" sz="2000" dirty="0" smtClean="0">
                <a:latin typeface="Calibri" panose="020F0502020204030204" pitchFamily="34" charset="0"/>
                <a:ea typeface="Times New Roman" panose="02020603050405020304" pitchFamily="18" charset="0"/>
                <a:cs typeface="Times New Roman" panose="02020603050405020304" pitchFamily="18" charset="0"/>
              </a:rPr>
              <a:t/>
            </a:r>
            <a:br>
              <a:rPr lang="en-US" sz="2000" dirty="0" smtClean="0">
                <a:latin typeface="Calibri" panose="020F0502020204030204" pitchFamily="34" charset="0"/>
                <a:ea typeface="Times New Roman" panose="02020603050405020304" pitchFamily="18" charset="0"/>
                <a:cs typeface="Times New Roman" panose="02020603050405020304" pitchFamily="18" charset="0"/>
              </a:rPr>
            </a:br>
            <a:r>
              <a:rPr lang="en-US" sz="1800" dirty="0">
                <a:latin typeface="Calibri" panose="020F0502020204030204" pitchFamily="34" charset="0"/>
                <a:ea typeface="Times New Roman" panose="02020603050405020304" pitchFamily="18" charset="0"/>
                <a:cs typeface="Times New Roman" panose="02020603050405020304" pitchFamily="18" charset="0"/>
              </a:rPr>
              <a:t/>
            </a:r>
            <a:br>
              <a:rPr lang="en-US" sz="1800" dirty="0">
                <a:latin typeface="Calibri" panose="020F0502020204030204" pitchFamily="34" charset="0"/>
                <a:ea typeface="Times New Roman" panose="02020603050405020304" pitchFamily="18" charset="0"/>
                <a:cs typeface="Times New Roman" panose="02020603050405020304" pitchFamily="18" charset="0"/>
              </a:rPr>
            </a:br>
            <a:endParaRPr lang="es-ES" sz="2400" b="1" dirty="0">
              <a:solidFill>
                <a:prstClr val="black"/>
              </a:solidFill>
              <a:latin typeface="Arial Narrow" panose="020B0606020202030204" pitchFamily="34" charset="0"/>
            </a:endParaRPr>
          </a:p>
        </p:txBody>
      </p:sp>
      <p:sp>
        <p:nvSpPr>
          <p:cNvPr id="3" name="Marcador de contenido 2"/>
          <p:cNvSpPr>
            <a:spLocks noGrp="1"/>
          </p:cNvSpPr>
          <p:nvPr>
            <p:ph idx="1"/>
          </p:nvPr>
        </p:nvSpPr>
        <p:spPr>
          <a:xfrm>
            <a:off x="1362269" y="1264300"/>
            <a:ext cx="9993086" cy="5299788"/>
          </a:xfrm>
        </p:spPr>
        <p:txBody>
          <a:bodyPr>
            <a:normAutofit/>
          </a:bodyPr>
          <a:lstStyle/>
          <a:p>
            <a:pPr marR="0" algn="just">
              <a:spcBef>
                <a:spcPts val="300"/>
              </a:spcBef>
              <a:spcAft>
                <a:spcPts val="600"/>
              </a:spcAft>
            </a:pPr>
            <a:r>
              <a:rPr lang="es-ES" sz="2300" dirty="0">
                <a:solidFill>
                  <a:schemeClr val="tx1"/>
                </a:solidFill>
                <a:latin typeface="Arial Narrow" panose="020B0606020202030204" pitchFamily="34" charset="0"/>
              </a:rPr>
              <a:t>La Resolución No. </a:t>
            </a:r>
            <a:r>
              <a:rPr lang="es-ES" sz="2300" dirty="0">
                <a:solidFill>
                  <a:schemeClr val="tx1"/>
                </a:solidFill>
                <a:latin typeface="Arial Narrow" panose="020B0606020202030204" pitchFamily="34" charset="0"/>
              </a:rPr>
              <a:t>271, del 20 de julio de 2015, emitida por esta instancia, establece el “Sistema integral de control a las secretarías y el proceso de ingreso en las universidades”, de obligatoria aplicación en los centros de educación superior adscritos al Ministerio de Educación Superior, estableciendo a su vez que las universidades adscritas a otros organismos formadores, determinarán sus propios sistemas de control interno para los procesos que se realizan en las secretarías generales y docentes</a:t>
            </a:r>
            <a:r>
              <a:rPr lang="es-ES" sz="2300" dirty="0" smtClean="0">
                <a:solidFill>
                  <a:schemeClr val="tx1"/>
                </a:solidFill>
                <a:latin typeface="Arial Narrow" panose="020B0606020202030204" pitchFamily="34" charset="0"/>
              </a:rPr>
              <a:t>. (Art. 523.1)</a:t>
            </a:r>
            <a:endParaRPr lang="en-US" sz="2300" dirty="0">
              <a:solidFill>
                <a:schemeClr val="tx1"/>
              </a:solidFill>
              <a:latin typeface="Arial Narrow" panose="020B0606020202030204" pitchFamily="34" charset="0"/>
            </a:endParaRPr>
          </a:p>
          <a:p>
            <a:pPr marR="0" algn="just">
              <a:spcBef>
                <a:spcPts val="300"/>
              </a:spcBef>
              <a:spcAft>
                <a:spcPts val="600"/>
              </a:spcAft>
            </a:pPr>
            <a:r>
              <a:rPr lang="es-ES" sz="2300" dirty="0">
                <a:solidFill>
                  <a:schemeClr val="tx1"/>
                </a:solidFill>
                <a:latin typeface="Arial Narrow" panose="020B0606020202030204" pitchFamily="34" charset="0"/>
              </a:rPr>
              <a:t>Para contribuir a ese objetivo se anexa a la edición digital de este Manual el Procedimiento Metodológico que se ha aplicado en las inspecciones realizadas a las secretarías generales y docentes en los últimos </a:t>
            </a:r>
            <a:r>
              <a:rPr lang="es-ES" sz="2300" dirty="0" smtClean="0">
                <a:solidFill>
                  <a:schemeClr val="tx1"/>
                </a:solidFill>
                <a:latin typeface="Arial Narrow" panose="020B0606020202030204" pitchFamily="34" charset="0"/>
              </a:rPr>
              <a:t>años. Este </a:t>
            </a:r>
            <a:r>
              <a:rPr lang="es-ES" sz="2300" dirty="0">
                <a:solidFill>
                  <a:schemeClr val="tx1"/>
                </a:solidFill>
                <a:latin typeface="Arial Narrow" panose="020B0606020202030204" pitchFamily="34" charset="0"/>
              </a:rPr>
              <a:t>procedimiento se puede convertir en una Guía de Autocontrol para ser utilizada como una efectiva herramienta de trabajo en el sistema de control interno</a:t>
            </a:r>
            <a:r>
              <a:rPr lang="es-ES" sz="2300" dirty="0" smtClean="0">
                <a:solidFill>
                  <a:schemeClr val="tx1"/>
                </a:solidFill>
                <a:latin typeface="Arial Narrow" panose="020B0606020202030204" pitchFamily="34" charset="0"/>
              </a:rPr>
              <a:t>.</a:t>
            </a:r>
            <a:r>
              <a:rPr lang="es-ES" sz="2300" dirty="0">
                <a:solidFill>
                  <a:prstClr val="black"/>
                </a:solidFill>
                <a:latin typeface="Arial Narrow" panose="020B0606020202030204" pitchFamily="34" charset="0"/>
              </a:rPr>
              <a:t> (Art. </a:t>
            </a:r>
            <a:r>
              <a:rPr lang="es-ES" sz="2300" dirty="0" smtClean="0">
                <a:solidFill>
                  <a:prstClr val="black"/>
                </a:solidFill>
                <a:latin typeface="Arial Narrow" panose="020B0606020202030204" pitchFamily="34" charset="0"/>
              </a:rPr>
              <a:t>524.2)</a:t>
            </a:r>
            <a:endParaRPr lang="en-US" sz="2300" dirty="0">
              <a:solidFill>
                <a:schemeClr val="tx1"/>
              </a:solidFill>
              <a:latin typeface="Arial Narrow" panose="020B0606020202030204" pitchFamily="34" charset="0"/>
            </a:endParaRPr>
          </a:p>
          <a:p>
            <a:pPr marL="0" marR="0" indent="0" algn="just">
              <a:spcBef>
                <a:spcPts val="300"/>
              </a:spcBef>
              <a:spcAft>
                <a:spcPts val="600"/>
              </a:spcAft>
              <a:buNone/>
            </a:pPr>
            <a:endParaRPr lang="en-US" sz="2300" dirty="0">
              <a:solidFill>
                <a:schemeClr val="tx1"/>
              </a:solidFill>
              <a:latin typeface="Arial Narrow" panose="020B0606020202030204" pitchFamily="34" charset="0"/>
            </a:endParaRPr>
          </a:p>
          <a:p>
            <a:pPr algn="just">
              <a:lnSpc>
                <a:spcPct val="107000"/>
              </a:lnSpc>
              <a:spcBef>
                <a:spcPts val="0"/>
              </a:spcBef>
              <a:spcAft>
                <a:spcPts val="800"/>
              </a:spcAft>
            </a:pPr>
            <a:endParaRPr lang="es-US" sz="2300" dirty="0" smtClean="0">
              <a:solidFill>
                <a:schemeClr val="tx1"/>
              </a:solidFill>
              <a:latin typeface="Arial Narrow" panose="020B0606020202030204" pitchFamily="34" charset="0"/>
            </a:endParaRPr>
          </a:p>
          <a:p>
            <a:pPr algn="just">
              <a:lnSpc>
                <a:spcPct val="107000"/>
              </a:lnSpc>
              <a:spcBef>
                <a:spcPts val="0"/>
              </a:spcBef>
              <a:spcAft>
                <a:spcPts val="800"/>
              </a:spcAft>
            </a:pPr>
            <a:endParaRPr lang="en-US" sz="2300" dirty="0">
              <a:solidFill>
                <a:schemeClr val="tx1"/>
              </a:solidFill>
              <a:latin typeface="Arial Narrow" panose="020B0606020202030204" pitchFamily="34" charset="0"/>
            </a:endParaRPr>
          </a:p>
          <a:p>
            <a:pPr algn="just">
              <a:lnSpc>
                <a:spcPct val="107000"/>
              </a:lnSpc>
              <a:spcBef>
                <a:spcPts val="0"/>
              </a:spcBef>
              <a:spcAft>
                <a:spcPts val="800"/>
              </a:spcAft>
            </a:pPr>
            <a:endParaRPr lang="en-US" sz="2300" dirty="0">
              <a:solidFill>
                <a:schemeClr val="tx1"/>
              </a:solidFill>
              <a:latin typeface="Arial Narrow" panose="020B0606020202030204" pitchFamily="34" charset="0"/>
            </a:endParaRPr>
          </a:p>
          <a:p>
            <a:pPr marL="0" marR="0" indent="0" algn="just">
              <a:spcBef>
                <a:spcPts val="300"/>
              </a:spcBef>
              <a:spcAft>
                <a:spcPts val="600"/>
              </a:spcAft>
              <a:buNone/>
            </a:pPr>
            <a:endParaRPr lang="en-US" sz="2300" dirty="0">
              <a:solidFill>
                <a:schemeClr val="tx1"/>
              </a:solidFill>
              <a:latin typeface="Arial Narrow" panose="020B0606020202030204" pitchFamily="34" charset="0"/>
            </a:endParaRPr>
          </a:p>
          <a:p>
            <a:pPr marR="0" algn="just">
              <a:spcBef>
                <a:spcPts val="300"/>
              </a:spcBef>
              <a:spcAft>
                <a:spcPts val="600"/>
              </a:spcAft>
            </a:pPr>
            <a:endParaRPr lang="en-US" sz="2300" dirty="0">
              <a:solidFill>
                <a:schemeClr val="tx1"/>
              </a:solidFill>
              <a:latin typeface="Arial Narrow" panose="020B0606020202030204" pitchFamily="34" charset="0"/>
            </a:endParaRPr>
          </a:p>
          <a:p>
            <a:pPr algn="just">
              <a:lnSpc>
                <a:spcPct val="150000"/>
              </a:lnSpc>
              <a:spcBef>
                <a:spcPts val="300"/>
              </a:spcBef>
              <a:spcAft>
                <a:spcPts val="600"/>
              </a:spcAft>
            </a:pPr>
            <a:endParaRPr lang="en-US" sz="2100" dirty="0">
              <a:solidFill>
                <a:schemeClr val="tx1"/>
              </a:solidFill>
              <a:latin typeface="Arial Narrow" panose="020B0606020202030204" pitchFamily="34" charset="0"/>
            </a:endParaRPr>
          </a:p>
          <a:p>
            <a:pPr marR="0" algn="just">
              <a:lnSpc>
                <a:spcPct val="150000"/>
              </a:lnSpc>
              <a:spcBef>
                <a:spcPts val="300"/>
              </a:spcBef>
              <a:spcAft>
                <a:spcPts val="600"/>
              </a:spcAft>
            </a:pPr>
            <a:endParaRPr lang="es-ES" sz="2100" dirty="0">
              <a:solidFill>
                <a:schemeClr val="tx1"/>
              </a:solidFill>
              <a:latin typeface="Arial Narrow" panose="020B0606020202030204" pitchFamily="34" charset="0"/>
            </a:endParaRPr>
          </a:p>
          <a:p>
            <a:pPr marL="0" marR="0" indent="0" algn="just">
              <a:lnSpc>
                <a:spcPct val="150000"/>
              </a:lnSpc>
              <a:spcBef>
                <a:spcPts val="300"/>
              </a:spcBef>
              <a:spcAft>
                <a:spcPts val="600"/>
              </a:spcAft>
              <a:buNone/>
            </a:pPr>
            <a:endParaRPr lang="es-ES" sz="2100" b="1" dirty="0">
              <a:solidFill>
                <a:srgbClr val="FF0000"/>
              </a:solidFill>
              <a:latin typeface="Arial Narrow" panose="020B0606020202030204" pitchFamily="34" charset="0"/>
            </a:endParaRPr>
          </a:p>
          <a:p>
            <a:pPr marL="0" marR="0" indent="0" algn="just">
              <a:lnSpc>
                <a:spcPct val="150000"/>
              </a:lnSpc>
              <a:spcBef>
                <a:spcPts val="300"/>
              </a:spcBef>
              <a:spcAft>
                <a:spcPts val="600"/>
              </a:spcAft>
              <a:buNone/>
            </a:pPr>
            <a:endParaRPr lang="en-US" sz="2100" b="1" dirty="0">
              <a:solidFill>
                <a:schemeClr val="tx1"/>
              </a:solidFill>
              <a:latin typeface="Arial Narrow" panose="020B0606020202030204" pitchFamily="34" charset="0"/>
            </a:endParaRPr>
          </a:p>
          <a:p>
            <a:pPr marR="0" algn="just">
              <a:lnSpc>
                <a:spcPct val="150000"/>
              </a:lnSpc>
              <a:spcBef>
                <a:spcPts val="300"/>
              </a:spcBef>
              <a:spcAft>
                <a:spcPts val="600"/>
              </a:spcAft>
            </a:pPr>
            <a:endParaRPr lang="en-US" sz="2100" dirty="0">
              <a:solidFill>
                <a:schemeClr val="tx1"/>
              </a:solidFill>
              <a:latin typeface="Arial Narrow" panose="020B0606020202030204" pitchFamily="34" charset="0"/>
            </a:endParaRPr>
          </a:p>
        </p:txBody>
      </p:sp>
      <p:sp>
        <p:nvSpPr>
          <p:cNvPr id="8" name="Marcador de contenido 2"/>
          <p:cNvSpPr txBox="1">
            <a:spLocks/>
          </p:cNvSpPr>
          <p:nvPr/>
        </p:nvSpPr>
        <p:spPr>
          <a:xfrm>
            <a:off x="1511559" y="1226976"/>
            <a:ext cx="10034374" cy="476794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fontAlgn="t">
              <a:spcBef>
                <a:spcPts val="0"/>
              </a:spcBef>
              <a:buClr>
                <a:srgbClr val="A53010"/>
              </a:buClr>
              <a:buFont typeface="Wingdings 3" charset="2"/>
              <a:buNone/>
            </a:pPr>
            <a:endParaRPr lang="en-US" sz="2400" dirty="0">
              <a:solidFill>
                <a:prstClr val="black">
                  <a:lumMod val="75000"/>
                  <a:lumOff val="25000"/>
                </a:prstClr>
              </a:solidFill>
              <a:latin typeface="Arial" panose="020B0604020202020204" pitchFamily="34" charset="0"/>
            </a:endParaRPr>
          </a:p>
          <a:p>
            <a:pPr marL="0" indent="0" algn="just" fontAlgn="t">
              <a:spcBef>
                <a:spcPts val="0"/>
              </a:spcBef>
              <a:buClr>
                <a:srgbClr val="A53010"/>
              </a:buClr>
              <a:buFont typeface="Wingdings 3" charset="2"/>
              <a:buNone/>
            </a:pPr>
            <a:endParaRPr lang="en-US" sz="2600" dirty="0" smtClean="0">
              <a:solidFill>
                <a:prstClr val="black">
                  <a:lumMod val="75000"/>
                  <a:lumOff val="25000"/>
                </a:prstClr>
              </a:solidFill>
              <a:latin typeface="Arial" panose="020B0604020202020204" pitchFamily="34" charset="0"/>
            </a:endParaRPr>
          </a:p>
        </p:txBody>
      </p:sp>
    </p:spTree>
    <p:extLst>
      <p:ext uri="{BB962C8B-B14F-4D97-AF65-F5344CB8AC3E}">
        <p14:creationId xmlns:p14="http://schemas.microsoft.com/office/powerpoint/2010/main" val="25554532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62269" y="535471"/>
            <a:ext cx="10183664" cy="728829"/>
          </a:xfrm>
        </p:spPr>
        <p:txBody>
          <a:bodyPr>
            <a:noAutofit/>
          </a:bodyPr>
          <a:lstStyle/>
          <a:p>
            <a:pPr marL="0" marR="0" algn="ctr">
              <a:spcBef>
                <a:spcPts val="300"/>
              </a:spcBef>
              <a:spcAft>
                <a:spcPts val="600"/>
              </a:spcAft>
            </a:pPr>
            <a:r>
              <a:rPr lang="es-ES" sz="2400" b="1" dirty="0" smtClean="0">
                <a:solidFill>
                  <a:prstClr val="black"/>
                </a:solidFill>
                <a:latin typeface="Arial Narrow" panose="020B0606020202030204" pitchFamily="34" charset="0"/>
              </a:rPr>
              <a:t>Capitulo XII: </a:t>
            </a:r>
            <a:r>
              <a:rPr lang="es-ES" sz="2000" b="1" dirty="0" smtClean="0">
                <a:latin typeface="Arial Narrow" panose="020B0606020202030204" pitchFamily="34" charset="0"/>
                <a:ea typeface="Times New Roman" panose="02020603050405020304" pitchFamily="18" charset="0"/>
                <a:cs typeface="Times New Roman" panose="02020603050405020304" pitchFamily="18" charset="0"/>
              </a:rPr>
              <a:t>Del</a:t>
            </a:r>
            <a:r>
              <a:rPr lang="es-ES" sz="2000" b="1" spc="-35" dirty="0" smtClean="0">
                <a:latin typeface="Arial Narrow" panose="020B0606020202030204" pitchFamily="34" charset="0"/>
                <a:ea typeface="Times New Roman" panose="02020603050405020304" pitchFamily="18" charset="0"/>
                <a:cs typeface="Times New Roman" panose="02020603050405020304" pitchFamily="18" charset="0"/>
              </a:rPr>
              <a:t> </a:t>
            </a:r>
            <a:r>
              <a:rPr lang="es-ES" sz="2000" b="1" dirty="0" smtClean="0">
                <a:latin typeface="Arial Narrow" panose="020B0606020202030204" pitchFamily="34" charset="0"/>
                <a:ea typeface="Times New Roman" panose="02020603050405020304" pitchFamily="18" charset="0"/>
                <a:cs typeface="Times New Roman" panose="02020603050405020304" pitchFamily="18" charset="0"/>
              </a:rPr>
              <a:t>sistema de control en las Secretarías</a:t>
            </a:r>
            <a:r>
              <a:rPr lang="es-ES" sz="2000" b="1" dirty="0" smtClean="0">
                <a:latin typeface="Arial" panose="020B0604020202020204" pitchFamily="34" charset="0"/>
                <a:ea typeface="Times New Roman" panose="02020603050405020304" pitchFamily="18" charset="0"/>
                <a:cs typeface="Times New Roman" panose="02020603050405020304" pitchFamily="18" charset="0"/>
              </a:rPr>
              <a:t>.</a:t>
            </a:r>
            <a:r>
              <a:rPr lang="en-US" sz="1800" dirty="0">
                <a:latin typeface="Calibri" panose="020F0502020204030204" pitchFamily="34" charset="0"/>
                <a:ea typeface="Times New Roman" panose="02020603050405020304" pitchFamily="18" charset="0"/>
                <a:cs typeface="Times New Roman" panose="02020603050405020304" pitchFamily="18" charset="0"/>
              </a:rPr>
              <a:t/>
            </a:r>
            <a:br>
              <a:rPr lang="en-US" sz="1800" dirty="0">
                <a:latin typeface="Calibri" panose="020F0502020204030204" pitchFamily="34" charset="0"/>
                <a:ea typeface="Times New Roman" panose="02020603050405020304" pitchFamily="18" charset="0"/>
                <a:cs typeface="Times New Roman" panose="02020603050405020304" pitchFamily="18" charset="0"/>
              </a:rPr>
            </a:br>
            <a:r>
              <a:rPr lang="en-US" sz="1800" dirty="0">
                <a:latin typeface="Calibri" panose="020F0502020204030204" pitchFamily="34" charset="0"/>
                <a:ea typeface="Times New Roman" panose="02020603050405020304" pitchFamily="18" charset="0"/>
                <a:cs typeface="Times New Roman" panose="02020603050405020304" pitchFamily="18" charset="0"/>
              </a:rPr>
              <a:t/>
            </a:r>
            <a:br>
              <a:rPr lang="en-US" sz="1800" dirty="0">
                <a:latin typeface="Calibri" panose="020F0502020204030204" pitchFamily="34" charset="0"/>
                <a:ea typeface="Times New Roman" panose="02020603050405020304" pitchFamily="18" charset="0"/>
                <a:cs typeface="Times New Roman" panose="02020603050405020304" pitchFamily="18" charset="0"/>
              </a:rPr>
            </a:br>
            <a:r>
              <a:rPr lang="en-US" sz="2000" dirty="0" smtClean="0">
                <a:latin typeface="Calibri" panose="020F0502020204030204" pitchFamily="34" charset="0"/>
                <a:ea typeface="Times New Roman" panose="02020603050405020304" pitchFamily="18" charset="0"/>
                <a:cs typeface="Times New Roman" panose="02020603050405020304" pitchFamily="18" charset="0"/>
              </a:rPr>
              <a:t/>
            </a:r>
            <a:br>
              <a:rPr lang="en-US" sz="2000" dirty="0" smtClean="0">
                <a:latin typeface="Calibri" panose="020F0502020204030204" pitchFamily="34" charset="0"/>
                <a:ea typeface="Times New Roman" panose="02020603050405020304" pitchFamily="18" charset="0"/>
                <a:cs typeface="Times New Roman" panose="02020603050405020304" pitchFamily="18" charset="0"/>
              </a:rPr>
            </a:br>
            <a:r>
              <a:rPr lang="en-US" sz="1800" dirty="0">
                <a:latin typeface="Calibri" panose="020F0502020204030204" pitchFamily="34" charset="0"/>
                <a:ea typeface="Times New Roman" panose="02020603050405020304" pitchFamily="18" charset="0"/>
                <a:cs typeface="Times New Roman" panose="02020603050405020304" pitchFamily="18" charset="0"/>
              </a:rPr>
              <a:t/>
            </a:r>
            <a:br>
              <a:rPr lang="en-US" sz="1800" dirty="0">
                <a:latin typeface="Calibri" panose="020F0502020204030204" pitchFamily="34" charset="0"/>
                <a:ea typeface="Times New Roman" panose="02020603050405020304" pitchFamily="18" charset="0"/>
                <a:cs typeface="Times New Roman" panose="02020603050405020304" pitchFamily="18" charset="0"/>
              </a:rPr>
            </a:br>
            <a:endParaRPr lang="es-ES" sz="2400" b="1" dirty="0">
              <a:solidFill>
                <a:prstClr val="black"/>
              </a:solidFill>
              <a:latin typeface="Arial Narrow" panose="020B0606020202030204" pitchFamily="34" charset="0"/>
            </a:endParaRPr>
          </a:p>
        </p:txBody>
      </p:sp>
      <p:sp>
        <p:nvSpPr>
          <p:cNvPr id="3" name="Marcador de contenido 2"/>
          <p:cNvSpPr>
            <a:spLocks noGrp="1"/>
          </p:cNvSpPr>
          <p:nvPr>
            <p:ph idx="1"/>
          </p:nvPr>
        </p:nvSpPr>
        <p:spPr>
          <a:xfrm>
            <a:off x="1362269" y="1264300"/>
            <a:ext cx="9993086" cy="5299788"/>
          </a:xfrm>
        </p:spPr>
        <p:txBody>
          <a:bodyPr>
            <a:normAutofit fontScale="92500" lnSpcReduction="20000"/>
          </a:bodyPr>
          <a:lstStyle/>
          <a:p>
            <a:pPr marR="0" algn="just">
              <a:lnSpc>
                <a:spcPct val="150000"/>
              </a:lnSpc>
              <a:spcBef>
                <a:spcPts val="300"/>
              </a:spcBef>
              <a:spcAft>
                <a:spcPts val="600"/>
              </a:spcAft>
            </a:pPr>
            <a:r>
              <a:rPr lang="es-ES" sz="2300" dirty="0">
                <a:solidFill>
                  <a:schemeClr val="tx1"/>
                </a:solidFill>
                <a:latin typeface="Arial Narrow" panose="020B0606020202030204" pitchFamily="34" charset="0"/>
              </a:rPr>
              <a:t>Los secretarios generales deben adaptar esta Guía de Autocontrol a las condiciones particulares del sistema de trabajo en las secretarías de la Universidad, fundamentalmente, incluyendo las nuevas normas incorporadas en este Manual</a:t>
            </a:r>
            <a:r>
              <a:rPr lang="es-ES" sz="2300" dirty="0" smtClean="0">
                <a:solidFill>
                  <a:schemeClr val="tx1"/>
                </a:solidFill>
                <a:latin typeface="Arial Narrow" panose="020B0606020202030204" pitchFamily="34" charset="0"/>
              </a:rPr>
              <a:t>.</a:t>
            </a:r>
            <a:r>
              <a:rPr lang="es-ES" sz="2400" dirty="0">
                <a:latin typeface="Arial" panose="020B0604020202020204" pitchFamily="34" charset="0"/>
                <a:ea typeface="Times New Roman" panose="02020603050405020304" pitchFamily="18" charset="0"/>
                <a:cs typeface="Times New Roman" panose="02020603050405020304" pitchFamily="18" charset="0"/>
              </a:rPr>
              <a:t> </a:t>
            </a:r>
            <a:r>
              <a:rPr lang="es-ES" sz="2300" dirty="0">
                <a:solidFill>
                  <a:schemeClr val="tx1"/>
                </a:solidFill>
                <a:latin typeface="Arial Narrow" panose="020B0606020202030204" pitchFamily="34" charset="0"/>
              </a:rPr>
              <a:t>Incluso puede ser modificada para adaptarla a las particularidades de una secretaría docente en específico y convertirla en una efectiva </a:t>
            </a:r>
            <a:r>
              <a:rPr lang="es-ES" sz="2300" b="1" dirty="0">
                <a:solidFill>
                  <a:srgbClr val="FF0000"/>
                </a:solidFill>
                <a:latin typeface="Arial Narrow" panose="020B0606020202030204" pitchFamily="34" charset="0"/>
              </a:rPr>
              <a:t>Guía de Autocontrol</a:t>
            </a:r>
            <a:r>
              <a:rPr lang="es-ES" sz="2300" dirty="0" smtClean="0">
                <a:solidFill>
                  <a:schemeClr val="tx1"/>
                </a:solidFill>
                <a:latin typeface="Arial Narrow" panose="020B0606020202030204" pitchFamily="34" charset="0"/>
              </a:rPr>
              <a:t>. (Art. 525.1)</a:t>
            </a:r>
            <a:endParaRPr lang="es-ES" sz="2300" dirty="0">
              <a:solidFill>
                <a:schemeClr val="tx1"/>
              </a:solidFill>
              <a:latin typeface="Arial Narrow" panose="020B0606020202030204" pitchFamily="34" charset="0"/>
            </a:endParaRPr>
          </a:p>
          <a:p>
            <a:pPr lvl="0" algn="just">
              <a:lnSpc>
                <a:spcPct val="150000"/>
              </a:lnSpc>
              <a:spcBef>
                <a:spcPts val="300"/>
              </a:spcBef>
              <a:spcAft>
                <a:spcPts val="600"/>
              </a:spcAft>
              <a:buClr>
                <a:srgbClr val="A53010"/>
              </a:buClr>
            </a:pPr>
            <a:r>
              <a:rPr lang="es-ES" sz="2300" dirty="0">
                <a:solidFill>
                  <a:schemeClr val="tx1"/>
                </a:solidFill>
                <a:latin typeface="Arial Narrow" panose="020B0606020202030204" pitchFamily="34" charset="0"/>
              </a:rPr>
              <a:t>A la vez puede ser utilizada, debidamente adaptada, para realizar las inspecciones de la Secretaría General a las secretarías docentes</a:t>
            </a:r>
            <a:r>
              <a:rPr lang="es-ES" sz="2300" dirty="0" smtClean="0">
                <a:solidFill>
                  <a:schemeClr val="tx1"/>
                </a:solidFill>
                <a:latin typeface="Arial Narrow" panose="020B0606020202030204" pitchFamily="34" charset="0"/>
              </a:rPr>
              <a:t>.</a:t>
            </a:r>
            <a:r>
              <a:rPr lang="es-ES" sz="2300" dirty="0">
                <a:solidFill>
                  <a:prstClr val="black"/>
                </a:solidFill>
                <a:latin typeface="Arial Narrow" panose="020B0606020202030204" pitchFamily="34" charset="0"/>
              </a:rPr>
              <a:t> (Art. </a:t>
            </a:r>
            <a:r>
              <a:rPr lang="es-ES" sz="2300" dirty="0" smtClean="0">
                <a:solidFill>
                  <a:prstClr val="black"/>
                </a:solidFill>
                <a:latin typeface="Arial Narrow" panose="020B0606020202030204" pitchFamily="34" charset="0"/>
              </a:rPr>
              <a:t>525.2)</a:t>
            </a:r>
            <a:endParaRPr lang="es-ES" sz="2300" dirty="0" smtClean="0">
              <a:solidFill>
                <a:schemeClr val="tx1"/>
              </a:solidFill>
              <a:latin typeface="Arial Narrow" panose="020B0606020202030204" pitchFamily="34" charset="0"/>
            </a:endParaRPr>
          </a:p>
          <a:p>
            <a:pPr lvl="0" algn="just">
              <a:lnSpc>
                <a:spcPct val="150000"/>
              </a:lnSpc>
              <a:spcBef>
                <a:spcPts val="300"/>
              </a:spcBef>
              <a:spcAft>
                <a:spcPts val="600"/>
              </a:spcAft>
              <a:buClr>
                <a:srgbClr val="A53010"/>
              </a:buClr>
            </a:pPr>
            <a:r>
              <a:rPr lang="es-ES" sz="2300" dirty="0">
                <a:solidFill>
                  <a:schemeClr val="tx1"/>
                </a:solidFill>
                <a:latin typeface="Arial Narrow" panose="020B0606020202030204" pitchFamily="34" charset="0"/>
              </a:rPr>
              <a:t>Se debe tener en cuenta que las anomalías detectadas en el cumplimiento de las normas y procedimientos se clasifican según establece la Resolución No. </a:t>
            </a:r>
            <a:r>
              <a:rPr lang="es-ES" sz="2300" dirty="0">
                <a:solidFill>
                  <a:schemeClr val="tx1"/>
                </a:solidFill>
                <a:latin typeface="Arial Narrow" panose="020B0606020202030204" pitchFamily="34" charset="0"/>
              </a:rPr>
              <a:t>271/2015, en su Capítulo IV Criterios de clasificación, conforme a los criterios siguientes: Fraude (F), Violación tendente a fraude (VTF), Infracción (In), Señalamiento (S</a:t>
            </a:r>
            <a:r>
              <a:rPr lang="es-ES" sz="2300" dirty="0" smtClean="0">
                <a:solidFill>
                  <a:schemeClr val="tx1"/>
                </a:solidFill>
                <a:latin typeface="Arial Narrow" panose="020B0606020202030204" pitchFamily="34" charset="0"/>
              </a:rPr>
              <a:t>).</a:t>
            </a:r>
            <a:r>
              <a:rPr lang="es-ES" sz="2300" dirty="0">
                <a:solidFill>
                  <a:prstClr val="black"/>
                </a:solidFill>
                <a:latin typeface="Arial Narrow" panose="020B0606020202030204" pitchFamily="34" charset="0"/>
              </a:rPr>
              <a:t> (Art. </a:t>
            </a:r>
            <a:r>
              <a:rPr lang="es-ES" sz="2300" dirty="0" smtClean="0">
                <a:solidFill>
                  <a:prstClr val="black"/>
                </a:solidFill>
                <a:latin typeface="Arial Narrow" panose="020B0606020202030204" pitchFamily="34" charset="0"/>
              </a:rPr>
              <a:t>525.3)</a:t>
            </a:r>
            <a:endParaRPr lang="es-ES" sz="2300" dirty="0">
              <a:solidFill>
                <a:prstClr val="black"/>
              </a:solidFill>
              <a:latin typeface="Arial Narrow" panose="020B0606020202030204" pitchFamily="34" charset="0"/>
            </a:endParaRPr>
          </a:p>
          <a:p>
            <a:pPr marL="0" marR="0" indent="0" algn="just">
              <a:spcBef>
                <a:spcPts val="300"/>
              </a:spcBef>
              <a:spcAft>
                <a:spcPts val="600"/>
              </a:spcAft>
              <a:buNone/>
            </a:pPr>
            <a:endParaRPr lang="en-US" sz="2300" dirty="0">
              <a:solidFill>
                <a:schemeClr val="tx1"/>
              </a:solidFill>
              <a:latin typeface="Arial Narrow" panose="020B0606020202030204" pitchFamily="34" charset="0"/>
            </a:endParaRPr>
          </a:p>
          <a:p>
            <a:pPr marL="398463" marR="0" indent="-398463" algn="just">
              <a:spcBef>
                <a:spcPts val="300"/>
              </a:spcBef>
              <a:spcAft>
                <a:spcPts val="600"/>
              </a:spcAft>
            </a:pPr>
            <a:endParaRPr lang="en-US" sz="2300" dirty="0">
              <a:solidFill>
                <a:schemeClr val="tx1"/>
              </a:solidFill>
              <a:latin typeface="Arial Narrow" panose="020B0606020202030204" pitchFamily="34" charset="0"/>
            </a:endParaRPr>
          </a:p>
          <a:p>
            <a:pPr marL="0" marR="0" indent="0" algn="just">
              <a:spcBef>
                <a:spcPts val="300"/>
              </a:spcBef>
              <a:spcAft>
                <a:spcPts val="600"/>
              </a:spcAft>
              <a:buNone/>
            </a:pPr>
            <a:endParaRPr lang="en-US" sz="2300" dirty="0">
              <a:solidFill>
                <a:schemeClr val="tx1"/>
              </a:solidFill>
              <a:latin typeface="Arial Narrow" panose="020B0606020202030204" pitchFamily="34" charset="0"/>
            </a:endParaRPr>
          </a:p>
          <a:p>
            <a:pPr algn="just">
              <a:lnSpc>
                <a:spcPct val="107000"/>
              </a:lnSpc>
              <a:spcBef>
                <a:spcPts val="0"/>
              </a:spcBef>
              <a:spcAft>
                <a:spcPts val="800"/>
              </a:spcAft>
            </a:pPr>
            <a:endParaRPr lang="es-US" sz="2300" dirty="0" smtClean="0">
              <a:solidFill>
                <a:schemeClr val="tx1"/>
              </a:solidFill>
              <a:latin typeface="Arial Narrow" panose="020B0606020202030204" pitchFamily="34" charset="0"/>
            </a:endParaRPr>
          </a:p>
          <a:p>
            <a:pPr algn="just">
              <a:lnSpc>
                <a:spcPct val="107000"/>
              </a:lnSpc>
              <a:spcBef>
                <a:spcPts val="0"/>
              </a:spcBef>
              <a:spcAft>
                <a:spcPts val="800"/>
              </a:spcAft>
            </a:pPr>
            <a:endParaRPr lang="en-US" sz="2300" dirty="0">
              <a:solidFill>
                <a:schemeClr val="tx1"/>
              </a:solidFill>
              <a:latin typeface="Arial Narrow" panose="020B0606020202030204" pitchFamily="34" charset="0"/>
            </a:endParaRPr>
          </a:p>
          <a:p>
            <a:pPr algn="just">
              <a:lnSpc>
                <a:spcPct val="107000"/>
              </a:lnSpc>
              <a:spcBef>
                <a:spcPts val="0"/>
              </a:spcBef>
              <a:spcAft>
                <a:spcPts val="800"/>
              </a:spcAft>
            </a:pPr>
            <a:endParaRPr lang="en-US" sz="2300" dirty="0">
              <a:solidFill>
                <a:schemeClr val="tx1"/>
              </a:solidFill>
              <a:latin typeface="Arial Narrow" panose="020B0606020202030204" pitchFamily="34" charset="0"/>
            </a:endParaRPr>
          </a:p>
          <a:p>
            <a:pPr marL="0" marR="0" indent="0" algn="just">
              <a:spcBef>
                <a:spcPts val="300"/>
              </a:spcBef>
              <a:spcAft>
                <a:spcPts val="600"/>
              </a:spcAft>
              <a:buNone/>
            </a:pPr>
            <a:endParaRPr lang="en-US" sz="2300" dirty="0">
              <a:solidFill>
                <a:schemeClr val="tx1"/>
              </a:solidFill>
              <a:latin typeface="Arial Narrow" panose="020B0606020202030204" pitchFamily="34" charset="0"/>
            </a:endParaRPr>
          </a:p>
          <a:p>
            <a:pPr marR="0" algn="just">
              <a:spcBef>
                <a:spcPts val="300"/>
              </a:spcBef>
              <a:spcAft>
                <a:spcPts val="600"/>
              </a:spcAft>
            </a:pPr>
            <a:endParaRPr lang="en-US" sz="2300" dirty="0">
              <a:solidFill>
                <a:schemeClr val="tx1"/>
              </a:solidFill>
              <a:latin typeface="Arial Narrow" panose="020B0606020202030204" pitchFamily="34" charset="0"/>
            </a:endParaRPr>
          </a:p>
          <a:p>
            <a:pPr algn="just">
              <a:lnSpc>
                <a:spcPct val="150000"/>
              </a:lnSpc>
              <a:spcBef>
                <a:spcPts val="300"/>
              </a:spcBef>
              <a:spcAft>
                <a:spcPts val="600"/>
              </a:spcAft>
            </a:pPr>
            <a:endParaRPr lang="en-US" sz="2100" dirty="0">
              <a:solidFill>
                <a:schemeClr val="tx1"/>
              </a:solidFill>
              <a:latin typeface="Arial Narrow" panose="020B0606020202030204" pitchFamily="34" charset="0"/>
            </a:endParaRPr>
          </a:p>
          <a:p>
            <a:pPr marR="0" algn="just">
              <a:lnSpc>
                <a:spcPct val="150000"/>
              </a:lnSpc>
              <a:spcBef>
                <a:spcPts val="300"/>
              </a:spcBef>
              <a:spcAft>
                <a:spcPts val="600"/>
              </a:spcAft>
            </a:pPr>
            <a:endParaRPr lang="es-ES" sz="2100" dirty="0">
              <a:solidFill>
                <a:schemeClr val="tx1"/>
              </a:solidFill>
              <a:latin typeface="Arial Narrow" panose="020B0606020202030204" pitchFamily="34" charset="0"/>
            </a:endParaRPr>
          </a:p>
          <a:p>
            <a:pPr marL="0" marR="0" indent="0" algn="just">
              <a:lnSpc>
                <a:spcPct val="150000"/>
              </a:lnSpc>
              <a:spcBef>
                <a:spcPts val="300"/>
              </a:spcBef>
              <a:spcAft>
                <a:spcPts val="600"/>
              </a:spcAft>
              <a:buNone/>
            </a:pPr>
            <a:endParaRPr lang="es-ES" sz="2100" b="1" dirty="0">
              <a:solidFill>
                <a:srgbClr val="FF0000"/>
              </a:solidFill>
              <a:latin typeface="Arial Narrow" panose="020B0606020202030204" pitchFamily="34" charset="0"/>
            </a:endParaRPr>
          </a:p>
          <a:p>
            <a:pPr marL="0" marR="0" indent="0" algn="just">
              <a:lnSpc>
                <a:spcPct val="150000"/>
              </a:lnSpc>
              <a:spcBef>
                <a:spcPts val="300"/>
              </a:spcBef>
              <a:spcAft>
                <a:spcPts val="600"/>
              </a:spcAft>
              <a:buNone/>
            </a:pPr>
            <a:endParaRPr lang="en-US" sz="2100" b="1" dirty="0">
              <a:solidFill>
                <a:schemeClr val="tx1"/>
              </a:solidFill>
              <a:latin typeface="Arial Narrow" panose="020B0606020202030204" pitchFamily="34" charset="0"/>
            </a:endParaRPr>
          </a:p>
          <a:p>
            <a:pPr marR="0" algn="just">
              <a:lnSpc>
                <a:spcPct val="150000"/>
              </a:lnSpc>
              <a:spcBef>
                <a:spcPts val="300"/>
              </a:spcBef>
              <a:spcAft>
                <a:spcPts val="600"/>
              </a:spcAft>
            </a:pPr>
            <a:endParaRPr lang="en-US" sz="2100" dirty="0">
              <a:solidFill>
                <a:schemeClr val="tx1"/>
              </a:solidFill>
              <a:latin typeface="Arial Narrow" panose="020B0606020202030204" pitchFamily="34" charset="0"/>
            </a:endParaRPr>
          </a:p>
        </p:txBody>
      </p:sp>
      <p:sp>
        <p:nvSpPr>
          <p:cNvPr id="8" name="Marcador de contenido 2"/>
          <p:cNvSpPr txBox="1">
            <a:spLocks/>
          </p:cNvSpPr>
          <p:nvPr/>
        </p:nvSpPr>
        <p:spPr>
          <a:xfrm>
            <a:off x="1511559" y="1226976"/>
            <a:ext cx="10034374" cy="476794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fontAlgn="t">
              <a:spcBef>
                <a:spcPts val="0"/>
              </a:spcBef>
              <a:buClr>
                <a:srgbClr val="A53010"/>
              </a:buClr>
              <a:buFont typeface="Wingdings 3" charset="2"/>
              <a:buNone/>
            </a:pPr>
            <a:endParaRPr lang="en-US" sz="2400" dirty="0">
              <a:solidFill>
                <a:prstClr val="black">
                  <a:lumMod val="75000"/>
                  <a:lumOff val="25000"/>
                </a:prstClr>
              </a:solidFill>
              <a:latin typeface="Arial" panose="020B0604020202020204" pitchFamily="34" charset="0"/>
            </a:endParaRPr>
          </a:p>
          <a:p>
            <a:pPr marL="0" indent="0" algn="just" fontAlgn="t">
              <a:spcBef>
                <a:spcPts val="0"/>
              </a:spcBef>
              <a:buClr>
                <a:srgbClr val="A53010"/>
              </a:buClr>
              <a:buFont typeface="Wingdings 3" charset="2"/>
              <a:buNone/>
            </a:pPr>
            <a:endParaRPr lang="en-US" sz="2600" dirty="0" smtClean="0">
              <a:solidFill>
                <a:prstClr val="black">
                  <a:lumMod val="75000"/>
                  <a:lumOff val="25000"/>
                </a:prstClr>
              </a:solidFill>
              <a:latin typeface="Arial" panose="020B0604020202020204" pitchFamily="34" charset="0"/>
            </a:endParaRPr>
          </a:p>
        </p:txBody>
      </p:sp>
    </p:spTree>
    <p:extLst>
      <p:ext uri="{BB962C8B-B14F-4D97-AF65-F5344CB8AC3E}">
        <p14:creationId xmlns:p14="http://schemas.microsoft.com/office/powerpoint/2010/main" val="8188665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62269" y="535471"/>
            <a:ext cx="10183664" cy="728829"/>
          </a:xfrm>
        </p:spPr>
        <p:txBody>
          <a:bodyPr>
            <a:noAutofit/>
          </a:bodyPr>
          <a:lstStyle/>
          <a:p>
            <a:pPr marL="0" marR="0" algn="ctr">
              <a:spcBef>
                <a:spcPts val="300"/>
              </a:spcBef>
              <a:spcAft>
                <a:spcPts val="600"/>
              </a:spcAft>
            </a:pPr>
            <a:r>
              <a:rPr lang="es-ES" sz="2400" b="1" dirty="0" smtClean="0">
                <a:solidFill>
                  <a:prstClr val="black"/>
                </a:solidFill>
                <a:latin typeface="Arial Narrow" panose="020B0606020202030204" pitchFamily="34" charset="0"/>
              </a:rPr>
              <a:t>PROYECTO </a:t>
            </a:r>
            <a:r>
              <a:rPr lang="es-ES" sz="2400" b="1" smtClean="0">
                <a:solidFill>
                  <a:prstClr val="black"/>
                </a:solidFill>
                <a:latin typeface="Arial Narrow" panose="020B0606020202030204" pitchFamily="34" charset="0"/>
              </a:rPr>
              <a:t>DE ACUERDOS</a:t>
            </a:r>
            <a:r>
              <a:rPr lang="en-US" sz="1800" dirty="0">
                <a:latin typeface="Calibri" panose="020F0502020204030204" pitchFamily="34" charset="0"/>
                <a:ea typeface="Times New Roman" panose="02020603050405020304" pitchFamily="18" charset="0"/>
                <a:cs typeface="Times New Roman" panose="02020603050405020304" pitchFamily="18" charset="0"/>
              </a:rPr>
              <a:t/>
            </a:r>
            <a:br>
              <a:rPr lang="en-US" sz="1800" dirty="0">
                <a:latin typeface="Calibri" panose="020F0502020204030204" pitchFamily="34" charset="0"/>
                <a:ea typeface="Times New Roman" panose="02020603050405020304" pitchFamily="18" charset="0"/>
                <a:cs typeface="Times New Roman" panose="02020603050405020304" pitchFamily="18" charset="0"/>
              </a:rPr>
            </a:br>
            <a:r>
              <a:rPr lang="en-US" sz="1800" dirty="0">
                <a:latin typeface="Calibri" panose="020F0502020204030204" pitchFamily="34" charset="0"/>
                <a:ea typeface="Times New Roman" panose="02020603050405020304" pitchFamily="18" charset="0"/>
                <a:cs typeface="Times New Roman" panose="02020603050405020304" pitchFamily="18" charset="0"/>
              </a:rPr>
              <a:t/>
            </a:r>
            <a:br>
              <a:rPr lang="en-US" sz="1800" dirty="0">
                <a:latin typeface="Calibri" panose="020F0502020204030204" pitchFamily="34" charset="0"/>
                <a:ea typeface="Times New Roman" panose="02020603050405020304" pitchFamily="18" charset="0"/>
                <a:cs typeface="Times New Roman" panose="02020603050405020304" pitchFamily="18" charset="0"/>
              </a:rPr>
            </a:br>
            <a:r>
              <a:rPr lang="en-US" sz="2000" dirty="0" smtClean="0">
                <a:latin typeface="Calibri" panose="020F0502020204030204" pitchFamily="34" charset="0"/>
                <a:ea typeface="Times New Roman" panose="02020603050405020304" pitchFamily="18" charset="0"/>
                <a:cs typeface="Times New Roman" panose="02020603050405020304" pitchFamily="18" charset="0"/>
              </a:rPr>
              <a:t/>
            </a:r>
            <a:br>
              <a:rPr lang="en-US" sz="2000" dirty="0" smtClean="0">
                <a:latin typeface="Calibri" panose="020F0502020204030204" pitchFamily="34" charset="0"/>
                <a:ea typeface="Times New Roman" panose="02020603050405020304" pitchFamily="18" charset="0"/>
                <a:cs typeface="Times New Roman" panose="02020603050405020304" pitchFamily="18" charset="0"/>
              </a:rPr>
            </a:br>
            <a:r>
              <a:rPr lang="en-US" sz="1800" dirty="0">
                <a:latin typeface="Calibri" panose="020F0502020204030204" pitchFamily="34" charset="0"/>
                <a:ea typeface="Times New Roman" panose="02020603050405020304" pitchFamily="18" charset="0"/>
                <a:cs typeface="Times New Roman" panose="02020603050405020304" pitchFamily="18" charset="0"/>
              </a:rPr>
              <a:t/>
            </a:r>
            <a:br>
              <a:rPr lang="en-US" sz="1800" dirty="0">
                <a:latin typeface="Calibri" panose="020F0502020204030204" pitchFamily="34" charset="0"/>
                <a:ea typeface="Times New Roman" panose="02020603050405020304" pitchFamily="18" charset="0"/>
                <a:cs typeface="Times New Roman" panose="02020603050405020304" pitchFamily="18" charset="0"/>
              </a:rPr>
            </a:br>
            <a:endParaRPr lang="es-ES" sz="2400" b="1" dirty="0">
              <a:solidFill>
                <a:prstClr val="black"/>
              </a:solidFill>
              <a:latin typeface="Arial Narrow" panose="020B0606020202030204" pitchFamily="34" charset="0"/>
            </a:endParaRPr>
          </a:p>
        </p:txBody>
      </p:sp>
      <p:sp>
        <p:nvSpPr>
          <p:cNvPr id="3" name="Marcador de contenido 2"/>
          <p:cNvSpPr>
            <a:spLocks noGrp="1"/>
          </p:cNvSpPr>
          <p:nvPr>
            <p:ph idx="1"/>
          </p:nvPr>
        </p:nvSpPr>
        <p:spPr>
          <a:xfrm>
            <a:off x="1362269" y="1264300"/>
            <a:ext cx="9993086" cy="5299788"/>
          </a:xfrm>
        </p:spPr>
        <p:txBody>
          <a:bodyPr>
            <a:normAutofit/>
          </a:bodyPr>
          <a:lstStyle/>
          <a:p>
            <a:pPr algn="just">
              <a:spcBef>
                <a:spcPts val="300"/>
              </a:spcBef>
              <a:spcAft>
                <a:spcPts val="600"/>
              </a:spcAft>
            </a:pPr>
            <a:r>
              <a:rPr lang="en-US" sz="2300" b="1" dirty="0" err="1" smtClean="0">
                <a:solidFill>
                  <a:schemeClr val="tx1"/>
                </a:solidFill>
                <a:latin typeface="Arial Narrow" panose="020B0606020202030204" pitchFamily="34" charset="0"/>
              </a:rPr>
              <a:t>Acuerdo</a:t>
            </a:r>
            <a:r>
              <a:rPr lang="en-US" sz="2300" b="1" dirty="0" smtClean="0">
                <a:solidFill>
                  <a:schemeClr val="tx1"/>
                </a:solidFill>
                <a:latin typeface="Arial Narrow" panose="020B0606020202030204" pitchFamily="34" charset="0"/>
              </a:rPr>
              <a:t> # 1: </a:t>
            </a:r>
            <a:r>
              <a:rPr lang="en-US" sz="2300" dirty="0" err="1" smtClean="0">
                <a:solidFill>
                  <a:schemeClr val="tx1"/>
                </a:solidFill>
                <a:latin typeface="Arial Narrow" panose="020B0606020202030204" pitchFamily="34" charset="0"/>
              </a:rPr>
              <a:t>Realizar</a:t>
            </a:r>
            <a:r>
              <a:rPr lang="en-US" sz="2300" dirty="0" smtClean="0">
                <a:solidFill>
                  <a:schemeClr val="tx1"/>
                </a:solidFill>
                <a:latin typeface="Arial Narrow" panose="020B0606020202030204" pitchFamily="34" charset="0"/>
              </a:rPr>
              <a:t> en </a:t>
            </a:r>
            <a:r>
              <a:rPr lang="en-US" sz="2300" dirty="0" err="1" smtClean="0">
                <a:solidFill>
                  <a:schemeClr val="tx1"/>
                </a:solidFill>
                <a:latin typeface="Arial Narrow" panose="020B0606020202030204" pitchFamily="34" charset="0"/>
              </a:rPr>
              <a:t>cada</a:t>
            </a:r>
            <a:r>
              <a:rPr lang="en-US" sz="2300" dirty="0" smtClean="0">
                <a:solidFill>
                  <a:schemeClr val="tx1"/>
                </a:solidFill>
                <a:latin typeface="Arial Narrow" panose="020B0606020202030204" pitchFamily="34" charset="0"/>
              </a:rPr>
              <a:t> Facultad </a:t>
            </a:r>
            <a:r>
              <a:rPr lang="en-US" sz="2300" dirty="0" err="1" smtClean="0">
                <a:solidFill>
                  <a:schemeClr val="tx1"/>
                </a:solidFill>
                <a:latin typeface="Arial Narrow" panose="020B0606020202030204" pitchFamily="34" charset="0"/>
              </a:rPr>
              <a:t>talleres</a:t>
            </a:r>
            <a:r>
              <a:rPr lang="en-US" sz="2300" dirty="0" smtClean="0">
                <a:solidFill>
                  <a:schemeClr val="tx1"/>
                </a:solidFill>
                <a:latin typeface="Arial Narrow" panose="020B0606020202030204" pitchFamily="34" charset="0"/>
              </a:rPr>
              <a:t> con los </a:t>
            </a:r>
            <a:r>
              <a:rPr lang="en-US" sz="2300" dirty="0" err="1" smtClean="0">
                <a:solidFill>
                  <a:schemeClr val="tx1"/>
                </a:solidFill>
                <a:latin typeface="Arial Narrow" panose="020B0606020202030204" pitchFamily="34" charset="0"/>
              </a:rPr>
              <a:t>jefes</a:t>
            </a:r>
            <a:r>
              <a:rPr lang="en-US" sz="2300" dirty="0" smtClean="0">
                <a:solidFill>
                  <a:schemeClr val="tx1"/>
                </a:solidFill>
                <a:latin typeface="Arial Narrow" panose="020B0606020202030204" pitchFamily="34" charset="0"/>
              </a:rPr>
              <a:t> de </a:t>
            </a:r>
            <a:r>
              <a:rPr lang="en-US" sz="2300" dirty="0" err="1" smtClean="0">
                <a:solidFill>
                  <a:schemeClr val="tx1"/>
                </a:solidFill>
                <a:latin typeface="Arial Narrow" panose="020B0606020202030204" pitchFamily="34" charset="0"/>
              </a:rPr>
              <a:t>departamentos</a:t>
            </a:r>
            <a:r>
              <a:rPr lang="en-US" sz="2300" dirty="0" smtClean="0">
                <a:solidFill>
                  <a:schemeClr val="tx1"/>
                </a:solidFill>
                <a:latin typeface="Arial Narrow" panose="020B0606020202030204" pitchFamily="34" charset="0"/>
              </a:rPr>
              <a:t> </a:t>
            </a:r>
            <a:r>
              <a:rPr lang="en-US" sz="2300" dirty="0" err="1" smtClean="0">
                <a:solidFill>
                  <a:schemeClr val="tx1"/>
                </a:solidFill>
                <a:latin typeface="Arial Narrow" panose="020B0606020202030204" pitchFamily="34" charset="0"/>
              </a:rPr>
              <a:t>docentes</a:t>
            </a:r>
            <a:r>
              <a:rPr lang="en-US" sz="2300" dirty="0" smtClean="0">
                <a:solidFill>
                  <a:schemeClr val="tx1"/>
                </a:solidFill>
                <a:latin typeface="Arial Narrow" panose="020B0606020202030204" pitchFamily="34" charset="0"/>
              </a:rPr>
              <a:t> para la </a:t>
            </a:r>
            <a:r>
              <a:rPr lang="en-US" sz="2300" dirty="0" err="1" smtClean="0">
                <a:solidFill>
                  <a:schemeClr val="tx1"/>
                </a:solidFill>
                <a:latin typeface="Arial Narrow" panose="020B0606020202030204" pitchFamily="34" charset="0"/>
              </a:rPr>
              <a:t>implementación</a:t>
            </a:r>
            <a:r>
              <a:rPr lang="en-US" sz="2300" dirty="0" smtClean="0">
                <a:solidFill>
                  <a:schemeClr val="tx1"/>
                </a:solidFill>
                <a:latin typeface="Arial Narrow" panose="020B0606020202030204" pitchFamily="34" charset="0"/>
              </a:rPr>
              <a:t> de la </a:t>
            </a:r>
            <a:r>
              <a:rPr lang="en-US" sz="2300" dirty="0" err="1" smtClean="0">
                <a:solidFill>
                  <a:schemeClr val="tx1"/>
                </a:solidFill>
                <a:latin typeface="Arial Narrow" panose="020B0606020202030204" pitchFamily="34" charset="0"/>
              </a:rPr>
              <a:t>presente</a:t>
            </a:r>
            <a:r>
              <a:rPr lang="en-US" sz="2300" dirty="0" smtClean="0">
                <a:solidFill>
                  <a:schemeClr val="tx1"/>
                </a:solidFill>
                <a:latin typeface="Arial Narrow" panose="020B0606020202030204" pitchFamily="34" charset="0"/>
              </a:rPr>
              <a:t> </a:t>
            </a:r>
            <a:r>
              <a:rPr lang="en-US" sz="2300" dirty="0" err="1" smtClean="0">
                <a:solidFill>
                  <a:schemeClr val="tx1"/>
                </a:solidFill>
                <a:latin typeface="Arial Narrow" panose="020B0606020202030204" pitchFamily="34" charset="0"/>
              </a:rPr>
              <a:t>resolución</a:t>
            </a:r>
            <a:r>
              <a:rPr lang="en-US" sz="2300" dirty="0" smtClean="0">
                <a:solidFill>
                  <a:schemeClr val="tx1"/>
                </a:solidFill>
                <a:latin typeface="Arial Narrow" panose="020B0606020202030204" pitchFamily="34" charset="0"/>
              </a:rPr>
              <a:t>.</a:t>
            </a:r>
          </a:p>
          <a:p>
            <a:pPr marL="0" indent="0" algn="just">
              <a:spcBef>
                <a:spcPts val="300"/>
              </a:spcBef>
              <a:spcAft>
                <a:spcPts val="600"/>
              </a:spcAft>
              <a:buNone/>
            </a:pPr>
            <a:r>
              <a:rPr lang="en-US" sz="2300" dirty="0">
                <a:solidFill>
                  <a:schemeClr val="tx1"/>
                </a:solidFill>
                <a:latin typeface="Arial Narrow" panose="020B0606020202030204" pitchFamily="34" charset="0"/>
              </a:rPr>
              <a:t> </a:t>
            </a:r>
            <a:r>
              <a:rPr lang="en-US" sz="2300" dirty="0" smtClean="0">
                <a:solidFill>
                  <a:schemeClr val="tx1"/>
                </a:solidFill>
                <a:latin typeface="Arial Narrow" panose="020B0606020202030204" pitchFamily="34" charset="0"/>
              </a:rPr>
              <a:t>    Resp: </a:t>
            </a:r>
            <a:r>
              <a:rPr lang="en-US" sz="2300" dirty="0" err="1" smtClean="0">
                <a:solidFill>
                  <a:schemeClr val="tx1"/>
                </a:solidFill>
                <a:latin typeface="Arial Narrow" panose="020B0606020202030204" pitchFamily="34" charset="0"/>
              </a:rPr>
              <a:t>Decanos</a:t>
            </a:r>
            <a:r>
              <a:rPr lang="en-US" sz="2300" dirty="0" smtClean="0">
                <a:solidFill>
                  <a:schemeClr val="tx1"/>
                </a:solidFill>
                <a:latin typeface="Arial Narrow" panose="020B0606020202030204" pitchFamily="34" charset="0"/>
              </a:rPr>
              <a:t>                                                F. Cumpl.: 31/10/2022</a:t>
            </a:r>
          </a:p>
          <a:p>
            <a:pPr marL="0" indent="0" algn="just">
              <a:spcBef>
                <a:spcPts val="300"/>
              </a:spcBef>
              <a:spcAft>
                <a:spcPts val="600"/>
              </a:spcAft>
              <a:buNone/>
            </a:pPr>
            <a:endParaRPr lang="en-US" sz="1600" dirty="0">
              <a:solidFill>
                <a:schemeClr val="tx1"/>
              </a:solidFill>
              <a:latin typeface="Arial Narrow" panose="020B0606020202030204" pitchFamily="34" charset="0"/>
            </a:endParaRPr>
          </a:p>
          <a:p>
            <a:pPr algn="just">
              <a:spcBef>
                <a:spcPts val="300"/>
              </a:spcBef>
              <a:spcAft>
                <a:spcPts val="600"/>
              </a:spcAft>
            </a:pPr>
            <a:r>
              <a:rPr lang="en-US" sz="2300" b="1" dirty="0" err="1" smtClean="0">
                <a:solidFill>
                  <a:schemeClr val="tx1"/>
                </a:solidFill>
                <a:latin typeface="Arial Narrow" panose="020B0606020202030204" pitchFamily="34" charset="0"/>
              </a:rPr>
              <a:t>Acuerdo</a:t>
            </a:r>
            <a:r>
              <a:rPr lang="en-US" sz="2300" b="1" dirty="0" smtClean="0">
                <a:solidFill>
                  <a:schemeClr val="tx1"/>
                </a:solidFill>
                <a:latin typeface="Arial Narrow" panose="020B0606020202030204" pitchFamily="34" charset="0"/>
              </a:rPr>
              <a:t> # 2: </a:t>
            </a:r>
            <a:r>
              <a:rPr lang="en-US" sz="2300" dirty="0" err="1" smtClean="0">
                <a:solidFill>
                  <a:schemeClr val="tx1"/>
                </a:solidFill>
                <a:latin typeface="Arial Narrow" panose="020B0606020202030204" pitchFamily="34" charset="0"/>
              </a:rPr>
              <a:t>Capacitar</a:t>
            </a:r>
            <a:r>
              <a:rPr lang="en-US" sz="2300" dirty="0" smtClean="0">
                <a:solidFill>
                  <a:schemeClr val="tx1"/>
                </a:solidFill>
                <a:latin typeface="Arial Narrow" panose="020B0606020202030204" pitchFamily="34" charset="0"/>
              </a:rPr>
              <a:t> a </a:t>
            </a:r>
            <a:r>
              <a:rPr lang="en-US" sz="2300" dirty="0" err="1" smtClean="0">
                <a:solidFill>
                  <a:schemeClr val="tx1"/>
                </a:solidFill>
                <a:latin typeface="Arial Narrow" panose="020B0606020202030204" pitchFamily="34" charset="0"/>
              </a:rPr>
              <a:t>todos</a:t>
            </a:r>
            <a:r>
              <a:rPr lang="en-US" sz="2300" dirty="0" smtClean="0">
                <a:solidFill>
                  <a:schemeClr val="tx1"/>
                </a:solidFill>
                <a:latin typeface="Arial Narrow" panose="020B0606020202030204" pitchFamily="34" charset="0"/>
              </a:rPr>
              <a:t> los </a:t>
            </a:r>
            <a:r>
              <a:rPr lang="en-US" sz="2300" dirty="0" err="1" smtClean="0">
                <a:solidFill>
                  <a:schemeClr val="tx1"/>
                </a:solidFill>
                <a:latin typeface="Arial Narrow" panose="020B0606020202030204" pitchFamily="34" charset="0"/>
              </a:rPr>
              <a:t>profesores</a:t>
            </a:r>
            <a:r>
              <a:rPr lang="en-US" sz="2300" dirty="0" smtClean="0">
                <a:solidFill>
                  <a:schemeClr val="tx1"/>
                </a:solidFill>
                <a:latin typeface="Arial Narrow" panose="020B0606020202030204" pitchFamily="34" charset="0"/>
              </a:rPr>
              <a:t>  en los </a:t>
            </a:r>
            <a:r>
              <a:rPr lang="en-US" sz="2300" dirty="0" err="1" smtClean="0">
                <a:solidFill>
                  <a:schemeClr val="tx1"/>
                </a:solidFill>
                <a:latin typeface="Arial Narrow" panose="020B0606020202030204" pitchFamily="34" charset="0"/>
              </a:rPr>
              <a:t>principales</a:t>
            </a:r>
            <a:r>
              <a:rPr lang="en-US" sz="2300" dirty="0" smtClean="0">
                <a:solidFill>
                  <a:schemeClr val="tx1"/>
                </a:solidFill>
                <a:latin typeface="Arial Narrow" panose="020B0606020202030204" pitchFamily="34" charset="0"/>
              </a:rPr>
              <a:t> </a:t>
            </a:r>
            <a:r>
              <a:rPr lang="en-US" sz="2300" dirty="0" err="1" smtClean="0">
                <a:solidFill>
                  <a:schemeClr val="tx1"/>
                </a:solidFill>
                <a:latin typeface="Arial Narrow" panose="020B0606020202030204" pitchFamily="34" charset="0"/>
              </a:rPr>
              <a:t>aspectos</a:t>
            </a:r>
            <a:r>
              <a:rPr lang="en-US" sz="2300" dirty="0" smtClean="0">
                <a:solidFill>
                  <a:schemeClr val="tx1"/>
                </a:solidFill>
                <a:latin typeface="Arial Narrow" panose="020B0606020202030204" pitchFamily="34" charset="0"/>
              </a:rPr>
              <a:t> </a:t>
            </a:r>
            <a:r>
              <a:rPr lang="en-US" sz="2300" dirty="0" err="1" smtClean="0">
                <a:solidFill>
                  <a:schemeClr val="tx1"/>
                </a:solidFill>
                <a:latin typeface="Arial Narrow" panose="020B0606020202030204" pitchFamily="34" charset="0"/>
              </a:rPr>
              <a:t>que</a:t>
            </a:r>
            <a:r>
              <a:rPr lang="en-US" sz="2300" dirty="0" smtClean="0">
                <a:solidFill>
                  <a:schemeClr val="tx1"/>
                </a:solidFill>
                <a:latin typeface="Arial Narrow" panose="020B0606020202030204" pitchFamily="34" charset="0"/>
              </a:rPr>
              <a:t> los </a:t>
            </a:r>
            <a:r>
              <a:rPr lang="en-US" sz="2300" dirty="0" err="1" smtClean="0">
                <a:solidFill>
                  <a:schemeClr val="tx1"/>
                </a:solidFill>
                <a:latin typeface="Arial Narrow" panose="020B0606020202030204" pitchFamily="34" charset="0"/>
              </a:rPr>
              <a:t>involucren</a:t>
            </a:r>
            <a:r>
              <a:rPr lang="en-US" sz="2300" dirty="0" smtClean="0">
                <a:solidFill>
                  <a:schemeClr val="tx1"/>
                </a:solidFill>
                <a:latin typeface="Arial Narrow" panose="020B0606020202030204" pitchFamily="34" charset="0"/>
              </a:rPr>
              <a:t> de la </a:t>
            </a:r>
            <a:r>
              <a:rPr lang="en-US" sz="2300" dirty="0" err="1" smtClean="0">
                <a:solidFill>
                  <a:schemeClr val="tx1"/>
                </a:solidFill>
                <a:latin typeface="Arial Narrow" panose="020B0606020202030204" pitchFamily="34" charset="0"/>
              </a:rPr>
              <a:t>Resolución</a:t>
            </a:r>
            <a:r>
              <a:rPr lang="en-US" sz="2300" dirty="0" smtClean="0">
                <a:solidFill>
                  <a:schemeClr val="tx1"/>
                </a:solidFill>
                <a:latin typeface="Arial Narrow" panose="020B0606020202030204" pitchFamily="34" charset="0"/>
              </a:rPr>
              <a:t> 80.</a:t>
            </a:r>
          </a:p>
          <a:p>
            <a:pPr marL="0" indent="0" algn="just">
              <a:spcBef>
                <a:spcPts val="300"/>
              </a:spcBef>
              <a:spcAft>
                <a:spcPts val="600"/>
              </a:spcAft>
              <a:buNone/>
            </a:pPr>
            <a:r>
              <a:rPr lang="en-US" sz="2300" dirty="0" smtClean="0">
                <a:solidFill>
                  <a:prstClr val="black"/>
                </a:solidFill>
                <a:latin typeface="Arial Narrow" panose="020B0606020202030204" pitchFamily="34" charset="0"/>
              </a:rPr>
              <a:t>     Resp</a:t>
            </a:r>
            <a:r>
              <a:rPr lang="en-US" sz="2300" dirty="0">
                <a:solidFill>
                  <a:prstClr val="black"/>
                </a:solidFill>
                <a:latin typeface="Arial Narrow" panose="020B0606020202030204" pitchFamily="34" charset="0"/>
              </a:rPr>
              <a:t>: </a:t>
            </a:r>
            <a:r>
              <a:rPr lang="en-US" sz="2300" dirty="0" err="1" smtClean="0">
                <a:solidFill>
                  <a:prstClr val="black"/>
                </a:solidFill>
                <a:latin typeface="Arial Narrow" panose="020B0606020202030204" pitchFamily="34" charset="0"/>
              </a:rPr>
              <a:t>Jefes</a:t>
            </a:r>
            <a:r>
              <a:rPr lang="en-US" sz="2300" dirty="0" smtClean="0">
                <a:solidFill>
                  <a:prstClr val="black"/>
                </a:solidFill>
                <a:latin typeface="Arial Narrow" panose="020B0606020202030204" pitchFamily="34" charset="0"/>
              </a:rPr>
              <a:t> </a:t>
            </a:r>
            <a:r>
              <a:rPr lang="en-US" sz="2300" dirty="0" err="1" smtClean="0">
                <a:solidFill>
                  <a:prstClr val="black"/>
                </a:solidFill>
                <a:latin typeface="Arial Narrow" panose="020B0606020202030204" pitchFamily="34" charset="0"/>
              </a:rPr>
              <a:t>Dptos</a:t>
            </a:r>
            <a:r>
              <a:rPr lang="en-US" sz="2300" dirty="0" smtClean="0">
                <a:solidFill>
                  <a:prstClr val="black"/>
                </a:solidFill>
                <a:latin typeface="Arial Narrow" panose="020B0606020202030204" pitchFamily="34" charset="0"/>
              </a:rPr>
              <a:t> </a:t>
            </a:r>
            <a:r>
              <a:rPr lang="en-US" sz="2300" dirty="0" err="1" smtClean="0">
                <a:solidFill>
                  <a:prstClr val="black"/>
                </a:solidFill>
                <a:latin typeface="Arial Narrow" panose="020B0606020202030204" pitchFamily="34" charset="0"/>
              </a:rPr>
              <a:t>Dopcentes</a:t>
            </a:r>
            <a:r>
              <a:rPr lang="en-US" sz="2300" dirty="0" smtClean="0">
                <a:solidFill>
                  <a:prstClr val="black"/>
                </a:solidFill>
                <a:latin typeface="Arial Narrow" panose="020B0606020202030204" pitchFamily="34" charset="0"/>
              </a:rPr>
              <a:t>                          F</a:t>
            </a:r>
            <a:r>
              <a:rPr lang="en-US" sz="2300" dirty="0">
                <a:solidFill>
                  <a:prstClr val="black"/>
                </a:solidFill>
                <a:latin typeface="Arial Narrow" panose="020B0606020202030204" pitchFamily="34" charset="0"/>
              </a:rPr>
              <a:t>. Cumpl.: </a:t>
            </a:r>
            <a:r>
              <a:rPr lang="en-US" sz="2300" dirty="0" smtClean="0">
                <a:solidFill>
                  <a:prstClr val="black"/>
                </a:solidFill>
                <a:latin typeface="Arial Narrow" panose="020B0606020202030204" pitchFamily="34" charset="0"/>
              </a:rPr>
              <a:t>30/11/2022</a:t>
            </a:r>
            <a:endParaRPr lang="en-US" sz="2300" dirty="0">
              <a:solidFill>
                <a:schemeClr val="tx1"/>
              </a:solidFill>
              <a:latin typeface="Arial Narrow" panose="020B0606020202030204" pitchFamily="34" charset="0"/>
            </a:endParaRPr>
          </a:p>
          <a:p>
            <a:pPr marL="0" marR="0" indent="0" algn="just">
              <a:spcBef>
                <a:spcPts val="300"/>
              </a:spcBef>
              <a:spcAft>
                <a:spcPts val="600"/>
              </a:spcAft>
              <a:buNone/>
            </a:pPr>
            <a:endParaRPr lang="en-US" sz="1600" dirty="0">
              <a:solidFill>
                <a:schemeClr val="tx1"/>
              </a:solidFill>
              <a:latin typeface="Arial Narrow" panose="020B0606020202030204" pitchFamily="34" charset="0"/>
            </a:endParaRPr>
          </a:p>
          <a:p>
            <a:pPr algn="just">
              <a:spcBef>
                <a:spcPts val="300"/>
              </a:spcBef>
              <a:spcAft>
                <a:spcPts val="600"/>
              </a:spcAft>
            </a:pPr>
            <a:r>
              <a:rPr lang="en-US" sz="2300" b="1" dirty="0" err="1" smtClean="0">
                <a:solidFill>
                  <a:schemeClr val="tx1"/>
                </a:solidFill>
                <a:latin typeface="Arial Narrow" panose="020B0606020202030204" pitchFamily="34" charset="0"/>
              </a:rPr>
              <a:t>Acuerdo</a:t>
            </a:r>
            <a:r>
              <a:rPr lang="en-US" sz="2300" b="1" dirty="0" smtClean="0">
                <a:solidFill>
                  <a:schemeClr val="tx1"/>
                </a:solidFill>
                <a:latin typeface="Arial Narrow" panose="020B0606020202030204" pitchFamily="34" charset="0"/>
              </a:rPr>
              <a:t> # 3: </a:t>
            </a:r>
            <a:r>
              <a:rPr lang="en-US" sz="2300" dirty="0" err="1" smtClean="0">
                <a:solidFill>
                  <a:schemeClr val="tx1"/>
                </a:solidFill>
                <a:latin typeface="Arial Narrow" panose="020B0606020202030204" pitchFamily="34" charset="0"/>
              </a:rPr>
              <a:t>Elaborar</a:t>
            </a:r>
            <a:r>
              <a:rPr lang="en-US" sz="2300" dirty="0" smtClean="0">
                <a:solidFill>
                  <a:schemeClr val="tx1"/>
                </a:solidFill>
                <a:latin typeface="Arial Narrow" panose="020B0606020202030204" pitchFamily="34" charset="0"/>
              </a:rPr>
              <a:t> los </a:t>
            </a:r>
            <a:r>
              <a:rPr lang="en-US" sz="2300" dirty="0" err="1" smtClean="0">
                <a:solidFill>
                  <a:schemeClr val="tx1"/>
                </a:solidFill>
                <a:latin typeface="Arial Narrow" panose="020B0606020202030204" pitchFamily="34" charset="0"/>
              </a:rPr>
              <a:t>Procedimientos</a:t>
            </a:r>
            <a:r>
              <a:rPr lang="en-US" sz="2300" dirty="0" smtClean="0">
                <a:solidFill>
                  <a:schemeClr val="tx1"/>
                </a:solidFill>
                <a:latin typeface="Arial Narrow" panose="020B0606020202030204" pitchFamily="34" charset="0"/>
              </a:rPr>
              <a:t> </a:t>
            </a:r>
            <a:r>
              <a:rPr lang="en-US" sz="2300" dirty="0" err="1" smtClean="0">
                <a:solidFill>
                  <a:schemeClr val="tx1"/>
                </a:solidFill>
                <a:latin typeface="Arial Narrow" panose="020B0606020202030204" pitchFamily="34" charset="0"/>
              </a:rPr>
              <a:t>pertinentes</a:t>
            </a:r>
            <a:r>
              <a:rPr lang="en-US" sz="2300" dirty="0" smtClean="0">
                <a:solidFill>
                  <a:schemeClr val="tx1"/>
                </a:solidFill>
                <a:latin typeface="Arial Narrow" panose="020B0606020202030204" pitchFamily="34" charset="0"/>
              </a:rPr>
              <a:t> a la Secretaría General y Secretarías </a:t>
            </a:r>
            <a:r>
              <a:rPr lang="en-US" sz="2300" dirty="0" err="1">
                <a:solidFill>
                  <a:schemeClr val="tx1"/>
                </a:solidFill>
                <a:latin typeface="Arial Narrow" panose="020B0606020202030204" pitchFamily="34" charset="0"/>
              </a:rPr>
              <a:t>D</a:t>
            </a:r>
            <a:r>
              <a:rPr lang="en-US" sz="2300" dirty="0" err="1" smtClean="0">
                <a:solidFill>
                  <a:schemeClr val="tx1"/>
                </a:solidFill>
                <a:latin typeface="Arial Narrow" panose="020B0606020202030204" pitchFamily="34" charset="0"/>
              </a:rPr>
              <a:t>ocentes</a:t>
            </a:r>
            <a:r>
              <a:rPr lang="en-US" sz="2300" dirty="0" smtClean="0">
                <a:solidFill>
                  <a:schemeClr val="tx1"/>
                </a:solidFill>
                <a:latin typeface="Arial Narrow" panose="020B0606020202030204" pitchFamily="34" charset="0"/>
              </a:rPr>
              <a:t>.</a:t>
            </a:r>
            <a:endParaRPr lang="en-US" sz="2300" dirty="0">
              <a:solidFill>
                <a:schemeClr val="tx1"/>
              </a:solidFill>
              <a:latin typeface="Arial Narrow" panose="020B0606020202030204" pitchFamily="34" charset="0"/>
            </a:endParaRPr>
          </a:p>
          <a:p>
            <a:pPr marL="0" lvl="0" indent="0" algn="just">
              <a:spcBef>
                <a:spcPts val="300"/>
              </a:spcBef>
              <a:spcAft>
                <a:spcPts val="600"/>
              </a:spcAft>
              <a:buClr>
                <a:srgbClr val="A53010"/>
              </a:buClr>
              <a:buNone/>
            </a:pPr>
            <a:r>
              <a:rPr lang="en-US" sz="2300" dirty="0" smtClean="0">
                <a:solidFill>
                  <a:prstClr val="black"/>
                </a:solidFill>
                <a:latin typeface="Arial Narrow" panose="020B0606020202030204" pitchFamily="34" charset="0"/>
              </a:rPr>
              <a:t>     Resp</a:t>
            </a:r>
            <a:r>
              <a:rPr lang="en-US" sz="2300" dirty="0">
                <a:solidFill>
                  <a:prstClr val="black"/>
                </a:solidFill>
                <a:latin typeface="Arial Narrow" panose="020B0606020202030204" pitchFamily="34" charset="0"/>
              </a:rPr>
              <a:t>: </a:t>
            </a:r>
            <a:r>
              <a:rPr lang="en-US" sz="2300" dirty="0" smtClean="0">
                <a:solidFill>
                  <a:prstClr val="black"/>
                </a:solidFill>
                <a:latin typeface="Arial Narrow" panose="020B0606020202030204" pitchFamily="34" charset="0"/>
              </a:rPr>
              <a:t>Sec. Gral y </a:t>
            </a:r>
            <a:r>
              <a:rPr lang="en-US" sz="2300" dirty="0" err="1" smtClean="0">
                <a:solidFill>
                  <a:prstClr val="black"/>
                </a:solidFill>
                <a:latin typeface="Arial Narrow" panose="020B0606020202030204" pitchFamily="34" charset="0"/>
              </a:rPr>
              <a:t>Docentes</a:t>
            </a:r>
            <a:r>
              <a:rPr lang="en-US" sz="2300" dirty="0" smtClean="0">
                <a:solidFill>
                  <a:prstClr val="black"/>
                </a:solidFill>
                <a:latin typeface="Arial Narrow" panose="020B0606020202030204" pitchFamily="34" charset="0"/>
              </a:rPr>
              <a:t>                             F</a:t>
            </a:r>
            <a:r>
              <a:rPr lang="en-US" sz="2300" dirty="0">
                <a:solidFill>
                  <a:prstClr val="black"/>
                </a:solidFill>
                <a:latin typeface="Arial Narrow" panose="020B0606020202030204" pitchFamily="34" charset="0"/>
              </a:rPr>
              <a:t>. Cumpl.: </a:t>
            </a:r>
            <a:r>
              <a:rPr lang="en-US" sz="2300" dirty="0" smtClean="0">
                <a:solidFill>
                  <a:prstClr val="black"/>
                </a:solidFill>
                <a:latin typeface="Arial Narrow" panose="020B0606020202030204" pitchFamily="34" charset="0"/>
              </a:rPr>
              <a:t>30/11/2022</a:t>
            </a:r>
            <a:endParaRPr lang="en-US" sz="2300" dirty="0">
              <a:solidFill>
                <a:prstClr val="black"/>
              </a:solidFill>
              <a:latin typeface="Arial Narrow" panose="020B0606020202030204" pitchFamily="34" charset="0"/>
            </a:endParaRPr>
          </a:p>
          <a:p>
            <a:pPr marL="0" indent="0" algn="just">
              <a:lnSpc>
                <a:spcPct val="107000"/>
              </a:lnSpc>
              <a:spcBef>
                <a:spcPts val="0"/>
              </a:spcBef>
              <a:spcAft>
                <a:spcPts val="800"/>
              </a:spcAft>
              <a:buNone/>
            </a:pPr>
            <a:endParaRPr lang="es-US" sz="2300" dirty="0" smtClean="0">
              <a:solidFill>
                <a:schemeClr val="tx1"/>
              </a:solidFill>
              <a:latin typeface="Arial Narrow" panose="020B0606020202030204" pitchFamily="34" charset="0"/>
            </a:endParaRPr>
          </a:p>
          <a:p>
            <a:pPr algn="just">
              <a:lnSpc>
                <a:spcPct val="107000"/>
              </a:lnSpc>
              <a:spcBef>
                <a:spcPts val="0"/>
              </a:spcBef>
              <a:spcAft>
                <a:spcPts val="800"/>
              </a:spcAft>
            </a:pPr>
            <a:endParaRPr lang="en-US" sz="2300" dirty="0">
              <a:solidFill>
                <a:schemeClr val="tx1"/>
              </a:solidFill>
              <a:latin typeface="Arial Narrow" panose="020B0606020202030204" pitchFamily="34" charset="0"/>
            </a:endParaRPr>
          </a:p>
          <a:p>
            <a:pPr algn="just">
              <a:lnSpc>
                <a:spcPct val="107000"/>
              </a:lnSpc>
              <a:spcBef>
                <a:spcPts val="0"/>
              </a:spcBef>
              <a:spcAft>
                <a:spcPts val="800"/>
              </a:spcAft>
            </a:pPr>
            <a:endParaRPr lang="en-US" sz="2300" dirty="0">
              <a:solidFill>
                <a:schemeClr val="tx1"/>
              </a:solidFill>
              <a:latin typeface="Arial Narrow" panose="020B0606020202030204" pitchFamily="34" charset="0"/>
            </a:endParaRPr>
          </a:p>
          <a:p>
            <a:pPr marL="0" marR="0" indent="0" algn="just">
              <a:spcBef>
                <a:spcPts val="300"/>
              </a:spcBef>
              <a:spcAft>
                <a:spcPts val="600"/>
              </a:spcAft>
              <a:buNone/>
            </a:pPr>
            <a:endParaRPr lang="en-US" sz="2300" dirty="0">
              <a:solidFill>
                <a:schemeClr val="tx1"/>
              </a:solidFill>
              <a:latin typeface="Arial Narrow" panose="020B0606020202030204" pitchFamily="34" charset="0"/>
            </a:endParaRPr>
          </a:p>
          <a:p>
            <a:pPr marR="0" algn="just">
              <a:spcBef>
                <a:spcPts val="300"/>
              </a:spcBef>
              <a:spcAft>
                <a:spcPts val="600"/>
              </a:spcAft>
            </a:pPr>
            <a:endParaRPr lang="en-US" sz="2300" dirty="0">
              <a:solidFill>
                <a:schemeClr val="tx1"/>
              </a:solidFill>
              <a:latin typeface="Arial Narrow" panose="020B0606020202030204" pitchFamily="34" charset="0"/>
            </a:endParaRPr>
          </a:p>
          <a:p>
            <a:pPr algn="just">
              <a:lnSpc>
                <a:spcPct val="150000"/>
              </a:lnSpc>
              <a:spcBef>
                <a:spcPts val="300"/>
              </a:spcBef>
              <a:spcAft>
                <a:spcPts val="600"/>
              </a:spcAft>
            </a:pPr>
            <a:endParaRPr lang="en-US" sz="2100" dirty="0">
              <a:solidFill>
                <a:schemeClr val="tx1"/>
              </a:solidFill>
              <a:latin typeface="Arial Narrow" panose="020B0606020202030204" pitchFamily="34" charset="0"/>
            </a:endParaRPr>
          </a:p>
          <a:p>
            <a:pPr marR="0" algn="just">
              <a:lnSpc>
                <a:spcPct val="150000"/>
              </a:lnSpc>
              <a:spcBef>
                <a:spcPts val="300"/>
              </a:spcBef>
              <a:spcAft>
                <a:spcPts val="600"/>
              </a:spcAft>
            </a:pPr>
            <a:endParaRPr lang="es-ES" sz="2100" dirty="0">
              <a:solidFill>
                <a:schemeClr val="tx1"/>
              </a:solidFill>
              <a:latin typeface="Arial Narrow" panose="020B0606020202030204" pitchFamily="34" charset="0"/>
            </a:endParaRPr>
          </a:p>
          <a:p>
            <a:pPr marL="0" marR="0" indent="0" algn="just">
              <a:lnSpc>
                <a:spcPct val="150000"/>
              </a:lnSpc>
              <a:spcBef>
                <a:spcPts val="300"/>
              </a:spcBef>
              <a:spcAft>
                <a:spcPts val="600"/>
              </a:spcAft>
              <a:buNone/>
            </a:pPr>
            <a:endParaRPr lang="es-ES" sz="2100" b="1" dirty="0">
              <a:solidFill>
                <a:srgbClr val="FF0000"/>
              </a:solidFill>
              <a:latin typeface="Arial Narrow" panose="020B0606020202030204" pitchFamily="34" charset="0"/>
            </a:endParaRPr>
          </a:p>
          <a:p>
            <a:pPr marL="0" marR="0" indent="0" algn="just">
              <a:lnSpc>
                <a:spcPct val="150000"/>
              </a:lnSpc>
              <a:spcBef>
                <a:spcPts val="300"/>
              </a:spcBef>
              <a:spcAft>
                <a:spcPts val="600"/>
              </a:spcAft>
              <a:buNone/>
            </a:pPr>
            <a:endParaRPr lang="en-US" sz="2100" b="1" dirty="0">
              <a:solidFill>
                <a:schemeClr val="tx1"/>
              </a:solidFill>
              <a:latin typeface="Arial Narrow" panose="020B0606020202030204" pitchFamily="34" charset="0"/>
            </a:endParaRPr>
          </a:p>
          <a:p>
            <a:pPr marR="0" algn="just">
              <a:lnSpc>
                <a:spcPct val="150000"/>
              </a:lnSpc>
              <a:spcBef>
                <a:spcPts val="300"/>
              </a:spcBef>
              <a:spcAft>
                <a:spcPts val="600"/>
              </a:spcAft>
            </a:pPr>
            <a:endParaRPr lang="en-US" sz="2100" dirty="0">
              <a:solidFill>
                <a:schemeClr val="tx1"/>
              </a:solidFill>
              <a:latin typeface="Arial Narrow" panose="020B0606020202030204" pitchFamily="34" charset="0"/>
            </a:endParaRPr>
          </a:p>
        </p:txBody>
      </p:sp>
      <p:sp>
        <p:nvSpPr>
          <p:cNvPr id="8" name="Marcador de contenido 2"/>
          <p:cNvSpPr txBox="1">
            <a:spLocks/>
          </p:cNvSpPr>
          <p:nvPr/>
        </p:nvSpPr>
        <p:spPr>
          <a:xfrm>
            <a:off x="1511559" y="1226976"/>
            <a:ext cx="10034374" cy="476794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fontAlgn="t">
              <a:spcBef>
                <a:spcPts val="0"/>
              </a:spcBef>
              <a:buClr>
                <a:srgbClr val="A53010"/>
              </a:buClr>
              <a:buFont typeface="Wingdings 3" charset="2"/>
              <a:buNone/>
            </a:pPr>
            <a:endParaRPr lang="en-US" sz="2400" dirty="0">
              <a:solidFill>
                <a:prstClr val="black">
                  <a:lumMod val="75000"/>
                  <a:lumOff val="25000"/>
                </a:prstClr>
              </a:solidFill>
              <a:latin typeface="Arial" panose="020B0604020202020204" pitchFamily="34" charset="0"/>
            </a:endParaRPr>
          </a:p>
          <a:p>
            <a:pPr marL="0" indent="0" algn="just" fontAlgn="t">
              <a:spcBef>
                <a:spcPts val="0"/>
              </a:spcBef>
              <a:buClr>
                <a:srgbClr val="A53010"/>
              </a:buClr>
              <a:buFont typeface="Wingdings 3" charset="2"/>
              <a:buNone/>
            </a:pPr>
            <a:endParaRPr lang="en-US" sz="2600" dirty="0" smtClean="0">
              <a:solidFill>
                <a:prstClr val="black">
                  <a:lumMod val="75000"/>
                  <a:lumOff val="25000"/>
                </a:prstClr>
              </a:solidFill>
              <a:latin typeface="Arial" panose="020B0604020202020204" pitchFamily="34" charset="0"/>
            </a:endParaRPr>
          </a:p>
        </p:txBody>
      </p:sp>
    </p:spTree>
    <p:extLst>
      <p:ext uri="{BB962C8B-B14F-4D97-AF65-F5344CB8AC3E}">
        <p14:creationId xmlns:p14="http://schemas.microsoft.com/office/powerpoint/2010/main" val="20589638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59429" y="624110"/>
            <a:ext cx="9545183" cy="1280890"/>
          </a:xfrm>
        </p:spPr>
        <p:txBody>
          <a:bodyPr/>
          <a:lstStyle/>
          <a:p>
            <a:pPr algn="ctr"/>
            <a:r>
              <a:rPr lang="es-ES_tradnl" b="1" dirty="0" smtClean="0">
                <a:latin typeface="Arial Narrow" panose="020B0606020202030204" pitchFamily="34" charset="0"/>
              </a:rPr>
              <a:t>Principales diferencias entre la 184/11 y la 80/22</a:t>
            </a:r>
            <a:endParaRPr lang="es-ES_tradnl" b="1" dirty="0">
              <a:latin typeface="Arial Narrow" panose="020B0606020202030204" pitchFamily="34" charset="0"/>
            </a:endParaRP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2573535964"/>
              </p:ext>
            </p:extLst>
          </p:nvPr>
        </p:nvGraphicFramePr>
        <p:xfrm>
          <a:off x="2230018" y="1550435"/>
          <a:ext cx="9274594" cy="4363630"/>
        </p:xfrm>
        <a:graphic>
          <a:graphicData uri="http://schemas.openxmlformats.org/drawingml/2006/table">
            <a:tbl>
              <a:tblPr/>
              <a:tblGrid>
                <a:gridCol w="1638812"/>
                <a:gridCol w="3838257"/>
                <a:gridCol w="3797525"/>
              </a:tblGrid>
              <a:tr h="353286">
                <a:tc>
                  <a:txBody>
                    <a:bodyPr/>
                    <a:lstStyle/>
                    <a:p>
                      <a:pPr algn="ctr" fontAlgn="ctr"/>
                      <a:r>
                        <a:rPr lang="en-US" sz="1800" b="1" i="0" u="none" strike="noStrike" dirty="0" err="1">
                          <a:solidFill>
                            <a:srgbClr val="000000"/>
                          </a:solidFill>
                          <a:effectLst/>
                          <a:latin typeface="Arial Narrow" panose="020B0606020202030204" pitchFamily="34" charset="0"/>
                        </a:rPr>
                        <a:t>Acápites</a:t>
                      </a:r>
                      <a:endParaRPr lang="en-US" sz="1800" b="1" i="0" u="none" strike="noStrike" dirty="0">
                        <a:solidFill>
                          <a:srgbClr val="000000"/>
                        </a:solidFill>
                        <a:effectLst/>
                        <a:latin typeface="Arial Narrow" panose="020B0606020202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1" i="0" u="none" strike="noStrike">
                          <a:solidFill>
                            <a:srgbClr val="000000"/>
                          </a:solidFill>
                          <a:effectLst/>
                          <a:latin typeface="Arial Narrow" panose="020B0606020202030204" pitchFamily="34" charset="0"/>
                        </a:rPr>
                        <a:t>R - 184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1" i="0" u="none" strike="noStrike">
                          <a:solidFill>
                            <a:srgbClr val="000000"/>
                          </a:solidFill>
                          <a:effectLst/>
                          <a:latin typeface="Arial Narrow" panose="020B0606020202030204" pitchFamily="34" charset="0"/>
                        </a:rPr>
                        <a:t>R - 80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42115">
                <a:tc>
                  <a:txBody>
                    <a:bodyPr/>
                    <a:lstStyle/>
                    <a:p>
                      <a:pPr algn="ctr" fontAlgn="ctr"/>
                      <a:r>
                        <a:rPr lang="en-US" sz="1800" b="0" i="0" u="none" strike="noStrike" dirty="0" err="1">
                          <a:solidFill>
                            <a:srgbClr val="000000"/>
                          </a:solidFill>
                          <a:effectLst/>
                          <a:latin typeface="Arial Narrow" panose="020B0606020202030204" pitchFamily="34" charset="0"/>
                        </a:rPr>
                        <a:t>Nombre</a:t>
                      </a:r>
                      <a:endParaRPr lang="en-US" sz="1800" b="0" i="0" u="none" strike="noStrike" dirty="0">
                        <a:solidFill>
                          <a:srgbClr val="000000"/>
                        </a:solidFill>
                        <a:effectLst/>
                        <a:latin typeface="Arial Narrow" panose="020B0606020202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endParaRPr lang="es-US" sz="1800" b="0" i="0" u="none" strike="noStrike" dirty="0" smtClean="0">
                        <a:solidFill>
                          <a:srgbClr val="000000"/>
                        </a:solidFill>
                        <a:effectLst/>
                        <a:latin typeface="Arial Narrow" panose="020B0606020202030204" pitchFamily="34" charset="0"/>
                      </a:endParaRPr>
                    </a:p>
                    <a:p>
                      <a:pPr algn="just" fontAlgn="ctr"/>
                      <a:r>
                        <a:rPr lang="es-US" sz="1800" b="0" i="0" u="none" strike="noStrike" dirty="0" smtClean="0">
                          <a:solidFill>
                            <a:srgbClr val="000000"/>
                          </a:solidFill>
                          <a:effectLst/>
                          <a:latin typeface="Arial Narrow" panose="020B0606020202030204" pitchFamily="34" charset="0"/>
                        </a:rPr>
                        <a:t>Manual </a:t>
                      </a:r>
                      <a:r>
                        <a:rPr lang="es-US" sz="1800" b="0" i="0" u="none" strike="noStrike" dirty="0">
                          <a:solidFill>
                            <a:srgbClr val="000000"/>
                          </a:solidFill>
                          <a:effectLst/>
                          <a:latin typeface="Arial Narrow" panose="020B0606020202030204" pitchFamily="34" charset="0"/>
                        </a:rPr>
                        <a:t>de normas y procedimientos para el trabajo de las Secretarías en las instituciones de  ES.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just" defTabSz="457200" rtl="0" eaLnBrk="1" fontAlgn="ctr" latinLnBrk="0" hangingPunct="1"/>
                      <a:r>
                        <a:rPr lang="es-US" sz="1800" b="0" i="0" u="none" strike="noStrike" dirty="0">
                          <a:solidFill>
                            <a:srgbClr val="000000"/>
                          </a:solidFill>
                          <a:effectLst/>
                          <a:latin typeface="Arial Narrow" panose="020B0606020202030204" pitchFamily="34" charset="0"/>
                        </a:rPr>
                        <a:t>Man</a:t>
                      </a:r>
                      <a:r>
                        <a:rPr lang="es-US" sz="1800" b="0" i="0" u="none" strike="noStrike" kern="1200" dirty="0">
                          <a:solidFill>
                            <a:srgbClr val="000000"/>
                          </a:solidFill>
                          <a:effectLst/>
                          <a:latin typeface="Arial Narrow" panose="020B0606020202030204" pitchFamily="34" charset="0"/>
                          <a:ea typeface="+mn-ea"/>
                          <a:cs typeface="+mn-cs"/>
                        </a:rPr>
                        <a:t>ual para la gestión de los procesos en las Secretarías de las instituciones de ES.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6789">
                <a:tc>
                  <a:txBody>
                    <a:bodyPr/>
                    <a:lstStyle/>
                    <a:p>
                      <a:pPr algn="ctr" fontAlgn="ctr"/>
                      <a:r>
                        <a:rPr lang="en-US" sz="1800" b="0" i="0" u="none" strike="noStrike" dirty="0">
                          <a:solidFill>
                            <a:srgbClr val="000000"/>
                          </a:solidFill>
                          <a:effectLst/>
                          <a:latin typeface="Arial Narrow" panose="020B0606020202030204" pitchFamily="34" charset="0"/>
                        </a:rPr>
                        <a:t># </a:t>
                      </a:r>
                      <a:r>
                        <a:rPr lang="en-US" sz="1800" b="0" i="0" u="none" strike="noStrike" dirty="0" err="1">
                          <a:solidFill>
                            <a:srgbClr val="000000"/>
                          </a:solidFill>
                          <a:effectLst/>
                          <a:latin typeface="Arial Narrow" panose="020B0606020202030204" pitchFamily="34" charset="0"/>
                        </a:rPr>
                        <a:t>Capítulos</a:t>
                      </a:r>
                      <a:endParaRPr lang="en-US" sz="1800" b="0" i="0" u="none" strike="noStrike" dirty="0">
                        <a:solidFill>
                          <a:srgbClr val="000000"/>
                        </a:solidFill>
                        <a:effectLst/>
                        <a:latin typeface="Arial Narrow" panose="020B0606020202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Arial Narrow" panose="020B0606020202030204" pitchFamily="34" charset="0"/>
                        </a:rPr>
                        <a:t>11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Arial Narrow" panose="020B0606020202030204" pitchFamily="34" charset="0"/>
                        </a:rPr>
                        <a:t>14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6789">
                <a:tc>
                  <a:txBody>
                    <a:bodyPr/>
                    <a:lstStyle/>
                    <a:p>
                      <a:pPr algn="ctr" fontAlgn="ctr"/>
                      <a:r>
                        <a:rPr lang="en-US" sz="1800" b="0" i="0" u="none" strike="noStrike" dirty="0">
                          <a:solidFill>
                            <a:srgbClr val="000000"/>
                          </a:solidFill>
                          <a:effectLst/>
                          <a:latin typeface="Arial Narrow" panose="020B0606020202030204" pitchFamily="34" charset="0"/>
                        </a:rPr>
                        <a:t># </a:t>
                      </a:r>
                      <a:r>
                        <a:rPr lang="en-US" sz="1800" b="0" i="0" u="none" strike="noStrike" dirty="0" err="1">
                          <a:solidFill>
                            <a:srgbClr val="000000"/>
                          </a:solidFill>
                          <a:effectLst/>
                          <a:latin typeface="Arial Narrow" panose="020B0606020202030204" pitchFamily="34" charset="0"/>
                        </a:rPr>
                        <a:t>Secciones</a:t>
                      </a:r>
                      <a:endParaRPr lang="en-US" sz="1800" b="0" i="0" u="none" strike="noStrike" dirty="0">
                        <a:solidFill>
                          <a:srgbClr val="000000"/>
                        </a:solidFill>
                        <a:effectLst/>
                        <a:latin typeface="Arial Narrow" panose="020B0606020202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Arial Narrow" panose="020B0606020202030204" pitchFamily="34" charset="0"/>
                        </a:rPr>
                        <a:t>68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Arial Narrow" panose="020B0606020202030204" pitchFamily="34" charset="0"/>
                        </a:rPr>
                        <a:t>93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6789">
                <a:tc>
                  <a:txBody>
                    <a:bodyPr/>
                    <a:lstStyle/>
                    <a:p>
                      <a:pPr algn="ctr" fontAlgn="ctr"/>
                      <a:r>
                        <a:rPr lang="en-US" sz="1800" b="0" i="0" u="none" strike="noStrike" dirty="0">
                          <a:solidFill>
                            <a:srgbClr val="000000"/>
                          </a:solidFill>
                          <a:effectLst/>
                          <a:latin typeface="Arial Narrow" panose="020B0606020202030204" pitchFamily="34" charset="0"/>
                        </a:rPr>
                        <a:t># </a:t>
                      </a:r>
                      <a:r>
                        <a:rPr lang="en-US" sz="1800" b="0" i="0" u="none" strike="noStrike" dirty="0" err="1">
                          <a:solidFill>
                            <a:srgbClr val="000000"/>
                          </a:solidFill>
                          <a:effectLst/>
                          <a:latin typeface="Arial Narrow" panose="020B0606020202030204" pitchFamily="34" charset="0"/>
                        </a:rPr>
                        <a:t>Artículos</a:t>
                      </a:r>
                      <a:endParaRPr lang="en-US" sz="1800" b="0" i="0" u="none" strike="noStrike" dirty="0">
                        <a:solidFill>
                          <a:srgbClr val="000000"/>
                        </a:solidFill>
                        <a:effectLst/>
                        <a:latin typeface="Arial Narrow" panose="020B0606020202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Arial Narrow" panose="020B0606020202030204" pitchFamily="34" charset="0"/>
                        </a:rPr>
                        <a:t>311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Arial Narrow" panose="020B0606020202030204" pitchFamily="34" charset="0"/>
                        </a:rPr>
                        <a:t>544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85768">
                <a:tc>
                  <a:txBody>
                    <a:bodyPr/>
                    <a:lstStyle/>
                    <a:p>
                      <a:pPr algn="ctr" fontAlgn="ctr"/>
                      <a:r>
                        <a:rPr lang="en-US" sz="1800" b="0" i="0" u="none" strike="noStrike" dirty="0">
                          <a:solidFill>
                            <a:srgbClr val="000000"/>
                          </a:solidFill>
                          <a:effectLst/>
                          <a:latin typeface="Arial Narrow" panose="020B0606020202030204" pitchFamily="34" charset="0"/>
                        </a:rPr>
                        <a:t># </a:t>
                      </a:r>
                      <a:r>
                        <a:rPr lang="en-US" sz="1800" b="0" i="0" u="none" strike="noStrike" dirty="0" err="1">
                          <a:solidFill>
                            <a:srgbClr val="000000"/>
                          </a:solidFill>
                          <a:effectLst/>
                          <a:latin typeface="Arial Narrow" panose="020B0606020202030204" pitchFamily="34" charset="0"/>
                        </a:rPr>
                        <a:t>Modelos</a:t>
                      </a:r>
                      <a:r>
                        <a:rPr lang="en-US" sz="1800" b="0" i="0" u="none" strike="noStrike" dirty="0">
                          <a:solidFill>
                            <a:srgbClr val="000000"/>
                          </a:solidFill>
                          <a:effectLst/>
                          <a:latin typeface="Arial Narrow" panose="020B0606020202030204" pitchFamily="34" charset="0"/>
                        </a:rPr>
                        <a:t> de </a:t>
                      </a:r>
                      <a:r>
                        <a:rPr lang="en-US" sz="1800" b="0" i="0" u="none" strike="noStrike" dirty="0" err="1">
                          <a:solidFill>
                            <a:srgbClr val="000000"/>
                          </a:solidFill>
                          <a:effectLst/>
                          <a:latin typeface="Arial Narrow" panose="020B0606020202030204" pitchFamily="34" charset="0"/>
                        </a:rPr>
                        <a:t>Pregrado</a:t>
                      </a:r>
                      <a:endParaRPr lang="en-US" sz="1800" b="0" i="0" u="none" strike="noStrike" dirty="0">
                        <a:solidFill>
                          <a:srgbClr val="000000"/>
                        </a:solidFill>
                        <a:effectLst/>
                        <a:latin typeface="Arial Narrow" panose="020B0606020202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Arial Narrow" panose="020B0606020202030204" pitchFamily="34" charset="0"/>
                        </a:rPr>
                        <a:t>21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Arial Narrow" panose="020B0606020202030204" pitchFamily="34" charset="0"/>
                        </a:rPr>
                        <a:t>23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85768">
                <a:tc>
                  <a:txBody>
                    <a:bodyPr/>
                    <a:lstStyle/>
                    <a:p>
                      <a:pPr algn="ctr" fontAlgn="ctr"/>
                      <a:r>
                        <a:rPr lang="en-US" sz="1800" b="0" i="0" u="none" strike="noStrike" dirty="0">
                          <a:solidFill>
                            <a:srgbClr val="000000"/>
                          </a:solidFill>
                          <a:effectLst/>
                          <a:latin typeface="Arial Narrow" panose="020B0606020202030204" pitchFamily="34" charset="0"/>
                        </a:rPr>
                        <a:t># </a:t>
                      </a:r>
                      <a:r>
                        <a:rPr lang="en-US" sz="1800" b="0" i="0" u="none" strike="noStrike" dirty="0" err="1">
                          <a:solidFill>
                            <a:srgbClr val="000000"/>
                          </a:solidFill>
                          <a:effectLst/>
                          <a:latin typeface="Arial Narrow" panose="020B0606020202030204" pitchFamily="34" charset="0"/>
                        </a:rPr>
                        <a:t>Modelos</a:t>
                      </a:r>
                      <a:r>
                        <a:rPr lang="en-US" sz="1800" b="0" i="0" u="none" strike="noStrike" dirty="0">
                          <a:solidFill>
                            <a:srgbClr val="000000"/>
                          </a:solidFill>
                          <a:effectLst/>
                          <a:latin typeface="Arial Narrow" panose="020B0606020202030204" pitchFamily="34" charset="0"/>
                        </a:rPr>
                        <a:t> de </a:t>
                      </a:r>
                      <a:r>
                        <a:rPr lang="en-US" sz="1800" b="0" i="0" u="none" strike="noStrike" dirty="0" err="1">
                          <a:solidFill>
                            <a:srgbClr val="000000"/>
                          </a:solidFill>
                          <a:effectLst/>
                          <a:latin typeface="Arial Narrow" panose="020B0606020202030204" pitchFamily="34" charset="0"/>
                        </a:rPr>
                        <a:t>Postgrado</a:t>
                      </a:r>
                      <a:endParaRPr lang="en-US" sz="1800" b="0" i="0" u="none" strike="noStrike" dirty="0">
                        <a:solidFill>
                          <a:srgbClr val="000000"/>
                        </a:solidFill>
                        <a:effectLst/>
                        <a:latin typeface="Arial Narrow" panose="020B0606020202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Arial Narrow" panose="020B0606020202030204" pitchFamily="34" charset="0"/>
                        </a:rPr>
                        <a:t>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Arial Narrow" panose="020B0606020202030204" pitchFamily="34" charset="0"/>
                        </a:rPr>
                        <a:t>20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85768">
                <a:tc>
                  <a:txBody>
                    <a:bodyPr/>
                    <a:lstStyle/>
                    <a:p>
                      <a:pPr algn="ctr" fontAlgn="ctr"/>
                      <a:r>
                        <a:rPr lang="en-US" sz="1800" b="0" i="0" u="none" strike="noStrike" dirty="0">
                          <a:solidFill>
                            <a:srgbClr val="000000"/>
                          </a:solidFill>
                          <a:effectLst/>
                          <a:latin typeface="Arial Narrow" panose="020B0606020202030204" pitchFamily="34" charset="0"/>
                        </a:rPr>
                        <a:t># </a:t>
                      </a:r>
                      <a:r>
                        <a:rPr lang="en-US" sz="1800" b="0" i="0" u="none" strike="noStrike" dirty="0" err="1">
                          <a:solidFill>
                            <a:srgbClr val="000000"/>
                          </a:solidFill>
                          <a:effectLst/>
                          <a:latin typeface="Arial Narrow" panose="020B0606020202030204" pitchFamily="34" charset="0"/>
                        </a:rPr>
                        <a:t>Registros</a:t>
                      </a:r>
                      <a:endParaRPr lang="en-US" sz="1800" b="0" i="0" u="none" strike="noStrike" dirty="0">
                        <a:solidFill>
                          <a:srgbClr val="000000"/>
                        </a:solidFill>
                        <a:effectLst/>
                        <a:latin typeface="Arial Narrow" panose="020B0606020202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Arial Narrow" panose="020B0606020202030204" pitchFamily="34" charset="0"/>
                        </a:rPr>
                        <a:t>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Arial Narrow" panose="020B0606020202030204" pitchFamily="34" charset="0"/>
                        </a:rPr>
                        <a:t>20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6789">
                <a:tc>
                  <a:txBody>
                    <a:bodyPr/>
                    <a:lstStyle/>
                    <a:p>
                      <a:pPr algn="ctr" fontAlgn="ctr"/>
                      <a:r>
                        <a:rPr lang="en-US" sz="1800" b="0" i="0" u="none" strike="noStrike" dirty="0">
                          <a:solidFill>
                            <a:srgbClr val="000000"/>
                          </a:solidFill>
                          <a:effectLst/>
                          <a:latin typeface="Arial Narrow" panose="020B0606020202030204" pitchFamily="34" charset="0"/>
                        </a:rPr>
                        <a:t>Total de </a:t>
                      </a:r>
                      <a:r>
                        <a:rPr lang="en-US" sz="1800" b="0" i="0" u="none" strike="noStrike" dirty="0" err="1">
                          <a:solidFill>
                            <a:srgbClr val="000000"/>
                          </a:solidFill>
                          <a:effectLst/>
                          <a:latin typeface="Arial Narrow" panose="020B0606020202030204" pitchFamily="34" charset="0"/>
                        </a:rPr>
                        <a:t>Anexos</a:t>
                      </a:r>
                      <a:endParaRPr lang="en-US" sz="1800" b="0" i="0" u="none" strike="noStrike" dirty="0">
                        <a:solidFill>
                          <a:srgbClr val="000000"/>
                        </a:solidFill>
                        <a:effectLst/>
                        <a:latin typeface="Arial Narrow" panose="020B0606020202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Arial Narrow" panose="020B0606020202030204" pitchFamily="34" charset="0"/>
                        </a:rPr>
                        <a:t>27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Arial Narrow" panose="020B0606020202030204" pitchFamily="34" charset="0"/>
                        </a:rPr>
                        <a:t>63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4059153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35494" y="400176"/>
            <a:ext cx="8694031" cy="971424"/>
          </a:xfrm>
        </p:spPr>
        <p:txBody>
          <a:bodyPr>
            <a:noAutofit/>
          </a:bodyPr>
          <a:lstStyle/>
          <a:p>
            <a:pPr algn="just"/>
            <a:r>
              <a:rPr lang="es-ES_tradnl" sz="2400" b="1" dirty="0" smtClean="0">
                <a:solidFill>
                  <a:schemeClr val="tx1"/>
                </a:solidFill>
                <a:latin typeface="Arial Narrow" panose="020B0606020202030204" pitchFamily="34" charset="0"/>
              </a:rPr>
              <a:t>Capítulo</a:t>
            </a:r>
            <a:r>
              <a:rPr lang="es-ES" sz="2400" b="1" dirty="0" smtClean="0">
                <a:solidFill>
                  <a:schemeClr val="tx1"/>
                </a:solidFill>
                <a:latin typeface="Arial Narrow" panose="020B0606020202030204" pitchFamily="34" charset="0"/>
              </a:rPr>
              <a:t> I: </a:t>
            </a:r>
            <a:r>
              <a:rPr lang="es-MX" sz="2400" b="1" dirty="0" smtClean="0">
                <a:solidFill>
                  <a:schemeClr val="tx1"/>
                </a:solidFill>
                <a:latin typeface="Arial Narrow" panose="020B0606020202030204" pitchFamily="34" charset="0"/>
              </a:rPr>
              <a:t>Gestión de los procesos en las Secretarías de las instituciones de Educación Superior. De la estructura orgánica, los directivos y las funciones.</a:t>
            </a:r>
            <a:endParaRPr lang="es-ES_tradnl" sz="2400" b="1" dirty="0">
              <a:solidFill>
                <a:schemeClr val="tx1"/>
              </a:solidFill>
              <a:latin typeface="Arial Narrow" panose="020B0606020202030204" pitchFamily="34" charset="0"/>
            </a:endParaRPr>
          </a:p>
        </p:txBody>
      </p:sp>
      <p:sp>
        <p:nvSpPr>
          <p:cNvPr id="3" name="Marcador de contenido 2"/>
          <p:cNvSpPr>
            <a:spLocks noGrp="1"/>
          </p:cNvSpPr>
          <p:nvPr>
            <p:ph idx="1"/>
          </p:nvPr>
        </p:nvSpPr>
        <p:spPr>
          <a:xfrm>
            <a:off x="1240970" y="1474237"/>
            <a:ext cx="10538227" cy="4655976"/>
          </a:xfrm>
        </p:spPr>
        <p:txBody>
          <a:bodyPr>
            <a:normAutofit/>
          </a:bodyPr>
          <a:lstStyle/>
          <a:p>
            <a:pPr marL="0" indent="0" fontAlgn="t">
              <a:spcBef>
                <a:spcPts val="0"/>
              </a:spcBef>
              <a:buNone/>
            </a:pPr>
            <a:endParaRPr lang="en-US" sz="2400" dirty="0" smtClean="0">
              <a:latin typeface="Arial" panose="020B0604020202020204" pitchFamily="34" charset="0"/>
            </a:endParaRPr>
          </a:p>
          <a:p>
            <a:pPr algn="just" fontAlgn="t">
              <a:lnSpc>
                <a:spcPct val="150000"/>
              </a:lnSpc>
              <a:spcBef>
                <a:spcPts val="0"/>
              </a:spcBef>
            </a:pPr>
            <a:r>
              <a:rPr lang="en-US" sz="2100" dirty="0" err="1" smtClean="0">
                <a:solidFill>
                  <a:schemeClr val="tx1"/>
                </a:solidFill>
                <a:latin typeface="Arial Narrow" panose="020B0606020202030204" pitchFamily="34" charset="0"/>
              </a:rPr>
              <a:t>Incluye</a:t>
            </a:r>
            <a:r>
              <a:rPr lang="en-US" sz="2100" dirty="0" smtClean="0">
                <a:solidFill>
                  <a:schemeClr val="tx1"/>
                </a:solidFill>
                <a:latin typeface="Arial Narrow" panose="020B0606020202030204" pitchFamily="34" charset="0"/>
              </a:rPr>
              <a:t> dos </a:t>
            </a:r>
            <a:r>
              <a:rPr lang="en-US" sz="2100" dirty="0" err="1" smtClean="0">
                <a:solidFill>
                  <a:schemeClr val="tx1"/>
                </a:solidFill>
                <a:latin typeface="Arial Narrow" panose="020B0606020202030204" pitchFamily="34" charset="0"/>
              </a:rPr>
              <a:t>nuevas</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Secciones</a:t>
            </a:r>
            <a:r>
              <a:rPr lang="en-US" sz="2100" dirty="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relacionadas</a:t>
            </a:r>
            <a:r>
              <a:rPr lang="en-US" sz="2100" dirty="0" smtClean="0">
                <a:solidFill>
                  <a:schemeClr val="tx1"/>
                </a:solidFill>
                <a:latin typeface="Arial Narrow" panose="020B0606020202030204" pitchFamily="34" charset="0"/>
              </a:rPr>
              <a:t> con los </a:t>
            </a:r>
            <a:r>
              <a:rPr lang="en-US" sz="2100" dirty="0" err="1" smtClean="0">
                <a:solidFill>
                  <a:schemeClr val="tx1"/>
                </a:solidFill>
                <a:latin typeface="Arial Narrow" panose="020B0606020202030204" pitchFamily="34" charset="0"/>
              </a:rPr>
              <a:t>archivos</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universitarios</a:t>
            </a:r>
            <a:r>
              <a:rPr lang="en-US" sz="2100" dirty="0" smtClean="0">
                <a:solidFill>
                  <a:schemeClr val="tx1"/>
                </a:solidFill>
                <a:latin typeface="Arial Narrow" panose="020B0606020202030204" pitchFamily="34" charset="0"/>
              </a:rPr>
              <a:t>, de los </a:t>
            </a:r>
            <a:r>
              <a:rPr lang="en-US" sz="2100" dirty="0" err="1" smtClean="0">
                <a:solidFill>
                  <a:schemeClr val="tx1"/>
                </a:solidFill>
                <a:latin typeface="Arial Narrow" panose="020B0606020202030204" pitchFamily="34" charset="0"/>
              </a:rPr>
              <a:t>cuales</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establece</a:t>
            </a:r>
            <a:r>
              <a:rPr lang="en-US" sz="2100" dirty="0" smtClean="0">
                <a:solidFill>
                  <a:schemeClr val="tx1"/>
                </a:solidFill>
                <a:latin typeface="Arial Narrow" panose="020B0606020202030204" pitchFamily="34" charset="0"/>
              </a:rPr>
              <a:t>:</a:t>
            </a:r>
          </a:p>
          <a:p>
            <a:pPr marL="914400" indent="-457200" algn="just" fontAlgn="t">
              <a:lnSpc>
                <a:spcPct val="200000"/>
              </a:lnSpc>
              <a:spcBef>
                <a:spcPts val="0"/>
              </a:spcBef>
              <a:buFont typeface="+mj-lt"/>
              <a:buAutoNum type="arabicPeriod"/>
            </a:pPr>
            <a:r>
              <a:rPr lang="en-US" sz="2100" dirty="0">
                <a:solidFill>
                  <a:prstClr val="black"/>
                </a:solidFill>
                <a:latin typeface="Arial Narrow" panose="020B0606020202030204" pitchFamily="34" charset="0"/>
              </a:rPr>
              <a:t>Bases </a:t>
            </a:r>
            <a:r>
              <a:rPr lang="en-US" sz="2100" dirty="0" err="1">
                <a:solidFill>
                  <a:prstClr val="black"/>
                </a:solidFill>
                <a:latin typeface="Arial Narrow" panose="020B0606020202030204" pitchFamily="34" charset="0"/>
              </a:rPr>
              <a:t>legales</a:t>
            </a:r>
            <a:r>
              <a:rPr lang="en-US" sz="2100" dirty="0">
                <a:solidFill>
                  <a:prstClr val="black"/>
                </a:solidFill>
                <a:latin typeface="Arial Narrow" panose="020B0606020202030204" pitchFamily="34" charset="0"/>
              </a:rPr>
              <a:t> </a:t>
            </a:r>
            <a:r>
              <a:rPr lang="en-US" sz="2100" dirty="0" err="1">
                <a:solidFill>
                  <a:prstClr val="black"/>
                </a:solidFill>
                <a:latin typeface="Arial Narrow" panose="020B0606020202030204" pitchFamily="34" charset="0"/>
              </a:rPr>
              <a:t>que</a:t>
            </a:r>
            <a:r>
              <a:rPr lang="en-US" sz="2100" dirty="0">
                <a:solidFill>
                  <a:prstClr val="black"/>
                </a:solidFill>
                <a:latin typeface="Arial Narrow" panose="020B0606020202030204" pitchFamily="34" charset="0"/>
              </a:rPr>
              <a:t> </a:t>
            </a:r>
            <a:r>
              <a:rPr lang="en-US" sz="2100" dirty="0" err="1">
                <a:solidFill>
                  <a:prstClr val="black"/>
                </a:solidFill>
                <a:latin typeface="Arial Narrow" panose="020B0606020202030204" pitchFamily="34" charset="0"/>
              </a:rPr>
              <a:t>rigen</a:t>
            </a:r>
            <a:r>
              <a:rPr lang="en-US" sz="2100" dirty="0">
                <a:solidFill>
                  <a:prstClr val="black"/>
                </a:solidFill>
                <a:latin typeface="Arial Narrow" panose="020B0606020202030204" pitchFamily="34" charset="0"/>
              </a:rPr>
              <a:t> </a:t>
            </a:r>
            <a:r>
              <a:rPr lang="en-US" sz="2100" dirty="0" err="1">
                <a:solidFill>
                  <a:prstClr val="black"/>
                </a:solidFill>
                <a:latin typeface="Arial Narrow" panose="020B0606020202030204" pitchFamily="34" charset="0"/>
              </a:rPr>
              <a:t>su</a:t>
            </a:r>
            <a:r>
              <a:rPr lang="en-US" sz="2100" dirty="0">
                <a:solidFill>
                  <a:prstClr val="black"/>
                </a:solidFill>
                <a:latin typeface="Arial Narrow" panose="020B0606020202030204" pitchFamily="34" charset="0"/>
              </a:rPr>
              <a:t> </a:t>
            </a:r>
            <a:r>
              <a:rPr lang="en-US" sz="2100" dirty="0" err="1">
                <a:solidFill>
                  <a:prstClr val="black"/>
                </a:solidFill>
                <a:latin typeface="Arial Narrow" panose="020B0606020202030204" pitchFamily="34" charset="0"/>
              </a:rPr>
              <a:t>gestión</a:t>
            </a:r>
            <a:r>
              <a:rPr lang="en-US" sz="2100" dirty="0">
                <a:solidFill>
                  <a:prstClr val="black"/>
                </a:solidFill>
                <a:latin typeface="Arial Narrow" panose="020B0606020202030204" pitchFamily="34" charset="0"/>
              </a:rPr>
              <a:t> </a:t>
            </a:r>
            <a:r>
              <a:rPr lang="en-US" sz="2100" dirty="0" smtClean="0">
                <a:solidFill>
                  <a:prstClr val="black"/>
                </a:solidFill>
                <a:latin typeface="Arial Narrow" panose="020B0606020202030204" pitchFamily="34" charset="0"/>
              </a:rPr>
              <a:t>documental. (Art. 20)</a:t>
            </a:r>
          </a:p>
          <a:p>
            <a:pPr marL="914400" indent="-457200" algn="just" fontAlgn="t">
              <a:lnSpc>
                <a:spcPct val="200000"/>
              </a:lnSpc>
              <a:spcBef>
                <a:spcPts val="0"/>
              </a:spcBef>
              <a:buFont typeface="+mj-lt"/>
              <a:buAutoNum type="arabicPeriod"/>
            </a:pPr>
            <a:r>
              <a:rPr lang="en-US" sz="2100" dirty="0" smtClean="0">
                <a:solidFill>
                  <a:prstClr val="black"/>
                </a:solidFill>
                <a:latin typeface="Arial Narrow" panose="020B0606020202030204" pitchFamily="34" charset="0"/>
              </a:rPr>
              <a:t> </a:t>
            </a:r>
            <a:r>
              <a:rPr lang="en-US" sz="2100" dirty="0" err="1" smtClean="0">
                <a:solidFill>
                  <a:schemeClr val="tx1"/>
                </a:solidFill>
                <a:latin typeface="Arial Narrow" panose="020B0606020202030204" pitchFamily="34" charset="0"/>
              </a:rPr>
              <a:t>Funciones</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generales</a:t>
            </a:r>
            <a:r>
              <a:rPr lang="en-US" sz="2100" dirty="0" smtClean="0">
                <a:solidFill>
                  <a:schemeClr val="tx1"/>
                </a:solidFill>
                <a:latin typeface="Arial Narrow" panose="020B0606020202030204" pitchFamily="34" charset="0"/>
              </a:rPr>
              <a:t>. (Art. 21)</a:t>
            </a:r>
          </a:p>
          <a:p>
            <a:pPr marL="914400" indent="-457200" algn="just" fontAlgn="t">
              <a:lnSpc>
                <a:spcPct val="200000"/>
              </a:lnSpc>
              <a:spcBef>
                <a:spcPts val="0"/>
              </a:spcBef>
              <a:buFont typeface="+mj-lt"/>
              <a:buAutoNum type="arabicPeriod"/>
            </a:pPr>
            <a:r>
              <a:rPr lang="en-US" sz="2100" dirty="0" err="1" smtClean="0">
                <a:solidFill>
                  <a:schemeClr val="tx1"/>
                </a:solidFill>
                <a:latin typeface="Arial Narrow" panose="020B0606020202030204" pitchFamily="34" charset="0"/>
              </a:rPr>
              <a:t>Funciones</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vinculadas</a:t>
            </a:r>
            <a:r>
              <a:rPr lang="en-US" sz="2100" dirty="0" smtClean="0">
                <a:solidFill>
                  <a:schemeClr val="tx1"/>
                </a:solidFill>
                <a:latin typeface="Arial Narrow" panose="020B0606020202030204" pitchFamily="34" charset="0"/>
              </a:rPr>
              <a:t> con el </a:t>
            </a:r>
            <a:r>
              <a:rPr lang="en-US" sz="2100" dirty="0" err="1" smtClean="0">
                <a:solidFill>
                  <a:schemeClr val="tx1"/>
                </a:solidFill>
                <a:latin typeface="Arial Narrow" panose="020B0606020202030204" pitchFamily="34" charset="0"/>
              </a:rPr>
              <a:t>patrimonio</a:t>
            </a:r>
            <a:r>
              <a:rPr lang="en-US" sz="2100" dirty="0" smtClean="0">
                <a:solidFill>
                  <a:schemeClr val="tx1"/>
                </a:solidFill>
                <a:latin typeface="Arial Narrow" panose="020B0606020202030204" pitchFamily="34" charset="0"/>
              </a:rPr>
              <a:t> cultural. (Art. 22)</a:t>
            </a:r>
          </a:p>
          <a:p>
            <a:pPr marL="914400" indent="-457200" algn="just" fontAlgn="t">
              <a:lnSpc>
                <a:spcPct val="200000"/>
              </a:lnSpc>
              <a:spcBef>
                <a:spcPts val="0"/>
              </a:spcBef>
              <a:buFont typeface="+mj-lt"/>
              <a:buAutoNum type="arabicPeriod"/>
            </a:pPr>
            <a:r>
              <a:rPr lang="en-US" sz="2100" dirty="0" smtClean="0">
                <a:solidFill>
                  <a:schemeClr val="tx1"/>
                </a:solidFill>
                <a:latin typeface="Arial Narrow" panose="020B0606020202030204" pitchFamily="34" charset="0"/>
              </a:rPr>
              <a:t>Los </a:t>
            </a:r>
            <a:r>
              <a:rPr lang="en-US" sz="2100" dirty="0" err="1" smtClean="0">
                <a:solidFill>
                  <a:schemeClr val="tx1"/>
                </a:solidFill>
                <a:latin typeface="Arial Narrow" panose="020B0606020202030204" pitchFamily="34" charset="0"/>
              </a:rPr>
              <a:t>servicios</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especializados</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que</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ofrece</a:t>
            </a:r>
            <a:r>
              <a:rPr lang="en-US" sz="2100" dirty="0" smtClean="0">
                <a:solidFill>
                  <a:schemeClr val="tx1"/>
                </a:solidFill>
                <a:latin typeface="Arial Narrow" panose="020B0606020202030204" pitchFamily="34" charset="0"/>
              </a:rPr>
              <a:t>. (Art. 23)</a:t>
            </a:r>
          </a:p>
          <a:p>
            <a:pPr marL="914400" indent="-457200" algn="just" fontAlgn="t">
              <a:lnSpc>
                <a:spcPct val="200000"/>
              </a:lnSpc>
              <a:spcBef>
                <a:spcPts val="0"/>
              </a:spcBef>
              <a:buFont typeface="+mj-lt"/>
              <a:buAutoNum type="arabicPeriod"/>
            </a:pPr>
            <a:r>
              <a:rPr lang="en-US" sz="2100" dirty="0" err="1" smtClean="0">
                <a:solidFill>
                  <a:schemeClr val="tx1"/>
                </a:solidFill>
                <a:latin typeface="Arial Narrow" panose="020B0606020202030204" pitchFamily="34" charset="0"/>
              </a:rPr>
              <a:t>Actividades</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que</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realiza</a:t>
            </a:r>
            <a:r>
              <a:rPr lang="en-US" sz="2100" dirty="0" smtClean="0">
                <a:solidFill>
                  <a:schemeClr val="tx1"/>
                </a:solidFill>
                <a:latin typeface="Arial Narrow" panose="020B0606020202030204" pitchFamily="34" charset="0"/>
              </a:rPr>
              <a:t>. (Art. 24)</a:t>
            </a:r>
          </a:p>
          <a:p>
            <a:pPr algn="just" fontAlgn="t">
              <a:lnSpc>
                <a:spcPct val="150000"/>
              </a:lnSpc>
              <a:spcBef>
                <a:spcPts val="0"/>
              </a:spcBef>
            </a:pPr>
            <a:endParaRPr lang="en-US" sz="2600" dirty="0">
              <a:latin typeface="Arial" panose="020B0604020202020204" pitchFamily="34" charset="0"/>
            </a:endParaRPr>
          </a:p>
          <a:p>
            <a:pPr marL="0" indent="0">
              <a:buNone/>
            </a:pPr>
            <a:endParaRPr lang="es-ES_tradnl" dirty="0">
              <a:latin typeface="Arial Narrow" panose="020B0606020202030204" pitchFamily="34" charset="0"/>
            </a:endParaRPr>
          </a:p>
        </p:txBody>
      </p:sp>
      <p:sp>
        <p:nvSpPr>
          <p:cNvPr id="8" name="Marcador de contenido 2"/>
          <p:cNvSpPr txBox="1">
            <a:spLocks/>
          </p:cNvSpPr>
          <p:nvPr/>
        </p:nvSpPr>
        <p:spPr>
          <a:xfrm>
            <a:off x="1240971" y="1175657"/>
            <a:ext cx="10538227" cy="476794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fontAlgn="t">
              <a:spcBef>
                <a:spcPts val="0"/>
              </a:spcBef>
              <a:buFont typeface="Wingdings 3" charset="2"/>
              <a:buNone/>
            </a:pPr>
            <a:endParaRPr lang="en-US" sz="2400" dirty="0" smtClean="0">
              <a:latin typeface="Arial" panose="020B0604020202020204" pitchFamily="34" charset="0"/>
            </a:endParaRPr>
          </a:p>
          <a:p>
            <a:pPr marL="0" algn="just" fontAlgn="t">
              <a:spcBef>
                <a:spcPts val="0"/>
              </a:spcBef>
            </a:pPr>
            <a:endParaRPr lang="en-US" sz="2600" dirty="0" smtClean="0">
              <a:latin typeface="Arial" panose="020B0604020202020204" pitchFamily="34" charset="0"/>
            </a:endParaRPr>
          </a:p>
        </p:txBody>
      </p:sp>
    </p:spTree>
    <p:extLst>
      <p:ext uri="{BB962C8B-B14F-4D97-AF65-F5344CB8AC3E}">
        <p14:creationId xmlns:p14="http://schemas.microsoft.com/office/powerpoint/2010/main" val="40391418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54156" y="288209"/>
            <a:ext cx="8694031" cy="971424"/>
          </a:xfrm>
        </p:spPr>
        <p:txBody>
          <a:bodyPr>
            <a:noAutofit/>
          </a:bodyPr>
          <a:lstStyle/>
          <a:p>
            <a:pPr algn="ctr"/>
            <a:r>
              <a:rPr lang="es-ES_tradnl" sz="2400" b="1" dirty="0" smtClean="0">
                <a:solidFill>
                  <a:schemeClr val="tx1"/>
                </a:solidFill>
                <a:latin typeface="Arial Narrow" panose="020B0606020202030204" pitchFamily="34" charset="0"/>
              </a:rPr>
              <a:t>Capítulo</a:t>
            </a:r>
            <a:r>
              <a:rPr lang="es-ES" sz="2400" b="1" dirty="0" smtClean="0">
                <a:solidFill>
                  <a:schemeClr val="tx1"/>
                </a:solidFill>
                <a:latin typeface="Arial Narrow" panose="020B0606020202030204" pitchFamily="34" charset="0"/>
              </a:rPr>
              <a:t> II: </a:t>
            </a:r>
            <a:r>
              <a:rPr lang="es-MX" sz="2400" b="1" dirty="0" smtClean="0">
                <a:solidFill>
                  <a:schemeClr val="tx1"/>
                </a:solidFill>
                <a:latin typeface="Arial Narrow" panose="020B0606020202030204" pitchFamily="34" charset="0"/>
              </a:rPr>
              <a:t>El proceso de control de la matrícula.</a:t>
            </a:r>
            <a:endParaRPr lang="es-ES_tradnl" sz="2400" b="1" dirty="0">
              <a:solidFill>
                <a:schemeClr val="tx1"/>
              </a:solidFill>
              <a:latin typeface="Arial Narrow" panose="020B0606020202030204" pitchFamily="34" charset="0"/>
            </a:endParaRPr>
          </a:p>
        </p:txBody>
      </p:sp>
      <p:sp>
        <p:nvSpPr>
          <p:cNvPr id="3" name="Marcador de contenido 2"/>
          <p:cNvSpPr>
            <a:spLocks noGrp="1"/>
          </p:cNvSpPr>
          <p:nvPr>
            <p:ph idx="1"/>
          </p:nvPr>
        </p:nvSpPr>
        <p:spPr>
          <a:xfrm>
            <a:off x="1446244" y="774442"/>
            <a:ext cx="10332953" cy="5673012"/>
          </a:xfrm>
        </p:spPr>
        <p:txBody>
          <a:bodyPr>
            <a:normAutofit/>
          </a:bodyPr>
          <a:lstStyle/>
          <a:p>
            <a:pPr marL="0" indent="0" fontAlgn="t">
              <a:spcBef>
                <a:spcPts val="0"/>
              </a:spcBef>
              <a:buNone/>
            </a:pPr>
            <a:r>
              <a:rPr lang="en-US" sz="2100" b="1" dirty="0" err="1">
                <a:solidFill>
                  <a:srgbClr val="FF0000"/>
                </a:solidFill>
                <a:latin typeface="Arial Narrow" panose="020B0606020202030204" pitchFamily="34" charset="0"/>
              </a:rPr>
              <a:t>Normas</a:t>
            </a:r>
            <a:r>
              <a:rPr lang="en-US" sz="2100" b="1" dirty="0">
                <a:solidFill>
                  <a:srgbClr val="FF0000"/>
                </a:solidFill>
                <a:latin typeface="Arial Narrow" panose="020B0606020202030204" pitchFamily="34" charset="0"/>
              </a:rPr>
              <a:t> </a:t>
            </a:r>
            <a:r>
              <a:rPr lang="en-US" sz="2100" b="1" dirty="0" err="1">
                <a:solidFill>
                  <a:srgbClr val="FF0000"/>
                </a:solidFill>
                <a:latin typeface="Arial Narrow" panose="020B0606020202030204" pitchFamily="34" charset="0"/>
              </a:rPr>
              <a:t>generales</a:t>
            </a:r>
            <a:r>
              <a:rPr lang="en-US" sz="2100" b="1" dirty="0">
                <a:solidFill>
                  <a:srgbClr val="FF0000"/>
                </a:solidFill>
                <a:latin typeface="Arial Narrow" panose="020B0606020202030204" pitchFamily="34" charset="0"/>
              </a:rPr>
              <a:t>:</a:t>
            </a:r>
          </a:p>
          <a:p>
            <a:pPr algn="just" fontAlgn="t">
              <a:lnSpc>
                <a:spcPct val="150000"/>
              </a:lnSpc>
              <a:spcBef>
                <a:spcPts val="0"/>
              </a:spcBef>
            </a:pPr>
            <a:r>
              <a:rPr lang="en-US" sz="2100" dirty="0" err="1" smtClean="0">
                <a:solidFill>
                  <a:schemeClr val="tx1"/>
                </a:solidFill>
                <a:latin typeface="Arial Narrow" panose="020B0606020202030204" pitchFamily="34" charset="0"/>
              </a:rPr>
              <a:t>Actualiza</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las</a:t>
            </a:r>
            <a:r>
              <a:rPr lang="en-US" sz="2100" dirty="0" smtClean="0">
                <a:solidFill>
                  <a:schemeClr val="tx1"/>
                </a:solidFill>
                <a:latin typeface="Arial Narrow" panose="020B0606020202030204" pitchFamily="34" charset="0"/>
              </a:rPr>
              <a:t> bases </a:t>
            </a:r>
            <a:r>
              <a:rPr lang="en-US" sz="2100" dirty="0" err="1" smtClean="0">
                <a:solidFill>
                  <a:schemeClr val="tx1"/>
                </a:solidFill>
                <a:latin typeface="Arial Narrow" panose="020B0606020202030204" pitchFamily="34" charset="0"/>
              </a:rPr>
              <a:t>legales</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vigentes</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que</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regulan</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las</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actividades</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que</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integran</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este</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proceso</a:t>
            </a:r>
            <a:r>
              <a:rPr lang="en-US" sz="2100" dirty="0" smtClean="0">
                <a:solidFill>
                  <a:schemeClr val="tx1"/>
                </a:solidFill>
                <a:latin typeface="Arial Narrow" panose="020B0606020202030204" pitchFamily="34" charset="0"/>
              </a:rPr>
              <a:t>. (Art. 30)</a:t>
            </a:r>
          </a:p>
          <a:p>
            <a:pPr marL="0" indent="0" algn="just" fontAlgn="t">
              <a:lnSpc>
                <a:spcPct val="150000"/>
              </a:lnSpc>
              <a:spcBef>
                <a:spcPts val="0"/>
              </a:spcBef>
              <a:buNone/>
            </a:pPr>
            <a:r>
              <a:rPr lang="en-US" sz="2100" b="1" dirty="0" err="1">
                <a:solidFill>
                  <a:srgbClr val="FF0000"/>
                </a:solidFill>
                <a:latin typeface="Arial Narrow" panose="020B0606020202030204" pitchFamily="34" charset="0"/>
              </a:rPr>
              <a:t>Sobre</a:t>
            </a:r>
            <a:r>
              <a:rPr lang="en-US" sz="2100" b="1" dirty="0">
                <a:solidFill>
                  <a:srgbClr val="FF0000"/>
                </a:solidFill>
                <a:latin typeface="Arial Narrow" panose="020B0606020202030204" pitchFamily="34" charset="0"/>
              </a:rPr>
              <a:t> el </a:t>
            </a:r>
            <a:r>
              <a:rPr lang="en-US" sz="2100" b="1" dirty="0" err="1">
                <a:solidFill>
                  <a:srgbClr val="FF0000"/>
                </a:solidFill>
                <a:latin typeface="Arial Narrow" panose="020B0606020202030204" pitchFamily="34" charset="0"/>
              </a:rPr>
              <a:t>Procedimiento</a:t>
            </a:r>
            <a:r>
              <a:rPr lang="en-US" sz="2100" b="1" dirty="0">
                <a:solidFill>
                  <a:srgbClr val="FF0000"/>
                </a:solidFill>
                <a:latin typeface="Arial Narrow" panose="020B0606020202030204" pitchFamily="34" charset="0"/>
              </a:rPr>
              <a:t> de la </a:t>
            </a:r>
            <a:r>
              <a:rPr lang="en-US" sz="2100" b="1" dirty="0" err="1">
                <a:solidFill>
                  <a:srgbClr val="FF0000"/>
                </a:solidFill>
                <a:latin typeface="Arial Narrow" panose="020B0606020202030204" pitchFamily="34" charset="0"/>
              </a:rPr>
              <a:t>matrícula</a:t>
            </a:r>
            <a:r>
              <a:rPr lang="en-US" sz="2100" b="1" dirty="0">
                <a:solidFill>
                  <a:srgbClr val="FF0000"/>
                </a:solidFill>
                <a:latin typeface="Arial Narrow" panose="020B0606020202030204" pitchFamily="34" charset="0"/>
              </a:rPr>
              <a:t> de Nuevo </a:t>
            </a:r>
            <a:r>
              <a:rPr lang="en-US" sz="2100" b="1" dirty="0" err="1">
                <a:solidFill>
                  <a:srgbClr val="FF0000"/>
                </a:solidFill>
                <a:latin typeface="Arial Narrow" panose="020B0606020202030204" pitchFamily="34" charset="0"/>
              </a:rPr>
              <a:t>ingreso</a:t>
            </a:r>
            <a:r>
              <a:rPr lang="en-US" sz="2100" b="1" dirty="0">
                <a:solidFill>
                  <a:srgbClr val="FF0000"/>
                </a:solidFill>
                <a:latin typeface="Arial Narrow" panose="020B0606020202030204" pitchFamily="34" charset="0"/>
              </a:rPr>
              <a:t>:</a:t>
            </a:r>
          </a:p>
          <a:p>
            <a:pPr algn="just" fontAlgn="t">
              <a:lnSpc>
                <a:spcPct val="150000"/>
              </a:lnSpc>
              <a:spcBef>
                <a:spcPts val="0"/>
              </a:spcBef>
            </a:pPr>
            <a:r>
              <a:rPr lang="en-US" sz="2100" dirty="0" err="1">
                <a:solidFill>
                  <a:schemeClr val="tx1"/>
                </a:solidFill>
                <a:latin typeface="Arial Narrow" panose="020B0606020202030204" pitchFamily="34" charset="0"/>
              </a:rPr>
              <a:t>Establec</a:t>
            </a:r>
            <a:r>
              <a:rPr lang="es-ES" sz="2100" dirty="0">
                <a:solidFill>
                  <a:schemeClr val="tx1"/>
                </a:solidFill>
                <a:latin typeface="Arial Narrow" panose="020B0606020202030204" pitchFamily="34" charset="0"/>
              </a:rPr>
              <a:t>e que el Rector </a:t>
            </a:r>
            <a:r>
              <a:rPr lang="es-ES" sz="2100" dirty="0">
                <a:solidFill>
                  <a:schemeClr val="tx1"/>
                </a:solidFill>
                <a:latin typeface="Arial Narrow" panose="020B0606020202030204" pitchFamily="34" charset="0"/>
              </a:rPr>
              <a:t>determina </a:t>
            </a:r>
            <a:r>
              <a:rPr lang="es-ES" sz="2100" dirty="0" smtClean="0">
                <a:solidFill>
                  <a:schemeClr val="tx1"/>
                </a:solidFill>
                <a:latin typeface="Arial Narrow" panose="020B0606020202030204" pitchFamily="34" charset="0"/>
              </a:rPr>
              <a:t>el </a:t>
            </a:r>
            <a:r>
              <a:rPr lang="es-ES" sz="2100" dirty="0">
                <a:solidFill>
                  <a:schemeClr val="tx1"/>
                </a:solidFill>
                <a:latin typeface="Arial Narrow" panose="020B0606020202030204" pitchFamily="34" charset="0"/>
              </a:rPr>
              <a:t>procedimiento para la confección de las listas de matrícula en Curso por Encuentros y Educación a Distancia, así como el sistema de control que garantice la legalidad de las plazas otorgadas para matricular. </a:t>
            </a:r>
            <a:r>
              <a:rPr lang="es-ES" sz="2100" dirty="0" smtClean="0">
                <a:solidFill>
                  <a:schemeClr val="tx1"/>
                </a:solidFill>
                <a:latin typeface="Arial Narrow" panose="020B0606020202030204" pitchFamily="34" charset="0"/>
              </a:rPr>
              <a:t>(Art. 39.2)</a:t>
            </a:r>
          </a:p>
          <a:p>
            <a:pPr marL="0" marR="0" indent="0" algn="just" fontAlgn="t">
              <a:lnSpc>
                <a:spcPct val="150000"/>
              </a:lnSpc>
              <a:spcBef>
                <a:spcPts val="0"/>
              </a:spcBef>
              <a:buNone/>
            </a:pPr>
            <a:r>
              <a:rPr lang="es-ES" sz="2100" b="1" dirty="0" smtClean="0">
                <a:solidFill>
                  <a:srgbClr val="FF0000"/>
                </a:solidFill>
                <a:latin typeface="Arial Narrow" panose="020B0606020202030204" pitchFamily="34" charset="0"/>
              </a:rPr>
              <a:t>Sobre el Procedimiento </a:t>
            </a:r>
            <a:r>
              <a:rPr lang="es-ES" sz="2100" b="1" dirty="0">
                <a:solidFill>
                  <a:srgbClr val="FF0000"/>
                </a:solidFill>
                <a:latin typeface="Arial Narrow" panose="020B0606020202030204" pitchFamily="34" charset="0"/>
              </a:rPr>
              <a:t>para comprobar los requisitos de los documentos de la </a:t>
            </a:r>
            <a:r>
              <a:rPr lang="es-ES" sz="2100" b="1" dirty="0" smtClean="0">
                <a:solidFill>
                  <a:srgbClr val="FF0000"/>
                </a:solidFill>
                <a:latin typeface="Arial Narrow" panose="020B0606020202030204" pitchFamily="34" charset="0"/>
              </a:rPr>
              <a:t>matrícula:</a:t>
            </a:r>
            <a:endParaRPr lang="es-ES" sz="2100" b="1" dirty="0">
              <a:solidFill>
                <a:srgbClr val="FF0000"/>
              </a:solidFill>
              <a:latin typeface="Arial Narrow" panose="020B0606020202030204" pitchFamily="34" charset="0"/>
            </a:endParaRPr>
          </a:p>
          <a:p>
            <a:pPr algn="just" fontAlgn="t">
              <a:lnSpc>
                <a:spcPct val="150000"/>
              </a:lnSpc>
              <a:spcBef>
                <a:spcPts val="0"/>
              </a:spcBef>
            </a:pPr>
            <a:r>
              <a:rPr lang="es-ES" sz="2100" dirty="0" smtClean="0">
                <a:solidFill>
                  <a:schemeClr val="tx1"/>
                </a:solidFill>
                <a:latin typeface="Arial Narrow" panose="020B0606020202030204" pitchFamily="34" charset="0"/>
              </a:rPr>
              <a:t>Indica que las </a:t>
            </a:r>
            <a:r>
              <a:rPr lang="es-ES" sz="2100" dirty="0">
                <a:solidFill>
                  <a:schemeClr val="tx1"/>
                </a:solidFill>
                <a:latin typeface="Arial Narrow" panose="020B0606020202030204" pitchFamily="34" charset="0"/>
              </a:rPr>
              <a:t>fotos de </a:t>
            </a:r>
            <a:r>
              <a:rPr lang="es-ES" sz="2100" dirty="0" smtClean="0">
                <a:solidFill>
                  <a:schemeClr val="tx1"/>
                </a:solidFill>
                <a:latin typeface="Arial Narrow" panose="020B0606020202030204" pitchFamily="34" charset="0"/>
              </a:rPr>
              <a:t>carné </a:t>
            </a:r>
            <a:r>
              <a:rPr lang="es-ES" sz="2100" dirty="0">
                <a:solidFill>
                  <a:schemeClr val="tx1"/>
                </a:solidFill>
                <a:latin typeface="Arial Narrow" panose="020B0606020202030204" pitchFamily="34" charset="0"/>
              </a:rPr>
              <a:t>deben ser todas actuales e iguales, </a:t>
            </a:r>
            <a:r>
              <a:rPr lang="es-ES" sz="2100" b="1" dirty="0">
                <a:solidFill>
                  <a:srgbClr val="FF0000"/>
                </a:solidFill>
                <a:latin typeface="Arial Narrow" panose="020B0606020202030204" pitchFamily="34" charset="0"/>
              </a:rPr>
              <a:t>el tamaño lo determina cada Universidad</a:t>
            </a:r>
            <a:r>
              <a:rPr lang="es-ES" sz="2100" b="1" dirty="0" smtClean="0">
                <a:solidFill>
                  <a:srgbClr val="FF0000"/>
                </a:solidFill>
                <a:latin typeface="Arial Narrow" panose="020B0606020202030204" pitchFamily="34" charset="0"/>
              </a:rPr>
              <a:t>.</a:t>
            </a:r>
            <a:r>
              <a:rPr lang="es-ES" sz="2100" dirty="0" smtClean="0">
                <a:solidFill>
                  <a:schemeClr val="tx1"/>
                </a:solidFill>
                <a:latin typeface="Arial Narrow" panose="020B0606020202030204" pitchFamily="34" charset="0"/>
              </a:rPr>
              <a:t> (Art. 55.2, inc. </a:t>
            </a:r>
            <a:r>
              <a:rPr lang="es-ES" sz="2100" dirty="0">
                <a:solidFill>
                  <a:schemeClr val="tx1"/>
                </a:solidFill>
                <a:latin typeface="Arial Narrow" panose="020B0606020202030204" pitchFamily="34" charset="0"/>
              </a:rPr>
              <a:t>e</a:t>
            </a:r>
            <a:r>
              <a:rPr lang="es-ES" sz="2100" dirty="0" smtClean="0">
                <a:solidFill>
                  <a:schemeClr val="tx1"/>
                </a:solidFill>
                <a:latin typeface="Arial Narrow" panose="020B0606020202030204" pitchFamily="34" charset="0"/>
              </a:rPr>
              <a:t>)</a:t>
            </a:r>
          </a:p>
          <a:p>
            <a:pPr algn="just" fontAlgn="t">
              <a:lnSpc>
                <a:spcPct val="150000"/>
              </a:lnSpc>
              <a:spcBef>
                <a:spcPts val="0"/>
              </a:spcBef>
            </a:pPr>
            <a:r>
              <a:rPr lang="es-ES" sz="2100" dirty="0" smtClean="0">
                <a:solidFill>
                  <a:schemeClr val="tx1"/>
                </a:solidFill>
                <a:latin typeface="Arial Narrow" panose="020B0606020202030204" pitchFamily="34" charset="0"/>
              </a:rPr>
              <a:t>Establece los documentos que deben entregar los varones Aptos con Recomendación Médica. (Art. 61.1)</a:t>
            </a:r>
            <a:endParaRPr lang="en-US" sz="2100" dirty="0">
              <a:solidFill>
                <a:schemeClr val="tx1"/>
              </a:solidFill>
              <a:latin typeface="Arial Narrow" panose="020B0606020202030204" pitchFamily="34" charset="0"/>
            </a:endParaRPr>
          </a:p>
          <a:p>
            <a:pPr marL="0" indent="0">
              <a:buNone/>
            </a:pPr>
            <a:endParaRPr lang="es-ES_tradnl" dirty="0">
              <a:latin typeface="Arial Narrow" panose="020B0606020202030204" pitchFamily="34" charset="0"/>
            </a:endParaRPr>
          </a:p>
        </p:txBody>
      </p:sp>
      <p:sp>
        <p:nvSpPr>
          <p:cNvPr id="8" name="Marcador de contenido 2"/>
          <p:cNvSpPr txBox="1">
            <a:spLocks/>
          </p:cNvSpPr>
          <p:nvPr/>
        </p:nvSpPr>
        <p:spPr>
          <a:xfrm>
            <a:off x="1240971" y="1175657"/>
            <a:ext cx="10538227" cy="476794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fontAlgn="t">
              <a:spcBef>
                <a:spcPts val="0"/>
              </a:spcBef>
              <a:buClr>
                <a:srgbClr val="A53010"/>
              </a:buClr>
              <a:buFont typeface="Wingdings 3" charset="2"/>
              <a:buNone/>
            </a:pPr>
            <a:endParaRPr lang="en-US" sz="2400" dirty="0">
              <a:solidFill>
                <a:prstClr val="black">
                  <a:lumMod val="75000"/>
                  <a:lumOff val="25000"/>
                </a:prstClr>
              </a:solidFill>
              <a:latin typeface="Arial" panose="020B0604020202020204" pitchFamily="34" charset="0"/>
            </a:endParaRPr>
          </a:p>
          <a:p>
            <a:pPr marL="0" algn="just" fontAlgn="t">
              <a:spcBef>
                <a:spcPts val="0"/>
              </a:spcBef>
              <a:buClr>
                <a:srgbClr val="A53010"/>
              </a:buClr>
            </a:pPr>
            <a:endParaRPr lang="en-US" sz="2600" dirty="0" smtClean="0">
              <a:solidFill>
                <a:prstClr val="black">
                  <a:lumMod val="75000"/>
                  <a:lumOff val="25000"/>
                </a:prstClr>
              </a:solidFill>
              <a:latin typeface="Arial" panose="020B0604020202020204" pitchFamily="34" charset="0"/>
            </a:endParaRPr>
          </a:p>
          <a:p>
            <a:pPr marL="0" indent="0">
              <a:buClr>
                <a:srgbClr val="A53010"/>
              </a:buClr>
              <a:buFont typeface="Wingdings 3" charset="2"/>
              <a:buNone/>
            </a:pPr>
            <a:endParaRPr lang="es-ES_tradnl" dirty="0">
              <a:solidFill>
                <a:prstClr val="black">
                  <a:lumMod val="75000"/>
                  <a:lumOff val="25000"/>
                </a:prstClr>
              </a:solidFill>
              <a:latin typeface="Arial Narrow" panose="020B0606020202030204" pitchFamily="34" charset="0"/>
            </a:endParaRPr>
          </a:p>
        </p:txBody>
      </p:sp>
    </p:spTree>
    <p:extLst>
      <p:ext uri="{BB962C8B-B14F-4D97-AF65-F5344CB8AC3E}">
        <p14:creationId xmlns:p14="http://schemas.microsoft.com/office/powerpoint/2010/main" val="19651269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35494" y="400176"/>
            <a:ext cx="8694031" cy="971424"/>
          </a:xfrm>
        </p:spPr>
        <p:txBody>
          <a:bodyPr>
            <a:noAutofit/>
          </a:bodyPr>
          <a:lstStyle/>
          <a:p>
            <a:pPr algn="ctr"/>
            <a:r>
              <a:rPr lang="es-ES_tradnl" sz="2400" b="1" dirty="0" smtClean="0">
                <a:solidFill>
                  <a:schemeClr val="tx1"/>
                </a:solidFill>
                <a:latin typeface="Arial Narrow" panose="020B0606020202030204" pitchFamily="34" charset="0"/>
              </a:rPr>
              <a:t>Capítulo</a:t>
            </a:r>
            <a:r>
              <a:rPr lang="es-ES" sz="2400" b="1" dirty="0" smtClean="0">
                <a:solidFill>
                  <a:schemeClr val="tx1"/>
                </a:solidFill>
                <a:latin typeface="Arial Narrow" panose="020B0606020202030204" pitchFamily="34" charset="0"/>
              </a:rPr>
              <a:t> I: </a:t>
            </a:r>
            <a:r>
              <a:rPr lang="es-MX" sz="2400" b="1" dirty="0" smtClean="0">
                <a:solidFill>
                  <a:schemeClr val="tx1"/>
                </a:solidFill>
                <a:latin typeface="Arial Narrow" panose="020B0606020202030204" pitchFamily="34" charset="0"/>
              </a:rPr>
              <a:t>El proceso de control de la matrícula.</a:t>
            </a:r>
            <a:endParaRPr lang="es-ES_tradnl" sz="2400" b="1" dirty="0">
              <a:solidFill>
                <a:schemeClr val="tx1"/>
              </a:solidFill>
              <a:latin typeface="Arial Narrow" panose="020B0606020202030204" pitchFamily="34" charset="0"/>
            </a:endParaRPr>
          </a:p>
        </p:txBody>
      </p:sp>
      <p:sp>
        <p:nvSpPr>
          <p:cNvPr id="3" name="Marcador de contenido 2"/>
          <p:cNvSpPr>
            <a:spLocks noGrp="1"/>
          </p:cNvSpPr>
          <p:nvPr>
            <p:ph idx="1"/>
          </p:nvPr>
        </p:nvSpPr>
        <p:spPr>
          <a:xfrm>
            <a:off x="1413587" y="951722"/>
            <a:ext cx="10192994" cy="5141168"/>
          </a:xfrm>
        </p:spPr>
        <p:txBody>
          <a:bodyPr>
            <a:normAutofit lnSpcReduction="10000"/>
          </a:bodyPr>
          <a:lstStyle/>
          <a:p>
            <a:pPr marL="0" indent="0" fontAlgn="t">
              <a:spcBef>
                <a:spcPts val="0"/>
              </a:spcBef>
              <a:buNone/>
            </a:pPr>
            <a:endParaRPr lang="en-US" sz="2400" dirty="0" smtClean="0">
              <a:latin typeface="Arial" panose="020B0604020202020204" pitchFamily="34" charset="0"/>
            </a:endParaRPr>
          </a:p>
          <a:p>
            <a:pPr algn="just" fontAlgn="t">
              <a:lnSpc>
                <a:spcPct val="150000"/>
              </a:lnSpc>
              <a:spcBef>
                <a:spcPts val="0"/>
              </a:spcBef>
            </a:pPr>
            <a:r>
              <a:rPr lang="en-US" sz="2100" dirty="0" err="1" smtClean="0">
                <a:solidFill>
                  <a:schemeClr val="tx1"/>
                </a:solidFill>
                <a:latin typeface="Arial Narrow" panose="020B0606020202030204" pitchFamily="34" charset="0"/>
              </a:rPr>
              <a:t>Establece</a:t>
            </a:r>
            <a:r>
              <a:rPr lang="en-US" sz="2100" dirty="0" smtClean="0">
                <a:solidFill>
                  <a:schemeClr val="tx1"/>
                </a:solidFill>
                <a:latin typeface="Arial Narrow" panose="020B0606020202030204" pitchFamily="34" charset="0"/>
              </a:rPr>
              <a:t> el </a:t>
            </a:r>
            <a:r>
              <a:rPr lang="en-US" sz="2100" dirty="0" err="1" smtClean="0">
                <a:solidFill>
                  <a:schemeClr val="tx1"/>
                </a:solidFill>
                <a:latin typeface="Arial Narrow" panose="020B0606020202030204" pitchFamily="34" charset="0"/>
              </a:rPr>
              <a:t>procedimiento</a:t>
            </a:r>
            <a:r>
              <a:rPr lang="en-US" sz="2100" dirty="0" smtClean="0">
                <a:solidFill>
                  <a:schemeClr val="tx1"/>
                </a:solidFill>
                <a:latin typeface="Arial Narrow" panose="020B0606020202030204" pitchFamily="34" charset="0"/>
              </a:rPr>
              <a:t> a </a:t>
            </a:r>
            <a:r>
              <a:rPr lang="en-US" sz="2100" dirty="0" err="1" smtClean="0">
                <a:solidFill>
                  <a:schemeClr val="tx1"/>
                </a:solidFill>
                <a:latin typeface="Arial Narrow" panose="020B0606020202030204" pitchFamily="34" charset="0"/>
              </a:rPr>
              <a:t>realizar</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cuando</a:t>
            </a:r>
            <a:r>
              <a:rPr lang="en-US" sz="2100" dirty="0" smtClean="0">
                <a:solidFill>
                  <a:schemeClr val="tx1"/>
                </a:solidFill>
                <a:latin typeface="Arial Narrow" panose="020B0606020202030204" pitchFamily="34" charset="0"/>
              </a:rPr>
              <a:t> el </a:t>
            </a:r>
            <a:r>
              <a:rPr lang="en-US" sz="2100" dirty="0" err="1" smtClean="0">
                <a:solidFill>
                  <a:schemeClr val="tx1"/>
                </a:solidFill>
                <a:latin typeface="Arial Narrow" panose="020B0606020202030204" pitchFamily="34" charset="0"/>
              </a:rPr>
              <a:t>estudiante</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declara</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que</a:t>
            </a:r>
            <a:r>
              <a:rPr lang="en-US" sz="2100" dirty="0" smtClean="0">
                <a:solidFill>
                  <a:schemeClr val="tx1"/>
                </a:solidFill>
                <a:latin typeface="Arial Narrow" panose="020B0606020202030204" pitchFamily="34" charset="0"/>
              </a:rPr>
              <a:t> el </a:t>
            </a:r>
            <a:r>
              <a:rPr lang="en-US" sz="2100" dirty="0" err="1" smtClean="0">
                <a:solidFill>
                  <a:schemeClr val="tx1"/>
                </a:solidFill>
                <a:latin typeface="Arial Narrow" panose="020B0606020202030204" pitchFamily="34" charset="0"/>
              </a:rPr>
              <a:t>nombre</a:t>
            </a:r>
            <a:r>
              <a:rPr lang="en-US" sz="2100" dirty="0" smtClean="0">
                <a:solidFill>
                  <a:schemeClr val="tx1"/>
                </a:solidFill>
                <a:latin typeface="Arial Narrow" panose="020B0606020202030204" pitchFamily="34" charset="0"/>
              </a:rPr>
              <a:t> y </a:t>
            </a:r>
            <a:r>
              <a:rPr lang="en-US" sz="2100" dirty="0" err="1" smtClean="0">
                <a:solidFill>
                  <a:schemeClr val="tx1"/>
                </a:solidFill>
                <a:latin typeface="Arial Narrow" panose="020B0606020202030204" pitchFamily="34" charset="0"/>
              </a:rPr>
              <a:t>apellidos</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inscritos</a:t>
            </a:r>
            <a:r>
              <a:rPr lang="en-US" sz="2100" dirty="0" smtClean="0">
                <a:solidFill>
                  <a:schemeClr val="tx1"/>
                </a:solidFill>
                <a:latin typeface="Arial Narrow" panose="020B0606020202030204" pitchFamily="34" charset="0"/>
              </a:rPr>
              <a:t> en el </a:t>
            </a:r>
            <a:r>
              <a:rPr lang="en-US" sz="2100" dirty="0" err="1" smtClean="0">
                <a:solidFill>
                  <a:schemeClr val="tx1"/>
                </a:solidFill>
                <a:latin typeface="Arial Narrow" panose="020B0606020202030204" pitchFamily="34" charset="0"/>
              </a:rPr>
              <a:t>Carné</a:t>
            </a:r>
            <a:r>
              <a:rPr lang="en-US" sz="2100" dirty="0" smtClean="0">
                <a:solidFill>
                  <a:schemeClr val="tx1"/>
                </a:solidFill>
                <a:latin typeface="Arial Narrow" panose="020B0606020202030204" pitchFamily="34" charset="0"/>
              </a:rPr>
              <a:t> de </a:t>
            </a:r>
            <a:r>
              <a:rPr lang="en-US" sz="2100" dirty="0" err="1" smtClean="0">
                <a:solidFill>
                  <a:schemeClr val="tx1"/>
                </a:solidFill>
                <a:latin typeface="Arial Narrow" panose="020B0606020202030204" pitchFamily="34" charset="0"/>
              </a:rPr>
              <a:t>Identidad</a:t>
            </a:r>
            <a:r>
              <a:rPr lang="en-US" sz="2100" dirty="0" smtClean="0">
                <a:solidFill>
                  <a:schemeClr val="tx1"/>
                </a:solidFill>
                <a:latin typeface="Arial Narrow" panose="020B0606020202030204" pitchFamily="34" charset="0"/>
              </a:rPr>
              <a:t> (CI) son </a:t>
            </a:r>
            <a:r>
              <a:rPr lang="en-US" sz="2100" dirty="0" err="1" smtClean="0">
                <a:solidFill>
                  <a:schemeClr val="tx1"/>
                </a:solidFill>
                <a:latin typeface="Arial Narrow" panose="020B0606020202030204" pitchFamily="34" charset="0"/>
              </a:rPr>
              <a:t>incorrectos</a:t>
            </a:r>
            <a:r>
              <a:rPr lang="en-US" sz="2100" dirty="0" smtClean="0">
                <a:solidFill>
                  <a:schemeClr val="tx1"/>
                </a:solidFill>
                <a:latin typeface="Arial Narrow" panose="020B0606020202030204" pitchFamily="34" charset="0"/>
              </a:rPr>
              <a:t>. (Art. </a:t>
            </a:r>
            <a:r>
              <a:rPr lang="en-US" sz="2100" dirty="0" smtClean="0">
                <a:solidFill>
                  <a:schemeClr val="tx1"/>
                </a:solidFill>
                <a:latin typeface="Arial Narrow" panose="020B0606020202030204" pitchFamily="34" charset="0"/>
              </a:rPr>
              <a:t>66.3)</a:t>
            </a:r>
            <a:endParaRPr lang="en-US" sz="2100" dirty="0" smtClean="0">
              <a:solidFill>
                <a:schemeClr val="tx1"/>
              </a:solidFill>
              <a:latin typeface="Arial Narrow" panose="020B0606020202030204" pitchFamily="34" charset="0"/>
            </a:endParaRPr>
          </a:p>
          <a:p>
            <a:pPr algn="just" fontAlgn="t">
              <a:lnSpc>
                <a:spcPct val="150000"/>
              </a:lnSpc>
              <a:spcBef>
                <a:spcPts val="0"/>
              </a:spcBef>
            </a:pPr>
            <a:r>
              <a:rPr lang="en-US" sz="2100" dirty="0" err="1" smtClean="0">
                <a:solidFill>
                  <a:schemeClr val="tx1"/>
                </a:solidFill>
                <a:latin typeface="Arial Narrow" panose="020B0606020202030204" pitchFamily="34" charset="0"/>
              </a:rPr>
              <a:t>Establece</a:t>
            </a:r>
            <a:r>
              <a:rPr lang="en-US" sz="2100" dirty="0" smtClean="0">
                <a:solidFill>
                  <a:schemeClr val="tx1"/>
                </a:solidFill>
                <a:latin typeface="Arial Narrow" panose="020B0606020202030204" pitchFamily="34" charset="0"/>
              </a:rPr>
              <a:t> el </a:t>
            </a:r>
            <a:r>
              <a:rPr lang="en-US" sz="2100" dirty="0" err="1" smtClean="0">
                <a:solidFill>
                  <a:schemeClr val="tx1"/>
                </a:solidFill>
                <a:latin typeface="Arial Narrow" panose="020B0606020202030204" pitchFamily="34" charset="0"/>
              </a:rPr>
              <a:t>procedimiento</a:t>
            </a:r>
            <a:r>
              <a:rPr lang="en-US" sz="2100" dirty="0" smtClean="0">
                <a:solidFill>
                  <a:schemeClr val="tx1"/>
                </a:solidFill>
                <a:latin typeface="Arial Narrow" panose="020B0606020202030204" pitchFamily="34" charset="0"/>
              </a:rPr>
              <a:t> a realizer en </a:t>
            </a:r>
            <a:r>
              <a:rPr lang="en-US" sz="2100" dirty="0" err="1" smtClean="0">
                <a:solidFill>
                  <a:schemeClr val="tx1"/>
                </a:solidFill>
                <a:latin typeface="Arial Narrow" panose="020B0606020202030204" pitchFamily="34" charset="0"/>
              </a:rPr>
              <a:t>relación</a:t>
            </a:r>
            <a:r>
              <a:rPr lang="en-US" sz="2100" dirty="0" smtClean="0">
                <a:solidFill>
                  <a:schemeClr val="tx1"/>
                </a:solidFill>
                <a:latin typeface="Arial Narrow" panose="020B0606020202030204" pitchFamily="34" charset="0"/>
              </a:rPr>
              <a:t> a </a:t>
            </a:r>
            <a:r>
              <a:rPr lang="en-US" sz="2100" dirty="0" err="1" smtClean="0">
                <a:solidFill>
                  <a:schemeClr val="tx1"/>
                </a:solidFill>
                <a:latin typeface="Arial Narrow" panose="020B0606020202030204" pitchFamily="34" charset="0"/>
              </a:rPr>
              <a:t>estudiantes</a:t>
            </a:r>
            <a:r>
              <a:rPr lang="en-US" sz="2100" dirty="0" smtClean="0">
                <a:solidFill>
                  <a:schemeClr val="tx1"/>
                </a:solidFill>
                <a:latin typeface="Arial Narrow" panose="020B0606020202030204" pitchFamily="34" charset="0"/>
              </a:rPr>
              <a:t> con </a:t>
            </a:r>
            <a:r>
              <a:rPr lang="en-US" sz="2100" dirty="0" err="1" smtClean="0">
                <a:solidFill>
                  <a:schemeClr val="tx1"/>
                </a:solidFill>
                <a:latin typeface="Arial Narrow" panose="020B0606020202030204" pitchFamily="34" charset="0"/>
              </a:rPr>
              <a:t>nombres</a:t>
            </a:r>
            <a:r>
              <a:rPr lang="en-US" sz="2100" dirty="0" smtClean="0">
                <a:solidFill>
                  <a:schemeClr val="tx1"/>
                </a:solidFill>
                <a:latin typeface="Arial Narrow" panose="020B0606020202030204" pitchFamily="34" charset="0"/>
              </a:rPr>
              <a:t> y </a:t>
            </a:r>
            <a:r>
              <a:rPr lang="en-US" sz="2100" dirty="0" err="1" smtClean="0">
                <a:solidFill>
                  <a:schemeClr val="tx1"/>
                </a:solidFill>
                <a:latin typeface="Arial Narrow" panose="020B0606020202030204" pitchFamily="34" charset="0"/>
              </a:rPr>
              <a:t>apellidos</a:t>
            </a:r>
            <a:r>
              <a:rPr lang="en-US" sz="2100" dirty="0">
                <a:solidFill>
                  <a:schemeClr val="tx1"/>
                </a:solidFill>
                <a:latin typeface="Arial Narrow" panose="020B0606020202030204" pitchFamily="34" charset="0"/>
              </a:rPr>
              <a:t> </a:t>
            </a:r>
            <a:r>
              <a:rPr lang="en-US" sz="2100" dirty="0" smtClean="0">
                <a:solidFill>
                  <a:schemeClr val="tx1"/>
                </a:solidFill>
                <a:latin typeface="Arial Narrow" panose="020B0606020202030204" pitchFamily="34" charset="0"/>
              </a:rPr>
              <a:t>en: </a:t>
            </a:r>
            <a:r>
              <a:rPr lang="en-US" sz="2100" dirty="0" err="1" smtClean="0">
                <a:solidFill>
                  <a:schemeClr val="tx1"/>
                </a:solidFill>
                <a:latin typeface="Arial Narrow" panose="020B0606020202030204" pitchFamily="34" charset="0"/>
              </a:rPr>
              <a:t>letras</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mayúsculas</a:t>
            </a:r>
            <a:r>
              <a:rPr lang="en-US" sz="2100" dirty="0" smtClean="0">
                <a:solidFill>
                  <a:schemeClr val="tx1"/>
                </a:solidFill>
                <a:latin typeface="Arial Narrow" panose="020B0606020202030204" pitchFamily="34" charset="0"/>
              </a:rPr>
              <a:t> con tilde; </a:t>
            </a:r>
            <a:r>
              <a:rPr lang="en-US" sz="2100" dirty="0" err="1" smtClean="0">
                <a:solidFill>
                  <a:schemeClr val="tx1"/>
                </a:solidFill>
                <a:latin typeface="Arial Narrow" panose="020B0606020202030204" pitchFamily="34" charset="0"/>
              </a:rPr>
              <a:t>omisión</a:t>
            </a:r>
            <a:r>
              <a:rPr lang="en-US" sz="2100" dirty="0" smtClean="0">
                <a:solidFill>
                  <a:schemeClr val="tx1"/>
                </a:solidFill>
                <a:latin typeface="Arial Narrow" panose="020B0606020202030204" pitchFamily="34" charset="0"/>
              </a:rPr>
              <a:t> de tildes en el CI o,  </a:t>
            </a:r>
            <a:r>
              <a:rPr lang="en-US" sz="2100" dirty="0" err="1" smtClean="0">
                <a:solidFill>
                  <a:schemeClr val="tx1"/>
                </a:solidFill>
                <a:latin typeface="Arial Narrow" panose="020B0606020202030204" pitchFamily="34" charset="0"/>
              </a:rPr>
              <a:t>cuando</a:t>
            </a:r>
            <a:r>
              <a:rPr lang="en-US" sz="2100" dirty="0" smtClean="0">
                <a:solidFill>
                  <a:schemeClr val="tx1"/>
                </a:solidFill>
                <a:latin typeface="Arial Narrow" panose="020B0606020202030204" pitchFamily="34" charset="0"/>
              </a:rPr>
              <a:t> en el CI </a:t>
            </a:r>
            <a:r>
              <a:rPr lang="es-ES" sz="2100" dirty="0" smtClean="0">
                <a:solidFill>
                  <a:schemeClr val="tx1"/>
                </a:solidFill>
                <a:latin typeface="Arial Narrow" panose="020B0606020202030204" pitchFamily="34" charset="0"/>
              </a:rPr>
              <a:t>con </a:t>
            </a:r>
            <a:r>
              <a:rPr lang="es-ES" sz="2100" dirty="0">
                <a:solidFill>
                  <a:schemeClr val="tx1"/>
                </a:solidFill>
                <a:latin typeface="Arial Narrow" panose="020B0606020202030204" pitchFamily="34" charset="0"/>
              </a:rPr>
              <a:t>nombre(s) y apellidos en letras mayúsculas surgen dudas en la ortografía correcta de apellidos precedidos de una preposición, o un artículo y una preposición, que pueden ser en mayúsculas o </a:t>
            </a:r>
            <a:r>
              <a:rPr lang="es-ES" sz="2100" dirty="0" smtClean="0">
                <a:solidFill>
                  <a:schemeClr val="tx1"/>
                </a:solidFill>
                <a:latin typeface="Arial Narrow" panose="020B0606020202030204" pitchFamily="34" charset="0"/>
              </a:rPr>
              <a:t>minúsculas. (Art. 67.1, 67.2 y 67.3).</a:t>
            </a:r>
          </a:p>
          <a:p>
            <a:pPr marL="0" indent="0" algn="just" fontAlgn="t">
              <a:lnSpc>
                <a:spcPct val="150000"/>
              </a:lnSpc>
              <a:spcBef>
                <a:spcPts val="0"/>
              </a:spcBef>
              <a:buNone/>
            </a:pPr>
            <a:r>
              <a:rPr lang="es-ES" sz="2100" b="1" dirty="0">
                <a:solidFill>
                  <a:srgbClr val="FF0000"/>
                </a:solidFill>
                <a:latin typeface="Arial Narrow" panose="020B0606020202030204" pitchFamily="34" charset="0"/>
              </a:rPr>
              <a:t>Sobre el Procedimiento </a:t>
            </a:r>
            <a:r>
              <a:rPr lang="es-ES" sz="2100" b="1" dirty="0">
                <a:solidFill>
                  <a:srgbClr val="FF0000"/>
                </a:solidFill>
                <a:latin typeface="Arial Narrow" panose="020B0606020202030204" pitchFamily="34" charset="0"/>
              </a:rPr>
              <a:t>para autorizar matrícula fuera de la </a:t>
            </a:r>
            <a:r>
              <a:rPr lang="es-ES" sz="2100" b="1" dirty="0" smtClean="0">
                <a:solidFill>
                  <a:srgbClr val="FF0000"/>
                </a:solidFill>
                <a:latin typeface="Arial Narrow" panose="020B0606020202030204" pitchFamily="34" charset="0"/>
              </a:rPr>
              <a:t>convocatoria</a:t>
            </a:r>
            <a:r>
              <a:rPr lang="en-US" sz="2100" b="1" dirty="0">
                <a:solidFill>
                  <a:srgbClr val="FF0000"/>
                </a:solidFill>
                <a:latin typeface="Arial Narrow" panose="020B0606020202030204" pitchFamily="34" charset="0"/>
              </a:rPr>
              <a:t>:</a:t>
            </a:r>
            <a:endParaRPr lang="es-ES" sz="2100" dirty="0" smtClean="0">
              <a:solidFill>
                <a:schemeClr val="tx1"/>
              </a:solidFill>
              <a:latin typeface="Arial Narrow" panose="020B0606020202030204" pitchFamily="34" charset="0"/>
            </a:endParaRPr>
          </a:p>
          <a:p>
            <a:pPr algn="just" fontAlgn="t">
              <a:lnSpc>
                <a:spcPct val="150000"/>
              </a:lnSpc>
              <a:spcBef>
                <a:spcPts val="0"/>
              </a:spcBef>
            </a:pPr>
            <a:r>
              <a:rPr lang="es-ES" sz="2100" dirty="0" smtClean="0">
                <a:solidFill>
                  <a:schemeClr val="tx1"/>
                </a:solidFill>
                <a:latin typeface="Arial Narrow" panose="020B0606020202030204" pitchFamily="34" charset="0"/>
              </a:rPr>
              <a:t>Se extiende hasta la sexta semana de iniciado el curso escolar, la autorización, por el Secretario General, la matrícula de un estudiante, cuya demora obedezca a causas justificadas. (Art. 72.3)</a:t>
            </a:r>
            <a:endParaRPr lang="en-US" sz="2100" dirty="0">
              <a:solidFill>
                <a:schemeClr val="tx1"/>
              </a:solidFill>
              <a:latin typeface="Arial Narrow" panose="020B0606020202030204" pitchFamily="34" charset="0"/>
            </a:endParaRPr>
          </a:p>
          <a:p>
            <a:pPr marL="0" indent="0">
              <a:buNone/>
            </a:pPr>
            <a:endParaRPr lang="es-ES_tradnl" dirty="0">
              <a:latin typeface="Arial Narrow" panose="020B0606020202030204" pitchFamily="34" charset="0"/>
            </a:endParaRPr>
          </a:p>
        </p:txBody>
      </p:sp>
      <p:sp>
        <p:nvSpPr>
          <p:cNvPr id="8" name="Marcador de contenido 2"/>
          <p:cNvSpPr txBox="1">
            <a:spLocks/>
          </p:cNvSpPr>
          <p:nvPr/>
        </p:nvSpPr>
        <p:spPr>
          <a:xfrm>
            <a:off x="1240971" y="1175657"/>
            <a:ext cx="10538227" cy="476794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fontAlgn="t">
              <a:spcBef>
                <a:spcPts val="0"/>
              </a:spcBef>
              <a:buClr>
                <a:srgbClr val="A53010"/>
              </a:buClr>
              <a:buFont typeface="Wingdings 3" charset="2"/>
              <a:buNone/>
            </a:pPr>
            <a:endParaRPr lang="en-US" sz="2400" dirty="0">
              <a:solidFill>
                <a:prstClr val="black">
                  <a:lumMod val="75000"/>
                  <a:lumOff val="25000"/>
                </a:prstClr>
              </a:solidFill>
              <a:latin typeface="Arial" panose="020B0604020202020204" pitchFamily="34" charset="0"/>
            </a:endParaRPr>
          </a:p>
          <a:p>
            <a:pPr marL="0" algn="just" fontAlgn="t">
              <a:spcBef>
                <a:spcPts val="0"/>
              </a:spcBef>
              <a:buClr>
                <a:srgbClr val="A53010"/>
              </a:buClr>
            </a:pPr>
            <a:endParaRPr lang="en-US" sz="2600" dirty="0" smtClean="0">
              <a:solidFill>
                <a:prstClr val="black">
                  <a:lumMod val="75000"/>
                  <a:lumOff val="25000"/>
                </a:prstClr>
              </a:solidFill>
              <a:latin typeface="Arial" panose="020B0604020202020204" pitchFamily="34" charset="0"/>
            </a:endParaRPr>
          </a:p>
          <a:p>
            <a:pPr marL="0" indent="0">
              <a:buClr>
                <a:srgbClr val="A53010"/>
              </a:buClr>
              <a:buFont typeface="Wingdings 3" charset="2"/>
              <a:buNone/>
            </a:pPr>
            <a:endParaRPr lang="es-ES_tradnl" dirty="0">
              <a:solidFill>
                <a:prstClr val="black">
                  <a:lumMod val="75000"/>
                  <a:lumOff val="25000"/>
                </a:prstClr>
              </a:solidFill>
              <a:latin typeface="Arial Narrow" panose="020B0606020202030204" pitchFamily="34" charset="0"/>
            </a:endParaRPr>
          </a:p>
        </p:txBody>
      </p:sp>
    </p:spTree>
    <p:extLst>
      <p:ext uri="{BB962C8B-B14F-4D97-AF65-F5344CB8AC3E}">
        <p14:creationId xmlns:p14="http://schemas.microsoft.com/office/powerpoint/2010/main" val="10556436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35494" y="400176"/>
            <a:ext cx="8694031" cy="971424"/>
          </a:xfrm>
        </p:spPr>
        <p:txBody>
          <a:bodyPr>
            <a:noAutofit/>
          </a:bodyPr>
          <a:lstStyle/>
          <a:p>
            <a:pPr algn="ctr"/>
            <a:r>
              <a:rPr lang="es-ES_tradnl" sz="2400" b="1" dirty="0" smtClean="0">
                <a:solidFill>
                  <a:schemeClr val="tx1"/>
                </a:solidFill>
                <a:latin typeface="Arial Narrow" panose="020B0606020202030204" pitchFamily="34" charset="0"/>
              </a:rPr>
              <a:t>Capítulo</a:t>
            </a:r>
            <a:r>
              <a:rPr lang="es-ES" sz="2400" b="1" dirty="0" smtClean="0">
                <a:solidFill>
                  <a:schemeClr val="tx1"/>
                </a:solidFill>
                <a:latin typeface="Arial Narrow" panose="020B0606020202030204" pitchFamily="34" charset="0"/>
              </a:rPr>
              <a:t> I: </a:t>
            </a:r>
            <a:r>
              <a:rPr lang="es-MX" sz="2400" b="1" dirty="0" smtClean="0">
                <a:solidFill>
                  <a:schemeClr val="tx1"/>
                </a:solidFill>
                <a:latin typeface="Arial Narrow" panose="020B0606020202030204" pitchFamily="34" charset="0"/>
              </a:rPr>
              <a:t>El proceso de control de la matrícula.</a:t>
            </a:r>
            <a:endParaRPr lang="es-ES_tradnl" sz="2400" b="1" dirty="0">
              <a:solidFill>
                <a:schemeClr val="tx1"/>
              </a:solidFill>
              <a:latin typeface="Arial Narrow" panose="020B0606020202030204" pitchFamily="34" charset="0"/>
            </a:endParaRPr>
          </a:p>
        </p:txBody>
      </p:sp>
      <p:sp>
        <p:nvSpPr>
          <p:cNvPr id="3" name="Marcador de contenido 2"/>
          <p:cNvSpPr>
            <a:spLocks noGrp="1"/>
          </p:cNvSpPr>
          <p:nvPr>
            <p:ph idx="1"/>
          </p:nvPr>
        </p:nvSpPr>
        <p:spPr>
          <a:xfrm>
            <a:off x="1413587" y="951722"/>
            <a:ext cx="10192994" cy="5626360"/>
          </a:xfrm>
        </p:spPr>
        <p:txBody>
          <a:bodyPr>
            <a:normAutofit/>
          </a:bodyPr>
          <a:lstStyle/>
          <a:p>
            <a:pPr marL="0" indent="0" defTabSz="114300">
              <a:spcBef>
                <a:spcPts val="300"/>
              </a:spcBef>
              <a:spcAft>
                <a:spcPts val="600"/>
              </a:spcAft>
              <a:buNone/>
              <a:tabLst>
                <a:tab pos="0" algn="l"/>
                <a:tab pos="112713" algn="l"/>
              </a:tabLst>
            </a:pPr>
            <a:r>
              <a:rPr lang="en-US" sz="2100" b="1" dirty="0" err="1" smtClean="0">
                <a:solidFill>
                  <a:srgbClr val="FF0000"/>
                </a:solidFill>
                <a:latin typeface="Arial Narrow" panose="020B0606020202030204" pitchFamily="34" charset="0"/>
              </a:rPr>
              <a:t>Sobre</a:t>
            </a:r>
            <a:r>
              <a:rPr lang="en-US" sz="2100" b="1" dirty="0" smtClean="0">
                <a:solidFill>
                  <a:srgbClr val="FF0000"/>
                </a:solidFill>
                <a:latin typeface="Arial Narrow" panose="020B0606020202030204" pitchFamily="34" charset="0"/>
              </a:rPr>
              <a:t> </a:t>
            </a:r>
            <a:r>
              <a:rPr lang="en-US" sz="2100" b="1" dirty="0">
                <a:solidFill>
                  <a:srgbClr val="FF0000"/>
                </a:solidFill>
                <a:latin typeface="Arial Narrow" panose="020B0606020202030204" pitchFamily="34" charset="0"/>
              </a:rPr>
              <a:t>el </a:t>
            </a:r>
            <a:r>
              <a:rPr lang="es-ES" sz="2100" b="1" dirty="0">
                <a:solidFill>
                  <a:srgbClr val="FF0000"/>
                </a:solidFill>
                <a:latin typeface="Arial Narrow" panose="020B0606020202030204" pitchFamily="34" charset="0"/>
              </a:rPr>
              <a:t>Procedimiento </a:t>
            </a:r>
            <a:r>
              <a:rPr lang="es-ES" sz="2100" b="1" dirty="0">
                <a:solidFill>
                  <a:srgbClr val="FF0000"/>
                </a:solidFill>
                <a:latin typeface="Arial Narrow" panose="020B0606020202030204" pitchFamily="34" charset="0"/>
              </a:rPr>
              <a:t>para aplazar la </a:t>
            </a:r>
            <a:r>
              <a:rPr lang="es-ES" sz="2100" b="1" dirty="0" smtClean="0">
                <a:solidFill>
                  <a:srgbClr val="FF0000"/>
                </a:solidFill>
                <a:latin typeface="Arial Narrow" panose="020B0606020202030204" pitchFamily="34" charset="0"/>
              </a:rPr>
              <a:t>matrícula:</a:t>
            </a:r>
            <a:endParaRPr lang="en-US" sz="2100" b="1" dirty="0">
              <a:solidFill>
                <a:srgbClr val="FF0000"/>
              </a:solidFill>
              <a:latin typeface="Arial Narrow" panose="020B0606020202030204" pitchFamily="34" charset="0"/>
            </a:endParaRPr>
          </a:p>
          <a:p>
            <a:pPr algn="just" fontAlgn="t">
              <a:lnSpc>
                <a:spcPct val="150000"/>
              </a:lnSpc>
              <a:spcBef>
                <a:spcPts val="0"/>
              </a:spcBef>
            </a:pPr>
            <a:r>
              <a:rPr lang="en-US" sz="2100" dirty="0" err="1">
                <a:solidFill>
                  <a:schemeClr val="tx1"/>
                </a:solidFill>
                <a:latin typeface="Arial Narrow" panose="020B0606020202030204" pitchFamily="34" charset="0"/>
              </a:rPr>
              <a:t>Establece</a:t>
            </a:r>
            <a:r>
              <a:rPr lang="en-US" sz="2100" dirty="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que</a:t>
            </a:r>
            <a:r>
              <a:rPr lang="en-US" sz="2100" dirty="0" smtClean="0">
                <a:solidFill>
                  <a:schemeClr val="tx1"/>
                </a:solidFill>
                <a:latin typeface="Arial Narrow" panose="020B0606020202030204" pitchFamily="34" charset="0"/>
              </a:rPr>
              <a:t> e</a:t>
            </a:r>
            <a:r>
              <a:rPr lang="es-ES" sz="2100" dirty="0" smtClean="0">
                <a:solidFill>
                  <a:schemeClr val="tx1"/>
                </a:solidFill>
                <a:latin typeface="Arial Narrow" panose="020B0606020202030204" pitchFamily="34" charset="0"/>
              </a:rPr>
              <a:t>l </a:t>
            </a:r>
            <a:r>
              <a:rPr lang="es-ES" sz="2100" dirty="0">
                <a:solidFill>
                  <a:schemeClr val="tx1"/>
                </a:solidFill>
                <a:latin typeface="Arial Narrow" panose="020B0606020202030204" pitchFamily="34" charset="0"/>
              </a:rPr>
              <a:t>período de realización de la Ratificación de Matrícula será en la fecha que se establezca por la Dirección de cada </a:t>
            </a:r>
            <a:r>
              <a:rPr lang="es-ES" sz="2100" dirty="0" smtClean="0">
                <a:solidFill>
                  <a:schemeClr val="tx1"/>
                </a:solidFill>
                <a:latin typeface="Arial Narrow" panose="020B0606020202030204" pitchFamily="34" charset="0"/>
              </a:rPr>
              <a:t>Institución para las </a:t>
            </a:r>
            <a:r>
              <a:rPr lang="es-ES" sz="2100" dirty="0">
                <a:solidFill>
                  <a:schemeClr val="tx1"/>
                </a:solidFill>
                <a:latin typeface="Arial Narrow" panose="020B0606020202030204" pitchFamily="34" charset="0"/>
              </a:rPr>
              <a:t>Altas de Licencia de </a:t>
            </a:r>
            <a:r>
              <a:rPr lang="es-ES" sz="2100" dirty="0" smtClean="0">
                <a:solidFill>
                  <a:schemeClr val="tx1"/>
                </a:solidFill>
                <a:latin typeface="Arial Narrow" panose="020B0606020202030204" pitchFamily="34" charset="0"/>
              </a:rPr>
              <a:t>Matrícula. (Art. 92.4)</a:t>
            </a:r>
          </a:p>
          <a:p>
            <a:pPr algn="just" fontAlgn="t">
              <a:lnSpc>
                <a:spcPct val="150000"/>
              </a:lnSpc>
              <a:spcBef>
                <a:spcPts val="0"/>
              </a:spcBef>
            </a:pPr>
            <a:r>
              <a:rPr lang="es-ES" sz="2100" dirty="0">
                <a:solidFill>
                  <a:schemeClr val="tx1"/>
                </a:solidFill>
                <a:latin typeface="Arial Narrow" panose="020B0606020202030204" pitchFamily="34" charset="0"/>
              </a:rPr>
              <a:t>Establece que </a:t>
            </a:r>
            <a:r>
              <a:rPr lang="es-ES" sz="2100" dirty="0" smtClean="0">
                <a:solidFill>
                  <a:schemeClr val="tx1"/>
                </a:solidFill>
                <a:latin typeface="Arial Narrow" panose="020B0606020202030204" pitchFamily="34" charset="0"/>
              </a:rPr>
              <a:t>los </a:t>
            </a:r>
            <a:r>
              <a:rPr lang="es-ES" sz="2100" dirty="0">
                <a:solidFill>
                  <a:schemeClr val="tx1"/>
                </a:solidFill>
                <a:latin typeface="Arial Narrow" panose="020B0606020202030204" pitchFamily="34" charset="0"/>
              </a:rPr>
              <a:t>estudiantes presentarán el Carné de Identidad para este </a:t>
            </a:r>
            <a:r>
              <a:rPr lang="es-ES" sz="2100" dirty="0">
                <a:solidFill>
                  <a:schemeClr val="tx1"/>
                </a:solidFill>
                <a:latin typeface="Arial Narrow" panose="020B0606020202030204" pitchFamily="34" charset="0"/>
              </a:rPr>
              <a:t>acto</a:t>
            </a:r>
            <a:r>
              <a:rPr lang="es-ES" sz="2100" dirty="0" smtClean="0">
                <a:solidFill>
                  <a:schemeClr val="tx1"/>
                </a:solidFill>
                <a:latin typeface="Arial Narrow" panose="020B0606020202030204" pitchFamily="34" charset="0"/>
              </a:rPr>
              <a:t>. (Art. 94.3)</a:t>
            </a:r>
          </a:p>
          <a:p>
            <a:pPr marL="0" marR="0" indent="0">
              <a:spcBef>
                <a:spcPts val="300"/>
              </a:spcBef>
              <a:spcAft>
                <a:spcPts val="600"/>
              </a:spcAft>
              <a:buNone/>
            </a:pPr>
            <a:r>
              <a:rPr lang="es-ES" sz="2100" b="1" dirty="0" smtClean="0">
                <a:solidFill>
                  <a:srgbClr val="FF0000"/>
                </a:solidFill>
                <a:latin typeface="Arial Narrow" panose="020B0606020202030204" pitchFamily="34" charset="0"/>
              </a:rPr>
              <a:t>Sobre el Procedimiento </a:t>
            </a:r>
            <a:r>
              <a:rPr lang="es-ES" sz="2100" b="1" dirty="0">
                <a:solidFill>
                  <a:srgbClr val="FF0000"/>
                </a:solidFill>
                <a:latin typeface="Arial Narrow" panose="020B0606020202030204" pitchFamily="34" charset="0"/>
              </a:rPr>
              <a:t>para la Licencia de </a:t>
            </a:r>
            <a:r>
              <a:rPr lang="es-ES" sz="2100" b="1" dirty="0" smtClean="0">
                <a:solidFill>
                  <a:srgbClr val="FF0000"/>
                </a:solidFill>
                <a:latin typeface="Arial Narrow" panose="020B0606020202030204" pitchFamily="34" charset="0"/>
              </a:rPr>
              <a:t>Matrícula:</a:t>
            </a:r>
          </a:p>
          <a:p>
            <a:pPr>
              <a:spcBef>
                <a:spcPts val="300"/>
              </a:spcBef>
              <a:spcAft>
                <a:spcPts val="600"/>
              </a:spcAft>
            </a:pPr>
            <a:r>
              <a:rPr lang="en-US" sz="2100" dirty="0" err="1">
                <a:solidFill>
                  <a:schemeClr val="tx1"/>
                </a:solidFill>
                <a:latin typeface="Arial Narrow" panose="020B0606020202030204" pitchFamily="34" charset="0"/>
              </a:rPr>
              <a:t>Establece</a:t>
            </a:r>
            <a:r>
              <a:rPr lang="en-US" sz="2100" dirty="0">
                <a:solidFill>
                  <a:schemeClr val="tx1"/>
                </a:solidFill>
                <a:latin typeface="Arial Narrow" panose="020B0606020202030204" pitchFamily="34" charset="0"/>
              </a:rPr>
              <a:t> </a:t>
            </a:r>
            <a:r>
              <a:rPr lang="en-US" sz="2100" dirty="0" err="1">
                <a:solidFill>
                  <a:schemeClr val="tx1"/>
                </a:solidFill>
                <a:latin typeface="Arial Narrow" panose="020B0606020202030204" pitchFamily="34" charset="0"/>
              </a:rPr>
              <a:t>que</a:t>
            </a:r>
            <a:r>
              <a:rPr lang="en-US" sz="2100" dirty="0">
                <a:solidFill>
                  <a:schemeClr val="tx1"/>
                </a:solidFill>
                <a:latin typeface="Arial Narrow" panose="020B0606020202030204" pitchFamily="34" charset="0"/>
              </a:rPr>
              <a:t> </a:t>
            </a:r>
            <a:r>
              <a:rPr lang="en-US" sz="2100" dirty="0" smtClean="0">
                <a:solidFill>
                  <a:schemeClr val="tx1"/>
                </a:solidFill>
                <a:latin typeface="Arial Narrow" panose="020B0606020202030204" pitchFamily="34" charset="0"/>
              </a:rPr>
              <a:t>se </a:t>
            </a:r>
            <a:r>
              <a:rPr lang="en-US" sz="2100" dirty="0" err="1">
                <a:solidFill>
                  <a:schemeClr val="tx1"/>
                </a:solidFill>
                <a:latin typeface="Arial Narrow" panose="020B0606020202030204" pitchFamily="34" charset="0"/>
              </a:rPr>
              <a:t>realiza</a:t>
            </a:r>
            <a:r>
              <a:rPr lang="en-US" sz="2100" dirty="0">
                <a:solidFill>
                  <a:schemeClr val="tx1"/>
                </a:solidFill>
                <a:latin typeface="Arial Narrow" panose="020B0606020202030204" pitchFamily="34" charset="0"/>
              </a:rPr>
              <a:t> en la </a:t>
            </a:r>
            <a:r>
              <a:rPr lang="en-US" sz="2100" dirty="0" smtClean="0">
                <a:solidFill>
                  <a:schemeClr val="tx1"/>
                </a:solidFill>
                <a:latin typeface="Arial Narrow" panose="020B0606020202030204" pitchFamily="34" charset="0"/>
              </a:rPr>
              <a:t>Secretaría </a:t>
            </a:r>
            <a:r>
              <a:rPr lang="en-US" sz="2100" dirty="0" err="1" smtClean="0">
                <a:solidFill>
                  <a:schemeClr val="tx1"/>
                </a:solidFill>
                <a:latin typeface="Arial Narrow" panose="020B0606020202030204" pitchFamily="34" charset="0"/>
              </a:rPr>
              <a:t>docente</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por</a:t>
            </a:r>
            <a:r>
              <a:rPr lang="en-US" sz="2100" dirty="0" smtClean="0">
                <a:solidFill>
                  <a:schemeClr val="tx1"/>
                </a:solidFill>
                <a:latin typeface="Arial Narrow" panose="020B0606020202030204" pitchFamily="34" charset="0"/>
              </a:rPr>
              <a:t> el </a:t>
            </a:r>
            <a:r>
              <a:rPr lang="en-US" sz="2100" dirty="0" err="1" smtClean="0">
                <a:solidFill>
                  <a:schemeClr val="tx1"/>
                </a:solidFill>
                <a:latin typeface="Arial Narrow" panose="020B0606020202030204" pitchFamily="34" charset="0"/>
              </a:rPr>
              <a:t>Secretario</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docente</a:t>
            </a:r>
            <a:r>
              <a:rPr lang="en-US" sz="2100" dirty="0" smtClean="0">
                <a:solidFill>
                  <a:schemeClr val="tx1"/>
                </a:solidFill>
                <a:latin typeface="Arial Narrow" panose="020B0606020202030204" pitchFamily="34" charset="0"/>
              </a:rPr>
              <a:t> y los </a:t>
            </a:r>
            <a:r>
              <a:rPr lang="en-US" sz="2100" dirty="0" err="1" smtClean="0">
                <a:solidFill>
                  <a:schemeClr val="tx1"/>
                </a:solidFill>
                <a:latin typeface="Arial Narrow" panose="020B0606020202030204" pitchFamily="34" charset="0"/>
              </a:rPr>
              <a:t>técnicos</a:t>
            </a:r>
            <a:r>
              <a:rPr lang="en-US" sz="2100" dirty="0" smtClean="0">
                <a:solidFill>
                  <a:schemeClr val="tx1"/>
                </a:solidFill>
                <a:latin typeface="Arial Narrow" panose="020B0606020202030204" pitchFamily="34" charset="0"/>
              </a:rPr>
              <a:t> de la </a:t>
            </a:r>
            <a:r>
              <a:rPr lang="en-US" sz="2100" dirty="0" err="1" smtClean="0">
                <a:solidFill>
                  <a:schemeClr val="tx1"/>
                </a:solidFill>
                <a:latin typeface="Arial Narrow" panose="020B0606020202030204" pitchFamily="34" charset="0"/>
              </a:rPr>
              <a:t>misma</a:t>
            </a:r>
            <a:r>
              <a:rPr lang="en-US" sz="2100" dirty="0" smtClean="0">
                <a:solidFill>
                  <a:schemeClr val="tx1"/>
                </a:solidFill>
                <a:latin typeface="Arial Narrow" panose="020B0606020202030204" pitchFamily="34" charset="0"/>
              </a:rPr>
              <a:t>. (Art. 98.2)</a:t>
            </a:r>
          </a:p>
          <a:p>
            <a:pPr>
              <a:spcBef>
                <a:spcPts val="300"/>
              </a:spcBef>
              <a:spcAft>
                <a:spcPts val="600"/>
              </a:spcAft>
            </a:pPr>
            <a:r>
              <a:rPr lang="en-US" sz="2100" dirty="0" smtClean="0">
                <a:solidFill>
                  <a:schemeClr val="tx1"/>
                </a:solidFill>
                <a:latin typeface="Arial Narrow" panose="020B0606020202030204" pitchFamily="34" charset="0"/>
              </a:rPr>
              <a:t>Define </a:t>
            </a:r>
            <a:r>
              <a:rPr lang="en-US" sz="2100" dirty="0" err="1" smtClean="0">
                <a:solidFill>
                  <a:schemeClr val="tx1"/>
                </a:solidFill>
                <a:latin typeface="Arial Narrow" panose="020B0606020202030204" pitchFamily="34" charset="0"/>
              </a:rPr>
              <a:t>las</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veces</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que</a:t>
            </a:r>
            <a:r>
              <a:rPr lang="en-US" sz="2100" dirty="0" smtClean="0">
                <a:solidFill>
                  <a:schemeClr val="tx1"/>
                </a:solidFill>
                <a:latin typeface="Arial Narrow" panose="020B0606020202030204" pitchFamily="34" charset="0"/>
              </a:rPr>
              <a:t> los </a:t>
            </a:r>
            <a:r>
              <a:rPr lang="en-US" sz="2100" dirty="0" err="1" smtClean="0">
                <a:solidFill>
                  <a:schemeClr val="tx1"/>
                </a:solidFill>
                <a:latin typeface="Arial Narrow" panose="020B0606020202030204" pitchFamily="34" charset="0"/>
              </a:rPr>
              <a:t>estudiantes</a:t>
            </a:r>
            <a:r>
              <a:rPr lang="en-US" sz="2100" dirty="0" smtClean="0">
                <a:solidFill>
                  <a:schemeClr val="tx1"/>
                </a:solidFill>
                <a:latin typeface="Arial Narrow" panose="020B0606020202030204" pitchFamily="34" charset="0"/>
              </a:rPr>
              <a:t> del </a:t>
            </a:r>
            <a:r>
              <a:rPr lang="en-US" sz="2100" dirty="0" err="1" smtClean="0">
                <a:solidFill>
                  <a:schemeClr val="tx1"/>
                </a:solidFill>
                <a:latin typeface="Arial Narrow" panose="020B0606020202030204" pitchFamily="34" charset="0"/>
              </a:rPr>
              <a:t>programa</a:t>
            </a:r>
            <a:r>
              <a:rPr lang="en-US" sz="2100" dirty="0" smtClean="0">
                <a:solidFill>
                  <a:schemeClr val="tx1"/>
                </a:solidFill>
                <a:latin typeface="Arial Narrow" panose="020B0606020202030204" pitchFamily="34" charset="0"/>
              </a:rPr>
              <a:t> de </a:t>
            </a:r>
            <a:r>
              <a:rPr lang="en-US" sz="2100" dirty="0" err="1" smtClean="0">
                <a:solidFill>
                  <a:schemeClr val="tx1"/>
                </a:solidFill>
                <a:latin typeface="Arial Narrow" panose="020B0606020202030204" pitchFamily="34" charset="0"/>
              </a:rPr>
              <a:t>formación</a:t>
            </a:r>
            <a:r>
              <a:rPr lang="en-US" sz="2100" dirty="0" smtClean="0">
                <a:solidFill>
                  <a:schemeClr val="tx1"/>
                </a:solidFill>
                <a:latin typeface="Arial Narrow" panose="020B0606020202030204" pitchFamily="34" charset="0"/>
              </a:rPr>
              <a:t> de </a:t>
            </a:r>
            <a:r>
              <a:rPr lang="en-US" sz="2100" dirty="0" err="1" smtClean="0">
                <a:solidFill>
                  <a:schemeClr val="tx1"/>
                </a:solidFill>
                <a:latin typeface="Arial Narrow" panose="020B0606020202030204" pitchFamily="34" charset="0"/>
              </a:rPr>
              <a:t>Nivel</a:t>
            </a:r>
            <a:r>
              <a:rPr lang="en-US" sz="2100" dirty="0" smtClean="0">
                <a:solidFill>
                  <a:schemeClr val="tx1"/>
                </a:solidFill>
                <a:latin typeface="Arial Narrow" panose="020B0606020202030204" pitchFamily="34" charset="0"/>
              </a:rPr>
              <a:t> Superior de </a:t>
            </a:r>
            <a:r>
              <a:rPr lang="en-US" sz="2100" dirty="0" err="1" smtClean="0">
                <a:solidFill>
                  <a:schemeClr val="tx1"/>
                </a:solidFill>
                <a:latin typeface="Arial Narrow" panose="020B0606020202030204" pitchFamily="34" charset="0"/>
              </a:rPr>
              <a:t>Ciclo</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Corto</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pueden</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solicitar</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licencia</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una</a:t>
            </a:r>
            <a:r>
              <a:rPr lang="en-US" sz="2100" dirty="0" smtClean="0">
                <a:solidFill>
                  <a:schemeClr val="tx1"/>
                </a:solidFill>
                <a:latin typeface="Arial Narrow" panose="020B0606020202030204" pitchFamily="34" charset="0"/>
              </a:rPr>
              <a:t> sola </a:t>
            </a:r>
            <a:r>
              <a:rPr lang="en-US" sz="2100" dirty="0" err="1" smtClean="0">
                <a:solidFill>
                  <a:schemeClr val="tx1"/>
                </a:solidFill>
                <a:latin typeface="Arial Narrow" panose="020B0606020202030204" pitchFamily="34" charset="0"/>
              </a:rPr>
              <a:t>vez</a:t>
            </a:r>
            <a:r>
              <a:rPr lang="en-US" sz="2100" dirty="0">
                <a:solidFill>
                  <a:schemeClr val="tx1"/>
                </a:solidFill>
                <a:latin typeface="Arial Narrow" panose="020B0606020202030204" pitchFamily="34" charset="0"/>
              </a:rPr>
              <a:t> </a:t>
            </a:r>
            <a:r>
              <a:rPr lang="en-US" sz="2100" dirty="0" smtClean="0">
                <a:solidFill>
                  <a:schemeClr val="tx1"/>
                </a:solidFill>
                <a:latin typeface="Arial Narrow" panose="020B0606020202030204" pitchFamily="34" charset="0"/>
              </a:rPr>
              <a:t>y dos </a:t>
            </a:r>
            <a:r>
              <a:rPr lang="en-US" sz="2100" dirty="0" err="1" smtClean="0">
                <a:solidFill>
                  <a:schemeClr val="tx1"/>
                </a:solidFill>
                <a:latin typeface="Arial Narrow" panose="020B0606020202030204" pitchFamily="34" charset="0"/>
              </a:rPr>
              <a:t>cuando</a:t>
            </a:r>
            <a:r>
              <a:rPr lang="en-US" sz="2100" dirty="0" smtClean="0">
                <a:solidFill>
                  <a:schemeClr val="tx1"/>
                </a:solidFill>
                <a:latin typeface="Arial Narrow" panose="020B0606020202030204" pitchFamily="34" charset="0"/>
              </a:rPr>
              <a:t> el </a:t>
            </a:r>
            <a:r>
              <a:rPr lang="en-US" sz="2100" dirty="0" err="1" smtClean="0">
                <a:solidFill>
                  <a:schemeClr val="tx1"/>
                </a:solidFill>
                <a:latin typeface="Arial Narrow" panose="020B0606020202030204" pitchFamily="34" charset="0"/>
              </a:rPr>
              <a:t>programa</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dura</a:t>
            </a:r>
            <a:r>
              <a:rPr lang="en-US" sz="2100" dirty="0" smtClean="0">
                <a:solidFill>
                  <a:schemeClr val="tx1"/>
                </a:solidFill>
                <a:latin typeface="Arial Narrow" panose="020B0606020202030204" pitchFamily="34" charset="0"/>
              </a:rPr>
              <a:t> </a:t>
            </a:r>
            <a:r>
              <a:rPr lang="en-US" sz="2100" dirty="0" err="1" smtClean="0">
                <a:solidFill>
                  <a:schemeClr val="tx1"/>
                </a:solidFill>
                <a:latin typeface="Arial Narrow" panose="020B0606020202030204" pitchFamily="34" charset="0"/>
              </a:rPr>
              <a:t>más</a:t>
            </a:r>
            <a:r>
              <a:rPr lang="en-US" sz="2100" dirty="0" smtClean="0">
                <a:solidFill>
                  <a:schemeClr val="tx1"/>
                </a:solidFill>
                <a:latin typeface="Arial Narrow" panose="020B0606020202030204" pitchFamily="34" charset="0"/>
              </a:rPr>
              <a:t> de dos </a:t>
            </a:r>
            <a:r>
              <a:rPr lang="en-US" sz="2100" dirty="0" err="1" smtClean="0">
                <a:solidFill>
                  <a:schemeClr val="tx1"/>
                </a:solidFill>
                <a:latin typeface="Arial Narrow" panose="020B0606020202030204" pitchFamily="34" charset="0"/>
              </a:rPr>
              <a:t>cursos</a:t>
            </a:r>
            <a:r>
              <a:rPr lang="en-US" sz="2100" dirty="0" smtClean="0">
                <a:solidFill>
                  <a:schemeClr val="tx1"/>
                </a:solidFill>
                <a:latin typeface="Arial Narrow" panose="020B0606020202030204" pitchFamily="34" charset="0"/>
              </a:rPr>
              <a:t>. (Art. 99.2)</a:t>
            </a:r>
          </a:p>
          <a:p>
            <a:pPr algn="just">
              <a:spcBef>
                <a:spcPts val="300"/>
              </a:spcBef>
              <a:spcAft>
                <a:spcPts val="600"/>
              </a:spcAft>
            </a:pPr>
            <a:r>
              <a:rPr lang="es-ES" sz="2100" dirty="0">
                <a:solidFill>
                  <a:schemeClr val="tx1"/>
                </a:solidFill>
                <a:latin typeface="Arial Narrow" panose="020B0606020202030204" pitchFamily="34" charset="0"/>
              </a:rPr>
              <a:t>Cuando la solicitud de Licencia de Matrícula es por problemas personales excepcionalmente justificados, el estudiante recopila por escrito las opiniones de las organizaciones estudiantiles, de los profesores del colectivo de año; así como, de la Sección Sindical correspondiente cuando se trate de un trabajador, si se considera </a:t>
            </a:r>
            <a:r>
              <a:rPr lang="es-ES" sz="2100" dirty="0" smtClean="0">
                <a:solidFill>
                  <a:schemeClr val="tx1"/>
                </a:solidFill>
                <a:latin typeface="Arial Narrow" panose="020B0606020202030204" pitchFamily="34" charset="0"/>
              </a:rPr>
              <a:t>necesario. (Art. 100.1)</a:t>
            </a:r>
            <a:endParaRPr lang="en-US" sz="2100" dirty="0">
              <a:solidFill>
                <a:schemeClr val="tx1"/>
              </a:solidFill>
              <a:latin typeface="Arial Narrow" panose="020B0606020202030204" pitchFamily="34" charset="0"/>
            </a:endParaRPr>
          </a:p>
          <a:p>
            <a:pPr>
              <a:spcBef>
                <a:spcPts val="300"/>
              </a:spcBef>
              <a:spcAft>
                <a:spcPts val="600"/>
              </a:spcAft>
            </a:pPr>
            <a:endParaRPr lang="en-US" sz="2100" dirty="0">
              <a:solidFill>
                <a:schemeClr val="tx1"/>
              </a:solidFill>
              <a:latin typeface="Arial Narrow" panose="020B0606020202030204" pitchFamily="34" charset="0"/>
            </a:endParaRPr>
          </a:p>
          <a:p>
            <a:pPr algn="just" fontAlgn="t">
              <a:lnSpc>
                <a:spcPct val="150000"/>
              </a:lnSpc>
              <a:spcBef>
                <a:spcPts val="0"/>
              </a:spcBef>
            </a:pPr>
            <a:endParaRPr lang="es-ES_tradnl" sz="2100" dirty="0">
              <a:solidFill>
                <a:schemeClr val="tx1"/>
              </a:solidFill>
              <a:latin typeface="Arial Narrow" panose="020B0606020202030204" pitchFamily="34" charset="0"/>
            </a:endParaRPr>
          </a:p>
        </p:txBody>
      </p:sp>
      <p:sp>
        <p:nvSpPr>
          <p:cNvPr id="8" name="Marcador de contenido 2"/>
          <p:cNvSpPr txBox="1">
            <a:spLocks/>
          </p:cNvSpPr>
          <p:nvPr/>
        </p:nvSpPr>
        <p:spPr>
          <a:xfrm>
            <a:off x="1240971" y="1175657"/>
            <a:ext cx="10538227" cy="476794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fontAlgn="t">
              <a:spcBef>
                <a:spcPts val="0"/>
              </a:spcBef>
              <a:buClr>
                <a:srgbClr val="A53010"/>
              </a:buClr>
              <a:buFont typeface="Wingdings 3" charset="2"/>
              <a:buNone/>
            </a:pPr>
            <a:endParaRPr lang="en-US" sz="2400" dirty="0">
              <a:solidFill>
                <a:prstClr val="black">
                  <a:lumMod val="75000"/>
                  <a:lumOff val="25000"/>
                </a:prstClr>
              </a:solidFill>
              <a:latin typeface="Arial" panose="020B0604020202020204" pitchFamily="34" charset="0"/>
            </a:endParaRPr>
          </a:p>
          <a:p>
            <a:pPr marL="0" algn="just" fontAlgn="t">
              <a:spcBef>
                <a:spcPts val="0"/>
              </a:spcBef>
              <a:buClr>
                <a:srgbClr val="A53010"/>
              </a:buClr>
            </a:pPr>
            <a:endParaRPr lang="en-US" sz="2600" dirty="0" smtClean="0">
              <a:solidFill>
                <a:prstClr val="black">
                  <a:lumMod val="75000"/>
                  <a:lumOff val="25000"/>
                </a:prstClr>
              </a:solidFill>
              <a:latin typeface="Arial" panose="020B0604020202020204" pitchFamily="34" charset="0"/>
            </a:endParaRPr>
          </a:p>
          <a:p>
            <a:pPr marL="0" indent="0">
              <a:buClr>
                <a:srgbClr val="A53010"/>
              </a:buClr>
              <a:buFont typeface="Wingdings 3" charset="2"/>
              <a:buNone/>
            </a:pPr>
            <a:endParaRPr lang="es-ES_tradnl" dirty="0">
              <a:solidFill>
                <a:prstClr val="black">
                  <a:lumMod val="75000"/>
                  <a:lumOff val="25000"/>
                </a:prstClr>
              </a:solidFill>
              <a:latin typeface="Arial Narrow" panose="020B0606020202030204" pitchFamily="34" charset="0"/>
            </a:endParaRPr>
          </a:p>
        </p:txBody>
      </p:sp>
    </p:spTree>
    <p:extLst>
      <p:ext uri="{BB962C8B-B14F-4D97-AF65-F5344CB8AC3E}">
        <p14:creationId xmlns:p14="http://schemas.microsoft.com/office/powerpoint/2010/main" val="9920054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54156" y="288209"/>
            <a:ext cx="8694031" cy="971424"/>
          </a:xfrm>
        </p:spPr>
        <p:txBody>
          <a:bodyPr>
            <a:noAutofit/>
          </a:bodyPr>
          <a:lstStyle/>
          <a:p>
            <a:pPr algn="ctr"/>
            <a:r>
              <a:rPr lang="es-ES_tradnl" sz="2400" b="1" dirty="0" smtClean="0">
                <a:solidFill>
                  <a:schemeClr val="tx1"/>
                </a:solidFill>
                <a:latin typeface="Arial Narrow" panose="020B0606020202030204" pitchFamily="34" charset="0"/>
              </a:rPr>
              <a:t>Capítulo</a:t>
            </a:r>
            <a:r>
              <a:rPr lang="es-ES" sz="2400" b="1" dirty="0" smtClean="0">
                <a:solidFill>
                  <a:schemeClr val="tx1"/>
                </a:solidFill>
                <a:latin typeface="Arial Narrow" panose="020B0606020202030204" pitchFamily="34" charset="0"/>
              </a:rPr>
              <a:t> I: </a:t>
            </a:r>
            <a:r>
              <a:rPr lang="es-MX" sz="2400" b="1" dirty="0" smtClean="0">
                <a:solidFill>
                  <a:schemeClr val="tx1"/>
                </a:solidFill>
                <a:latin typeface="Arial Narrow" panose="020B0606020202030204" pitchFamily="34" charset="0"/>
              </a:rPr>
              <a:t>El proceso de control de la matrícula.</a:t>
            </a:r>
            <a:endParaRPr lang="es-ES_tradnl" sz="2400" b="1" dirty="0">
              <a:solidFill>
                <a:schemeClr val="tx1"/>
              </a:solidFill>
              <a:latin typeface="Arial Narrow" panose="020B0606020202030204" pitchFamily="34" charset="0"/>
            </a:endParaRPr>
          </a:p>
        </p:txBody>
      </p:sp>
      <p:sp>
        <p:nvSpPr>
          <p:cNvPr id="3" name="Marcador de contenido 2"/>
          <p:cNvSpPr>
            <a:spLocks noGrp="1"/>
          </p:cNvSpPr>
          <p:nvPr>
            <p:ph idx="1"/>
          </p:nvPr>
        </p:nvSpPr>
        <p:spPr>
          <a:xfrm>
            <a:off x="1446244" y="774442"/>
            <a:ext cx="10332953" cy="5673012"/>
          </a:xfrm>
        </p:spPr>
        <p:txBody>
          <a:bodyPr>
            <a:normAutofit/>
          </a:bodyPr>
          <a:lstStyle/>
          <a:p>
            <a:pPr marL="0" indent="0" fontAlgn="t">
              <a:spcBef>
                <a:spcPts val="0"/>
              </a:spcBef>
              <a:buNone/>
            </a:pPr>
            <a:r>
              <a:rPr lang="en-US" sz="2100" b="1" dirty="0" err="1" smtClean="0">
                <a:solidFill>
                  <a:srgbClr val="FF0000"/>
                </a:solidFill>
                <a:latin typeface="Arial Narrow" panose="020B0606020202030204" pitchFamily="34" charset="0"/>
              </a:rPr>
              <a:t>Sobre</a:t>
            </a:r>
            <a:r>
              <a:rPr lang="en-US" sz="2100" b="1" dirty="0" smtClean="0">
                <a:solidFill>
                  <a:srgbClr val="FF0000"/>
                </a:solidFill>
                <a:latin typeface="Arial Narrow" panose="020B0606020202030204" pitchFamily="34" charset="0"/>
              </a:rPr>
              <a:t> el </a:t>
            </a:r>
            <a:r>
              <a:rPr lang="en-US" sz="2100" b="1" dirty="0" err="1" smtClean="0">
                <a:solidFill>
                  <a:srgbClr val="FF0000"/>
                </a:solidFill>
                <a:latin typeface="Arial Narrow" panose="020B0606020202030204" pitchFamily="34" charset="0"/>
              </a:rPr>
              <a:t>Procedimiento</a:t>
            </a:r>
            <a:r>
              <a:rPr lang="en-US" sz="2100" b="1" dirty="0" smtClean="0">
                <a:solidFill>
                  <a:srgbClr val="FF0000"/>
                </a:solidFill>
                <a:latin typeface="Arial Narrow" panose="020B0606020202030204" pitchFamily="34" charset="0"/>
              </a:rPr>
              <a:t> de </a:t>
            </a:r>
            <a:r>
              <a:rPr lang="en-US" sz="2100" b="1" dirty="0" err="1" smtClean="0">
                <a:solidFill>
                  <a:srgbClr val="FF0000"/>
                </a:solidFill>
                <a:latin typeface="Arial Narrow" panose="020B0606020202030204" pitchFamily="34" charset="0"/>
              </a:rPr>
              <a:t>las</a:t>
            </a:r>
            <a:r>
              <a:rPr lang="en-US" sz="2100" b="1" dirty="0" smtClean="0">
                <a:solidFill>
                  <a:srgbClr val="FF0000"/>
                </a:solidFill>
                <a:latin typeface="Arial Narrow" panose="020B0606020202030204" pitchFamily="34" charset="0"/>
              </a:rPr>
              <a:t> </a:t>
            </a:r>
            <a:r>
              <a:rPr lang="en-US" sz="2100" b="1" dirty="0" err="1" smtClean="0">
                <a:solidFill>
                  <a:srgbClr val="FF0000"/>
                </a:solidFill>
                <a:latin typeface="Arial Narrow" panose="020B0606020202030204" pitchFamily="34" charset="0"/>
              </a:rPr>
              <a:t>Bajas</a:t>
            </a:r>
            <a:r>
              <a:rPr lang="en-US" sz="2100" b="1" dirty="0" smtClean="0">
                <a:solidFill>
                  <a:srgbClr val="FF0000"/>
                </a:solidFill>
                <a:latin typeface="Arial Narrow" panose="020B0606020202030204" pitchFamily="34" charset="0"/>
              </a:rPr>
              <a:t> de la </a:t>
            </a:r>
            <a:r>
              <a:rPr lang="en-US" sz="2100" b="1" dirty="0" err="1" smtClean="0">
                <a:solidFill>
                  <a:srgbClr val="FF0000"/>
                </a:solidFill>
                <a:latin typeface="Arial Narrow" panose="020B0606020202030204" pitchFamily="34" charset="0"/>
              </a:rPr>
              <a:t>Matrícula</a:t>
            </a:r>
            <a:r>
              <a:rPr lang="en-US" sz="2100" b="1" dirty="0" smtClean="0">
                <a:solidFill>
                  <a:srgbClr val="FF0000"/>
                </a:solidFill>
                <a:latin typeface="Arial Narrow" panose="020B0606020202030204" pitchFamily="34" charset="0"/>
              </a:rPr>
              <a:t>:</a:t>
            </a:r>
            <a:endParaRPr lang="en-US" sz="2100" b="1" dirty="0">
              <a:solidFill>
                <a:srgbClr val="FF0000"/>
              </a:solidFill>
              <a:latin typeface="Arial Narrow" panose="020B0606020202030204" pitchFamily="34" charset="0"/>
            </a:endParaRPr>
          </a:p>
          <a:p>
            <a:pPr algn="just" fontAlgn="t">
              <a:lnSpc>
                <a:spcPct val="150000"/>
              </a:lnSpc>
              <a:spcBef>
                <a:spcPts val="0"/>
              </a:spcBef>
            </a:pPr>
            <a:r>
              <a:rPr lang="es-ES" sz="2100" dirty="0">
                <a:solidFill>
                  <a:schemeClr val="tx1"/>
                </a:solidFill>
                <a:latin typeface="Arial Narrow" panose="020B0606020202030204" pitchFamily="34" charset="0"/>
              </a:rPr>
              <a:t>A los efectos de la promoción académica las bajas se consideran como año cursado y desaprobado, según </a:t>
            </a:r>
            <a:r>
              <a:rPr lang="es-ES" sz="2100" dirty="0" smtClean="0">
                <a:solidFill>
                  <a:schemeClr val="tx1"/>
                </a:solidFill>
                <a:latin typeface="Arial Narrow" panose="020B0606020202030204" pitchFamily="34" charset="0"/>
              </a:rPr>
              <a:t>la </a:t>
            </a:r>
            <a:r>
              <a:rPr lang="es-ES" sz="2100" dirty="0">
                <a:solidFill>
                  <a:schemeClr val="tx1"/>
                </a:solidFill>
                <a:latin typeface="Arial Narrow" panose="020B0606020202030204" pitchFamily="34" charset="0"/>
              </a:rPr>
              <a:t>vigente </a:t>
            </a:r>
            <a:r>
              <a:rPr lang="es-ES" sz="2100" dirty="0" smtClean="0">
                <a:solidFill>
                  <a:schemeClr val="tx1"/>
                </a:solidFill>
                <a:latin typeface="Arial Narrow" panose="020B0606020202030204" pitchFamily="34" charset="0"/>
              </a:rPr>
              <a:t>Resolución 47 / 2022 del MES</a:t>
            </a:r>
            <a:r>
              <a:rPr lang="en-US" sz="2100" dirty="0" smtClean="0">
                <a:solidFill>
                  <a:schemeClr val="tx1"/>
                </a:solidFill>
                <a:latin typeface="Arial Narrow" panose="020B0606020202030204" pitchFamily="34" charset="0"/>
              </a:rPr>
              <a:t>. (Art. 107.2)</a:t>
            </a:r>
          </a:p>
          <a:p>
            <a:pPr algn="just" fontAlgn="t">
              <a:lnSpc>
                <a:spcPct val="150000"/>
              </a:lnSpc>
              <a:spcBef>
                <a:spcPts val="0"/>
              </a:spcBef>
            </a:pPr>
            <a:r>
              <a:rPr lang="es-ES" sz="2100" dirty="0">
                <a:solidFill>
                  <a:schemeClr val="tx1"/>
                </a:solidFill>
                <a:latin typeface="Arial Narrow" panose="020B0606020202030204" pitchFamily="34" charset="0"/>
              </a:rPr>
              <a:t>Para expedir cada tipo de Baja se tendrán en cuenta las causales normadas </a:t>
            </a:r>
            <a:r>
              <a:rPr lang="es-ES" sz="2100" dirty="0" smtClean="0">
                <a:solidFill>
                  <a:schemeClr val="tx1"/>
                </a:solidFill>
                <a:latin typeface="Arial Narrow" panose="020B0606020202030204" pitchFamily="34" charset="0"/>
              </a:rPr>
              <a:t>en la </a:t>
            </a:r>
            <a:r>
              <a:rPr lang="es-ES" sz="2100" dirty="0" smtClean="0">
                <a:solidFill>
                  <a:prstClr val="black"/>
                </a:solidFill>
                <a:latin typeface="Arial Narrow" panose="020B0606020202030204" pitchFamily="34" charset="0"/>
              </a:rPr>
              <a:t>Resolución </a:t>
            </a:r>
            <a:r>
              <a:rPr lang="es-ES" sz="2100" dirty="0">
                <a:solidFill>
                  <a:prstClr val="black"/>
                </a:solidFill>
                <a:latin typeface="Arial Narrow" panose="020B0606020202030204" pitchFamily="34" charset="0"/>
              </a:rPr>
              <a:t>47 / 2022 del </a:t>
            </a:r>
            <a:r>
              <a:rPr lang="es-ES" sz="2100" dirty="0" smtClean="0">
                <a:solidFill>
                  <a:prstClr val="black"/>
                </a:solidFill>
                <a:latin typeface="Arial Narrow" panose="020B0606020202030204" pitchFamily="34" charset="0"/>
              </a:rPr>
              <a:t>MES. (Art. 112.2)</a:t>
            </a:r>
            <a:endParaRPr lang="en-US" sz="2100" dirty="0">
              <a:solidFill>
                <a:schemeClr val="tx1"/>
              </a:solidFill>
              <a:latin typeface="Arial Narrow" panose="020B0606020202030204" pitchFamily="34" charset="0"/>
            </a:endParaRPr>
          </a:p>
          <a:p>
            <a:pPr algn="just" fontAlgn="t">
              <a:lnSpc>
                <a:spcPct val="150000"/>
              </a:lnSpc>
              <a:spcBef>
                <a:spcPts val="0"/>
              </a:spcBef>
            </a:pPr>
            <a:r>
              <a:rPr lang="es-ES" sz="2100" dirty="0">
                <a:solidFill>
                  <a:schemeClr val="tx1"/>
                </a:solidFill>
                <a:latin typeface="Arial Narrow" panose="020B0606020202030204" pitchFamily="34" charset="0"/>
              </a:rPr>
              <a:t>Las </a:t>
            </a:r>
            <a:r>
              <a:rPr lang="es-ES" sz="2100" dirty="0">
                <a:solidFill>
                  <a:schemeClr val="tx1"/>
                </a:solidFill>
                <a:latin typeface="Arial Narrow" panose="020B0606020202030204" pitchFamily="34" charset="0"/>
              </a:rPr>
              <a:t>Bajas por deserción, insuficiencia docente y voluntarias no es obligatorio analizarlas en el Consejo de Dirección, por cuanto estas situaciones son hechos concluyentes para los que se establece otorgar la </a:t>
            </a:r>
            <a:r>
              <a:rPr lang="es-ES" sz="2100" dirty="0">
                <a:solidFill>
                  <a:schemeClr val="tx1"/>
                </a:solidFill>
                <a:latin typeface="Arial Narrow" panose="020B0606020202030204" pitchFamily="34" charset="0"/>
              </a:rPr>
              <a:t>Baja</a:t>
            </a:r>
            <a:r>
              <a:rPr lang="es-ES" sz="2100" dirty="0" smtClean="0">
                <a:solidFill>
                  <a:schemeClr val="tx1"/>
                </a:solidFill>
                <a:latin typeface="Arial Narrow" panose="020B0606020202030204" pitchFamily="34" charset="0"/>
              </a:rPr>
              <a:t>. (Art. 113.2)</a:t>
            </a:r>
            <a:endParaRPr lang="en-US" sz="2100" dirty="0">
              <a:solidFill>
                <a:schemeClr val="tx1"/>
              </a:solidFill>
              <a:latin typeface="Arial Narrow" panose="020B0606020202030204" pitchFamily="34" charset="0"/>
            </a:endParaRPr>
          </a:p>
          <a:p>
            <a:pPr marL="0" indent="0" algn="just" fontAlgn="t">
              <a:lnSpc>
                <a:spcPct val="150000"/>
              </a:lnSpc>
              <a:spcBef>
                <a:spcPts val="0"/>
              </a:spcBef>
              <a:buNone/>
            </a:pPr>
            <a:r>
              <a:rPr lang="en-US" sz="2100" b="1" dirty="0" err="1">
                <a:solidFill>
                  <a:srgbClr val="FF0000"/>
                </a:solidFill>
                <a:latin typeface="Arial Narrow" panose="020B0606020202030204" pitchFamily="34" charset="0"/>
              </a:rPr>
              <a:t>Sobre</a:t>
            </a:r>
            <a:r>
              <a:rPr lang="en-US" sz="2100" b="1" dirty="0">
                <a:solidFill>
                  <a:srgbClr val="FF0000"/>
                </a:solidFill>
                <a:latin typeface="Arial Narrow" panose="020B0606020202030204" pitchFamily="34" charset="0"/>
              </a:rPr>
              <a:t> el </a:t>
            </a:r>
            <a:r>
              <a:rPr lang="en-US" sz="2100" b="1" dirty="0" err="1">
                <a:solidFill>
                  <a:srgbClr val="FF0000"/>
                </a:solidFill>
                <a:latin typeface="Arial Narrow" panose="020B0606020202030204" pitchFamily="34" charset="0"/>
              </a:rPr>
              <a:t>Procedimiento</a:t>
            </a:r>
            <a:r>
              <a:rPr lang="en-US" sz="2100" b="1" dirty="0">
                <a:solidFill>
                  <a:srgbClr val="FF0000"/>
                </a:solidFill>
                <a:latin typeface="Arial Narrow" panose="020B0606020202030204" pitchFamily="34" charset="0"/>
              </a:rPr>
              <a:t> </a:t>
            </a:r>
            <a:r>
              <a:rPr lang="en-US" sz="2100" b="1" dirty="0" smtClean="0">
                <a:solidFill>
                  <a:srgbClr val="FF0000"/>
                </a:solidFill>
                <a:latin typeface="Arial Narrow" panose="020B0606020202030204" pitchFamily="34" charset="0"/>
              </a:rPr>
              <a:t>para los </a:t>
            </a:r>
            <a:r>
              <a:rPr lang="en-US" sz="2100" b="1" dirty="0" err="1" smtClean="0">
                <a:solidFill>
                  <a:srgbClr val="FF0000"/>
                </a:solidFill>
                <a:latin typeface="Arial Narrow" panose="020B0606020202030204" pitchFamily="34" charset="0"/>
              </a:rPr>
              <a:t>Reingresos</a:t>
            </a:r>
            <a:r>
              <a:rPr lang="en-US" sz="2100" b="1" dirty="0" smtClean="0">
                <a:solidFill>
                  <a:srgbClr val="FF0000"/>
                </a:solidFill>
                <a:latin typeface="Arial Narrow" panose="020B0606020202030204" pitchFamily="34" charset="0"/>
              </a:rPr>
              <a:t> a la </a:t>
            </a:r>
            <a:r>
              <a:rPr lang="en-US" sz="2100" b="1" dirty="0" err="1" smtClean="0">
                <a:solidFill>
                  <a:srgbClr val="FF0000"/>
                </a:solidFill>
                <a:latin typeface="Arial Narrow" panose="020B0606020202030204" pitchFamily="34" charset="0"/>
              </a:rPr>
              <a:t>Educación</a:t>
            </a:r>
            <a:r>
              <a:rPr lang="en-US" sz="2100" b="1" dirty="0" smtClean="0">
                <a:solidFill>
                  <a:srgbClr val="FF0000"/>
                </a:solidFill>
                <a:latin typeface="Arial Narrow" panose="020B0606020202030204" pitchFamily="34" charset="0"/>
              </a:rPr>
              <a:t> Superior:</a:t>
            </a:r>
            <a:endParaRPr lang="en-US" sz="2100" b="1" dirty="0">
              <a:solidFill>
                <a:srgbClr val="FF0000"/>
              </a:solidFill>
              <a:latin typeface="Arial Narrow" panose="020B0606020202030204" pitchFamily="34" charset="0"/>
            </a:endParaRPr>
          </a:p>
          <a:p>
            <a:pPr marR="0" algn="just">
              <a:lnSpc>
                <a:spcPct val="150000"/>
              </a:lnSpc>
              <a:spcBef>
                <a:spcPts val="300"/>
              </a:spcBef>
              <a:spcAft>
                <a:spcPts val="600"/>
              </a:spcAft>
            </a:pPr>
            <a:r>
              <a:rPr lang="es-ES" sz="2100" dirty="0">
                <a:solidFill>
                  <a:schemeClr val="tx1"/>
                </a:solidFill>
                <a:latin typeface="Arial Narrow" panose="020B0606020202030204" pitchFamily="34" charset="0"/>
              </a:rPr>
              <a:t>Clasifica los </a:t>
            </a:r>
            <a:r>
              <a:rPr lang="es-ES" sz="2100" dirty="0">
                <a:solidFill>
                  <a:schemeClr val="tx1"/>
                </a:solidFill>
                <a:latin typeface="Arial Narrow" panose="020B0606020202030204" pitchFamily="34" charset="0"/>
              </a:rPr>
              <a:t>reingresos a la Educación Superior, </a:t>
            </a:r>
            <a:r>
              <a:rPr lang="es-ES" sz="2100" dirty="0" smtClean="0">
                <a:solidFill>
                  <a:schemeClr val="tx1"/>
                </a:solidFill>
                <a:latin typeface="Arial Narrow" panose="020B0606020202030204" pitchFamily="34" charset="0"/>
              </a:rPr>
              <a:t>en </a:t>
            </a:r>
            <a:r>
              <a:rPr lang="es-ES" sz="2100" dirty="0">
                <a:solidFill>
                  <a:schemeClr val="tx1"/>
                </a:solidFill>
                <a:latin typeface="Arial Narrow" panose="020B0606020202030204" pitchFamily="34" charset="0"/>
              </a:rPr>
              <a:t>internos y </a:t>
            </a:r>
            <a:r>
              <a:rPr lang="es-ES" sz="2100" dirty="0" smtClean="0">
                <a:solidFill>
                  <a:schemeClr val="tx1"/>
                </a:solidFill>
                <a:latin typeface="Arial Narrow" panose="020B0606020202030204" pitchFamily="34" charset="0"/>
              </a:rPr>
              <a:t>externos (Art. 122), y dependiendo de esto, la solicitud se realiza en la Secretaría Docente o la General. (Art. 125 y 126)</a:t>
            </a:r>
            <a:endParaRPr lang="en-US" sz="2100" dirty="0">
              <a:solidFill>
                <a:schemeClr val="tx1"/>
              </a:solidFill>
              <a:latin typeface="Arial Narrow" panose="020B0606020202030204" pitchFamily="34" charset="0"/>
            </a:endParaRPr>
          </a:p>
        </p:txBody>
      </p:sp>
      <p:sp>
        <p:nvSpPr>
          <p:cNvPr id="8" name="Marcador de contenido 2"/>
          <p:cNvSpPr txBox="1">
            <a:spLocks/>
          </p:cNvSpPr>
          <p:nvPr/>
        </p:nvSpPr>
        <p:spPr>
          <a:xfrm>
            <a:off x="1240971" y="1175657"/>
            <a:ext cx="10538227" cy="476794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fontAlgn="t">
              <a:spcBef>
                <a:spcPts val="0"/>
              </a:spcBef>
              <a:buClr>
                <a:srgbClr val="A53010"/>
              </a:buClr>
              <a:buFont typeface="Wingdings 3" charset="2"/>
              <a:buNone/>
            </a:pPr>
            <a:endParaRPr lang="en-US" sz="2400" dirty="0">
              <a:solidFill>
                <a:prstClr val="black">
                  <a:lumMod val="75000"/>
                  <a:lumOff val="25000"/>
                </a:prstClr>
              </a:solidFill>
              <a:latin typeface="Arial" panose="020B0604020202020204" pitchFamily="34" charset="0"/>
            </a:endParaRPr>
          </a:p>
          <a:p>
            <a:pPr marL="0" algn="just" fontAlgn="t">
              <a:spcBef>
                <a:spcPts val="0"/>
              </a:spcBef>
              <a:buClr>
                <a:srgbClr val="A53010"/>
              </a:buClr>
            </a:pPr>
            <a:endParaRPr lang="en-US" sz="2600" dirty="0" smtClean="0">
              <a:solidFill>
                <a:prstClr val="black">
                  <a:lumMod val="75000"/>
                  <a:lumOff val="25000"/>
                </a:prstClr>
              </a:solidFill>
              <a:latin typeface="Arial" panose="020B0604020202020204" pitchFamily="34" charset="0"/>
            </a:endParaRPr>
          </a:p>
          <a:p>
            <a:pPr marL="0" indent="0">
              <a:buClr>
                <a:srgbClr val="A53010"/>
              </a:buClr>
              <a:buFont typeface="Wingdings 3" charset="2"/>
              <a:buNone/>
            </a:pPr>
            <a:endParaRPr lang="es-ES_tradnl" dirty="0">
              <a:solidFill>
                <a:prstClr val="black">
                  <a:lumMod val="75000"/>
                  <a:lumOff val="25000"/>
                </a:prstClr>
              </a:solidFill>
              <a:latin typeface="Arial Narrow" panose="020B0606020202030204" pitchFamily="34" charset="0"/>
            </a:endParaRPr>
          </a:p>
        </p:txBody>
      </p:sp>
    </p:spTree>
    <p:extLst>
      <p:ext uri="{BB962C8B-B14F-4D97-AF65-F5344CB8AC3E}">
        <p14:creationId xmlns:p14="http://schemas.microsoft.com/office/powerpoint/2010/main" val="14479722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54156" y="288209"/>
            <a:ext cx="8694031" cy="971424"/>
          </a:xfrm>
        </p:spPr>
        <p:txBody>
          <a:bodyPr>
            <a:noAutofit/>
          </a:bodyPr>
          <a:lstStyle/>
          <a:p>
            <a:pPr algn="ctr"/>
            <a:r>
              <a:rPr lang="es-ES_tradnl" sz="2400" b="1" dirty="0" smtClean="0">
                <a:solidFill>
                  <a:schemeClr val="tx1"/>
                </a:solidFill>
                <a:latin typeface="Arial Narrow" panose="020B0606020202030204" pitchFamily="34" charset="0"/>
              </a:rPr>
              <a:t>Capítulo</a:t>
            </a:r>
            <a:r>
              <a:rPr lang="es-ES" sz="2400" b="1" dirty="0" smtClean="0">
                <a:solidFill>
                  <a:schemeClr val="tx1"/>
                </a:solidFill>
                <a:latin typeface="Arial Narrow" panose="020B0606020202030204" pitchFamily="34" charset="0"/>
              </a:rPr>
              <a:t> I: </a:t>
            </a:r>
            <a:r>
              <a:rPr lang="es-MX" sz="2400" b="1" dirty="0" smtClean="0">
                <a:solidFill>
                  <a:schemeClr val="tx1"/>
                </a:solidFill>
                <a:latin typeface="Arial Narrow" panose="020B0606020202030204" pitchFamily="34" charset="0"/>
              </a:rPr>
              <a:t>El proceso de control de la matrícula.</a:t>
            </a:r>
            <a:endParaRPr lang="es-ES_tradnl" sz="2400" b="1" dirty="0">
              <a:solidFill>
                <a:schemeClr val="tx1"/>
              </a:solidFill>
              <a:latin typeface="Arial Narrow" panose="020B0606020202030204" pitchFamily="34" charset="0"/>
            </a:endParaRPr>
          </a:p>
        </p:txBody>
      </p:sp>
      <p:sp>
        <p:nvSpPr>
          <p:cNvPr id="3" name="Marcador de contenido 2"/>
          <p:cNvSpPr>
            <a:spLocks noGrp="1"/>
          </p:cNvSpPr>
          <p:nvPr>
            <p:ph idx="1"/>
          </p:nvPr>
        </p:nvSpPr>
        <p:spPr>
          <a:xfrm>
            <a:off x="1446244" y="774442"/>
            <a:ext cx="10332953" cy="5673012"/>
          </a:xfrm>
        </p:spPr>
        <p:txBody>
          <a:bodyPr>
            <a:normAutofit/>
          </a:bodyPr>
          <a:lstStyle/>
          <a:p>
            <a:pPr marL="0" indent="0" fontAlgn="t">
              <a:spcBef>
                <a:spcPts val="0"/>
              </a:spcBef>
              <a:buNone/>
            </a:pPr>
            <a:r>
              <a:rPr lang="en-US" sz="2100" b="1" dirty="0" err="1" smtClean="0">
                <a:solidFill>
                  <a:srgbClr val="FF0000"/>
                </a:solidFill>
                <a:latin typeface="Arial Narrow" panose="020B0606020202030204" pitchFamily="34" charset="0"/>
              </a:rPr>
              <a:t>Sobre</a:t>
            </a:r>
            <a:r>
              <a:rPr lang="en-US" sz="2100" b="1" dirty="0" smtClean="0">
                <a:solidFill>
                  <a:srgbClr val="FF0000"/>
                </a:solidFill>
                <a:latin typeface="Arial Narrow" panose="020B0606020202030204" pitchFamily="34" charset="0"/>
              </a:rPr>
              <a:t> el </a:t>
            </a:r>
            <a:r>
              <a:rPr lang="en-US" sz="2100" b="1" dirty="0" err="1" smtClean="0">
                <a:solidFill>
                  <a:srgbClr val="FF0000"/>
                </a:solidFill>
                <a:latin typeface="Arial Narrow" panose="020B0606020202030204" pitchFamily="34" charset="0"/>
              </a:rPr>
              <a:t>Procedimiento</a:t>
            </a:r>
            <a:r>
              <a:rPr lang="en-US" sz="2100" b="1" dirty="0" smtClean="0">
                <a:solidFill>
                  <a:srgbClr val="FF0000"/>
                </a:solidFill>
                <a:latin typeface="Arial Narrow" panose="020B0606020202030204" pitchFamily="34" charset="0"/>
              </a:rPr>
              <a:t> </a:t>
            </a:r>
            <a:r>
              <a:rPr lang="en-US" sz="2100" b="1" dirty="0">
                <a:solidFill>
                  <a:srgbClr val="FF0000"/>
                </a:solidFill>
                <a:latin typeface="Arial Narrow" panose="020B0606020202030204" pitchFamily="34" charset="0"/>
              </a:rPr>
              <a:t>para los </a:t>
            </a:r>
            <a:r>
              <a:rPr lang="en-US" sz="2100" b="1" dirty="0" err="1">
                <a:solidFill>
                  <a:srgbClr val="FF0000"/>
                </a:solidFill>
                <a:latin typeface="Arial Narrow" panose="020B0606020202030204" pitchFamily="34" charset="0"/>
              </a:rPr>
              <a:t>Reingresos</a:t>
            </a:r>
            <a:r>
              <a:rPr lang="en-US" sz="2100" b="1" dirty="0">
                <a:solidFill>
                  <a:srgbClr val="FF0000"/>
                </a:solidFill>
                <a:latin typeface="Arial Narrow" panose="020B0606020202030204" pitchFamily="34" charset="0"/>
              </a:rPr>
              <a:t> a la </a:t>
            </a:r>
            <a:r>
              <a:rPr lang="en-US" sz="2100" b="1" dirty="0" err="1">
                <a:solidFill>
                  <a:srgbClr val="FF0000"/>
                </a:solidFill>
                <a:latin typeface="Arial Narrow" panose="020B0606020202030204" pitchFamily="34" charset="0"/>
              </a:rPr>
              <a:t>Educación</a:t>
            </a:r>
            <a:r>
              <a:rPr lang="en-US" sz="2100" b="1" dirty="0">
                <a:solidFill>
                  <a:srgbClr val="FF0000"/>
                </a:solidFill>
                <a:latin typeface="Arial Narrow" panose="020B0606020202030204" pitchFamily="34" charset="0"/>
              </a:rPr>
              <a:t> </a:t>
            </a:r>
            <a:r>
              <a:rPr lang="en-US" sz="2100" b="1" dirty="0" smtClean="0">
                <a:solidFill>
                  <a:srgbClr val="FF0000"/>
                </a:solidFill>
                <a:latin typeface="Arial Narrow" panose="020B0606020202030204" pitchFamily="34" charset="0"/>
              </a:rPr>
              <a:t>Superior  y </a:t>
            </a:r>
            <a:r>
              <a:rPr lang="en-US" sz="2100" b="1" dirty="0" err="1">
                <a:solidFill>
                  <a:srgbClr val="FF0000"/>
                </a:solidFill>
                <a:latin typeface="Arial Narrow" panose="020B0606020202030204" pitchFamily="34" charset="0"/>
              </a:rPr>
              <a:t>T</a:t>
            </a:r>
            <a:r>
              <a:rPr lang="en-US" sz="2100" b="1" dirty="0" err="1" smtClean="0">
                <a:solidFill>
                  <a:srgbClr val="FF0000"/>
                </a:solidFill>
                <a:latin typeface="Arial Narrow" panose="020B0606020202030204" pitchFamily="34" charset="0"/>
              </a:rPr>
              <a:t>raslados</a:t>
            </a:r>
            <a:r>
              <a:rPr lang="en-US" sz="2100" b="1" dirty="0" smtClean="0">
                <a:solidFill>
                  <a:srgbClr val="FF0000"/>
                </a:solidFill>
                <a:latin typeface="Arial Narrow" panose="020B0606020202030204" pitchFamily="34" charset="0"/>
              </a:rPr>
              <a:t>:</a:t>
            </a:r>
            <a:endParaRPr lang="en-US" sz="2100" b="1" dirty="0">
              <a:solidFill>
                <a:srgbClr val="FF0000"/>
              </a:solidFill>
              <a:latin typeface="Arial Narrow" panose="020B0606020202030204" pitchFamily="34" charset="0"/>
            </a:endParaRPr>
          </a:p>
          <a:p>
            <a:pPr algn="just">
              <a:lnSpc>
                <a:spcPct val="150000"/>
              </a:lnSpc>
              <a:spcBef>
                <a:spcPts val="300"/>
              </a:spcBef>
              <a:spcAft>
                <a:spcPts val="600"/>
              </a:spcAft>
            </a:pPr>
            <a:r>
              <a:rPr lang="es-ES" sz="2100" dirty="0" smtClean="0">
                <a:solidFill>
                  <a:schemeClr val="tx1"/>
                </a:solidFill>
                <a:latin typeface="Arial Narrow" panose="020B0606020202030204" pitchFamily="34" charset="0"/>
              </a:rPr>
              <a:t>Según el </a:t>
            </a:r>
            <a:r>
              <a:rPr lang="es-ES" sz="2400" dirty="0" smtClean="0">
                <a:latin typeface="Arial" panose="020B0604020202020204" pitchFamily="34" charset="0"/>
                <a:ea typeface="Times New Roman" panose="02020603050405020304" pitchFamily="18" charset="0"/>
              </a:rPr>
              <a:t>¨</a:t>
            </a:r>
            <a:r>
              <a:rPr lang="es-ES" sz="2100" dirty="0">
                <a:solidFill>
                  <a:schemeClr val="tx1"/>
                </a:solidFill>
                <a:latin typeface="Arial Narrow" panose="020B0606020202030204" pitchFamily="34" charset="0"/>
              </a:rPr>
              <a:t>Manual </a:t>
            </a:r>
            <a:r>
              <a:rPr lang="es-ES" sz="2100" dirty="0">
                <a:solidFill>
                  <a:schemeClr val="tx1"/>
                </a:solidFill>
                <a:latin typeface="Arial Narrow" panose="020B0606020202030204" pitchFamily="34" charset="0"/>
              </a:rPr>
              <a:t>de normas y procedimientos para la organización, ejecución y control del proceso de ingreso a la Educación Superior</a:t>
            </a:r>
            <a:r>
              <a:rPr lang="es-ES" sz="2100" dirty="0" smtClean="0">
                <a:solidFill>
                  <a:schemeClr val="tx1"/>
                </a:solidFill>
                <a:latin typeface="Arial Narrow" panose="020B0606020202030204" pitchFamily="34" charset="0"/>
              </a:rPr>
              <a:t>¨. (Res. 119 / 2021 del MES)</a:t>
            </a:r>
          </a:p>
          <a:p>
            <a:pPr marL="0" marR="0" indent="0" algn="just">
              <a:lnSpc>
                <a:spcPct val="150000"/>
              </a:lnSpc>
              <a:spcBef>
                <a:spcPts val="300"/>
              </a:spcBef>
              <a:spcAft>
                <a:spcPts val="600"/>
              </a:spcAft>
              <a:buNone/>
            </a:pPr>
            <a:r>
              <a:rPr lang="es-ES" sz="2100" b="1" dirty="0" smtClean="0">
                <a:solidFill>
                  <a:schemeClr val="tx1"/>
                </a:solidFill>
                <a:latin typeface="Arial Narrow" panose="020B0606020202030204" pitchFamily="34" charset="0"/>
              </a:rPr>
              <a:t>En relación  a los modelos de registros relacionados con este capítulo es necesario señalar que se incrementan:</a:t>
            </a:r>
          </a:p>
          <a:p>
            <a:pPr marR="0" algn="just">
              <a:lnSpc>
                <a:spcPct val="150000"/>
              </a:lnSpc>
              <a:spcBef>
                <a:spcPts val="300"/>
              </a:spcBef>
              <a:spcAft>
                <a:spcPts val="600"/>
              </a:spcAft>
            </a:pPr>
            <a:r>
              <a:rPr lang="es-ES" sz="2100" dirty="0">
                <a:solidFill>
                  <a:schemeClr val="tx1"/>
                </a:solidFill>
                <a:latin typeface="Arial Narrow" panose="020B0606020202030204" pitchFamily="34" charset="0"/>
              </a:rPr>
              <a:t>Registro de licencias, prorrogas y altas </a:t>
            </a:r>
            <a:r>
              <a:rPr lang="es-ES" sz="2100" dirty="0" smtClean="0">
                <a:solidFill>
                  <a:schemeClr val="tx1"/>
                </a:solidFill>
                <a:latin typeface="Arial Narrow" panose="020B0606020202030204" pitchFamily="34" charset="0"/>
              </a:rPr>
              <a:t>aprobadas.</a:t>
            </a:r>
          </a:p>
          <a:p>
            <a:pPr marR="0" algn="just">
              <a:lnSpc>
                <a:spcPct val="150000"/>
              </a:lnSpc>
              <a:spcBef>
                <a:spcPts val="300"/>
              </a:spcBef>
              <a:spcAft>
                <a:spcPts val="600"/>
              </a:spcAft>
            </a:pPr>
            <a:r>
              <a:rPr lang="es-ES" sz="2100" dirty="0">
                <a:solidFill>
                  <a:schemeClr val="tx1"/>
                </a:solidFill>
                <a:latin typeface="Arial Narrow" panose="020B0606020202030204" pitchFamily="34" charset="0"/>
              </a:rPr>
              <a:t>Registros de bajas </a:t>
            </a:r>
            <a:r>
              <a:rPr lang="es-ES" sz="2100" dirty="0" smtClean="0">
                <a:solidFill>
                  <a:schemeClr val="tx1"/>
                </a:solidFill>
                <a:latin typeface="Arial Narrow" panose="020B0606020202030204" pitchFamily="34" charset="0"/>
              </a:rPr>
              <a:t>aprobadas.</a:t>
            </a:r>
          </a:p>
          <a:p>
            <a:pPr marR="0" algn="just">
              <a:lnSpc>
                <a:spcPct val="150000"/>
              </a:lnSpc>
              <a:spcBef>
                <a:spcPts val="300"/>
              </a:spcBef>
              <a:spcAft>
                <a:spcPts val="600"/>
              </a:spcAft>
            </a:pPr>
            <a:r>
              <a:rPr lang="es-ES" sz="2100" dirty="0" smtClean="0">
                <a:solidFill>
                  <a:schemeClr val="tx1"/>
                </a:solidFill>
                <a:latin typeface="Arial Narrow" panose="020B0606020202030204" pitchFamily="34" charset="0"/>
              </a:rPr>
              <a:t>Registros </a:t>
            </a:r>
            <a:r>
              <a:rPr lang="es-ES" sz="2100" dirty="0">
                <a:solidFill>
                  <a:schemeClr val="tx1"/>
                </a:solidFill>
                <a:latin typeface="Arial Narrow" panose="020B0606020202030204" pitchFamily="34" charset="0"/>
              </a:rPr>
              <a:t>de traslados aprobados. </a:t>
            </a:r>
            <a:r>
              <a:rPr lang="es-ES" sz="2100" dirty="0" smtClean="0">
                <a:solidFill>
                  <a:schemeClr val="tx1"/>
                </a:solidFill>
                <a:latin typeface="Arial Narrow" panose="020B0606020202030204" pitchFamily="34" charset="0"/>
              </a:rPr>
              <a:t>Salidas.</a:t>
            </a:r>
          </a:p>
          <a:p>
            <a:pPr marR="0" algn="just">
              <a:lnSpc>
                <a:spcPct val="150000"/>
              </a:lnSpc>
              <a:spcBef>
                <a:spcPts val="300"/>
              </a:spcBef>
              <a:spcAft>
                <a:spcPts val="600"/>
              </a:spcAft>
            </a:pPr>
            <a:r>
              <a:rPr lang="es-ES" sz="2100" dirty="0">
                <a:solidFill>
                  <a:schemeClr val="tx1"/>
                </a:solidFill>
                <a:latin typeface="Arial Narrow" panose="020B0606020202030204" pitchFamily="34" charset="0"/>
              </a:rPr>
              <a:t>Registro de traslados aprobados. </a:t>
            </a:r>
            <a:r>
              <a:rPr lang="es-ES" sz="2100" dirty="0" smtClean="0">
                <a:solidFill>
                  <a:schemeClr val="tx1"/>
                </a:solidFill>
                <a:latin typeface="Arial Narrow" panose="020B0606020202030204" pitchFamily="34" charset="0"/>
              </a:rPr>
              <a:t>Altas.</a:t>
            </a:r>
          </a:p>
          <a:p>
            <a:pPr marR="0" algn="just">
              <a:lnSpc>
                <a:spcPct val="150000"/>
              </a:lnSpc>
              <a:spcBef>
                <a:spcPts val="300"/>
              </a:spcBef>
              <a:spcAft>
                <a:spcPts val="600"/>
              </a:spcAft>
            </a:pPr>
            <a:r>
              <a:rPr lang="es-ES" sz="2100" dirty="0">
                <a:solidFill>
                  <a:schemeClr val="tx1"/>
                </a:solidFill>
                <a:latin typeface="Arial Narrow" panose="020B0606020202030204" pitchFamily="34" charset="0"/>
              </a:rPr>
              <a:t>Registro de reingresos </a:t>
            </a:r>
            <a:r>
              <a:rPr lang="es-ES" sz="2100" dirty="0" smtClean="0">
                <a:solidFill>
                  <a:schemeClr val="tx1"/>
                </a:solidFill>
                <a:latin typeface="Arial Narrow" panose="020B0606020202030204" pitchFamily="34" charset="0"/>
              </a:rPr>
              <a:t>aprobados.</a:t>
            </a:r>
            <a:endParaRPr lang="es-ES" sz="2100" dirty="0">
              <a:solidFill>
                <a:schemeClr val="tx1"/>
              </a:solidFill>
              <a:latin typeface="Arial Narrow" panose="020B0606020202030204" pitchFamily="34" charset="0"/>
            </a:endParaRPr>
          </a:p>
          <a:p>
            <a:pPr marL="0" marR="0" indent="0" algn="just">
              <a:lnSpc>
                <a:spcPct val="150000"/>
              </a:lnSpc>
              <a:spcBef>
                <a:spcPts val="300"/>
              </a:spcBef>
              <a:spcAft>
                <a:spcPts val="600"/>
              </a:spcAft>
              <a:buNone/>
            </a:pPr>
            <a:endParaRPr lang="es-ES" sz="2100" b="1" dirty="0">
              <a:solidFill>
                <a:srgbClr val="FF0000"/>
              </a:solidFill>
              <a:latin typeface="Arial Narrow" panose="020B0606020202030204" pitchFamily="34" charset="0"/>
            </a:endParaRPr>
          </a:p>
          <a:p>
            <a:pPr marL="0" marR="0" indent="0" algn="just">
              <a:lnSpc>
                <a:spcPct val="150000"/>
              </a:lnSpc>
              <a:spcBef>
                <a:spcPts val="300"/>
              </a:spcBef>
              <a:spcAft>
                <a:spcPts val="600"/>
              </a:spcAft>
              <a:buNone/>
            </a:pPr>
            <a:endParaRPr lang="en-US" sz="2100" b="1" dirty="0">
              <a:solidFill>
                <a:schemeClr val="tx1"/>
              </a:solidFill>
              <a:latin typeface="Arial Narrow" panose="020B0606020202030204" pitchFamily="34" charset="0"/>
            </a:endParaRPr>
          </a:p>
          <a:p>
            <a:pPr marR="0" algn="just">
              <a:lnSpc>
                <a:spcPct val="150000"/>
              </a:lnSpc>
              <a:spcBef>
                <a:spcPts val="300"/>
              </a:spcBef>
              <a:spcAft>
                <a:spcPts val="600"/>
              </a:spcAft>
            </a:pPr>
            <a:endParaRPr lang="en-US" sz="2100" dirty="0">
              <a:solidFill>
                <a:schemeClr val="tx1"/>
              </a:solidFill>
              <a:latin typeface="Arial Narrow" panose="020B0606020202030204" pitchFamily="34" charset="0"/>
            </a:endParaRPr>
          </a:p>
        </p:txBody>
      </p:sp>
      <p:sp>
        <p:nvSpPr>
          <p:cNvPr id="8" name="Marcador de contenido 2"/>
          <p:cNvSpPr txBox="1">
            <a:spLocks/>
          </p:cNvSpPr>
          <p:nvPr/>
        </p:nvSpPr>
        <p:spPr>
          <a:xfrm>
            <a:off x="1511559" y="1226976"/>
            <a:ext cx="10034374" cy="476794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fontAlgn="t">
              <a:spcBef>
                <a:spcPts val="0"/>
              </a:spcBef>
              <a:buClr>
                <a:srgbClr val="A53010"/>
              </a:buClr>
              <a:buFont typeface="Wingdings 3" charset="2"/>
              <a:buNone/>
            </a:pPr>
            <a:endParaRPr lang="en-US" sz="2400" dirty="0">
              <a:solidFill>
                <a:prstClr val="black">
                  <a:lumMod val="75000"/>
                  <a:lumOff val="25000"/>
                </a:prstClr>
              </a:solidFill>
              <a:latin typeface="Arial" panose="020B0604020202020204" pitchFamily="34" charset="0"/>
            </a:endParaRPr>
          </a:p>
          <a:p>
            <a:pPr marL="0" indent="0" algn="just" fontAlgn="t">
              <a:spcBef>
                <a:spcPts val="0"/>
              </a:spcBef>
              <a:buClr>
                <a:srgbClr val="A53010"/>
              </a:buClr>
              <a:buFont typeface="Wingdings 3" charset="2"/>
              <a:buNone/>
            </a:pPr>
            <a:endParaRPr lang="en-US" sz="2600" dirty="0" smtClean="0">
              <a:solidFill>
                <a:prstClr val="black">
                  <a:lumMod val="75000"/>
                  <a:lumOff val="25000"/>
                </a:prstClr>
              </a:solidFill>
              <a:latin typeface="Arial" panose="020B0604020202020204" pitchFamily="34" charset="0"/>
            </a:endParaRPr>
          </a:p>
        </p:txBody>
      </p:sp>
    </p:spTree>
    <p:extLst>
      <p:ext uri="{BB962C8B-B14F-4D97-AF65-F5344CB8AC3E}">
        <p14:creationId xmlns:p14="http://schemas.microsoft.com/office/powerpoint/2010/main" val="3714792524"/>
      </p:ext>
    </p:extLst>
  </p:cSld>
  <p:clrMapOvr>
    <a:masterClrMapping/>
  </p:clrMapOvr>
  <p:timing>
    <p:tnLst>
      <p:par>
        <p:cTn id="1" dur="indefinite" restart="never" nodeType="tmRoot"/>
      </p:par>
    </p:tnLst>
  </p:timing>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793</TotalTime>
  <Words>3501</Words>
  <Application>Microsoft Office PowerPoint</Application>
  <PresentationFormat>Panorámica</PresentationFormat>
  <Paragraphs>253</Paragraphs>
  <Slides>23</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23</vt:i4>
      </vt:variant>
    </vt:vector>
  </HeadingPairs>
  <TitlesOfParts>
    <vt:vector size="30" baseType="lpstr">
      <vt:lpstr>Arial</vt:lpstr>
      <vt:lpstr>Arial Narrow</vt:lpstr>
      <vt:lpstr>Calibri</vt:lpstr>
      <vt:lpstr>Century Gothic</vt:lpstr>
      <vt:lpstr>Times New Roman</vt:lpstr>
      <vt:lpstr>Wingdings 3</vt:lpstr>
      <vt:lpstr>Espiral</vt:lpstr>
      <vt:lpstr>RESOLUCIÓN 80 /2022 DEL MES</vt:lpstr>
      <vt:lpstr>Resoluciones que deroga:</vt:lpstr>
      <vt:lpstr>Principales diferencias entre la 184/11 y la 80/22</vt:lpstr>
      <vt:lpstr>Capítulo I: Gestión de los procesos en las Secretarías de las instituciones de Educación Superior. De la estructura orgánica, los directivos y las funciones.</vt:lpstr>
      <vt:lpstr>Capítulo II: El proceso de control de la matrícula.</vt:lpstr>
      <vt:lpstr>Capítulo I: El proceso de control de la matrícula.</vt:lpstr>
      <vt:lpstr>Capítulo I: El proceso de control de la matrícula.</vt:lpstr>
      <vt:lpstr>Capítulo I: El proceso de control de la matrícula.</vt:lpstr>
      <vt:lpstr>Capítulo I: El proceso de control de la matrícula.</vt:lpstr>
      <vt:lpstr>Capitulo III: Del proceso de control de los expedientes académicos en pregrado.</vt:lpstr>
      <vt:lpstr>Capitulo IV: Del proceso de control del cumplimiento de los planes del proceso docente de las carreras o los programas de formación de Nivel Superior de Ciclo Corto.</vt:lpstr>
      <vt:lpstr>Capitulo IV: Del proceso de control del cumplimiento de los planes del proceso docente de las carreras o los programas de formación de Nivel Superior de Ciclo Corto </vt:lpstr>
      <vt:lpstr>Capitulo IV: Del proceso de control del cumplimiento de los planes del proceso docente de las carreras o los programas de formación de Nivel Superior de Ciclo Corto. </vt:lpstr>
      <vt:lpstr>Capitulo IV: Del proceso de control del cumplimiento de los planes del proceso docente de las carreras o los programas de formación de Nivel Superior de Ciclo Corto. .</vt:lpstr>
      <vt:lpstr>Capitulo IV: Del proceso de control del cumplimiento de los planes del proceso docente de las carreras o los programas de formación de Nivel Superior de Ciclo Corto. </vt:lpstr>
      <vt:lpstr>Capitulo IV: Del proceso de control del cumplimiento de los planes del proceso docente de las carreras o los programas de formación de Nivel Superior de Ciclo Corto </vt:lpstr>
      <vt:lpstr>Capitulo V: Del proceso de la expedición de títulos de graduados en pregrado y posgrado. . .</vt:lpstr>
      <vt:lpstr>Capitulo VII: La expedición de documentos académicos de pregrado y posgrado.   </vt:lpstr>
      <vt:lpstr>Capitulo VII: La expedición de documentos académicos de pregrado y posgrado.   .</vt:lpstr>
      <vt:lpstr>Capitulo IX: Del Secretario del Consejo de Dirección.    </vt:lpstr>
      <vt:lpstr>Capitulo XII: Del sistema de control en las Secretarías.    </vt:lpstr>
      <vt:lpstr>Capitulo XII: Del sistema de control en las Secretarías.    </vt:lpstr>
      <vt:lpstr>PROYECTO DE ACUERDOS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RESOLUCIÓN 80 /2022 DEL MES</dc:title>
  <dc:creator>Dayita</dc:creator>
  <cp:lastModifiedBy>Dayita</cp:lastModifiedBy>
  <cp:revision>69</cp:revision>
  <dcterms:created xsi:type="dcterms:W3CDTF">2022-10-07T08:11:37Z</dcterms:created>
  <dcterms:modified xsi:type="dcterms:W3CDTF">2022-10-11T05:59:04Z</dcterms:modified>
</cp:coreProperties>
</file>