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3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DBF5A09-D7AC-486B-BC34-F4D4FD92AC2F}" type="datetimeFigureOut">
              <a:rPr lang="es-ES" smtClean="0"/>
              <a:t>22/10/2022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24891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BF5A09-D7AC-486B-BC34-F4D4FD92AC2F}" type="datetimeFigureOut">
              <a:rPr lang="es-ES" smtClean="0"/>
              <a:t>22/10/2022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128175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BF5A09-D7AC-486B-BC34-F4D4FD92AC2F}" type="datetimeFigureOut">
              <a:rPr lang="es-ES" smtClean="0"/>
              <a:t>22/10/2022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219089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BF5A09-D7AC-486B-BC34-F4D4FD92AC2F}" type="datetimeFigureOut">
              <a:rPr lang="es-ES" smtClean="0"/>
              <a:t>22/10/2022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297230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BF5A09-D7AC-486B-BC34-F4D4FD92AC2F}" type="datetimeFigureOut">
              <a:rPr lang="es-ES" smtClean="0"/>
              <a:t>22/10/2022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286682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DBF5A09-D7AC-486B-BC34-F4D4FD92AC2F}" type="datetimeFigureOut">
              <a:rPr lang="es-ES" smtClean="0"/>
              <a:t>22/10/2022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197324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DBF5A09-D7AC-486B-BC34-F4D4FD92AC2F}" type="datetimeFigureOut">
              <a:rPr lang="es-ES" smtClean="0"/>
              <a:t>22/10/2022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67601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DBF5A09-D7AC-486B-BC34-F4D4FD92AC2F}" type="datetimeFigureOut">
              <a:rPr lang="es-ES" smtClean="0"/>
              <a:t>22/10/2022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4390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F5A09-D7AC-486B-BC34-F4D4FD92AC2F}" type="datetimeFigureOut">
              <a:rPr lang="es-ES" smtClean="0"/>
              <a:t>22/10/2022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377948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BF5A09-D7AC-486B-BC34-F4D4FD92AC2F}" type="datetimeFigureOut">
              <a:rPr lang="es-ES" smtClean="0"/>
              <a:t>22/10/2022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5075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BF5A09-D7AC-486B-BC34-F4D4FD92AC2F}" type="datetimeFigureOut">
              <a:rPr lang="es-ES" smtClean="0"/>
              <a:t>22/10/2022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BB9130-646D-4D69-9A6F-F73ECEC35FFB}" type="slidenum">
              <a:rPr lang="es-ES" smtClean="0"/>
              <a:t>‹Nº›</a:t>
            </a:fld>
            <a:endParaRPr lang="es-ES"/>
          </a:p>
        </p:txBody>
      </p:sp>
    </p:spTree>
    <p:extLst>
      <p:ext uri="{BB962C8B-B14F-4D97-AF65-F5344CB8AC3E}">
        <p14:creationId xmlns:p14="http://schemas.microsoft.com/office/powerpoint/2010/main" val="1190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F5A09-D7AC-486B-BC34-F4D4FD92AC2F}" type="datetimeFigureOut">
              <a:rPr lang="es-ES" smtClean="0"/>
              <a:t>22/10/2022</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B9130-646D-4D69-9A6F-F73ECEC35FFB}" type="slidenum">
              <a:rPr lang="es-ES" smtClean="0"/>
              <a:t>‹Nº›</a:t>
            </a:fld>
            <a:endParaRPr lang="es-ES"/>
          </a:p>
        </p:txBody>
      </p:sp>
    </p:spTree>
    <p:extLst>
      <p:ext uri="{BB962C8B-B14F-4D97-AF65-F5344CB8AC3E}">
        <p14:creationId xmlns:p14="http://schemas.microsoft.com/office/powerpoint/2010/main" val="4025427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10685" y="2270049"/>
            <a:ext cx="4139419" cy="1790700"/>
          </a:xfrm>
        </p:spPr>
        <p:txBody>
          <a:bodyPr>
            <a:noAutofit/>
          </a:bodyPr>
          <a:lstStyle/>
          <a:p>
            <a:pPr>
              <a:lnSpc>
                <a:spcPct val="150000"/>
              </a:lnSpc>
            </a:pPr>
            <a:r>
              <a:rPr lang="es-ES" sz="4400" b="1" dirty="0">
                <a:effectLst>
                  <a:outerShdw blurRad="38100" dist="38100" dir="2700000" algn="tl">
                    <a:srgbClr val="000000">
                      <a:alpha val="43137"/>
                    </a:srgbClr>
                  </a:outerShdw>
                </a:effectLst>
              </a:rPr>
              <a:t>AFECCIONES PROPIAS DEL RECIEN NACIDO</a:t>
            </a:r>
            <a:endParaRPr lang="es-ES" sz="4400" dirty="0"/>
          </a:p>
        </p:txBody>
      </p:sp>
      <p:sp>
        <p:nvSpPr>
          <p:cNvPr id="3" name="Subtítulo 2"/>
          <p:cNvSpPr>
            <a:spLocks noGrp="1"/>
          </p:cNvSpPr>
          <p:nvPr>
            <p:ph type="subTitle" idx="1"/>
          </p:nvPr>
        </p:nvSpPr>
        <p:spPr>
          <a:xfrm>
            <a:off x="1776047" y="5162496"/>
            <a:ext cx="6858000" cy="410948"/>
          </a:xfrm>
        </p:spPr>
        <p:txBody>
          <a:bodyPr>
            <a:normAutofit lnSpcReduction="10000"/>
          </a:bodyPr>
          <a:lstStyle/>
          <a:p>
            <a:pPr algn="r"/>
            <a:r>
              <a:rPr lang="es-ES" dirty="0" smtClean="0">
                <a:solidFill>
                  <a:schemeClr val="accent6">
                    <a:lumMod val="50000"/>
                  </a:schemeClr>
                </a:solidFill>
              </a:rPr>
              <a:t>Prof. Dr. Rafael Amador Moran</a:t>
            </a:r>
            <a:endParaRPr lang="es-ES" dirty="0">
              <a:solidFill>
                <a:schemeClr val="accent6">
                  <a:lumMod val="50000"/>
                </a:schemeClr>
              </a:solidFill>
            </a:endParaRPr>
          </a:p>
        </p:txBody>
      </p:sp>
      <p:pic>
        <p:nvPicPr>
          <p:cNvPr id="1026" name="Picture 2" descr="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62" y="1425155"/>
            <a:ext cx="4210123" cy="280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57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94689" y="239152"/>
            <a:ext cx="8382439" cy="6358596"/>
          </a:xfrm>
          <a:prstGeom prst="rect">
            <a:avLst/>
          </a:prstGeom>
        </p:spPr>
      </p:pic>
    </p:spTree>
    <p:extLst>
      <p:ext uri="{BB962C8B-B14F-4D97-AF65-F5344CB8AC3E}">
        <p14:creationId xmlns:p14="http://schemas.microsoft.com/office/powerpoint/2010/main" val="998933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51324" y="351692"/>
            <a:ext cx="8479746" cy="6274191"/>
          </a:xfrm>
          <a:prstGeom prst="rect">
            <a:avLst/>
          </a:prstGeom>
        </p:spPr>
      </p:pic>
    </p:spTree>
    <p:extLst>
      <p:ext uri="{BB962C8B-B14F-4D97-AF65-F5344CB8AC3E}">
        <p14:creationId xmlns:p14="http://schemas.microsoft.com/office/powerpoint/2010/main" val="2731896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2727" y="122394"/>
            <a:ext cx="4841710" cy="754694"/>
          </a:xfrm>
          <a:prstGeom prst="rect">
            <a:avLst/>
          </a:prstGeom>
        </p:spPr>
        <p:txBody>
          <a:bodyPr wrap="none">
            <a:spAutoFit/>
          </a:bodyPr>
          <a:lstStyle/>
          <a:p>
            <a:pPr>
              <a:lnSpc>
                <a:spcPct val="150000"/>
              </a:lnSpc>
              <a:spcAft>
                <a:spcPts val="0"/>
              </a:spcAft>
            </a:pPr>
            <a:r>
              <a:rPr lang="es-ES" sz="3200" b="1" dirty="0" smtClean="0">
                <a:effectLst/>
                <a:latin typeface="+mj-lt"/>
                <a:ea typeface="Times New Roman" panose="02020603050405020304" pitchFamily="18" charset="0"/>
                <a:cs typeface="Arial" panose="020B0604020202020204" pitchFamily="34" charset="0"/>
              </a:rPr>
              <a:t>TRAUMATISMOS CRANEALES</a:t>
            </a:r>
            <a:endParaRPr lang="es-ES" sz="3200" dirty="0">
              <a:effectLst/>
              <a:latin typeface="+mj-lt"/>
              <a:ea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244251" y="961496"/>
            <a:ext cx="8707609" cy="5725551"/>
          </a:xfrm>
          <a:prstGeom prst="rect">
            <a:avLst/>
          </a:prstGeom>
        </p:spPr>
      </p:pic>
    </p:spTree>
    <p:extLst>
      <p:ext uri="{BB962C8B-B14F-4D97-AF65-F5344CB8AC3E}">
        <p14:creationId xmlns:p14="http://schemas.microsoft.com/office/powerpoint/2010/main" val="768587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1686" y="234937"/>
            <a:ext cx="3716787" cy="754694"/>
          </a:xfrm>
          <a:prstGeom prst="rect">
            <a:avLst/>
          </a:prstGeom>
        </p:spPr>
        <p:txBody>
          <a:bodyPr wrap="none">
            <a:spAutoFit/>
          </a:bodyPr>
          <a:lstStyle/>
          <a:p>
            <a:pPr>
              <a:lnSpc>
                <a:spcPct val="150000"/>
              </a:lnSpc>
              <a:spcAft>
                <a:spcPts val="0"/>
              </a:spcAft>
            </a:pPr>
            <a:r>
              <a:rPr lang="es-ES" sz="3200" b="1" dirty="0" smtClean="0">
                <a:effectLst/>
                <a:latin typeface="+mj-lt"/>
                <a:ea typeface="Times New Roman" panose="02020603050405020304" pitchFamily="18" charset="0"/>
                <a:cs typeface="Arial" panose="020B0604020202020204" pitchFamily="34" charset="0"/>
              </a:rPr>
              <a:t>LESIONES VISCERALES</a:t>
            </a:r>
            <a:endParaRPr lang="es-ES" sz="3200" dirty="0">
              <a:effectLst/>
              <a:latin typeface="+mj-lt"/>
              <a:ea typeface="Times New Roman" panose="02020603050405020304" pitchFamily="18" charset="0"/>
            </a:endParaRPr>
          </a:p>
        </p:txBody>
      </p:sp>
      <p:sp>
        <p:nvSpPr>
          <p:cNvPr id="3" name="Rectángulo 2"/>
          <p:cNvSpPr/>
          <p:nvPr/>
        </p:nvSpPr>
        <p:spPr>
          <a:xfrm>
            <a:off x="464231" y="1224189"/>
            <a:ext cx="8440615" cy="5021055"/>
          </a:xfrm>
          <a:prstGeom prst="rect">
            <a:avLst/>
          </a:prstGeom>
        </p:spPr>
        <p:txBody>
          <a:bodyPr wrap="square">
            <a:spAutoFit/>
          </a:bodyPr>
          <a:lstStyle/>
          <a:p>
            <a:pPr algn="just">
              <a:lnSpc>
                <a:spcPct val="150000"/>
              </a:lnSpc>
              <a:spcAft>
                <a:spcPts val="0"/>
              </a:spcAft>
            </a:pPr>
            <a:r>
              <a:rPr lang="es-ES" sz="2400" b="1" dirty="0" smtClean="0">
                <a:effectLst/>
                <a:ea typeface="Times New Roman" panose="02020603050405020304" pitchFamily="18" charset="0"/>
                <a:cs typeface="Arial" panose="020B0604020202020204" pitchFamily="34" charset="0"/>
              </a:rPr>
              <a:t>Ruptura de hígado:</a:t>
            </a:r>
            <a:r>
              <a:rPr lang="es-ES" sz="2400" b="1" dirty="0" smtClean="0">
                <a:solidFill>
                  <a:srgbClr val="993300"/>
                </a:solidFill>
                <a:effectLst/>
                <a:ea typeface="Times New Roman" panose="02020603050405020304" pitchFamily="18" charset="0"/>
                <a:cs typeface="Arial" panose="020B0604020202020204" pitchFamily="34" charset="0"/>
              </a:rPr>
              <a:t> </a:t>
            </a:r>
            <a:r>
              <a:rPr lang="es-ES" sz="2400" b="1" dirty="0" smtClean="0">
                <a:solidFill>
                  <a:srgbClr val="008000"/>
                </a:solidFill>
                <a:effectLst/>
                <a:ea typeface="Times New Roman" panose="02020603050405020304" pitchFamily="18" charset="0"/>
                <a:cs typeface="Arial" panose="020B0604020202020204" pitchFamily="34" charset="0"/>
              </a:rPr>
              <a:t>Es el órgano abdominal mas frecuentemente lesionado, encontrándose con mas frecuencia el hematoma </a:t>
            </a:r>
            <a:r>
              <a:rPr lang="es-ES" sz="2400" b="1" dirty="0" err="1" smtClean="0">
                <a:solidFill>
                  <a:srgbClr val="008000"/>
                </a:solidFill>
                <a:effectLst/>
                <a:ea typeface="Times New Roman" panose="02020603050405020304" pitchFamily="18" charset="0"/>
                <a:cs typeface="Arial" panose="020B0604020202020204" pitchFamily="34" charset="0"/>
              </a:rPr>
              <a:t>subcapsular</a:t>
            </a:r>
            <a:r>
              <a:rPr lang="es-ES" sz="2400" b="1" dirty="0" smtClean="0">
                <a:solidFill>
                  <a:srgbClr val="008000"/>
                </a:solidFill>
                <a:effectLst/>
                <a:ea typeface="Times New Roman" panose="02020603050405020304" pitchFamily="18" charset="0"/>
                <a:cs typeface="Arial" panose="020B0604020202020204" pitchFamily="34" charset="0"/>
              </a:rPr>
              <a:t> que la laceración hepática. El traumatismo del parto es la causa más importante y se produce en recién nacidos </a:t>
            </a:r>
            <a:r>
              <a:rPr lang="es-ES" sz="2400" b="1" dirty="0" err="1" smtClean="0">
                <a:solidFill>
                  <a:srgbClr val="008000"/>
                </a:solidFill>
                <a:effectLst/>
                <a:ea typeface="Times New Roman" panose="02020603050405020304" pitchFamily="18" charset="0"/>
                <a:cs typeface="Arial" panose="020B0604020202020204" pitchFamily="34" charset="0"/>
              </a:rPr>
              <a:t>macrosómicos</a:t>
            </a:r>
            <a:r>
              <a:rPr lang="es-ES" sz="2400" b="1" dirty="0" smtClean="0">
                <a:solidFill>
                  <a:srgbClr val="008000"/>
                </a:solidFill>
                <a:effectLst/>
                <a:ea typeface="Times New Roman" panose="02020603050405020304" pitchFamily="18" charset="0"/>
                <a:cs typeface="Arial" panose="020B0604020202020204" pitchFamily="34" charset="0"/>
              </a:rPr>
              <a:t> y en la presentación pelviana. El niño puede estar normal durante los primeros 1 a 3 días de vida. Hay reducción de la hemoglobina y se puede palpar una tumoración en el hipocondrio derecho. Puede producirse shock hipovolémico y la muerte del niño.</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84035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8810" y="374525"/>
            <a:ext cx="6014788" cy="584775"/>
          </a:xfrm>
          <a:prstGeom prst="rect">
            <a:avLst/>
          </a:prstGeom>
        </p:spPr>
        <p:txBody>
          <a:bodyPr wrap="none">
            <a:spAutoFit/>
          </a:bodyPr>
          <a:lstStyle/>
          <a:p>
            <a:r>
              <a:rPr lang="es-ES" sz="3200" b="1" dirty="0" err="1" smtClean="0">
                <a:effectLst/>
                <a:latin typeface="+mj-lt"/>
                <a:ea typeface="Times New Roman" panose="02020603050405020304" pitchFamily="18" charset="0"/>
                <a:cs typeface="Arial" panose="020B0604020202020204" pitchFamily="34" charset="0"/>
              </a:rPr>
              <a:t>Hiperbilirrubinemias</a:t>
            </a:r>
            <a:r>
              <a:rPr lang="es-ES" sz="3200" b="1" dirty="0" smtClean="0">
                <a:effectLst/>
                <a:latin typeface="+mj-lt"/>
                <a:ea typeface="Times New Roman" panose="02020603050405020304" pitchFamily="18" charset="0"/>
                <a:cs typeface="Arial" panose="020B0604020202020204" pitchFamily="34" charset="0"/>
              </a:rPr>
              <a:t> no conjugadas </a:t>
            </a:r>
            <a:endParaRPr lang="es-ES" sz="3200" dirty="0">
              <a:latin typeface="+mj-lt"/>
            </a:endParaRPr>
          </a:p>
        </p:txBody>
      </p:sp>
      <p:pic>
        <p:nvPicPr>
          <p:cNvPr id="3" name="Imagen 2"/>
          <p:cNvPicPr>
            <a:picLocks noChangeAspect="1"/>
          </p:cNvPicPr>
          <p:nvPr/>
        </p:nvPicPr>
        <p:blipFill>
          <a:blip r:embed="rId2"/>
          <a:stretch>
            <a:fillRect/>
          </a:stretch>
        </p:blipFill>
        <p:spPr>
          <a:xfrm>
            <a:off x="116684" y="1209822"/>
            <a:ext cx="8942908" cy="5472332"/>
          </a:xfrm>
          <a:prstGeom prst="rect">
            <a:avLst/>
          </a:prstGeom>
        </p:spPr>
      </p:pic>
    </p:spTree>
    <p:extLst>
      <p:ext uri="{BB962C8B-B14F-4D97-AF65-F5344CB8AC3E}">
        <p14:creationId xmlns:p14="http://schemas.microsoft.com/office/powerpoint/2010/main" val="1772325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534572"/>
            <a:ext cx="9132525" cy="5022165"/>
          </a:xfrm>
          <a:prstGeom prst="rect">
            <a:avLst/>
          </a:prstGeom>
        </p:spPr>
      </p:pic>
    </p:spTree>
    <p:extLst>
      <p:ext uri="{BB962C8B-B14F-4D97-AF65-F5344CB8AC3E}">
        <p14:creationId xmlns:p14="http://schemas.microsoft.com/office/powerpoint/2010/main" val="2539179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01993" y="520506"/>
            <a:ext cx="8824109" cy="3221500"/>
          </a:xfrm>
          <a:prstGeom prst="rect">
            <a:avLst/>
          </a:prstGeom>
        </p:spPr>
      </p:pic>
    </p:spTree>
    <p:extLst>
      <p:ext uri="{BB962C8B-B14F-4D97-AF65-F5344CB8AC3E}">
        <p14:creationId xmlns:p14="http://schemas.microsoft.com/office/powerpoint/2010/main" val="947448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2507" y="422030"/>
            <a:ext cx="8902611" cy="4951827"/>
          </a:xfrm>
          <a:prstGeom prst="rect">
            <a:avLst/>
          </a:prstGeom>
        </p:spPr>
      </p:pic>
    </p:spTree>
    <p:extLst>
      <p:ext uri="{BB962C8B-B14F-4D97-AF65-F5344CB8AC3E}">
        <p14:creationId xmlns:p14="http://schemas.microsoft.com/office/powerpoint/2010/main" val="352727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8451" y="169453"/>
            <a:ext cx="8858940" cy="3405278"/>
          </a:xfrm>
          <a:prstGeom prst="rect">
            <a:avLst/>
          </a:prstGeom>
        </p:spPr>
      </p:pic>
      <p:pic>
        <p:nvPicPr>
          <p:cNvPr id="4" name="Imagen 3"/>
          <p:cNvPicPr>
            <a:picLocks noChangeAspect="1"/>
          </p:cNvPicPr>
          <p:nvPr/>
        </p:nvPicPr>
        <p:blipFill>
          <a:blip r:embed="rId3"/>
          <a:stretch>
            <a:fillRect/>
          </a:stretch>
        </p:blipFill>
        <p:spPr>
          <a:xfrm>
            <a:off x="990951" y="3917967"/>
            <a:ext cx="7193940" cy="2775397"/>
          </a:xfrm>
          <a:prstGeom prst="rect">
            <a:avLst/>
          </a:prstGeom>
        </p:spPr>
      </p:pic>
    </p:spTree>
    <p:extLst>
      <p:ext uri="{BB962C8B-B14F-4D97-AF65-F5344CB8AC3E}">
        <p14:creationId xmlns:p14="http://schemas.microsoft.com/office/powerpoint/2010/main" val="1952906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21440" y="84089"/>
            <a:ext cx="8910017" cy="4414631"/>
          </a:xfrm>
          <a:prstGeom prst="rect">
            <a:avLst/>
          </a:prstGeom>
        </p:spPr>
      </p:pic>
      <p:pic>
        <p:nvPicPr>
          <p:cNvPr id="4" name="Imagen 3"/>
          <p:cNvPicPr>
            <a:picLocks noChangeAspect="1"/>
          </p:cNvPicPr>
          <p:nvPr/>
        </p:nvPicPr>
        <p:blipFill>
          <a:blip r:embed="rId3"/>
          <a:stretch>
            <a:fillRect/>
          </a:stretch>
        </p:blipFill>
        <p:spPr>
          <a:xfrm>
            <a:off x="1849388" y="4583128"/>
            <a:ext cx="5226661" cy="2227518"/>
          </a:xfrm>
          <a:prstGeom prst="rect">
            <a:avLst/>
          </a:prstGeom>
        </p:spPr>
      </p:pic>
    </p:spTree>
    <p:extLst>
      <p:ext uri="{BB962C8B-B14F-4D97-AF65-F5344CB8AC3E}">
        <p14:creationId xmlns:p14="http://schemas.microsoft.com/office/powerpoint/2010/main" val="275265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56436" y="655302"/>
            <a:ext cx="8746887" cy="4074500"/>
          </a:xfrm>
          <a:prstGeom prst="rect">
            <a:avLst/>
          </a:prstGeom>
        </p:spPr>
      </p:pic>
    </p:spTree>
    <p:extLst>
      <p:ext uri="{BB962C8B-B14F-4D97-AF65-F5344CB8AC3E}">
        <p14:creationId xmlns:p14="http://schemas.microsoft.com/office/powerpoint/2010/main" val="4019234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6212" y="501134"/>
            <a:ext cx="3383427" cy="584775"/>
          </a:xfrm>
          <a:prstGeom prst="rect">
            <a:avLst/>
          </a:prstGeom>
        </p:spPr>
        <p:txBody>
          <a:bodyPr wrap="none">
            <a:spAutoFit/>
          </a:bodyPr>
          <a:lstStyle/>
          <a:p>
            <a:r>
              <a:rPr lang="es-ES" sz="3200" b="1" dirty="0" smtClean="0">
                <a:effectLst/>
                <a:latin typeface="+mj-lt"/>
                <a:ea typeface="Times New Roman" panose="02020603050405020304" pitchFamily="18" charset="0"/>
                <a:cs typeface="Arial" panose="020B0604020202020204" pitchFamily="34" charset="0"/>
              </a:rPr>
              <a:t>Ictericia prolongada</a:t>
            </a:r>
            <a:endParaRPr lang="es-ES" sz="3200" dirty="0">
              <a:latin typeface="+mj-lt"/>
            </a:endParaRPr>
          </a:p>
        </p:txBody>
      </p:sp>
      <p:pic>
        <p:nvPicPr>
          <p:cNvPr id="3" name="Imagen 2"/>
          <p:cNvPicPr>
            <a:picLocks noChangeAspect="1"/>
          </p:cNvPicPr>
          <p:nvPr/>
        </p:nvPicPr>
        <p:blipFill>
          <a:blip r:embed="rId2"/>
          <a:stretch>
            <a:fillRect/>
          </a:stretch>
        </p:blipFill>
        <p:spPr>
          <a:xfrm>
            <a:off x="532130" y="1547446"/>
            <a:ext cx="8319086" cy="4909624"/>
          </a:xfrm>
          <a:prstGeom prst="rect">
            <a:avLst/>
          </a:prstGeom>
        </p:spPr>
      </p:pic>
    </p:spTree>
    <p:extLst>
      <p:ext uri="{BB962C8B-B14F-4D97-AF65-F5344CB8AC3E}">
        <p14:creationId xmlns:p14="http://schemas.microsoft.com/office/powerpoint/2010/main" val="1621828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angle 3"/>
          <p:cNvSpPr>
            <a:spLocks noChangeArrowheads="1"/>
          </p:cNvSpPr>
          <p:nvPr/>
        </p:nvSpPr>
        <p:spPr bwMode="auto">
          <a:xfrm>
            <a:off x="211015" y="341141"/>
            <a:ext cx="52613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mj-lt"/>
                <a:ea typeface="Times New Roman" panose="02020603050405020304" pitchFamily="18" charset="0"/>
                <a:cs typeface="Arial" panose="020B0604020202020204" pitchFamily="34" charset="0"/>
              </a:rPr>
              <a:t>INFECCIONES NEONATALES</a:t>
            </a:r>
            <a:endParaRPr kumimoji="0" lang="es-ES" sz="3200" b="0" i="0" u="none" strike="noStrike" cap="none" normalizeH="0" baseline="0" dirty="0" smtClean="0">
              <a:ln>
                <a:noFill/>
              </a:ln>
              <a:solidFill>
                <a:schemeClr val="tx1"/>
              </a:solidFill>
              <a:effectLst/>
              <a:latin typeface="+mj-lt"/>
            </a:endParaRPr>
          </a:p>
        </p:txBody>
      </p:sp>
      <p:sp>
        <p:nvSpPr>
          <p:cNvPr id="4" name="Rectangle 4"/>
          <p:cNvSpPr>
            <a:spLocks noChangeArrowheads="1"/>
          </p:cNvSpPr>
          <p:nvPr/>
        </p:nvSpPr>
        <p:spPr bwMode="auto">
          <a:xfrm>
            <a:off x="477129" y="1072678"/>
            <a:ext cx="8189742"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spcBef>
                <a:spcPts val="0"/>
              </a:spcBef>
              <a:spcAft>
                <a:spcPts val="600"/>
              </a:spcAft>
              <a:buClrTx/>
              <a:buSzTx/>
              <a:tabLst>
                <a:tab pos="914400" algn="l"/>
              </a:tabLst>
            </a:pPr>
            <a:r>
              <a:rPr kumimoji="0" lang="es-ES" sz="2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Factores de riesgo de infección perinatal:</a:t>
            </a:r>
            <a:endParaRPr kumimoji="0" lang="es-ES" sz="2400" b="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Gérmenes en canal del parto en 2 semanas previas al parto</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Bacteriuria por estreptococo del grupo B </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Hermano previo con sepsis por ese germen</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Sexo masculino</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Prematuridad (&lt;35 semanas) y bajo peso (&lt;2500 gramos)</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Tiempo de rotura de membranas (TRM) &gt;18 horas</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Sospecha de </a:t>
            </a:r>
            <a:r>
              <a:rPr kumimoji="0" lang="es-ES" sz="2000" i="0" u="none" strike="noStrike" cap="none" normalizeH="0" baseline="0" dirty="0" err="1" smtClean="0">
                <a:ln>
                  <a:noFill/>
                </a:ln>
                <a:solidFill>
                  <a:srgbClr val="008000"/>
                </a:solidFill>
                <a:effectLst/>
                <a:latin typeface="+mn-lt"/>
                <a:ea typeface="Times New Roman" panose="02020603050405020304" pitchFamily="18" charset="0"/>
                <a:cs typeface="Arial" panose="020B0604020202020204" pitchFamily="34" charset="0"/>
              </a:rPr>
              <a:t>corioamnionitis</a:t>
            </a: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 (fiebre </a:t>
            </a:r>
            <a:r>
              <a:rPr kumimoji="0" lang="es-ES" sz="2000" i="0" u="none" strike="noStrike" cap="none" normalizeH="0" baseline="0" dirty="0" err="1" smtClean="0">
                <a:ln>
                  <a:noFill/>
                </a:ln>
                <a:solidFill>
                  <a:srgbClr val="008000"/>
                </a:solidFill>
                <a:effectLst/>
                <a:latin typeface="+mn-lt"/>
                <a:ea typeface="Times New Roman" panose="02020603050405020304" pitchFamily="18" charset="0"/>
                <a:cs typeface="Arial" panose="020B0604020202020204" pitchFamily="34" charset="0"/>
              </a:rPr>
              <a:t>intraparto</a:t>
            </a: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 líquido amniótico purulento/fétido)</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Tactos vaginales a repetición</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Infección materna al final del embarazo</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Parto en condiciones no asépticas</a:t>
            </a:r>
            <a:endParaRPr kumimoji="0" lang="es-ES" sz="2000" i="0" u="none" strike="noStrike" cap="none" normalizeH="0" baseline="0" dirty="0" smtClean="0">
              <a:ln>
                <a:noFill/>
              </a:ln>
              <a:solidFill>
                <a:schemeClr val="tx1"/>
              </a:solidFill>
              <a:effectLst/>
              <a:latin typeface="+mn-lt"/>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Gemelo muerto </a:t>
            </a:r>
            <a:r>
              <a:rPr kumimoji="0" lang="es-ES" sz="2000" i="0" u="none" strike="noStrike" cap="none" normalizeH="0" baseline="0" dirty="0" err="1" smtClean="0">
                <a:ln>
                  <a:noFill/>
                </a:ln>
                <a:solidFill>
                  <a:srgbClr val="008000"/>
                </a:solidFill>
                <a:effectLst/>
                <a:latin typeface="+mn-lt"/>
                <a:ea typeface="Times New Roman" panose="02020603050405020304" pitchFamily="18" charset="0"/>
                <a:cs typeface="Arial" panose="020B0604020202020204" pitchFamily="34" charset="0"/>
              </a:rPr>
              <a:t>intraútero</a:t>
            </a:r>
            <a:endParaRPr lang="es-ES" sz="2000" dirty="0">
              <a:solidFill>
                <a:srgbClr val="008000"/>
              </a:solidFill>
              <a:latin typeface="+mn-lt"/>
              <a:ea typeface="Times New Roman" panose="02020603050405020304" pitchFamily="18" charset="0"/>
              <a:cs typeface="Arial" panose="020B0604020202020204" pitchFamily="34" charset="0"/>
            </a:endParaRPr>
          </a:p>
          <a:p>
            <a:pPr marL="800100" marR="0" lvl="1" indent="-342900" algn="l" defTabSz="914400" rtl="0" eaLnBrk="0" fontAlgn="base" latinLnBrk="0" hangingPunct="0">
              <a:spcBef>
                <a:spcPts val="0"/>
              </a:spcBef>
              <a:spcAft>
                <a:spcPts val="600"/>
              </a:spcAft>
              <a:buClrTx/>
              <a:buSzTx/>
              <a:buFont typeface="Wingdings" panose="05000000000000000000" pitchFamily="2" charset="2"/>
              <a:buChar char="§"/>
              <a:tabLst>
                <a:tab pos="914400" algn="l"/>
              </a:tabLst>
            </a:pPr>
            <a:r>
              <a:rPr kumimoji="0" lang="es-ES" sz="20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Reanimación intensa</a:t>
            </a:r>
            <a:r>
              <a:rPr kumimoji="0" lang="es-ES" sz="2000" i="0" u="none" strike="noStrike" cap="none" normalizeH="0" baseline="0" dirty="0" smtClean="0">
                <a:ln>
                  <a:noFill/>
                </a:ln>
                <a:solidFill>
                  <a:schemeClr val="tx1"/>
                </a:solidFill>
                <a:effectLst/>
                <a:latin typeface="+mn-lt"/>
              </a:rPr>
              <a:t> </a:t>
            </a:r>
          </a:p>
        </p:txBody>
      </p:sp>
    </p:spTree>
    <p:extLst>
      <p:ext uri="{BB962C8B-B14F-4D97-AF65-F5344CB8AC3E}">
        <p14:creationId xmlns:p14="http://schemas.microsoft.com/office/powerpoint/2010/main" val="2746665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7537" y="493688"/>
            <a:ext cx="7730198" cy="2877711"/>
          </a:xfrm>
          <a:prstGeom prst="rect">
            <a:avLst/>
          </a:prstGeom>
        </p:spPr>
        <p:txBody>
          <a:bodyPr wrap="square">
            <a:spAutoFit/>
          </a:bodyPr>
          <a:lstStyle/>
          <a:p>
            <a:pPr lvl="0">
              <a:lnSpc>
                <a:spcPct val="150000"/>
              </a:lnSpc>
              <a:spcAft>
                <a:spcPts val="0"/>
              </a:spcAft>
              <a:tabLst>
                <a:tab pos="457200" algn="l"/>
              </a:tabLst>
            </a:pPr>
            <a:r>
              <a:rPr lang="es-ES" sz="2400" b="1" dirty="0" smtClean="0">
                <a:effectLst/>
                <a:ea typeface="Times New Roman" panose="02020603050405020304" pitchFamily="18" charset="0"/>
                <a:cs typeface="Arial" panose="020B0604020202020204" pitchFamily="34" charset="0"/>
              </a:rPr>
              <a:t>Factores de riesgo de infección nosocomial:</a:t>
            </a:r>
            <a:endParaRPr lang="es-ES" sz="24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RN de muy bajo peso </a:t>
            </a:r>
            <a:endParaRPr lang="es-ES" sz="20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Uso de catéteres </a:t>
            </a:r>
            <a:r>
              <a:rPr lang="es-ES" sz="2000" dirty="0" err="1" smtClean="0">
                <a:solidFill>
                  <a:srgbClr val="008000"/>
                </a:solidFill>
                <a:effectLst/>
                <a:ea typeface="Times New Roman" panose="02020603050405020304" pitchFamily="18" charset="0"/>
                <a:cs typeface="Arial" panose="020B0604020202020204" pitchFamily="34" charset="0"/>
              </a:rPr>
              <a:t>intravasculares</a:t>
            </a:r>
            <a:r>
              <a:rPr lang="es-ES" sz="2000" dirty="0" smtClean="0">
                <a:solidFill>
                  <a:srgbClr val="008000"/>
                </a:solidFill>
                <a:effectLst/>
                <a:ea typeface="Times New Roman" panose="02020603050405020304" pitchFamily="18" charset="0"/>
                <a:cs typeface="Arial" panose="020B0604020202020204" pitchFamily="34" charset="0"/>
              </a:rPr>
              <a:t> </a:t>
            </a:r>
            <a:endParaRPr lang="es-ES" sz="20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Tubo </a:t>
            </a:r>
            <a:r>
              <a:rPr lang="es-ES" sz="2000" dirty="0" err="1" smtClean="0">
                <a:solidFill>
                  <a:srgbClr val="008000"/>
                </a:solidFill>
                <a:effectLst/>
                <a:ea typeface="Times New Roman" panose="02020603050405020304" pitchFamily="18" charset="0"/>
                <a:cs typeface="Arial" panose="020B0604020202020204" pitchFamily="34" charset="0"/>
              </a:rPr>
              <a:t>endotraqueal</a:t>
            </a:r>
            <a:r>
              <a:rPr lang="es-ES" sz="2000" dirty="0" smtClean="0">
                <a:solidFill>
                  <a:srgbClr val="008000"/>
                </a:solidFill>
                <a:effectLst/>
                <a:ea typeface="Times New Roman" panose="02020603050405020304" pitchFamily="18" charset="0"/>
                <a:cs typeface="Arial" panose="020B0604020202020204" pitchFamily="34" charset="0"/>
              </a:rPr>
              <a:t> y ventilación mecánica </a:t>
            </a:r>
            <a:endParaRPr lang="es-ES" sz="20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Válvulas de derivación, sondas.</a:t>
            </a:r>
            <a:endParaRPr lang="es-ES" sz="20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Nutrición parenteral y lípidos</a:t>
            </a:r>
            <a:endParaRPr lang="es-ES" sz="2000" dirty="0" smtClean="0">
              <a:effectLst/>
              <a:ea typeface="Times New Roman" panose="02020603050405020304" pitchFamily="18" charset="0"/>
            </a:endParaRPr>
          </a:p>
          <a:p>
            <a:pPr marL="342900" lvl="0" indent="-342900">
              <a:spcAft>
                <a:spcPts val="600"/>
              </a:spcAft>
              <a:buSzPct val="100000"/>
              <a:buFont typeface="Wingdings" panose="05000000000000000000" pitchFamily="2" charset="2"/>
              <a:buChar char="§"/>
              <a:tabLst>
                <a:tab pos="914400" algn="l"/>
              </a:tabLst>
            </a:pPr>
            <a:r>
              <a:rPr lang="es-ES" sz="2000" dirty="0" smtClean="0">
                <a:solidFill>
                  <a:srgbClr val="008000"/>
                </a:solidFill>
                <a:effectLst/>
                <a:ea typeface="Times New Roman" panose="02020603050405020304" pitchFamily="18" charset="0"/>
                <a:cs typeface="Arial" panose="020B0604020202020204" pitchFamily="34" charset="0"/>
              </a:rPr>
              <a:t>Tratamiento antibiótico previo</a:t>
            </a:r>
            <a:endParaRPr lang="es-ES" sz="2000" dirty="0">
              <a:effectLst/>
              <a:ea typeface="Times New Roman" panose="02020603050405020304" pitchFamily="18" charset="0"/>
            </a:endParaRPr>
          </a:p>
        </p:txBody>
      </p:sp>
      <p:sp>
        <p:nvSpPr>
          <p:cNvPr id="3" name="Rectángulo 2"/>
          <p:cNvSpPr/>
          <p:nvPr/>
        </p:nvSpPr>
        <p:spPr>
          <a:xfrm>
            <a:off x="527537" y="3827337"/>
            <a:ext cx="7955281" cy="2492990"/>
          </a:xfrm>
          <a:prstGeom prst="rect">
            <a:avLst/>
          </a:prstGeom>
        </p:spPr>
        <p:txBody>
          <a:bodyPr wrap="square">
            <a:spAutoFit/>
          </a:bodyPr>
          <a:lstStyle/>
          <a:p>
            <a:pPr lvl="0">
              <a:lnSpc>
                <a:spcPct val="150000"/>
              </a:lnSpc>
              <a:spcAft>
                <a:spcPts val="0"/>
              </a:spcAft>
              <a:tabLst>
                <a:tab pos="457200" algn="l"/>
              </a:tabLst>
            </a:pPr>
            <a:r>
              <a:rPr lang="es-ES" sz="2400" b="1" dirty="0" smtClean="0">
                <a:effectLst/>
                <a:ea typeface="Times New Roman" panose="02020603050405020304" pitchFamily="18" charset="0"/>
                <a:cs typeface="Arial" panose="020B0604020202020204" pitchFamily="34" charset="0"/>
              </a:rPr>
              <a:t>Factores de riesgo de infección comunitaria:</a:t>
            </a:r>
            <a:endParaRPr lang="es-ES" sz="2400" dirty="0" smtClean="0">
              <a:effectLst/>
              <a:ea typeface="Times New Roman" panose="02020603050405020304" pitchFamily="18" charset="0"/>
            </a:endParaRPr>
          </a:p>
          <a:p>
            <a:pPr marL="342900" indent="-342900">
              <a:spcAft>
                <a:spcPts val="600"/>
              </a:spcAft>
              <a:buFont typeface="Wingdings" panose="05000000000000000000" pitchFamily="2" charset="2"/>
              <a:buChar char="§"/>
            </a:pPr>
            <a:r>
              <a:rPr lang="es-ES" sz="2000" dirty="0" smtClean="0">
                <a:solidFill>
                  <a:srgbClr val="008000"/>
                </a:solidFill>
                <a:effectLst/>
                <a:ea typeface="Times New Roman" panose="02020603050405020304" pitchFamily="18" charset="0"/>
                <a:cs typeface="Arial" panose="020B0604020202020204" pitchFamily="34" charset="0"/>
              </a:rPr>
              <a:t>Prematuridad</a:t>
            </a:r>
            <a:endParaRPr lang="es-ES" sz="2000" dirty="0">
              <a:ea typeface="Times New Roman" panose="02020603050405020304" pitchFamily="18" charset="0"/>
            </a:endParaRPr>
          </a:p>
          <a:p>
            <a:pPr marL="342900" indent="-342900">
              <a:spcAft>
                <a:spcPts val="600"/>
              </a:spcAft>
              <a:buFont typeface="Wingdings" panose="05000000000000000000" pitchFamily="2" charset="2"/>
              <a:buChar char="§"/>
            </a:pPr>
            <a:r>
              <a:rPr lang="es-ES" sz="2000" dirty="0" smtClean="0">
                <a:solidFill>
                  <a:srgbClr val="008000"/>
                </a:solidFill>
                <a:effectLst/>
                <a:ea typeface="Times New Roman" panose="02020603050405020304" pitchFamily="18" charset="0"/>
                <a:cs typeface="Arial" panose="020B0604020202020204" pitchFamily="34" charset="0"/>
              </a:rPr>
              <a:t>Recién nacido </a:t>
            </a:r>
            <a:r>
              <a:rPr lang="es-ES" sz="2000" dirty="0" err="1" smtClean="0">
                <a:solidFill>
                  <a:srgbClr val="008000"/>
                </a:solidFill>
                <a:effectLst/>
                <a:ea typeface="Times New Roman" panose="02020603050405020304" pitchFamily="18" charset="0"/>
                <a:cs typeface="Arial" panose="020B0604020202020204" pitchFamily="34" charset="0"/>
              </a:rPr>
              <a:t>dismaduro</a:t>
            </a:r>
            <a:r>
              <a:rPr lang="es-ES" sz="2000" dirty="0" smtClean="0">
                <a:solidFill>
                  <a:srgbClr val="008000"/>
                </a:solidFill>
                <a:effectLst/>
                <a:ea typeface="Times New Roman" panose="02020603050405020304" pitchFamily="18" charset="0"/>
                <a:cs typeface="Arial" panose="020B0604020202020204" pitchFamily="34" charset="0"/>
              </a:rPr>
              <a:t> o </a:t>
            </a:r>
            <a:r>
              <a:rPr lang="es-ES" sz="2000" dirty="0" err="1" smtClean="0">
                <a:solidFill>
                  <a:srgbClr val="008000"/>
                </a:solidFill>
                <a:effectLst/>
                <a:ea typeface="Times New Roman" panose="02020603050405020304" pitchFamily="18" charset="0"/>
                <a:cs typeface="Arial" panose="020B0604020202020204" pitchFamily="34" charset="0"/>
              </a:rPr>
              <a:t>hipotrófico</a:t>
            </a:r>
            <a:endParaRPr lang="es-ES" sz="2000" dirty="0" smtClean="0">
              <a:solidFill>
                <a:srgbClr val="008000"/>
              </a:solidFill>
              <a:effectLst/>
              <a:ea typeface="Times New Roman" panose="02020603050405020304" pitchFamily="18" charset="0"/>
              <a:cs typeface="Arial" panose="020B0604020202020204" pitchFamily="34" charset="0"/>
            </a:endParaRPr>
          </a:p>
          <a:p>
            <a:pPr marL="342900" indent="-342900">
              <a:spcAft>
                <a:spcPts val="600"/>
              </a:spcAft>
              <a:buFont typeface="Wingdings" panose="05000000000000000000" pitchFamily="2" charset="2"/>
              <a:buChar char="§"/>
            </a:pPr>
            <a:r>
              <a:rPr lang="es-ES" sz="2000" dirty="0" smtClean="0">
                <a:solidFill>
                  <a:srgbClr val="008000"/>
                </a:solidFill>
                <a:effectLst/>
                <a:ea typeface="Times New Roman" panose="02020603050405020304" pitchFamily="18" charset="0"/>
                <a:cs typeface="Arial" panose="020B0604020202020204" pitchFamily="34" charset="0"/>
              </a:rPr>
              <a:t>No lactancia materna</a:t>
            </a:r>
          </a:p>
          <a:p>
            <a:pPr marL="342900" indent="-342900">
              <a:spcAft>
                <a:spcPts val="600"/>
              </a:spcAft>
              <a:buFont typeface="Wingdings" panose="05000000000000000000" pitchFamily="2" charset="2"/>
              <a:buChar char="§"/>
            </a:pPr>
            <a:r>
              <a:rPr lang="es-ES" sz="2000" dirty="0" smtClean="0">
                <a:solidFill>
                  <a:srgbClr val="008000"/>
                </a:solidFill>
                <a:effectLst/>
                <a:ea typeface="Times New Roman" panose="02020603050405020304" pitchFamily="18" charset="0"/>
                <a:cs typeface="Arial" panose="020B0604020202020204" pitchFamily="34" charset="0"/>
              </a:rPr>
              <a:t>Condiciones socioeconómicas adversas</a:t>
            </a:r>
          </a:p>
          <a:p>
            <a:pPr marL="342900" indent="-342900">
              <a:spcAft>
                <a:spcPts val="600"/>
              </a:spcAft>
              <a:buFont typeface="Wingdings" panose="05000000000000000000" pitchFamily="2" charset="2"/>
              <a:buChar char="§"/>
            </a:pPr>
            <a:r>
              <a:rPr lang="es-ES" sz="2000" dirty="0" smtClean="0">
                <a:solidFill>
                  <a:srgbClr val="008000"/>
                </a:solidFill>
                <a:effectLst/>
                <a:ea typeface="Times New Roman" panose="02020603050405020304" pitchFamily="18" charset="0"/>
                <a:cs typeface="Arial" panose="020B0604020202020204" pitchFamily="34" charset="0"/>
              </a:rPr>
              <a:t>Genio epidémico</a:t>
            </a:r>
            <a:endParaRPr lang="es-ES" sz="2000" dirty="0">
              <a:effectLst/>
              <a:ea typeface="Times New Roman" panose="02020603050405020304" pitchFamily="18" charset="0"/>
            </a:endParaRPr>
          </a:p>
        </p:txBody>
      </p:sp>
    </p:spTree>
    <p:extLst>
      <p:ext uri="{BB962C8B-B14F-4D97-AF65-F5344CB8AC3E}">
        <p14:creationId xmlns:p14="http://schemas.microsoft.com/office/powerpoint/2010/main" val="777857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57" y="613731"/>
            <a:ext cx="72448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3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Manifestaciones clínicas más frecuentes</a:t>
            </a:r>
            <a:endParaRPr kumimoji="0" lang="es-ES" sz="3200" b="0" i="0" u="none" strike="noStrike" cap="none" normalizeH="0" baseline="0" dirty="0" smtClean="0">
              <a:ln>
                <a:noFill/>
              </a:ln>
              <a:solidFill>
                <a:schemeClr val="tx1"/>
              </a:solidFill>
              <a:effectLst/>
              <a:latin typeface="+mj-lt"/>
            </a:endParaRPr>
          </a:p>
        </p:txBody>
      </p:sp>
      <p:sp>
        <p:nvSpPr>
          <p:cNvPr id="3" name="Rectangle 3"/>
          <p:cNvSpPr>
            <a:spLocks noChangeArrowheads="1"/>
          </p:cNvSpPr>
          <p:nvPr/>
        </p:nvSpPr>
        <p:spPr bwMode="auto">
          <a:xfrm>
            <a:off x="211016" y="1490895"/>
            <a:ext cx="5162842" cy="4467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Fiebre  o hipotermia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Mala apariencia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Pobre alimentación</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Apnea o taquipnea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Retracciones o tiraje</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Cianosis</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Taquicardia o bradicardia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Hipotensión y frialdad de miembros</a:t>
            </a:r>
            <a:endParaRPr kumimoji="0" lang="es-ES" sz="2400" i="0" u="none" strike="noStrike" cap="none" normalizeH="0" baseline="0" dirty="0" smtClean="0">
              <a:ln>
                <a:noFill/>
              </a:ln>
              <a:solidFill>
                <a:schemeClr val="tx1"/>
              </a:solidFill>
              <a:effectLst/>
              <a:latin typeface="+mn-lt"/>
            </a:endParaRPr>
          </a:p>
        </p:txBody>
      </p:sp>
      <p:sp>
        <p:nvSpPr>
          <p:cNvPr id="5" name="Rectangle 3"/>
          <p:cNvSpPr>
            <a:spLocks noChangeArrowheads="1"/>
          </p:cNvSpPr>
          <p:nvPr/>
        </p:nvSpPr>
        <p:spPr bwMode="auto">
          <a:xfrm>
            <a:off x="5174577" y="1490894"/>
            <a:ext cx="3969423" cy="4467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Oliguria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Orinas turbias </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Vómitos y diarreas</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Ictericia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Letargia o irritabilidad</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err="1" smtClean="0">
                <a:ln>
                  <a:noFill/>
                </a:ln>
                <a:solidFill>
                  <a:srgbClr val="008000"/>
                </a:solidFill>
                <a:effectLst/>
                <a:latin typeface="+mn-lt"/>
                <a:ea typeface="Times New Roman" panose="02020603050405020304" pitchFamily="18" charset="0"/>
                <a:cs typeface="Arial" panose="020B0604020202020204" pitchFamily="34" charset="0"/>
              </a:rPr>
              <a:t>Hiporreflexia</a:t>
            </a: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 e hipotonía</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Reflejos anormales</a:t>
            </a:r>
            <a:endParaRPr kumimoji="0" lang="es-ES" sz="240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50000"/>
              </a:lnSpc>
              <a:spcBef>
                <a:spcPct val="0"/>
              </a:spcBef>
              <a:spcAft>
                <a:spcPct val="0"/>
              </a:spcAft>
              <a:buClrTx/>
              <a:buSzTx/>
              <a:buFontTx/>
              <a:buChar char="•"/>
              <a:tabLst>
                <a:tab pos="914400" algn="l"/>
              </a:tabLst>
            </a:pPr>
            <a:r>
              <a:rPr kumimoji="0" lang="es-MX" sz="2400" i="0" u="none" strike="noStrike" cap="none" normalizeH="0" baseline="0" dirty="0" smtClean="0">
                <a:ln>
                  <a:noFill/>
                </a:ln>
                <a:solidFill>
                  <a:srgbClr val="008000"/>
                </a:solidFill>
                <a:effectLst/>
                <a:latin typeface="+mn-lt"/>
                <a:ea typeface="Times New Roman" panose="02020603050405020304" pitchFamily="18" charset="0"/>
                <a:cs typeface="Arial" panose="020B0604020202020204" pitchFamily="34" charset="0"/>
              </a:rPr>
              <a:t>Fontanela abombada</a:t>
            </a:r>
            <a:endParaRPr kumimoji="0" lang="es-MX" sz="240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4078706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6098" y="492369"/>
            <a:ext cx="4628271" cy="646331"/>
          </a:xfrm>
          <a:prstGeom prst="rect">
            <a:avLst/>
          </a:prstGeom>
          <a:noFill/>
        </p:spPr>
        <p:txBody>
          <a:bodyPr wrap="square" rtlCol="0">
            <a:spAutoFit/>
          </a:bodyPr>
          <a:lstStyle/>
          <a:p>
            <a:r>
              <a:rPr lang="es-ES" sz="3600" b="1" dirty="0" err="1" smtClean="0"/>
              <a:t>Distrés</a:t>
            </a:r>
            <a:r>
              <a:rPr lang="es-ES" sz="3600" b="1" dirty="0" smtClean="0"/>
              <a:t> Respiratorio</a:t>
            </a:r>
            <a:endParaRPr lang="es-ES" sz="3600" b="1" dirty="0"/>
          </a:p>
        </p:txBody>
      </p:sp>
      <p:sp>
        <p:nvSpPr>
          <p:cNvPr id="3" name="CuadroTexto 2"/>
          <p:cNvSpPr txBox="1"/>
          <p:nvPr/>
        </p:nvSpPr>
        <p:spPr>
          <a:xfrm>
            <a:off x="1252025" y="1688123"/>
            <a:ext cx="4825616" cy="2862322"/>
          </a:xfrm>
          <a:prstGeom prst="rect">
            <a:avLst/>
          </a:prstGeom>
          <a:noFill/>
        </p:spPr>
        <p:txBody>
          <a:bodyPr wrap="none" rtlCol="0">
            <a:spAutoFit/>
          </a:bodyPr>
          <a:lstStyle/>
          <a:p>
            <a:pPr>
              <a:lnSpc>
                <a:spcPct val="150000"/>
              </a:lnSpc>
            </a:pPr>
            <a:r>
              <a:rPr lang="es-ES" sz="2400" b="1" dirty="0" smtClean="0"/>
              <a:t>Causas Pulmonares</a:t>
            </a:r>
          </a:p>
          <a:p>
            <a:pPr marL="342900" indent="-342900">
              <a:lnSpc>
                <a:spcPct val="150000"/>
              </a:lnSpc>
              <a:buFont typeface="Wingdings" panose="05000000000000000000" pitchFamily="2" charset="2"/>
              <a:buChar char="§"/>
            </a:pPr>
            <a:r>
              <a:rPr lang="es-ES" sz="2400" dirty="0" smtClean="0"/>
              <a:t>Taquipnea Transitoria</a:t>
            </a:r>
          </a:p>
          <a:p>
            <a:pPr marL="342900" indent="-342900">
              <a:lnSpc>
                <a:spcPct val="150000"/>
              </a:lnSpc>
              <a:buFont typeface="Wingdings" panose="05000000000000000000" pitchFamily="2" charset="2"/>
              <a:buChar char="§"/>
            </a:pPr>
            <a:r>
              <a:rPr lang="es-ES" sz="2400" dirty="0" smtClean="0"/>
              <a:t>Enfermedad de Membrana Hialina</a:t>
            </a:r>
          </a:p>
          <a:p>
            <a:pPr marL="342900" indent="-342900">
              <a:lnSpc>
                <a:spcPct val="150000"/>
              </a:lnSpc>
              <a:buFont typeface="Wingdings" panose="05000000000000000000" pitchFamily="2" charset="2"/>
              <a:buChar char="§"/>
            </a:pPr>
            <a:r>
              <a:rPr lang="es-ES" sz="2400" dirty="0" smtClean="0"/>
              <a:t>BALAM</a:t>
            </a:r>
          </a:p>
          <a:p>
            <a:pPr marL="342900" indent="-342900">
              <a:lnSpc>
                <a:spcPct val="150000"/>
              </a:lnSpc>
              <a:buFont typeface="Wingdings" panose="05000000000000000000" pitchFamily="2" charset="2"/>
              <a:buChar char="§"/>
            </a:pPr>
            <a:r>
              <a:rPr lang="es-ES" sz="2400" dirty="0" smtClean="0"/>
              <a:t>Bloqueo Aéreo </a:t>
            </a:r>
            <a:endParaRPr lang="es-ES" sz="2400" dirty="0"/>
          </a:p>
        </p:txBody>
      </p:sp>
    </p:spTree>
    <p:extLst>
      <p:ext uri="{BB962C8B-B14F-4D97-AF65-F5344CB8AC3E}">
        <p14:creationId xmlns:p14="http://schemas.microsoft.com/office/powerpoint/2010/main" val="472693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62802" y="514656"/>
            <a:ext cx="4024142" cy="595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ts val="600"/>
              </a:spcAft>
            </a:pPr>
            <a:r>
              <a:rPr lang="es-ES_tradnl" sz="3200" b="1" u="sng" dirty="0">
                <a:solidFill>
                  <a:srgbClr val="008000"/>
                </a:solidFill>
                <a:latin typeface="+mj-lt"/>
              </a:rPr>
              <a:t>FACTORES DE RIESGO</a:t>
            </a:r>
            <a:endParaRPr lang="es-ES" sz="3200" u="sng" dirty="0">
              <a:latin typeface="+mj-lt"/>
            </a:endParaRPr>
          </a:p>
        </p:txBody>
      </p:sp>
      <p:sp>
        <p:nvSpPr>
          <p:cNvPr id="3" name="CuadroTexto 2"/>
          <p:cNvSpPr txBox="1"/>
          <p:nvPr/>
        </p:nvSpPr>
        <p:spPr>
          <a:xfrm>
            <a:off x="461276" y="1521280"/>
            <a:ext cx="4528457" cy="3247043"/>
          </a:xfrm>
          <a:prstGeom prst="rect">
            <a:avLst/>
          </a:prstGeom>
          <a:noFill/>
        </p:spPr>
        <p:txBody>
          <a:bodyPr wrap="square" rtlCol="0">
            <a:spAutoFit/>
          </a:bodyPr>
          <a:lstStyle/>
          <a:p>
            <a:pPr marL="257175" indent="-257175">
              <a:lnSpc>
                <a:spcPct val="150000"/>
              </a:lnSpc>
              <a:spcBef>
                <a:spcPts val="450"/>
              </a:spcBef>
              <a:spcAft>
                <a:spcPts val="450"/>
              </a:spcAft>
              <a:buFont typeface="Wingdings" panose="05000000000000000000" pitchFamily="2" charset="2"/>
              <a:buChar char="§"/>
            </a:pPr>
            <a:r>
              <a:rPr lang="es-ES" sz="2400" dirty="0" err="1"/>
              <a:t>Primiparidad</a:t>
            </a:r>
            <a:endParaRPr lang="es-ES" sz="2400" dirty="0"/>
          </a:p>
          <a:p>
            <a:pPr marL="257175" indent="-257175">
              <a:lnSpc>
                <a:spcPct val="150000"/>
              </a:lnSpc>
              <a:spcBef>
                <a:spcPts val="450"/>
              </a:spcBef>
              <a:spcAft>
                <a:spcPts val="450"/>
              </a:spcAft>
              <a:buFont typeface="Wingdings" panose="05000000000000000000" pitchFamily="2" charset="2"/>
              <a:buChar char="§"/>
            </a:pPr>
            <a:r>
              <a:rPr lang="es-ES" sz="2400" dirty="0"/>
              <a:t>Anomalías de la pelvis materna</a:t>
            </a:r>
          </a:p>
          <a:p>
            <a:pPr marL="257175" indent="-257175">
              <a:lnSpc>
                <a:spcPct val="150000"/>
              </a:lnSpc>
              <a:spcBef>
                <a:spcPts val="450"/>
              </a:spcBef>
              <a:spcAft>
                <a:spcPts val="450"/>
              </a:spcAft>
              <a:buFont typeface="Wingdings" panose="05000000000000000000" pitchFamily="2" charset="2"/>
              <a:buChar char="§"/>
            </a:pPr>
            <a:r>
              <a:rPr lang="es-ES" sz="2400" dirty="0"/>
              <a:t>Parto prolongado o extremadamente rápido</a:t>
            </a:r>
          </a:p>
          <a:p>
            <a:pPr marL="257175" indent="-257175">
              <a:lnSpc>
                <a:spcPct val="150000"/>
              </a:lnSpc>
              <a:spcBef>
                <a:spcPts val="450"/>
              </a:spcBef>
              <a:spcAft>
                <a:spcPts val="450"/>
              </a:spcAft>
              <a:buFont typeface="Wingdings" panose="05000000000000000000" pitchFamily="2" charset="2"/>
              <a:buChar char="§"/>
            </a:pPr>
            <a:r>
              <a:rPr lang="es-ES" sz="2400" dirty="0"/>
              <a:t>Prematuridad</a:t>
            </a:r>
          </a:p>
        </p:txBody>
      </p:sp>
      <p:sp>
        <p:nvSpPr>
          <p:cNvPr id="4" name="CuadroTexto 3"/>
          <p:cNvSpPr txBox="1"/>
          <p:nvPr/>
        </p:nvSpPr>
        <p:spPr>
          <a:xfrm>
            <a:off x="5753605" y="1521280"/>
            <a:ext cx="3020784" cy="3801041"/>
          </a:xfrm>
          <a:prstGeom prst="rect">
            <a:avLst/>
          </a:prstGeom>
          <a:noFill/>
        </p:spPr>
        <p:txBody>
          <a:bodyPr wrap="square" rtlCol="0">
            <a:spAutoFit/>
          </a:bodyPr>
          <a:lstStyle/>
          <a:p>
            <a:pPr marL="257175" indent="-257175">
              <a:lnSpc>
                <a:spcPct val="150000"/>
              </a:lnSpc>
              <a:spcBef>
                <a:spcPts val="450"/>
              </a:spcBef>
              <a:spcAft>
                <a:spcPts val="450"/>
              </a:spcAft>
              <a:buFont typeface="Wingdings" panose="05000000000000000000" pitchFamily="2" charset="2"/>
              <a:buChar char="§"/>
            </a:pPr>
            <a:r>
              <a:rPr lang="es-ES" sz="2400" dirty="0" err="1"/>
              <a:t>Macrosomia</a:t>
            </a:r>
            <a:r>
              <a:rPr lang="es-ES" sz="2400" dirty="0"/>
              <a:t> fetal</a:t>
            </a:r>
          </a:p>
          <a:p>
            <a:pPr marL="257175" indent="-257175">
              <a:lnSpc>
                <a:spcPct val="150000"/>
              </a:lnSpc>
              <a:spcBef>
                <a:spcPts val="450"/>
              </a:spcBef>
              <a:spcAft>
                <a:spcPts val="450"/>
              </a:spcAft>
              <a:buFont typeface="Wingdings" panose="05000000000000000000" pitchFamily="2" charset="2"/>
              <a:buChar char="§"/>
            </a:pPr>
            <a:r>
              <a:rPr lang="es-ES" sz="2400" dirty="0"/>
              <a:t>Partos instrumentados</a:t>
            </a:r>
          </a:p>
          <a:p>
            <a:pPr marL="257175" indent="-257175">
              <a:lnSpc>
                <a:spcPct val="150000"/>
              </a:lnSpc>
              <a:spcBef>
                <a:spcPts val="450"/>
              </a:spcBef>
              <a:spcAft>
                <a:spcPts val="450"/>
              </a:spcAft>
              <a:buFont typeface="Wingdings" panose="05000000000000000000" pitchFamily="2" charset="2"/>
              <a:buChar char="§"/>
            </a:pPr>
            <a:r>
              <a:rPr lang="es-ES" sz="2400" dirty="0"/>
              <a:t>Presentaciones anormales</a:t>
            </a:r>
          </a:p>
          <a:p>
            <a:pPr marL="257175" indent="-257175">
              <a:lnSpc>
                <a:spcPct val="150000"/>
              </a:lnSpc>
              <a:spcBef>
                <a:spcPts val="450"/>
              </a:spcBef>
              <a:spcAft>
                <a:spcPts val="450"/>
              </a:spcAft>
              <a:buFont typeface="Wingdings" panose="05000000000000000000" pitchFamily="2" charset="2"/>
              <a:buChar char="§"/>
            </a:pPr>
            <a:r>
              <a:rPr lang="es-ES" sz="2400" dirty="0" err="1"/>
              <a:t>Oligoamnios</a:t>
            </a:r>
            <a:endParaRPr lang="es-ES" sz="2400" dirty="0"/>
          </a:p>
        </p:txBody>
      </p:sp>
    </p:spTree>
    <p:extLst>
      <p:ext uri="{BB962C8B-B14F-4D97-AF65-F5344CB8AC3E}">
        <p14:creationId xmlns:p14="http://schemas.microsoft.com/office/powerpoint/2010/main" val="632711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6046" y="134566"/>
            <a:ext cx="6959153" cy="754694"/>
          </a:xfrm>
          <a:prstGeom prst="rect">
            <a:avLst/>
          </a:prstGeom>
        </p:spPr>
        <p:txBody>
          <a:bodyPr wrap="square">
            <a:spAutoFit/>
          </a:bodyPr>
          <a:lstStyle/>
          <a:p>
            <a:pPr>
              <a:lnSpc>
                <a:spcPct val="150000"/>
              </a:lnSpc>
            </a:pPr>
            <a:r>
              <a:rPr lang="es-ES" sz="3200" b="1" dirty="0" smtClean="0">
                <a:solidFill>
                  <a:srgbClr val="002060"/>
                </a:solidFill>
                <a:latin typeface="+mj-lt"/>
                <a:ea typeface="Times New Roman" panose="02020603050405020304" pitchFamily="18" charset="0"/>
                <a:cs typeface="Arial" panose="020B0604020202020204" pitchFamily="34" charset="0"/>
              </a:rPr>
              <a:t>Traumatismos al Nacer.  </a:t>
            </a:r>
            <a:r>
              <a:rPr lang="es-ES" sz="3200" u="sng" dirty="0" smtClean="0">
                <a:solidFill>
                  <a:srgbClr val="008000"/>
                </a:solidFill>
                <a:latin typeface="+mj-lt"/>
                <a:ea typeface="Times New Roman" panose="02020603050405020304" pitchFamily="18" charset="0"/>
                <a:cs typeface="Arial" panose="020B0604020202020204" pitchFamily="34" charset="0"/>
              </a:rPr>
              <a:t>Clasificación</a:t>
            </a:r>
            <a:endParaRPr lang="es-ES" sz="3200" u="sng" dirty="0">
              <a:latin typeface="+mj-lt"/>
              <a:ea typeface="Times New Roman" panose="02020603050405020304" pitchFamily="18" charset="0"/>
            </a:endParaRPr>
          </a:p>
        </p:txBody>
      </p:sp>
      <p:sp>
        <p:nvSpPr>
          <p:cNvPr id="3" name="Rectángulo 2"/>
          <p:cNvSpPr/>
          <p:nvPr/>
        </p:nvSpPr>
        <p:spPr>
          <a:xfrm>
            <a:off x="493039" y="965563"/>
            <a:ext cx="3701143" cy="5816977"/>
          </a:xfrm>
          <a:prstGeom prst="rect">
            <a:avLst/>
          </a:prstGeom>
        </p:spPr>
        <p:txBody>
          <a:bodyPr wrap="square">
            <a:spAutoFit/>
          </a:bodyPr>
          <a:lstStyle/>
          <a:p>
            <a:pPr>
              <a:lnSpc>
                <a:spcPct val="150000"/>
              </a:lnSpc>
              <a:tabLst>
                <a:tab pos="342900" algn="l"/>
              </a:tabLst>
            </a:pPr>
            <a:r>
              <a:rPr lang="es-ES" sz="2400" b="1" dirty="0">
                <a:solidFill>
                  <a:srgbClr val="003366"/>
                </a:solidFill>
                <a:ea typeface="Times New Roman" panose="02020603050405020304" pitchFamily="18" charset="0"/>
                <a:cs typeface="Arial" panose="020B0604020202020204" pitchFamily="34" charset="0"/>
              </a:rPr>
              <a:t>1.  De partes blandas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Laceraciones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Petequias y equimosis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Necrosis de grasa subcutánea</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Hematoma del esternocleidomastoideo</a:t>
            </a:r>
            <a:endParaRPr lang="es-ES" sz="2400" dirty="0">
              <a:ea typeface="Times New Roman" panose="02020603050405020304" pitchFamily="18" charset="0"/>
            </a:endParaRPr>
          </a:p>
          <a:p>
            <a:pPr>
              <a:lnSpc>
                <a:spcPct val="150000"/>
              </a:lnSpc>
            </a:pPr>
            <a:r>
              <a:rPr lang="es-ES" sz="2400" b="1" dirty="0">
                <a:solidFill>
                  <a:srgbClr val="003366"/>
                </a:solidFill>
                <a:ea typeface="Times New Roman" panose="02020603050405020304" pitchFamily="18" charset="0"/>
                <a:cs typeface="Arial" panose="020B0604020202020204" pitchFamily="34" charset="0"/>
              </a:rPr>
              <a:t> 2.  Óseos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Fractura de cráneo, clavículas y huesos largos</a:t>
            </a:r>
            <a:endParaRPr lang="es-ES" sz="2400" dirty="0">
              <a:ea typeface="Times New Roman" panose="02020603050405020304" pitchFamily="18" charset="0"/>
            </a:endParaRPr>
          </a:p>
          <a:p>
            <a:pPr>
              <a:lnSpc>
                <a:spcPct val="150000"/>
              </a:lnSpc>
            </a:pPr>
            <a:r>
              <a:rPr lang="es-ES" sz="2400" b="1" dirty="0">
                <a:solidFill>
                  <a:srgbClr val="003366"/>
                </a:solidFill>
                <a:ea typeface="Times New Roman" panose="02020603050405020304" pitchFamily="18" charset="0"/>
                <a:cs typeface="Arial" panose="020B0604020202020204" pitchFamily="34" charset="0"/>
              </a:rPr>
              <a:t> 3.  De nervios periféricos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Facial</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Braquial</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Frénica </a:t>
            </a:r>
            <a:endParaRPr lang="es-ES" sz="2400" dirty="0">
              <a:ea typeface="Times New Roman" panose="02020603050405020304" pitchFamily="18" charset="0"/>
            </a:endParaRPr>
          </a:p>
        </p:txBody>
      </p:sp>
      <p:sp>
        <p:nvSpPr>
          <p:cNvPr id="4" name="Rectángulo 3"/>
          <p:cNvSpPr/>
          <p:nvPr/>
        </p:nvSpPr>
        <p:spPr>
          <a:xfrm>
            <a:off x="4572000" y="1036253"/>
            <a:ext cx="4571999" cy="3970318"/>
          </a:xfrm>
          <a:prstGeom prst="rect">
            <a:avLst/>
          </a:prstGeom>
        </p:spPr>
        <p:txBody>
          <a:bodyPr wrap="square">
            <a:spAutoFit/>
          </a:bodyPr>
          <a:lstStyle/>
          <a:p>
            <a:pPr>
              <a:lnSpc>
                <a:spcPct val="150000"/>
              </a:lnSpc>
              <a:tabLst>
                <a:tab pos="342900" algn="l"/>
              </a:tabLst>
            </a:pPr>
            <a:r>
              <a:rPr lang="es-ES" sz="2400" b="1" dirty="0">
                <a:solidFill>
                  <a:srgbClr val="003366"/>
                </a:solidFill>
                <a:ea typeface="Times New Roman" panose="02020603050405020304" pitchFamily="18" charset="0"/>
                <a:cs typeface="Arial" panose="020B0604020202020204" pitchFamily="34" charset="0"/>
              </a:rPr>
              <a:t>4.  Craneales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Bolsa </a:t>
            </a:r>
            <a:r>
              <a:rPr lang="es-ES" sz="2400" dirty="0" err="1">
                <a:solidFill>
                  <a:srgbClr val="FF0000"/>
                </a:solidFill>
                <a:ea typeface="Times New Roman" panose="02020603050405020304" pitchFamily="18" charset="0"/>
                <a:cs typeface="Arial" panose="020B0604020202020204" pitchFamily="34" charset="0"/>
              </a:rPr>
              <a:t>serosanguínea</a:t>
            </a:r>
            <a:endParaRPr lang="es-ES" sz="2400" dirty="0">
              <a:ea typeface="Times New Roman" panose="02020603050405020304" pitchFamily="18" charset="0"/>
            </a:endParaRPr>
          </a:p>
          <a:p>
            <a:r>
              <a:rPr lang="es-ES" sz="2400" dirty="0" err="1">
                <a:solidFill>
                  <a:srgbClr val="FF0000"/>
                </a:solidFill>
                <a:ea typeface="Times New Roman" panose="02020603050405020304" pitchFamily="18" charset="0"/>
                <a:cs typeface="Arial" panose="020B0604020202020204" pitchFamily="34" charset="0"/>
              </a:rPr>
              <a:t>Cefalohematoma</a:t>
            </a:r>
            <a:endParaRPr lang="es-ES" sz="2400" dirty="0">
              <a:ea typeface="Times New Roman" panose="02020603050405020304" pitchFamily="18" charset="0"/>
            </a:endParaRPr>
          </a:p>
          <a:p>
            <a:r>
              <a:rPr lang="es-ES" sz="2400" dirty="0" err="1">
                <a:solidFill>
                  <a:srgbClr val="FF0000"/>
                </a:solidFill>
                <a:ea typeface="Times New Roman" panose="02020603050405020304" pitchFamily="18" charset="0"/>
                <a:cs typeface="Arial" panose="020B0604020202020204" pitchFamily="34" charset="0"/>
              </a:rPr>
              <a:t>Caput</a:t>
            </a:r>
            <a:r>
              <a:rPr lang="es-ES" sz="2400" dirty="0">
                <a:solidFill>
                  <a:srgbClr val="FF0000"/>
                </a:solidFill>
                <a:ea typeface="Times New Roman" panose="02020603050405020304" pitchFamily="18" charset="0"/>
                <a:cs typeface="Arial" panose="020B0604020202020204" pitchFamily="34" charset="0"/>
              </a:rPr>
              <a:t> hemorrágico</a:t>
            </a:r>
            <a:endParaRPr lang="es-ES" sz="2400" dirty="0">
              <a:ea typeface="Times New Roman" panose="02020603050405020304" pitchFamily="18" charset="0"/>
            </a:endParaRPr>
          </a:p>
          <a:p>
            <a:pPr>
              <a:lnSpc>
                <a:spcPct val="150000"/>
              </a:lnSpc>
              <a:tabLst>
                <a:tab pos="342900" algn="l"/>
              </a:tabLst>
            </a:pPr>
            <a:r>
              <a:rPr lang="es-ES" sz="2400" b="1" dirty="0">
                <a:solidFill>
                  <a:srgbClr val="003366"/>
                </a:solidFill>
                <a:ea typeface="Times New Roman" panose="02020603050405020304" pitchFamily="18" charset="0"/>
                <a:cs typeface="Arial" panose="020B0604020202020204" pitchFamily="34" charset="0"/>
              </a:rPr>
              <a:t>5.  De columna y médula espinal</a:t>
            </a:r>
            <a:endParaRPr lang="es-ES" sz="2400" dirty="0">
              <a:ea typeface="Times New Roman" panose="02020603050405020304" pitchFamily="18" charset="0"/>
            </a:endParaRPr>
          </a:p>
          <a:p>
            <a:pPr>
              <a:lnSpc>
                <a:spcPct val="150000"/>
              </a:lnSpc>
              <a:tabLst>
                <a:tab pos="342900" algn="l"/>
              </a:tabLst>
            </a:pPr>
            <a:r>
              <a:rPr lang="es-ES" sz="2400" b="1" dirty="0">
                <a:solidFill>
                  <a:srgbClr val="003366"/>
                </a:solidFill>
                <a:ea typeface="Times New Roman" panose="02020603050405020304" pitchFamily="18" charset="0"/>
                <a:cs typeface="Arial" panose="020B0604020202020204" pitchFamily="34" charset="0"/>
              </a:rPr>
              <a:t>6.  Viscerales</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Hígado</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Bazo</a:t>
            </a:r>
            <a:endParaRPr lang="es-ES" sz="2400" dirty="0">
              <a:ea typeface="Times New Roman" panose="02020603050405020304" pitchFamily="18" charset="0"/>
            </a:endParaRPr>
          </a:p>
          <a:p>
            <a:r>
              <a:rPr lang="es-ES" sz="2400" dirty="0">
                <a:solidFill>
                  <a:srgbClr val="FF0000"/>
                </a:solidFill>
                <a:ea typeface="Times New Roman" panose="02020603050405020304" pitchFamily="18" charset="0"/>
                <a:cs typeface="Arial" panose="020B0604020202020204" pitchFamily="34" charset="0"/>
              </a:rPr>
              <a:t>Suprarrenal</a:t>
            </a:r>
            <a:endParaRPr lang="es-ES" sz="2400" dirty="0">
              <a:ea typeface="Times New Roman" panose="02020603050405020304" pitchFamily="18" charset="0"/>
            </a:endParaRPr>
          </a:p>
        </p:txBody>
      </p:sp>
    </p:spTree>
    <p:extLst>
      <p:ext uri="{BB962C8B-B14F-4D97-AF65-F5344CB8AC3E}">
        <p14:creationId xmlns:p14="http://schemas.microsoft.com/office/powerpoint/2010/main" val="1379580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1692" y="505899"/>
            <a:ext cx="8370277" cy="45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lnSpc>
                <a:spcPct val="200000"/>
              </a:lnSpc>
              <a:spcBef>
                <a:spcPct val="0"/>
              </a:spcBef>
              <a:spcAft>
                <a:spcPct val="0"/>
              </a:spcAft>
            </a:pPr>
            <a:r>
              <a:rPr lang="es-ES" sz="2400" b="1" dirty="0">
                <a:solidFill>
                  <a:srgbClr val="FF0000"/>
                </a:solidFill>
                <a:ea typeface="Times New Roman" panose="02020603050405020304" pitchFamily="18" charset="0"/>
                <a:cs typeface="Arial" panose="020B0604020202020204" pitchFamily="34" charset="0"/>
              </a:rPr>
              <a:t>NECROSIS DE LA GRASA SUBCUTÁNEA: </a:t>
            </a:r>
            <a:endParaRPr lang="es-ES" sz="2400" dirty="0"/>
          </a:p>
          <a:p>
            <a:pPr algn="just" defTabSz="685800" eaLnBrk="0" fontAlgn="base" hangingPunct="0">
              <a:lnSpc>
                <a:spcPct val="200000"/>
              </a:lnSpc>
              <a:spcBef>
                <a:spcPct val="0"/>
              </a:spcBef>
              <a:spcAft>
                <a:spcPct val="0"/>
              </a:spcAft>
            </a:pPr>
            <a:r>
              <a:rPr lang="es-ES" sz="2400" b="1" dirty="0">
                <a:solidFill>
                  <a:srgbClr val="008000"/>
                </a:solidFill>
                <a:ea typeface="Times New Roman" panose="02020603050405020304" pitchFamily="18" charset="0"/>
                <a:cs typeface="Arial" panose="020B0604020202020204" pitchFamily="34" charset="0"/>
              </a:rPr>
              <a:t>Se caracteriza por la aparición, días después del nacimiento, de lesiones induradas, localizadas, del tejido graso, bien delimitadas, indoloras y de color rojizo o violáceo. Se localizan en mejillas, espalda, brazos, nalgas y muslos. No requieren ningún tratamiento.</a:t>
            </a:r>
            <a:endParaRPr lang="es-ES" sz="2400" dirty="0"/>
          </a:p>
        </p:txBody>
      </p:sp>
    </p:spTree>
    <p:extLst>
      <p:ext uri="{BB962C8B-B14F-4D97-AF65-F5344CB8AC3E}">
        <p14:creationId xmlns:p14="http://schemas.microsoft.com/office/powerpoint/2010/main" val="1712394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54986" y="874499"/>
            <a:ext cx="7968343" cy="444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lnSpc>
                <a:spcPct val="150000"/>
              </a:lnSpc>
              <a:spcBef>
                <a:spcPct val="0"/>
              </a:spcBef>
              <a:spcAft>
                <a:spcPct val="0"/>
              </a:spcAft>
            </a:pPr>
            <a:r>
              <a:rPr lang="es-ES" sz="2400" b="1" dirty="0">
                <a:solidFill>
                  <a:srgbClr val="FF0000"/>
                </a:solidFill>
                <a:ea typeface="Times New Roman" panose="02020603050405020304" pitchFamily="18" charset="0"/>
                <a:cs typeface="Arial" panose="020B0604020202020204" pitchFamily="34" charset="0"/>
              </a:rPr>
              <a:t>LESIÓN DEL MÚSCULO ESTERNOCLEIDOMASTOIDEO</a:t>
            </a:r>
            <a:r>
              <a:rPr lang="es-ES" sz="2400" dirty="0">
                <a:ea typeface="Times New Roman" panose="02020603050405020304" pitchFamily="18" charset="0"/>
                <a:cs typeface="Arial" panose="020B0604020202020204" pitchFamily="34" charset="0"/>
              </a:rPr>
              <a:t> </a:t>
            </a:r>
            <a:endParaRPr lang="es-ES" sz="2400" dirty="0"/>
          </a:p>
          <a:p>
            <a:pPr algn="just" defTabSz="685800" eaLnBrk="0" fontAlgn="base" hangingPunct="0">
              <a:lnSpc>
                <a:spcPct val="150000"/>
              </a:lnSpc>
              <a:spcBef>
                <a:spcPct val="0"/>
              </a:spcBef>
              <a:spcAft>
                <a:spcPct val="0"/>
              </a:spcAft>
            </a:pPr>
            <a:r>
              <a:rPr lang="es-ES" sz="2400" b="1" dirty="0">
                <a:solidFill>
                  <a:srgbClr val="008000"/>
                </a:solidFill>
                <a:ea typeface="Times New Roman" panose="02020603050405020304" pitchFamily="18" charset="0"/>
                <a:cs typeface="Arial" panose="020B0604020202020204" pitchFamily="34" charset="0"/>
              </a:rPr>
              <a:t>Conocida también como tortícolis congénita. Puede ser evidente una tumoración en la porción media del esternocleidomastoideo, poco tiempo después del nacimiento, aunque generalmente se observa entre los 10 a 14 días de vida. El tratamiento consiste en fisioterapia lo más temprano posible y si la alteración no se corrige totalmente debe considerase la cirugía.</a:t>
            </a:r>
            <a:endParaRPr lang="es-ES" sz="2400" dirty="0"/>
          </a:p>
        </p:txBody>
      </p:sp>
    </p:spTree>
    <p:extLst>
      <p:ext uri="{BB962C8B-B14F-4D97-AF65-F5344CB8AC3E}">
        <p14:creationId xmlns:p14="http://schemas.microsoft.com/office/powerpoint/2010/main" val="12579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38817" y="464813"/>
            <a:ext cx="4963886"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s-ES" sz="2400" b="1" dirty="0">
                <a:solidFill>
                  <a:srgbClr val="FF0000"/>
                </a:solidFill>
                <a:latin typeface="+mj-lt"/>
                <a:ea typeface="Times New Roman" panose="02020603050405020304" pitchFamily="18" charset="0"/>
                <a:cs typeface="Arial" panose="020B0604020202020204" pitchFamily="34" charset="0"/>
              </a:rPr>
              <a:t>FRACTURA DE CLAVÍCULA:</a:t>
            </a:r>
            <a:endParaRPr lang="es-ES" sz="2400" dirty="0">
              <a:latin typeface="+mj-lt"/>
            </a:endParaRPr>
          </a:p>
        </p:txBody>
      </p:sp>
      <p:pic>
        <p:nvPicPr>
          <p:cNvPr id="5121" name="Picture 1" descr="Fractura de clavícul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6411" y="464813"/>
            <a:ext cx="2265410" cy="183390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38817" y="1154375"/>
            <a:ext cx="8551965" cy="444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lnSpc>
                <a:spcPct val="150000"/>
              </a:lnSpc>
              <a:spcBef>
                <a:spcPct val="0"/>
              </a:spcBef>
              <a:spcAft>
                <a:spcPct val="0"/>
              </a:spcAft>
            </a:pPr>
            <a:r>
              <a:rPr lang="es-ES" sz="2400" b="1" dirty="0">
                <a:solidFill>
                  <a:srgbClr val="008000"/>
                </a:solidFill>
                <a:ea typeface="Times New Roman" panose="02020603050405020304" pitchFamily="18" charset="0"/>
                <a:cs typeface="Arial" panose="020B0604020202020204" pitchFamily="34" charset="0"/>
              </a:rPr>
              <a:t>La clavícula es el hueso que con mayor </a:t>
            </a:r>
            <a:endParaRPr lang="es-ES" sz="2400" b="1" dirty="0" smtClean="0">
              <a:solidFill>
                <a:srgbClr val="008000"/>
              </a:solidFill>
              <a:ea typeface="Times New Roman" panose="02020603050405020304" pitchFamily="18" charset="0"/>
              <a:cs typeface="Arial" panose="020B0604020202020204" pitchFamily="34" charset="0"/>
            </a:endParaRPr>
          </a:p>
          <a:p>
            <a:pPr algn="just" defTabSz="685800" eaLnBrk="0" fontAlgn="base" hangingPunct="0">
              <a:lnSpc>
                <a:spcPct val="150000"/>
              </a:lnSpc>
              <a:spcBef>
                <a:spcPct val="0"/>
              </a:spcBef>
              <a:spcAft>
                <a:spcPct val="0"/>
              </a:spcAft>
            </a:pPr>
            <a:r>
              <a:rPr lang="es-ES" sz="2400" b="1" dirty="0" smtClean="0">
                <a:solidFill>
                  <a:srgbClr val="008000"/>
                </a:solidFill>
                <a:ea typeface="Times New Roman" panose="02020603050405020304" pitchFamily="18" charset="0"/>
                <a:cs typeface="Arial" panose="020B0604020202020204" pitchFamily="34" charset="0"/>
              </a:rPr>
              <a:t>frecuencia </a:t>
            </a:r>
            <a:r>
              <a:rPr lang="es-ES" sz="2400" b="1" dirty="0">
                <a:solidFill>
                  <a:srgbClr val="008000"/>
                </a:solidFill>
                <a:ea typeface="Times New Roman" panose="02020603050405020304" pitchFamily="18" charset="0"/>
                <a:cs typeface="Arial" panose="020B0604020202020204" pitchFamily="34" charset="0"/>
              </a:rPr>
              <a:t>se fractura durante el parto. </a:t>
            </a:r>
            <a:endParaRPr lang="es-ES" sz="2400" b="1" dirty="0" smtClean="0">
              <a:solidFill>
                <a:srgbClr val="008000"/>
              </a:solidFill>
              <a:ea typeface="Times New Roman" panose="02020603050405020304" pitchFamily="18" charset="0"/>
              <a:cs typeface="Arial" panose="020B0604020202020204" pitchFamily="34" charset="0"/>
            </a:endParaRPr>
          </a:p>
          <a:p>
            <a:pPr algn="just" defTabSz="685800" eaLnBrk="0" fontAlgn="base" hangingPunct="0">
              <a:lnSpc>
                <a:spcPct val="150000"/>
              </a:lnSpc>
              <a:spcBef>
                <a:spcPct val="0"/>
              </a:spcBef>
              <a:spcAft>
                <a:spcPct val="0"/>
              </a:spcAft>
            </a:pPr>
            <a:r>
              <a:rPr lang="es-ES" sz="2400" b="1" dirty="0" smtClean="0">
                <a:solidFill>
                  <a:srgbClr val="008000"/>
                </a:solidFill>
                <a:ea typeface="Times New Roman" panose="02020603050405020304" pitchFamily="18" charset="0"/>
                <a:cs typeface="Arial" panose="020B0604020202020204" pitchFamily="34" charset="0"/>
              </a:rPr>
              <a:t>Con </a:t>
            </a:r>
            <a:r>
              <a:rPr lang="es-ES" sz="2400" b="1" dirty="0">
                <a:solidFill>
                  <a:srgbClr val="008000"/>
                </a:solidFill>
                <a:ea typeface="Times New Roman" panose="02020603050405020304" pitchFamily="18" charset="0"/>
                <a:cs typeface="Arial" panose="020B0604020202020204" pitchFamily="34" charset="0"/>
              </a:rPr>
              <a:t>mayor frecuencia ocurre en el tercio medio del hueso. Siempre existe crepitación en esa zona y en ocasiones hay dolor. Entre los siete y diez días después del nacimiento, aparece el callo óseo. Esto es causa de preocupación en la madre que acude muchas veces justamente cuando al bañar al niño le palpa un aumento de volumen a nivel de la clavícula.</a:t>
            </a:r>
            <a:endParaRPr lang="es-ES" sz="2400" dirty="0"/>
          </a:p>
        </p:txBody>
      </p:sp>
    </p:spTree>
    <p:extLst>
      <p:ext uri="{BB962C8B-B14F-4D97-AF65-F5344CB8AC3E}">
        <p14:creationId xmlns:p14="http://schemas.microsoft.com/office/powerpoint/2010/main" val="28564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3934" y="280432"/>
            <a:ext cx="5935727" cy="754694"/>
          </a:xfrm>
          <a:prstGeom prst="rect">
            <a:avLst/>
          </a:prstGeom>
        </p:spPr>
        <p:txBody>
          <a:bodyPr wrap="none">
            <a:spAutoFit/>
          </a:bodyPr>
          <a:lstStyle/>
          <a:p>
            <a:pPr>
              <a:lnSpc>
                <a:spcPct val="150000"/>
              </a:lnSpc>
            </a:pPr>
            <a:r>
              <a:rPr lang="es-ES" sz="3200" b="1" dirty="0">
                <a:latin typeface="+mj-lt"/>
                <a:ea typeface="Times New Roman" panose="02020603050405020304" pitchFamily="18" charset="0"/>
                <a:cs typeface="Arial" panose="020B0604020202020204" pitchFamily="34" charset="0"/>
              </a:rPr>
              <a:t>LESIONES DE NERVIOS PERIFÉRICOS</a:t>
            </a:r>
            <a:endParaRPr lang="es-ES" sz="3200" dirty="0">
              <a:latin typeface="+mj-lt"/>
              <a:ea typeface="Times New Roman" panose="02020603050405020304" pitchFamily="18" charset="0"/>
            </a:endParaRPr>
          </a:p>
        </p:txBody>
      </p:sp>
      <p:sp>
        <p:nvSpPr>
          <p:cNvPr id="3" name="Rectangle 2"/>
          <p:cNvSpPr>
            <a:spLocks noChangeArrowheads="1"/>
          </p:cNvSpPr>
          <p:nvPr/>
        </p:nvSpPr>
        <p:spPr bwMode="auto">
          <a:xfrm>
            <a:off x="548269" y="1179494"/>
            <a:ext cx="2568226"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s-ES" sz="2400" b="1" dirty="0">
                <a:solidFill>
                  <a:srgbClr val="FF0000"/>
                </a:solidFill>
                <a:latin typeface="+mj-lt"/>
                <a:ea typeface="Times New Roman" panose="02020603050405020304" pitchFamily="18" charset="0"/>
                <a:cs typeface="Arial" panose="020B0604020202020204" pitchFamily="34" charset="0"/>
              </a:rPr>
              <a:t>PARÁLISIS FACIAL</a:t>
            </a:r>
            <a:endParaRPr lang="es-ES" sz="2400" dirty="0">
              <a:latin typeface="+mj-lt"/>
            </a:endParaRPr>
          </a:p>
        </p:txBody>
      </p:sp>
      <p:pic>
        <p:nvPicPr>
          <p:cNvPr id="6145" name="Picture 1" descr="Parálisis fac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2916" y="280432"/>
            <a:ext cx="1571625" cy="15430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71817" y="1762445"/>
            <a:ext cx="8495265" cy="4997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lnSpc>
                <a:spcPct val="150000"/>
              </a:lnSpc>
              <a:spcBef>
                <a:spcPct val="0"/>
              </a:spcBef>
              <a:spcAft>
                <a:spcPct val="0"/>
              </a:spcAft>
            </a:pPr>
            <a:r>
              <a:rPr lang="es-ES" sz="2400" b="1" dirty="0">
                <a:solidFill>
                  <a:srgbClr val="008000"/>
                </a:solidFill>
                <a:ea typeface="Times New Roman" panose="02020603050405020304" pitchFamily="18" charset="0"/>
                <a:cs typeface="Arial" panose="020B0604020202020204" pitchFamily="34" charset="0"/>
              </a:rPr>
              <a:t>Puede ser periférica o central. La parálisis periférica  es la más frecuente, cuya causa está relacionada con el parto. Los signos clínicos son mas evidentes cuando el niño llora, donde el lado paralizado de la cara está liso, con desaparición del pliegue naso-labial. La comisura labial está descendida y la boca se desvía hacia el lado sano. La parálisis central es extremadamente rara en el recién nacido. El pronóstico es bueno, y en general desaparece espontáneamente en el transcurso de los primeros diez días de vida.</a:t>
            </a:r>
            <a:endParaRPr lang="es-ES" sz="2400" dirty="0"/>
          </a:p>
        </p:txBody>
      </p:sp>
    </p:spTree>
    <p:extLst>
      <p:ext uri="{BB962C8B-B14F-4D97-AF65-F5344CB8AC3E}">
        <p14:creationId xmlns:p14="http://schemas.microsoft.com/office/powerpoint/2010/main" val="67448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212" y="590845"/>
            <a:ext cx="8958011" cy="4192172"/>
          </a:xfrm>
          <a:prstGeom prst="rect">
            <a:avLst/>
          </a:prstGeom>
        </p:spPr>
      </p:pic>
    </p:spTree>
    <p:extLst>
      <p:ext uri="{BB962C8B-B14F-4D97-AF65-F5344CB8AC3E}">
        <p14:creationId xmlns:p14="http://schemas.microsoft.com/office/powerpoint/2010/main" val="2774222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680</Words>
  <Application>Microsoft Office PowerPoint</Application>
  <PresentationFormat>Presentación en pantalla (4:3)</PresentationFormat>
  <Paragraphs>98</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Calibri Light</vt:lpstr>
      <vt:lpstr>Times New Roman</vt:lpstr>
      <vt:lpstr>Wingdings</vt:lpstr>
      <vt:lpstr>Tema de Office</vt:lpstr>
      <vt:lpstr>AFECCIONES PROPIAS DEL RECIEN NACIDO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AFECCIONES PROPIAS DEL RECIEN NACIDO</dc:title>
  <dc:creator>Dr</dc:creator>
  <cp:lastModifiedBy>Dr</cp:lastModifiedBy>
  <cp:revision>14</cp:revision>
  <dcterms:created xsi:type="dcterms:W3CDTF">2022-10-02T15:37:27Z</dcterms:created>
  <dcterms:modified xsi:type="dcterms:W3CDTF">2022-10-22T10:23:52Z</dcterms:modified>
</cp:coreProperties>
</file>