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0" autoAdjust="0"/>
    <p:restoredTop sz="94660"/>
  </p:normalViewPr>
  <p:slideViewPr>
    <p:cSldViewPr>
      <p:cViewPr varScale="1">
        <p:scale>
          <a:sx n="36" d="100"/>
          <a:sy n="36" d="100"/>
        </p:scale>
        <p:origin x="398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9C758-29D8-4E0A-8437-FE031138764A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36676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A4B99-E724-483F-BD37-1F11EDDD732A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28824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0DE7F-8960-49A5-98BD-E3E3428C7301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421335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97183-F2F1-46D0-BB16-233E976EB324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545026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A05BF-8FE3-4EC6-8025-B92A2B81ED95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6741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E688F-97E3-48BA-84B4-5F9397053465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152266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4EA17-860E-4B0F-810E-70DFBAE0E983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46695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707F4-49A5-49AA-991C-5EF0DF03BAA8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17243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09FF5-DA28-4324-A4C5-97F1BFA5629A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53155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B0560-0FAA-40D8-9056-90D3A3EDCEDB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76153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955C7-56CD-4CC7-8D39-FEA21CA7180A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27784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modificar el estilo de texto del patrón</a:t>
            </a:r>
          </a:p>
          <a:p>
            <a:pPr lvl="1"/>
            <a:r>
              <a:rPr lang="es-ES" altLang="es-US" smtClean="0"/>
              <a:t>Segundo nivel</a:t>
            </a:r>
          </a:p>
          <a:p>
            <a:pPr lvl="2"/>
            <a:r>
              <a:rPr lang="es-ES" altLang="es-US" smtClean="0"/>
              <a:t>Tercer nivel</a:t>
            </a:r>
          </a:p>
          <a:p>
            <a:pPr lvl="3"/>
            <a:r>
              <a:rPr lang="es-ES" altLang="es-US" smtClean="0"/>
              <a:t>Cuarto nivel</a:t>
            </a:r>
          </a:p>
          <a:p>
            <a:pPr lvl="4"/>
            <a:r>
              <a:rPr lang="es-ES" altLang="es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9EAB0D-EDE4-4A54-8918-4875B8896E02}" type="slidenum">
              <a:rPr lang="es-ES" altLang="es-US"/>
              <a:pPr/>
              <a:t>‹Nº›</a:t>
            </a:fld>
            <a:endParaRPr lang="es-ES" altLang="es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01749" y="228600"/>
            <a:ext cx="7544416" cy="183782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33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Universidad de Ciencias </a:t>
            </a:r>
          </a:p>
          <a:p>
            <a:pPr algn="ctr">
              <a:defRPr/>
            </a:pPr>
            <a:r>
              <a:rPr lang="es-ES" sz="33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Médicas de La Habana</a:t>
            </a:r>
          </a:p>
          <a:p>
            <a:pPr algn="ctr">
              <a:defRPr/>
            </a:pPr>
            <a:r>
              <a:rPr lang="es-ES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Por la EXCELENCIA </a:t>
            </a:r>
          </a:p>
          <a:p>
            <a:pPr algn="ctr">
              <a:defRPr/>
            </a:pPr>
            <a:r>
              <a:rPr lang="es-ES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</a:t>
            </a:r>
            <a:endParaRPr lang="es-ES" sz="2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2351485"/>
            <a:ext cx="1512094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135 Rectángulo"/>
          <p:cNvSpPr>
            <a:spLocks noChangeArrowheads="1"/>
          </p:cNvSpPr>
          <p:nvPr/>
        </p:nvSpPr>
        <p:spPr bwMode="auto">
          <a:xfrm>
            <a:off x="1408510" y="3752851"/>
            <a:ext cx="593288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/>
            <a:r>
              <a:rPr lang="es-ES" altLang="es-US" b="1" i="1" dirty="0"/>
              <a:t>Promover una cultura de GESTIÓN DE LA CALIDAD en la Facultad de Ciencias Médicas “Miguel Enríquez”</a:t>
            </a:r>
            <a:r>
              <a:rPr lang="es-ES" altLang="es-US" i="1" dirty="0"/>
              <a:t>, que posibilite la adopción de decisiones acertadas y oportunas en la dirección de los procesos sustantivos de la facultad, propiciando la mejora continua, que  conduce a la </a:t>
            </a:r>
            <a:r>
              <a:rPr lang="es-ES" altLang="es-US" b="1" i="1" dirty="0"/>
              <a:t>acreditación</a:t>
            </a:r>
            <a:r>
              <a:rPr lang="es-ES" altLang="es-US" i="1" dirty="0"/>
              <a:t> y al reconocimiento social de la calidad alcanzada, con visibilidad nacional e internacional.</a:t>
            </a:r>
            <a:endParaRPr lang="es-ES" altLang="es-US" dirty="0"/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519" y="2456260"/>
            <a:ext cx="1809750" cy="1007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" name="137 Rectángulo"/>
          <p:cNvSpPr/>
          <p:nvPr/>
        </p:nvSpPr>
        <p:spPr>
          <a:xfrm>
            <a:off x="1766887" y="5657671"/>
            <a:ext cx="54637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ES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Facultad de Ciencias Médicas “Miguel Enríquez”</a:t>
            </a:r>
          </a:p>
          <a:p>
            <a:pPr algn="ctr">
              <a:defRPr/>
            </a:pPr>
            <a:r>
              <a:rPr lang="es-ES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 la EXCELENCIA </a:t>
            </a:r>
          </a:p>
          <a:p>
            <a:pPr algn="ctr">
              <a:defRPr/>
            </a:pPr>
            <a:r>
              <a:rPr lang="es-ES" b="1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>
              <a:defRPr/>
            </a:pPr>
            <a:r>
              <a:rPr lang="es-ES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pic>
        <p:nvPicPr>
          <p:cNvPr id="1639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506" y="2994422"/>
            <a:ext cx="791766" cy="6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065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endParaRPr lang="es-ES" altLang="es-US"/>
          </a:p>
          <a:p>
            <a:pPr>
              <a:buFont typeface="Wingdings" panose="05000000000000000000" pitchFamily="2" charset="2"/>
              <a:buChar char="§"/>
            </a:pPr>
            <a:r>
              <a:rPr lang="es-ES" altLang="es-US" sz="2800"/>
              <a:t>Inmovilizar las diáfisis proximal y distal de la articulación afectada.</a:t>
            </a:r>
          </a:p>
          <a:p>
            <a:pPr>
              <a:buFont typeface="Wingdings" panose="05000000000000000000" pitchFamily="2" charset="2"/>
              <a:buChar char="§"/>
            </a:pPr>
            <a:endParaRPr lang="es-ES" altLang="es-US" sz="2800"/>
          </a:p>
          <a:p>
            <a:pPr>
              <a:buFont typeface="Wingdings" panose="05000000000000000000" pitchFamily="2" charset="2"/>
              <a:buChar char="§"/>
            </a:pPr>
            <a:r>
              <a:rPr lang="es-ES" altLang="es-US" sz="2800"/>
              <a:t>Inmovilizar las articulaciones en posición funcional: hombro, codo, muñeca, etc.</a:t>
            </a:r>
          </a:p>
          <a:p>
            <a:pPr>
              <a:buFont typeface="Wingdings" panose="05000000000000000000" pitchFamily="2" charset="2"/>
              <a:buChar char="§"/>
            </a:pPr>
            <a:endParaRPr lang="es-ES" altLang="es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es-ES" altLang="es-US" sz="3200"/>
              <a:t>TIPOS DE </a:t>
            </a:r>
            <a:br>
              <a:rPr lang="es-ES" altLang="es-US" sz="3200"/>
            </a:br>
            <a:r>
              <a:rPr lang="es-ES" altLang="es-US" sz="3200"/>
              <a:t> INMOVILIZACION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229600" cy="3024188"/>
          </a:xfrm>
        </p:spPr>
        <p:txBody>
          <a:bodyPr/>
          <a:lstStyle/>
          <a:p>
            <a:pPr>
              <a:buFontTx/>
              <a:buNone/>
            </a:pPr>
            <a:endParaRPr lang="es-ES" altLang="es-US"/>
          </a:p>
          <a:p>
            <a:pPr algn="ctr">
              <a:buFontTx/>
              <a:buNone/>
            </a:pPr>
            <a:r>
              <a:rPr lang="es-ES" altLang="es-US"/>
              <a:t>En el foco de destrucción, se realizan las inmovilizaciones de miembros superiores e inferiores, mandíbula, columna cervical,      columna dorso lumbar y pelvis.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274638"/>
            <a:ext cx="5257800" cy="922337"/>
          </a:xfrm>
        </p:spPr>
        <p:txBody>
          <a:bodyPr/>
          <a:lstStyle/>
          <a:p>
            <a:r>
              <a:rPr lang="es-ES" altLang="es-US" sz="3200"/>
              <a:t>RESUMEN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s-ES" altLang="es-US"/>
          </a:p>
          <a:p>
            <a:pPr algn="ctr">
              <a:buFontTx/>
              <a:buNone/>
            </a:pPr>
            <a:r>
              <a:rPr lang="es-ES" altLang="es-US" sz="2800"/>
              <a:t>Los  sanitarios mayores deben reconocer la importancia de las inmovilizaciones y de las medidas de aplicación para lograr un adecuado tratamiento y rápida etapa de evacuación.</a:t>
            </a:r>
          </a:p>
          <a:p>
            <a:pPr algn="ctr">
              <a:buFontTx/>
              <a:buNone/>
            </a:pPr>
            <a:endParaRPr lang="es-ES" altLang="es-US" sz="2800"/>
          </a:p>
          <a:p>
            <a:pPr algn="ctr">
              <a:buFontTx/>
              <a:buNone/>
            </a:pPr>
            <a:r>
              <a:rPr lang="es-ES" altLang="es-US" sz="2800"/>
              <a:t>BIBLIOGRAFÍA: Libro preparación para la defensa   Tomo II</a:t>
            </a:r>
          </a:p>
          <a:p>
            <a:pPr>
              <a:buFontTx/>
              <a:buNone/>
            </a:pPr>
            <a:r>
              <a:rPr lang="es-ES" altLang="es-US" sz="2800"/>
              <a:t>Páginas 62 - 73.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6613"/>
            <a:ext cx="7772400" cy="720725"/>
          </a:xfrm>
        </p:spPr>
        <p:txBody>
          <a:bodyPr anchor="ctr"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836613"/>
            <a:ext cx="7993063" cy="4897437"/>
          </a:xfrm>
        </p:spPr>
        <p:txBody>
          <a:bodyPr/>
          <a:lstStyle/>
          <a:p>
            <a:endParaRPr lang="es-ES" altLang="es-US" sz="3200"/>
          </a:p>
          <a:p>
            <a:r>
              <a:rPr lang="es-ES" altLang="es-US" sz="3200"/>
              <a:t>TEMA 9</a:t>
            </a:r>
          </a:p>
          <a:p>
            <a:endParaRPr lang="es-ES" altLang="es-US" sz="3200"/>
          </a:p>
          <a:p>
            <a:r>
              <a:rPr lang="es-ES" altLang="es-US" sz="3200"/>
              <a:t> ASISTENCIA PRIMARIA EN SITUACION DE CONTINGENCIA</a:t>
            </a:r>
          </a:p>
          <a:p>
            <a:endParaRPr lang="es-ES" altLang="es-US" sz="3200"/>
          </a:p>
          <a:p>
            <a:r>
              <a:rPr lang="es-ES" altLang="es-US" sz="3200"/>
              <a:t>Clase 5</a:t>
            </a:r>
          </a:p>
          <a:p>
            <a:r>
              <a:rPr lang="es-ES" altLang="es-US" sz="3200"/>
              <a:t>2 h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3200"/>
              <a:t>INMOVILIZACION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US" sz="2800"/>
          </a:p>
          <a:p>
            <a:pPr algn="ctr">
              <a:buFont typeface="Wingdings" panose="05000000000000000000" pitchFamily="2" charset="2"/>
              <a:buChar char="Ø"/>
            </a:pPr>
            <a:r>
              <a:rPr lang="es-ES" altLang="es-US" sz="2800"/>
              <a:t>Cuestiones de estudio</a:t>
            </a:r>
          </a:p>
          <a:p>
            <a:pPr algn="ctr">
              <a:buFont typeface="Wingdings" panose="05000000000000000000" pitchFamily="2" charset="2"/>
              <a:buNone/>
            </a:pPr>
            <a:endParaRPr lang="es-ES" altLang="es-US" sz="2800"/>
          </a:p>
          <a:p>
            <a:pPr algn="ctr">
              <a:buFont typeface="Wingdings" panose="05000000000000000000" pitchFamily="2" charset="2"/>
              <a:buChar char="Ø"/>
            </a:pPr>
            <a:r>
              <a:rPr lang="es-ES" altLang="es-US" sz="2800"/>
              <a:t>Inmovilización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s-ES" altLang="es-US" sz="2800"/>
          </a:p>
          <a:p>
            <a:pPr algn="ctr">
              <a:buFont typeface="Wingdings" panose="05000000000000000000" pitchFamily="2" charset="2"/>
              <a:buChar char="Ø"/>
            </a:pPr>
            <a:r>
              <a:rPr lang="es-ES" altLang="es-US" sz="2800"/>
              <a:t>Concepto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s-ES" altLang="es-US" sz="2800"/>
          </a:p>
          <a:p>
            <a:pPr algn="ctr">
              <a:buFont typeface="Wingdings" panose="05000000000000000000" pitchFamily="2" charset="2"/>
              <a:buChar char="Ø"/>
            </a:pPr>
            <a:r>
              <a:rPr lang="es-ES" altLang="es-US" sz="2800"/>
              <a:t>Indicaciones y principios de aplicación.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3200"/>
              <a:t>OBJETIVOS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s-ES" altLang="es-US"/>
          </a:p>
          <a:p>
            <a:pPr algn="ctr">
              <a:buFont typeface="Wingdings" panose="05000000000000000000" pitchFamily="2" charset="2"/>
              <a:buChar char="Ø"/>
            </a:pPr>
            <a:r>
              <a:rPr lang="es-ES" altLang="es-US"/>
              <a:t>Aplicar los principios generales de aplicación  de las inmovilizaciones.</a:t>
            </a:r>
          </a:p>
          <a:p>
            <a:pPr algn="ctr">
              <a:buFont typeface="Wingdings" panose="05000000000000000000" pitchFamily="2" charset="2"/>
              <a:buNone/>
            </a:pPr>
            <a:endParaRPr lang="es-ES" altLang="es-US"/>
          </a:p>
          <a:p>
            <a:pPr algn="ctr">
              <a:buFont typeface="Wingdings" panose="05000000000000000000" pitchFamily="2" charset="2"/>
              <a:buChar char="Ø"/>
            </a:pPr>
            <a:r>
              <a:rPr lang="es-ES" altLang="es-US"/>
              <a:t>Ejecutar las diferentes tipos de inmovilizaciones.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3200"/>
              <a:t>SUMARIO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s-ES" altLang="es-US" sz="2800"/>
              <a:t>Inmovilización. Concepto.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altLang="es-US" sz="2800"/>
          </a:p>
          <a:p>
            <a:pPr>
              <a:buFont typeface="Wingdings" panose="05000000000000000000" pitchFamily="2" charset="2"/>
              <a:buChar char="ü"/>
            </a:pPr>
            <a:r>
              <a:rPr lang="es-ES" altLang="es-US" sz="2800"/>
              <a:t>Tipos de inmovilizaciones de cabeza, tronco y extremidades.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altLang="es-US" sz="2800"/>
          </a:p>
          <a:p>
            <a:pPr>
              <a:buFont typeface="Wingdings" panose="05000000000000000000" pitchFamily="2" charset="2"/>
              <a:buChar char="ü"/>
            </a:pPr>
            <a:r>
              <a:rPr lang="es-ES" altLang="es-US" sz="2800"/>
              <a:t>Indicaciones de la inmovilización .Principios de aplicación.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altLang="es-US" sz="2800"/>
          </a:p>
          <a:p>
            <a:pPr>
              <a:buFont typeface="Wingdings" panose="05000000000000000000" pitchFamily="2" charset="2"/>
              <a:buChar char="ü"/>
            </a:pPr>
            <a:r>
              <a:rPr lang="es-ES" altLang="es-US" sz="2800"/>
              <a:t>Realización práctica.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3200"/>
              <a:t>DESARROLLO</a:t>
            </a:r>
            <a:br>
              <a:rPr lang="es-ES" altLang="es-US" sz="3200"/>
            </a:br>
            <a:endParaRPr lang="es-ES" altLang="es-US" sz="32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altLang="es-US"/>
              <a:t>                           </a:t>
            </a:r>
            <a:r>
              <a:rPr lang="es-ES" altLang="es-US" b="1"/>
              <a:t>CONCEPTO</a:t>
            </a:r>
          </a:p>
          <a:p>
            <a:pPr algn="ctr">
              <a:buFontTx/>
              <a:buNone/>
            </a:pPr>
            <a:endParaRPr lang="es-ES" altLang="es-US" b="1"/>
          </a:p>
          <a:p>
            <a:pPr algn="ctr">
              <a:buFontTx/>
              <a:buNone/>
            </a:pPr>
            <a:r>
              <a:rPr lang="es-ES" altLang="es-US"/>
              <a:t>Consiste en la limitación de los movimientos de los distintos segmentos que se encuentran afectados, evita el dolor y que los extremos óseos provoquen nuevas lesiones en partes blandas.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endParaRPr lang="es-ES" altLang="es-US" sz="2800"/>
          </a:p>
          <a:p>
            <a:r>
              <a:rPr lang="es-ES" altLang="es-US" sz="2800"/>
              <a:t>La importancia de la inmovilización se debe a que alivia el dolor por lo que permite la profilaxis y tratamiento del  shock.</a:t>
            </a:r>
          </a:p>
          <a:p>
            <a:pPr>
              <a:buFontTx/>
              <a:buNone/>
            </a:pPr>
            <a:endParaRPr lang="es-ES" altLang="es-US" sz="2800"/>
          </a:p>
          <a:p>
            <a:r>
              <a:rPr lang="es-ES" altLang="es-US" sz="2800"/>
              <a:t>Ayuda a la hemostasia porque forma un coágulo al nivel de la lesión.</a:t>
            </a:r>
          </a:p>
          <a:p>
            <a:endParaRPr lang="es-ES" altLang="es-US" sz="2800"/>
          </a:p>
          <a:p>
            <a:r>
              <a:rPr lang="es-ES" altLang="es-US" sz="2800"/>
              <a:t>Protege al lesionado en la etapa de evacuación.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3200"/>
              <a:t>INDICACIONES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s-ES" altLang="es-US"/>
          </a:p>
          <a:p>
            <a:pPr algn="ctr">
              <a:buFont typeface="Wingdings" panose="05000000000000000000" pitchFamily="2" charset="2"/>
              <a:buChar char="§"/>
            </a:pPr>
            <a:r>
              <a:rPr lang="es-ES" altLang="es-US" sz="2800"/>
              <a:t>En esquinces, luxaciones, fracturas abiertas y cerradas. 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es-ES" altLang="es-US" sz="2800"/>
              <a:t>En grandes heridas de partes blandas, aunque no existan fracturas.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es-ES" altLang="es-US" sz="2800"/>
              <a:t>En heridas con lesiones de vasos y nervios de importancia.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3200"/>
              <a:t>PRINCIPIOS GENERALES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ES" altLang="es-US" sz="2800"/>
              <a:t> Forrar las férulas con espuma de goma, huata o tela para proteger las eminencias óseas. </a:t>
            </a:r>
          </a:p>
          <a:p>
            <a:pPr>
              <a:buFont typeface="Wingdings" panose="05000000000000000000" pitchFamily="2" charset="2"/>
              <a:buChar char="§"/>
            </a:pPr>
            <a:endParaRPr lang="es-ES" altLang="es-US" sz="2800"/>
          </a:p>
          <a:p>
            <a:pPr>
              <a:buFont typeface="Wingdings" panose="05000000000000000000" pitchFamily="2" charset="2"/>
              <a:buChar char="§"/>
            </a:pPr>
            <a:r>
              <a:rPr lang="es-ES" altLang="es-US" sz="2800"/>
              <a:t>Colocar almohadillas en  las eminencias  óseas para evitar compresiones sobre estas.</a:t>
            </a:r>
          </a:p>
          <a:p>
            <a:pPr>
              <a:buFont typeface="Wingdings" panose="05000000000000000000" pitchFamily="2" charset="2"/>
              <a:buNone/>
            </a:pPr>
            <a:endParaRPr lang="es-ES" altLang="es-US" sz="2800"/>
          </a:p>
          <a:p>
            <a:pPr>
              <a:buFont typeface="Wingdings" panose="05000000000000000000" pitchFamily="2" charset="2"/>
              <a:buChar char="§"/>
            </a:pPr>
            <a:r>
              <a:rPr lang="es-ES" altLang="es-US" sz="2800"/>
              <a:t>Realizar una tracción en sentido longitudinal para tratar de restaurar la línea axial o eje del miembro.</a:t>
            </a:r>
          </a:p>
          <a:p>
            <a:pPr>
              <a:buFont typeface="Wingdings" panose="05000000000000000000" pitchFamily="2" charset="2"/>
              <a:buChar char="§"/>
            </a:pPr>
            <a:endParaRPr lang="es-ES" altLang="es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CLASE 5 Inmovilizacion</Template>
  <TotalTime>0</TotalTime>
  <Words>420</Words>
  <Application>Microsoft Office PowerPoint</Application>
  <PresentationFormat>Presentación en pantalla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Wingdings</vt:lpstr>
      <vt:lpstr>Diseño predeterminado</vt:lpstr>
      <vt:lpstr>Presentación de PowerPoint</vt:lpstr>
      <vt:lpstr> </vt:lpstr>
      <vt:lpstr>INMOVILIZACION</vt:lpstr>
      <vt:lpstr>OBJETIVOS</vt:lpstr>
      <vt:lpstr>SUMARIO</vt:lpstr>
      <vt:lpstr>DESARROLLO </vt:lpstr>
      <vt:lpstr> </vt:lpstr>
      <vt:lpstr>INDICACIONES</vt:lpstr>
      <vt:lpstr>PRINCIPIOS GENERALES</vt:lpstr>
      <vt:lpstr> </vt:lpstr>
      <vt:lpstr>TIPOS DE   INMOVILIZACION</vt:lpstr>
      <vt:lpstr>RESUMEN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Defensa</dc:creator>
  <cp:lastModifiedBy>Defensa</cp:lastModifiedBy>
  <cp:revision>1</cp:revision>
  <dcterms:created xsi:type="dcterms:W3CDTF">2024-05-09T19:05:28Z</dcterms:created>
  <dcterms:modified xsi:type="dcterms:W3CDTF">2024-05-09T19:06:16Z</dcterms:modified>
</cp:coreProperties>
</file>