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3" r:id="rId2"/>
    <p:sldId id="256"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00" r:id="rId38"/>
    <p:sldId id="301" r:id="rId39"/>
    <p:sldId id="302" r:id="rId4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FF9900"/>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20" autoAdjust="0"/>
    <p:restoredTop sz="94660"/>
  </p:normalViewPr>
  <p:slideViewPr>
    <p:cSldViewPr>
      <p:cViewPr varScale="1">
        <p:scale>
          <a:sx n="36" d="100"/>
          <a:sy n="36" d="100"/>
        </p:scale>
        <p:origin x="398" y="3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editar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D37F35F0-C4A2-4943-AC59-5B7D3D25ADAD}" type="slidenum">
              <a:rPr lang="es-ES" altLang="es-US"/>
              <a:pPr/>
              <a:t>‹Nº›</a:t>
            </a:fld>
            <a:endParaRPr lang="es-ES" altLang="es-US"/>
          </a:p>
        </p:txBody>
      </p:sp>
    </p:spTree>
    <p:extLst>
      <p:ext uri="{BB962C8B-B14F-4D97-AF65-F5344CB8AC3E}">
        <p14:creationId xmlns:p14="http://schemas.microsoft.com/office/powerpoint/2010/main" val="143098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7F1F2248-35EE-434C-9156-EB03D9020B12}" type="slidenum">
              <a:rPr lang="es-ES" altLang="es-US"/>
              <a:pPr/>
              <a:t>‹Nº›</a:t>
            </a:fld>
            <a:endParaRPr lang="es-ES" altLang="es-US"/>
          </a:p>
        </p:txBody>
      </p:sp>
    </p:spTree>
    <p:extLst>
      <p:ext uri="{BB962C8B-B14F-4D97-AF65-F5344CB8AC3E}">
        <p14:creationId xmlns:p14="http://schemas.microsoft.com/office/powerpoint/2010/main" val="154714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668A008B-4A0C-4C57-BB1B-8514F19E0A72}" type="slidenum">
              <a:rPr lang="es-ES" altLang="es-US"/>
              <a:pPr/>
              <a:t>‹Nº›</a:t>
            </a:fld>
            <a:endParaRPr lang="es-ES" altLang="es-US"/>
          </a:p>
        </p:txBody>
      </p:sp>
    </p:spTree>
    <p:extLst>
      <p:ext uri="{BB962C8B-B14F-4D97-AF65-F5344CB8AC3E}">
        <p14:creationId xmlns:p14="http://schemas.microsoft.com/office/powerpoint/2010/main" val="393515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F0CC765E-B1CA-4A6C-BEF8-1228E0527FE8}" type="slidenum">
              <a:rPr lang="es-ES" altLang="es-US"/>
              <a:pPr/>
              <a:t>‹Nº›</a:t>
            </a:fld>
            <a:endParaRPr lang="es-ES" altLang="es-US"/>
          </a:p>
        </p:txBody>
      </p:sp>
    </p:spTree>
    <p:extLst>
      <p:ext uri="{BB962C8B-B14F-4D97-AF65-F5344CB8AC3E}">
        <p14:creationId xmlns:p14="http://schemas.microsoft.com/office/powerpoint/2010/main" val="1801831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Editar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fld id="{C7B94E05-B924-4AE1-BDCA-59219E9EB261}" type="slidenum">
              <a:rPr lang="es-ES" altLang="es-US"/>
              <a:pPr/>
              <a:t>‹Nº›</a:t>
            </a:fld>
            <a:endParaRPr lang="es-ES" altLang="es-US"/>
          </a:p>
        </p:txBody>
      </p:sp>
    </p:spTree>
    <p:extLst>
      <p:ext uri="{BB962C8B-B14F-4D97-AF65-F5344CB8AC3E}">
        <p14:creationId xmlns:p14="http://schemas.microsoft.com/office/powerpoint/2010/main" val="28494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BD5D2365-EBE7-41CE-9265-A2A6ECCBA7DF}" type="slidenum">
              <a:rPr lang="es-ES" altLang="es-US"/>
              <a:pPr/>
              <a:t>‹Nº›</a:t>
            </a:fld>
            <a:endParaRPr lang="es-ES" altLang="es-US"/>
          </a:p>
        </p:txBody>
      </p:sp>
    </p:spTree>
    <p:extLst>
      <p:ext uri="{BB962C8B-B14F-4D97-AF65-F5344CB8AC3E}">
        <p14:creationId xmlns:p14="http://schemas.microsoft.com/office/powerpoint/2010/main" val="282004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fld id="{9A457BAF-B513-4FE3-B12F-D6B72E961EAC}" type="slidenum">
              <a:rPr lang="es-ES" altLang="es-US"/>
              <a:pPr/>
              <a:t>‹Nº›</a:t>
            </a:fld>
            <a:endParaRPr lang="es-ES" altLang="es-US"/>
          </a:p>
        </p:txBody>
      </p:sp>
    </p:spTree>
    <p:extLst>
      <p:ext uri="{BB962C8B-B14F-4D97-AF65-F5344CB8AC3E}">
        <p14:creationId xmlns:p14="http://schemas.microsoft.com/office/powerpoint/2010/main" val="3139939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fld id="{9789D201-8F9F-4667-B719-3833B0EC6E68}" type="slidenum">
              <a:rPr lang="es-ES" altLang="es-US"/>
              <a:pPr/>
              <a:t>‹Nº›</a:t>
            </a:fld>
            <a:endParaRPr lang="es-ES" altLang="es-US"/>
          </a:p>
        </p:txBody>
      </p:sp>
    </p:spTree>
    <p:extLst>
      <p:ext uri="{BB962C8B-B14F-4D97-AF65-F5344CB8AC3E}">
        <p14:creationId xmlns:p14="http://schemas.microsoft.com/office/powerpoint/2010/main" val="121234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fld id="{1A72EEB4-74B8-469D-8E3F-B8D8F7605AA8}" type="slidenum">
              <a:rPr lang="es-ES" altLang="es-US"/>
              <a:pPr/>
              <a:t>‹Nº›</a:t>
            </a:fld>
            <a:endParaRPr lang="es-ES" altLang="es-US"/>
          </a:p>
        </p:txBody>
      </p:sp>
    </p:spTree>
    <p:extLst>
      <p:ext uri="{BB962C8B-B14F-4D97-AF65-F5344CB8AC3E}">
        <p14:creationId xmlns:p14="http://schemas.microsoft.com/office/powerpoint/2010/main" val="123328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11D61654-2E6F-4850-B9AE-7DE9AF05364F}" type="slidenum">
              <a:rPr lang="es-ES" altLang="es-US"/>
              <a:pPr/>
              <a:t>‹Nº›</a:t>
            </a:fld>
            <a:endParaRPr lang="es-ES" altLang="es-US"/>
          </a:p>
        </p:txBody>
      </p:sp>
    </p:spTree>
    <p:extLst>
      <p:ext uri="{BB962C8B-B14F-4D97-AF65-F5344CB8AC3E}">
        <p14:creationId xmlns:p14="http://schemas.microsoft.com/office/powerpoint/2010/main" val="1495995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fld id="{18DB04E9-2A5F-498F-8129-0EE4B3DAB50C}" type="slidenum">
              <a:rPr lang="es-ES" altLang="es-US"/>
              <a:pPr/>
              <a:t>‹Nº›</a:t>
            </a:fld>
            <a:endParaRPr lang="es-ES" altLang="es-US"/>
          </a:p>
        </p:txBody>
      </p:sp>
    </p:spTree>
    <p:extLst>
      <p:ext uri="{BB962C8B-B14F-4D97-AF65-F5344CB8AC3E}">
        <p14:creationId xmlns:p14="http://schemas.microsoft.com/office/powerpoint/2010/main" val="12021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U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US" smtClean="0"/>
              <a:t>Haga clic para modificar el estilo de texto del patrón</a:t>
            </a:r>
          </a:p>
          <a:p>
            <a:pPr lvl="1"/>
            <a:r>
              <a:rPr lang="es-ES" altLang="es-US" smtClean="0"/>
              <a:t>Segundo nivel</a:t>
            </a:r>
          </a:p>
          <a:p>
            <a:pPr lvl="2"/>
            <a:r>
              <a:rPr lang="es-ES" altLang="es-US" smtClean="0"/>
              <a:t>Tercer nivel</a:t>
            </a:r>
          </a:p>
          <a:p>
            <a:pPr lvl="3"/>
            <a:r>
              <a:rPr lang="es-ES" altLang="es-US" smtClean="0"/>
              <a:t>Cuarto nivel</a:t>
            </a:r>
          </a:p>
          <a:p>
            <a:pPr lvl="4"/>
            <a:r>
              <a:rPr lang="es-ES" altLang="es-U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4EE6D93-99D7-4590-BC85-70310C26C044}" type="slidenum">
              <a:rPr lang="es-ES" altLang="es-US"/>
              <a:pPr/>
              <a:t>‹Nº›</a:t>
            </a:fld>
            <a:endParaRPr lang="es-ES" altLang="es-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28431" y="304800"/>
            <a:ext cx="7517838" cy="1846659"/>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La Universidad de Ciencias </a:t>
            </a:r>
          </a:p>
          <a:p>
            <a:pPr algn="ctr">
              <a:defRPr/>
            </a:pPr>
            <a:r>
              <a:rPr lang="es-ES" sz="33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Médicas de La Habana</a:t>
            </a:r>
          </a:p>
          <a:p>
            <a:pPr algn="ctr">
              <a:defRPr/>
            </a:pP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Por la EXCELENCIA </a:t>
            </a:r>
          </a:p>
          <a:p>
            <a:pPr algn="ctr">
              <a:defRPr/>
            </a:pPr>
            <a:r>
              <a:rPr lang="es-ES" sz="24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2024</a:t>
            </a:r>
          </a:p>
        </p:txBody>
      </p:sp>
      <p:pic>
        <p:nvPicPr>
          <p:cNvPr id="16387" name="Imagen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8663" y="2351485"/>
            <a:ext cx="1512094"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135 Rectángulo"/>
          <p:cNvSpPr>
            <a:spLocks noChangeArrowheads="1"/>
          </p:cNvSpPr>
          <p:nvPr/>
        </p:nvSpPr>
        <p:spPr bwMode="auto">
          <a:xfrm>
            <a:off x="1408510" y="3752851"/>
            <a:ext cx="5932884"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pPr algn="just"/>
            <a:r>
              <a:rPr lang="es-ES" altLang="es-US" b="1" i="1" dirty="0"/>
              <a:t>Promover una cultura de GESTIÓN DE LA CALIDAD en la Facultad de Ciencias Médicas “Miguel Enríquez”</a:t>
            </a:r>
            <a:r>
              <a:rPr lang="es-ES" altLang="es-US" i="1" dirty="0"/>
              <a:t>, que posibilite la adopción de decisiones acertadas y oportunas en la dirección de los procesos sustantivos de la facultad, propiciando la mejora continua, que  conduce a la </a:t>
            </a:r>
            <a:r>
              <a:rPr lang="es-ES" altLang="es-US" b="1" i="1" dirty="0"/>
              <a:t>acreditación</a:t>
            </a:r>
            <a:r>
              <a:rPr lang="es-ES" altLang="es-US" i="1" dirty="0"/>
              <a:t> y al reconocimiento social de la calidad alcanzada, con visibilidad nacional e internacional.</a:t>
            </a:r>
            <a:endParaRPr lang="es-ES" altLang="es-US" dirty="0"/>
          </a:p>
        </p:txBody>
      </p:sp>
      <p:pic>
        <p:nvPicPr>
          <p:cNvPr id="1638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6519" y="2456260"/>
            <a:ext cx="1809750" cy="1007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8" name="137 Rectángulo"/>
          <p:cNvSpPr/>
          <p:nvPr/>
        </p:nvSpPr>
        <p:spPr>
          <a:xfrm>
            <a:off x="1766887" y="5733871"/>
            <a:ext cx="5569578" cy="1200329"/>
          </a:xfrm>
          <a:prstGeom prst="rect">
            <a:avLst/>
          </a:prstGeom>
        </p:spPr>
        <p:txBody>
          <a:bodyPr wrap="square">
            <a:spAutoFit/>
          </a:bodyPr>
          <a:lstStyle/>
          <a:p>
            <a:pPr algn="ctr">
              <a:defRPr/>
            </a:pPr>
            <a:r>
              <a:rPr lang="es-ES" b="1" dirty="0">
                <a:ln w="11430"/>
                <a:solidFill>
                  <a:srgbClr val="FF0000"/>
                </a:solidFill>
                <a:latin typeface="Times New Roman" pitchFamily="18" charset="0"/>
                <a:cs typeface="Times New Roman" pitchFamily="18" charset="0"/>
              </a:rPr>
              <a:t>La Facultad de Ciencias Médicas “Miguel Enríquez”</a:t>
            </a:r>
          </a:p>
          <a:p>
            <a:pPr algn="ctr">
              <a:defRPr/>
            </a:pPr>
            <a:r>
              <a:rPr lang="es-ES" b="1" dirty="0">
                <a:ln w="11430"/>
                <a:solidFill>
                  <a:srgbClr val="FF0000"/>
                </a:solidFill>
                <a:latin typeface="Times New Roman" pitchFamily="18" charset="0"/>
                <a:cs typeface="Times New Roman" pitchFamily="18" charset="0"/>
              </a:rPr>
              <a:t>Por la EXCELENCIA </a:t>
            </a:r>
          </a:p>
          <a:p>
            <a:pPr algn="ctr">
              <a:defRPr/>
            </a:pPr>
            <a:r>
              <a:rPr lang="es-ES" b="1" dirty="0">
                <a:ln w="1143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t>
            </a:r>
          </a:p>
          <a:p>
            <a:pPr algn="ctr">
              <a:defRPr/>
            </a:pPr>
            <a:r>
              <a:rPr lang="es-ES" b="1" dirty="0">
                <a:ln w="11430"/>
                <a:solidFill>
                  <a:srgbClr val="FF0000"/>
                </a:solidFill>
                <a:latin typeface="Times New Roman" pitchFamily="18" charset="0"/>
                <a:cs typeface="Times New Roman" pitchFamily="18" charset="0"/>
              </a:rPr>
              <a:t>2024</a:t>
            </a:r>
          </a:p>
        </p:txBody>
      </p:sp>
      <p:pic>
        <p:nvPicPr>
          <p:cNvPr id="1639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0506" y="2994422"/>
            <a:ext cx="791766" cy="613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2817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539750" y="476250"/>
            <a:ext cx="8135938" cy="5503863"/>
          </a:xfrm>
          <a:prstGeom prst="rect">
            <a:avLst/>
          </a:prstGeom>
          <a:noFill/>
          <a:ln w="9525">
            <a:noFill/>
            <a:miter lim="800000"/>
            <a:headEnd/>
            <a:tailEnd/>
          </a:ln>
          <a:effectLst/>
        </p:spPr>
        <p:txBody>
          <a:bodyPr>
            <a:spAutoFit/>
          </a:bodyPr>
          <a:lstStyle/>
          <a:p>
            <a:pPr algn="ctr">
              <a:defRPr/>
            </a:pPr>
            <a:r>
              <a:rPr lang="es-ES" sz="3200" b="1">
                <a:solidFill>
                  <a:schemeClr val="accent2"/>
                </a:solidFill>
                <a:latin typeface="Arial" charset="0"/>
              </a:rPr>
              <a:t>Cambios en el organismo durante la marcha</a:t>
            </a:r>
          </a:p>
          <a:p>
            <a:pPr algn="just">
              <a:defRPr/>
            </a:pPr>
            <a:endParaRPr lang="es-ES" sz="1400" u="sng">
              <a:solidFill>
                <a:schemeClr val="accent2"/>
              </a:solidFill>
              <a:latin typeface="Arial" charset="0"/>
            </a:endParaRPr>
          </a:p>
          <a:p>
            <a:pPr algn="ju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Sistema Nervioso Central</a:t>
            </a:r>
            <a:endParaRPr lang="es-ES" sz="2800">
              <a:solidFill>
                <a:srgbClr val="006666"/>
              </a:solidFill>
              <a:effectLst>
                <a:outerShdw blurRad="38100" dist="38100" dir="2700000" algn="tl">
                  <a:srgbClr val="000000"/>
                </a:outerShdw>
              </a:effectLst>
              <a:latin typeface="Arial" charset="0"/>
              <a:ea typeface="Times New Roman" pitchFamily="18" charset="0"/>
              <a:cs typeface="Arial" charset="0"/>
            </a:endParaRPr>
          </a:p>
          <a:p>
            <a:pPr algn="just">
              <a:defRPr/>
            </a:pPr>
            <a:r>
              <a:rPr lang="es-ES" sz="2800">
                <a:solidFill>
                  <a:srgbClr val="000000"/>
                </a:solidFill>
                <a:latin typeface="Arial" charset="0"/>
                <a:ea typeface="Times New Roman" pitchFamily="18" charset="0"/>
                <a:cs typeface="Arial" charset="0"/>
              </a:rPr>
              <a:t>Reacción emocional o de excitación psíquica de duración e intensidad variables</a:t>
            </a:r>
          </a:p>
          <a:p>
            <a:pPr algn="just">
              <a:defRPr/>
            </a:pPr>
            <a:endParaRPr lang="es-ES" sz="1600" u="sng">
              <a:solidFill>
                <a:srgbClr val="000000"/>
              </a:solidFill>
              <a:latin typeface="Arial" charset="0"/>
              <a:ea typeface="Times New Roman" pitchFamily="18" charset="0"/>
              <a:cs typeface="Arial" charset="0"/>
            </a:endParaRPr>
          </a:p>
          <a:p>
            <a:pPr algn="ju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Sistema Circulatorio</a:t>
            </a:r>
            <a:endParaRPr lang="es-ES" sz="2800">
              <a:solidFill>
                <a:srgbClr val="006666"/>
              </a:solidFill>
              <a:effectLst>
                <a:outerShdw blurRad="38100" dist="38100" dir="2700000" algn="tl">
                  <a:srgbClr val="000000"/>
                </a:outerShdw>
              </a:effectLst>
              <a:latin typeface="Arial" charset="0"/>
            </a:endParaRPr>
          </a:p>
          <a:p>
            <a:pPr algn="just">
              <a:buFontTx/>
              <a:buAutoNum type="arabicPeriod"/>
              <a:defRPr/>
            </a:pPr>
            <a:r>
              <a:rPr lang="es-ES" sz="2800">
                <a:solidFill>
                  <a:srgbClr val="000000"/>
                </a:solidFill>
                <a:latin typeface="Arial" charset="0"/>
                <a:cs typeface="Times New Roman" pitchFamily="18" charset="0"/>
              </a:rPr>
              <a:t>  Aumento del volumen de sangre impulsado por el corazón (4-5 L/min en reposo y durante la marcha es de 20-30 L/min o más)</a:t>
            </a:r>
          </a:p>
          <a:p>
            <a:pPr algn="just">
              <a:buFontTx/>
              <a:buAutoNum type="arabicPeriod"/>
              <a:defRPr/>
            </a:pPr>
            <a:endParaRPr lang="es-ES" sz="900">
              <a:solidFill>
                <a:srgbClr val="000000"/>
              </a:solidFill>
              <a:latin typeface="Arial" charset="0"/>
              <a:cs typeface="Times New Roman" pitchFamily="18" charset="0"/>
            </a:endParaRPr>
          </a:p>
          <a:p>
            <a:pPr algn="just">
              <a:buFontTx/>
              <a:buAutoNum type="arabicPeriod"/>
              <a:defRPr/>
            </a:pPr>
            <a:r>
              <a:rPr lang="es-ES" sz="2800">
                <a:solidFill>
                  <a:srgbClr val="000000"/>
                </a:solidFill>
                <a:latin typeface="Arial" charset="0"/>
                <a:cs typeface="Times New Roman" pitchFamily="18" charset="0"/>
              </a:rPr>
              <a:t>  Incremento moderado de la TA así como de la frecuencia y amplitud del pulso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539750" y="476250"/>
            <a:ext cx="8135938" cy="4695825"/>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Cambios en el organismo durante la marcha</a:t>
            </a:r>
          </a:p>
          <a:p>
            <a:pPr algn="just">
              <a:defRPr/>
            </a:pPr>
            <a:endParaRPr lang="es-ES" sz="1400">
              <a:solidFill>
                <a:schemeClr val="accent2"/>
              </a:solidFill>
              <a:effectLst>
                <a:outerShdw blurRad="38100" dist="38100" dir="2700000" algn="tl">
                  <a:srgbClr val="000000"/>
                </a:outerShdw>
              </a:effectLst>
              <a:latin typeface="Arial" charset="0"/>
            </a:endParaRPr>
          </a:p>
          <a:p>
            <a:pPr algn="ju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Sistema Respiratorio</a:t>
            </a:r>
          </a:p>
          <a:p>
            <a:pPr algn="just">
              <a:defRPr/>
            </a:pPr>
            <a:endParaRPr lang="es-ES" sz="2800">
              <a:solidFill>
                <a:srgbClr val="006666"/>
              </a:solidFill>
              <a:effectLst>
                <a:outerShdw blurRad="38100" dist="38100" dir="2700000" algn="tl">
                  <a:srgbClr val="000000"/>
                </a:outerShdw>
              </a:effectLst>
              <a:latin typeface="Arial" charset="0"/>
              <a:ea typeface="Times New Roman" pitchFamily="18" charset="0"/>
              <a:cs typeface="Arial" charset="0"/>
            </a:endParaRPr>
          </a:p>
          <a:p>
            <a:pPr algn="just">
              <a:defRPr/>
            </a:pPr>
            <a:r>
              <a:rPr lang="es-ES" sz="2800">
                <a:solidFill>
                  <a:srgbClr val="000000"/>
                </a:solidFill>
                <a:latin typeface="Arial" charset="0"/>
                <a:ea typeface="Times New Roman" pitchFamily="18" charset="0"/>
                <a:cs typeface="Arial" charset="0"/>
              </a:rPr>
              <a:t>Aumento de la FR (12-13 resp/min en reposo, llegando a alcanzar de 25-35 durante el ejercicio)</a:t>
            </a:r>
          </a:p>
          <a:p>
            <a:pPr algn="just">
              <a:defRPr/>
            </a:pPr>
            <a:r>
              <a:rPr lang="es-ES" sz="2800">
                <a:solidFill>
                  <a:srgbClr val="000000"/>
                </a:solidFill>
                <a:latin typeface="Arial" charset="0"/>
                <a:ea typeface="Times New Roman" pitchFamily="18" charset="0"/>
                <a:cs typeface="Arial" charset="0"/>
              </a:rPr>
              <a:t>Incremento de la ventilación pulmonar, es decir, del aporte de aire fresco a los alvéolos (de 5-6 L/min en reposo y en el ejercicio llega a ser de 20-30 L/min o más)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539750" y="476250"/>
            <a:ext cx="8135938" cy="4203700"/>
          </a:xfrm>
          <a:prstGeom prst="rect">
            <a:avLst/>
          </a:prstGeom>
          <a:noFill/>
          <a:ln w="9525">
            <a:noFill/>
            <a:miter lim="800000"/>
            <a:headEnd/>
            <a:tailEnd/>
          </a:ln>
          <a:effectLst/>
        </p:spPr>
        <p:txBody>
          <a:bodyPr>
            <a:spAutoFit/>
          </a:bodyPr>
          <a:lstStyle/>
          <a:p>
            <a:pPr marL="9525" indent="12700" algn="ctr">
              <a:defRPr/>
            </a:pPr>
            <a:r>
              <a:rPr lang="es-ES" sz="3200" b="1">
                <a:solidFill>
                  <a:schemeClr val="accent2"/>
                </a:solidFill>
                <a:effectLst>
                  <a:outerShdw blurRad="38100" dist="38100" dir="2700000" algn="tl">
                    <a:srgbClr val="000000"/>
                  </a:outerShdw>
                </a:effectLst>
                <a:latin typeface="Arial" charset="0"/>
              </a:rPr>
              <a:t>Cambios en el organismo durante la marcha</a:t>
            </a:r>
          </a:p>
          <a:p>
            <a:pPr marL="9525" indent="12700" algn="just">
              <a:defRPr/>
            </a:pPr>
            <a:endParaRPr lang="es-ES" sz="1400">
              <a:solidFill>
                <a:schemeClr val="accent2"/>
              </a:solidFill>
              <a:effectLst>
                <a:outerShdw blurRad="38100" dist="38100" dir="2700000" algn="tl">
                  <a:srgbClr val="000000"/>
                </a:outerShdw>
              </a:effectLst>
              <a:latin typeface="Arial" charset="0"/>
            </a:endParaRPr>
          </a:p>
          <a:p>
            <a:pPr marL="9525" indent="12700" algn="just">
              <a:defRPr/>
            </a:pPr>
            <a:endPar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9525" indent="12700" algn="just">
              <a:defRPr/>
            </a:pPr>
            <a:r>
              <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rPr>
              <a:t>Sistema Digestivo</a:t>
            </a:r>
            <a:endParaRPr lang="es-ES" sz="3200">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9525" indent="12700" algn="just">
              <a:defRPr/>
            </a:pPr>
            <a:endParaRPr lang="es-ES" sz="3200">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9525" indent="12700" algn="just">
              <a:defRPr/>
            </a:pPr>
            <a:r>
              <a:rPr lang="es-ES" sz="3200">
                <a:solidFill>
                  <a:srgbClr val="000000"/>
                </a:solidFill>
                <a:latin typeface="Arial" charset="0"/>
                <a:ea typeface="Times New Roman" pitchFamily="18" charset="0"/>
                <a:cs typeface="Arial" charset="0"/>
              </a:rPr>
              <a:t>Ocurre una disminución de los movimientos del estómago y en la producción de jugos gástrico y pancrático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539750" y="476250"/>
            <a:ext cx="8135938" cy="5365750"/>
          </a:xfrm>
          <a:prstGeom prst="rect">
            <a:avLst/>
          </a:prstGeom>
          <a:noFill/>
          <a:ln w="9525">
            <a:noFill/>
            <a:miter lim="800000"/>
            <a:headEnd/>
            <a:tailEnd/>
          </a:ln>
          <a:effectLst/>
        </p:spPr>
        <p:txBody>
          <a:bodyPr>
            <a:spAutoFit/>
          </a:bodyPr>
          <a:lstStyle/>
          <a:p>
            <a:pPr marL="9525" indent="12700" algn="ctr">
              <a:defRPr/>
            </a:pPr>
            <a:r>
              <a:rPr lang="es-ES" sz="3200" b="1">
                <a:solidFill>
                  <a:schemeClr val="accent2"/>
                </a:solidFill>
                <a:effectLst>
                  <a:outerShdw blurRad="38100" dist="38100" dir="2700000" algn="tl">
                    <a:srgbClr val="000000"/>
                  </a:outerShdw>
                </a:effectLst>
                <a:latin typeface="Arial" charset="0"/>
              </a:rPr>
              <a:t>Cambios en el organismo durante la marcha</a:t>
            </a:r>
          </a:p>
          <a:p>
            <a:pPr marL="9525" indent="12700" algn="just">
              <a:defRPr/>
            </a:pPr>
            <a:endParaRPr lang="es-ES" sz="1400">
              <a:solidFill>
                <a:schemeClr val="accent2"/>
              </a:solidFill>
              <a:effectLst>
                <a:outerShdw blurRad="38100" dist="38100" dir="2700000" algn="tl">
                  <a:srgbClr val="000000"/>
                </a:outerShdw>
              </a:effectLst>
              <a:latin typeface="Arial" charset="0"/>
            </a:endParaRPr>
          </a:p>
          <a:p>
            <a:pPr marL="9525" indent="12700" algn="just">
              <a:defRPr/>
            </a:pPr>
            <a:endParaRPr lang="es-ES" sz="16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9525" indent="12700" algn="just">
              <a:defRPr/>
            </a:pPr>
            <a:r>
              <a:rPr lang="es-ES" sz="3200" u="sng">
                <a:solidFill>
                  <a:srgbClr val="006666"/>
                </a:solidFill>
                <a:effectLst>
                  <a:outerShdw blurRad="38100" dist="38100" dir="2700000" algn="tl">
                    <a:srgbClr val="000000"/>
                  </a:outerShdw>
                </a:effectLst>
                <a:latin typeface="Arial" charset="0"/>
              </a:rPr>
              <a:t>Nutrición</a:t>
            </a:r>
            <a:endParaRPr lang="es-ES" sz="3200">
              <a:solidFill>
                <a:srgbClr val="006666"/>
              </a:solidFill>
              <a:effectLst>
                <a:outerShdw blurRad="38100" dist="38100" dir="2700000" algn="tl">
                  <a:srgbClr val="000000"/>
                </a:outerShdw>
              </a:effectLst>
              <a:latin typeface="Arial" charset="0"/>
            </a:endParaRPr>
          </a:p>
          <a:p>
            <a:pPr marL="9525" indent="12700" algn="just">
              <a:defRPr/>
            </a:pPr>
            <a:endParaRPr lang="es-ES" sz="1400">
              <a:solidFill>
                <a:srgbClr val="006666"/>
              </a:solidFill>
              <a:effectLst>
                <a:outerShdw blurRad="38100" dist="38100" dir="2700000" algn="tl">
                  <a:srgbClr val="000000"/>
                </a:outerShdw>
              </a:effectLst>
              <a:latin typeface="Arial" charset="0"/>
            </a:endParaRPr>
          </a:p>
          <a:p>
            <a:pPr marL="9525" indent="12700" algn="just">
              <a:defRPr/>
            </a:pPr>
            <a:r>
              <a:rPr lang="es-ES" sz="2800">
                <a:latin typeface="Arial" charset="0"/>
              </a:rPr>
              <a:t>El considerable gasto de energía incrementa las necesidades de nutrientes. La alimentación debe suplir estas necesidades para evitar la pérdida de peso corporal</a:t>
            </a:r>
          </a:p>
          <a:p>
            <a:pPr marL="9525" indent="12700" algn="just">
              <a:defRPr/>
            </a:pPr>
            <a:endParaRPr lang="es-ES" sz="1000">
              <a:latin typeface="Arial" charset="0"/>
            </a:endParaRPr>
          </a:p>
          <a:p>
            <a:pPr marL="9525" indent="12700" algn="just">
              <a:defRPr/>
            </a:pPr>
            <a:r>
              <a:rPr lang="es-ES" sz="2800">
                <a:latin typeface="Arial" charset="0"/>
              </a:rPr>
              <a:t>Se incrementan los consumos de vitaminas B</a:t>
            </a:r>
            <a:r>
              <a:rPr lang="es-ES" sz="2800" baseline="-25000">
                <a:latin typeface="Arial" charset="0"/>
              </a:rPr>
              <a:t>1</a:t>
            </a:r>
            <a:r>
              <a:rPr lang="es-ES" sz="2800">
                <a:latin typeface="Arial" charset="0"/>
              </a:rPr>
              <a:t>, B</a:t>
            </a:r>
            <a:r>
              <a:rPr lang="es-ES" sz="2800" baseline="-25000">
                <a:latin typeface="Arial" charset="0"/>
              </a:rPr>
              <a:t>2</a:t>
            </a:r>
            <a:r>
              <a:rPr lang="es-ES" sz="2800">
                <a:latin typeface="Arial" charset="0"/>
              </a:rPr>
              <a:t> y C. En las marchas nocturnas se incrementa el gasto de vitamina 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539750" y="476250"/>
            <a:ext cx="8135938" cy="5000625"/>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Cambios en el organismo durante la marcha</a:t>
            </a:r>
          </a:p>
          <a:p>
            <a:pPr algn="just">
              <a:defRPr/>
            </a:pPr>
            <a:endParaRPr lang="es-ES" sz="1400">
              <a:solidFill>
                <a:schemeClr val="accent2"/>
              </a:solidFill>
              <a:effectLst>
                <a:outerShdw blurRad="38100" dist="38100" dir="2700000" algn="tl">
                  <a:srgbClr val="000000"/>
                </a:outerShdw>
              </a:effectLst>
              <a:latin typeface="Arial" charset="0"/>
            </a:endParaRPr>
          </a:p>
          <a:p>
            <a:pPr algn="just">
              <a:defRPr/>
            </a:pPr>
            <a:endParaRPr lang="es-ES" sz="16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algn="just">
              <a:defRPr/>
            </a:pPr>
            <a:r>
              <a:rPr lang="es-ES" sz="3200" u="sng">
                <a:solidFill>
                  <a:srgbClr val="006666"/>
                </a:solidFill>
                <a:effectLst>
                  <a:outerShdw blurRad="38100" dist="38100" dir="2700000" algn="tl">
                    <a:srgbClr val="000000"/>
                  </a:outerShdw>
                </a:effectLst>
                <a:latin typeface="Arial" charset="0"/>
              </a:rPr>
              <a:t>Regulación de la temperatura</a:t>
            </a:r>
            <a:endParaRPr lang="es-ES" sz="3200">
              <a:solidFill>
                <a:srgbClr val="006666"/>
              </a:solidFill>
              <a:effectLst>
                <a:outerShdw blurRad="38100" dist="38100" dir="2700000" algn="tl">
                  <a:srgbClr val="000000"/>
                </a:outerShdw>
              </a:effectLst>
              <a:latin typeface="Arial" charset="0"/>
            </a:endParaRPr>
          </a:p>
          <a:p>
            <a:pPr algn="just">
              <a:defRPr/>
            </a:pPr>
            <a:endParaRPr lang="es-ES" sz="2800">
              <a:solidFill>
                <a:srgbClr val="006666"/>
              </a:solidFill>
              <a:effectLst>
                <a:outerShdw blurRad="38100" dist="38100" dir="2700000" algn="tl">
                  <a:srgbClr val="000000"/>
                </a:outerShdw>
              </a:effectLst>
              <a:latin typeface="Arial" charset="0"/>
            </a:endParaRPr>
          </a:p>
          <a:p>
            <a:pPr algn="just">
              <a:defRPr/>
            </a:pPr>
            <a:r>
              <a:rPr lang="es-ES" sz="2800">
                <a:latin typeface="Arial" charset="0"/>
              </a:rPr>
              <a:t>Los mecanismos reguladores de la temperatura incrementan su actividad, impidiendo así su elevación a consecuencia de la intensa producción de calor. Esto implica que se intensifique la pérdida de agua y electrolitos por el sudor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539750" y="476250"/>
            <a:ext cx="8135938" cy="5059363"/>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sz="3200">
              <a:solidFill>
                <a:schemeClr val="accent2"/>
              </a:solidFill>
              <a:effectLst>
                <a:outerShdw blurRad="38100" dist="38100" dir="2700000" algn="tl">
                  <a:srgbClr val="000000"/>
                </a:outerShdw>
              </a:effectLst>
              <a:latin typeface="Arial" charset="0"/>
            </a:endParaRPr>
          </a:p>
          <a:p>
            <a:pPr algn="just">
              <a:lnSpc>
                <a:spcPct val="120000"/>
              </a:lnSpc>
              <a:defRPr/>
            </a:pPr>
            <a:r>
              <a:rPr lang="es-ES" sz="3200">
                <a:latin typeface="Arial" charset="0"/>
              </a:rPr>
              <a:t>Deben ponerse en práctica una serie de medidas relativas al aseguramiento médico, la carga de peso, el entrenamiento, la preparación, el régimen de abastecimiento de agua, de consumo de cloruro de sodio, de alimentación, el descanso y otras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539750" y="476250"/>
            <a:ext cx="8135938" cy="5453063"/>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sz="3200">
              <a:solidFill>
                <a:schemeClr val="accent2"/>
              </a:solidFill>
              <a:effectLst>
                <a:outerShdw blurRad="38100" dist="38100" dir="2700000" algn="tl">
                  <a:srgbClr val="000000"/>
                </a:outerShdw>
              </a:effectLst>
              <a:latin typeface="Arial" charset="0"/>
            </a:endParaRPr>
          </a:p>
          <a:p>
            <a:pPr algn="just">
              <a:defRPr/>
            </a:pPr>
            <a:r>
              <a:rPr lang="es-ES" sz="3200" u="sng">
                <a:solidFill>
                  <a:srgbClr val="006666"/>
                </a:solidFill>
                <a:effectLst>
                  <a:outerShdw blurRad="38100" dist="38100" dir="2700000" algn="tl">
                    <a:srgbClr val="000000"/>
                  </a:outerShdw>
                </a:effectLst>
                <a:latin typeface="Arial" charset="0"/>
              </a:rPr>
              <a:t>Aseguramiento médico</a:t>
            </a:r>
            <a:endParaRPr lang="es-ES" sz="3200">
              <a:solidFill>
                <a:srgbClr val="006666"/>
              </a:solidFill>
              <a:effectLst>
                <a:outerShdw blurRad="38100" dist="38100" dir="2700000" algn="tl">
                  <a:srgbClr val="000000"/>
                </a:outerShdw>
              </a:effectLst>
              <a:latin typeface="Arial" charset="0"/>
            </a:endParaRPr>
          </a:p>
          <a:p>
            <a:pPr algn="just">
              <a:defRPr/>
            </a:pPr>
            <a:endParaRPr lang="es-ES" sz="3200">
              <a:solidFill>
                <a:srgbClr val="006666"/>
              </a:solidFill>
              <a:effectLst>
                <a:outerShdw blurRad="38100" dist="38100" dir="2700000" algn="tl">
                  <a:srgbClr val="000000"/>
                </a:outerShdw>
              </a:effectLst>
              <a:latin typeface="Arial" charset="0"/>
            </a:endParaRPr>
          </a:p>
          <a:p>
            <a:pPr algn="just">
              <a:defRPr/>
            </a:pPr>
            <a:r>
              <a:rPr lang="es-ES" sz="3200">
                <a:latin typeface="Arial" charset="0"/>
              </a:rPr>
              <a:t>Incluye desde la exploración sanitario-epidemiológica del terreno y del itinerario, hasta el examen médico previo del personal</a:t>
            </a:r>
          </a:p>
          <a:p>
            <a:pPr algn="just">
              <a:defRPr/>
            </a:pPr>
            <a:r>
              <a:rPr lang="es-ES" sz="3200">
                <a:latin typeface="Arial" charset="0"/>
              </a:rPr>
              <a:t>Incluye también el tratamiento oportuno de las afecciones o lesiones que se hayan producido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9750" y="476250"/>
            <a:ext cx="8135938" cy="5118100"/>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sz="3200">
              <a:solidFill>
                <a:schemeClr val="accent2"/>
              </a:solidFill>
              <a:effectLst>
                <a:outerShdw blurRad="38100" dist="38100" dir="2700000" algn="tl">
                  <a:srgbClr val="000000"/>
                </a:outerShdw>
              </a:effectLst>
              <a:latin typeface="Arial" charset="0"/>
            </a:endParaRPr>
          </a:p>
          <a:p>
            <a:pPr algn="just">
              <a:defRPr/>
            </a:pPr>
            <a:r>
              <a:rPr lang="es-ES" sz="3200" u="sng">
                <a:solidFill>
                  <a:srgbClr val="006666"/>
                </a:solidFill>
                <a:effectLst>
                  <a:outerShdw blurRad="38100" dist="38100" dir="2700000" algn="tl">
                    <a:srgbClr val="000000"/>
                  </a:outerShdw>
                </a:effectLst>
                <a:latin typeface="Arial" charset="0"/>
              </a:rPr>
              <a:t>Carga de peso</a:t>
            </a:r>
          </a:p>
          <a:p>
            <a:pPr algn="just">
              <a:defRPr/>
            </a:pPr>
            <a:endParaRPr lang="es-ES" sz="1000" u="sng">
              <a:solidFill>
                <a:srgbClr val="006666"/>
              </a:solidFill>
              <a:effectLst>
                <a:outerShdw blurRad="38100" dist="38100" dir="2700000" algn="tl">
                  <a:srgbClr val="000000"/>
                </a:outerShdw>
              </a:effectLst>
              <a:latin typeface="Arial" charset="0"/>
            </a:endParaRPr>
          </a:p>
          <a:p>
            <a:pPr algn="just">
              <a:defRPr/>
            </a:pPr>
            <a:r>
              <a:rPr lang="es-ES" sz="3200">
                <a:latin typeface="Arial" charset="0"/>
              </a:rPr>
              <a:t>No debe sobrepasar 1/3 del peso de su cuerpo. En la mayoría de los ejércitos se acerca a la mitad. Va sobre la espalda, los costados y el pecho, lo que dificulta la pérdida de calor y la evaporación del sudor (tener presente el clima de nuestro país)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539750" y="476250"/>
            <a:ext cx="8135938" cy="4722813"/>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sz="3200">
              <a:solidFill>
                <a:schemeClr val="accent2"/>
              </a:solidFill>
              <a:effectLst>
                <a:outerShdw blurRad="38100" dist="38100" dir="2700000" algn="tl">
                  <a:srgbClr val="000000"/>
                </a:outerShdw>
              </a:effectLst>
              <a:latin typeface="Arial" charset="0"/>
            </a:endParaRPr>
          </a:p>
          <a:p>
            <a:pPr algn="just">
              <a:defRPr/>
            </a:pPr>
            <a:r>
              <a:rPr lang="es-ES" sz="3200" u="sng">
                <a:solidFill>
                  <a:srgbClr val="006666"/>
                </a:solidFill>
                <a:effectLst>
                  <a:outerShdw blurRad="38100" dist="38100" dir="2700000" algn="tl">
                    <a:srgbClr val="000000"/>
                  </a:outerShdw>
                </a:effectLst>
                <a:latin typeface="Arial" charset="0"/>
              </a:rPr>
              <a:t>Entrenamiento</a:t>
            </a:r>
          </a:p>
          <a:p>
            <a:pPr algn="just">
              <a:defRPr/>
            </a:pPr>
            <a:endParaRPr lang="es-ES" sz="1600" u="sng">
              <a:solidFill>
                <a:srgbClr val="006666"/>
              </a:solidFill>
              <a:effectLst>
                <a:outerShdw blurRad="38100" dist="38100" dir="2700000" algn="tl">
                  <a:srgbClr val="000000"/>
                </a:outerShdw>
              </a:effectLst>
              <a:latin typeface="Arial" charset="0"/>
            </a:endParaRPr>
          </a:p>
          <a:p>
            <a:pPr algn="just">
              <a:defRPr/>
            </a:pPr>
            <a:r>
              <a:rPr lang="es-ES" sz="3200">
                <a:latin typeface="Arial" charset="0"/>
              </a:rPr>
              <a:t>La adaptación de los sistemas respiratorios y circulatorios al esfuerzo físico se produce de forma progresiva mediante un proceso prolongado y organizado de preparación física y entrenamiento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39750" y="476250"/>
            <a:ext cx="8135938" cy="5289550"/>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531813" indent="-531813" algn="just">
              <a:tabLst>
                <a:tab pos="531813" algn="l"/>
              </a:tabLst>
              <a:defRPr/>
            </a:pPr>
            <a:endParaRPr lang="es-ES" sz="3200">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rPr>
              <a:t>Preparación </a:t>
            </a:r>
            <a:endParaRPr lang="es-ES" sz="3200">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2800">
              <a:solidFill>
                <a:srgbClr val="000000"/>
              </a:solidFill>
              <a:latin typeface="Arial" charset="0"/>
              <a:ea typeface="Times New Roman" pitchFamily="18" charset="0"/>
              <a:cs typeface="Arial" charset="0"/>
            </a:endParaRPr>
          </a:p>
          <a:p>
            <a:pPr marL="531813" indent="-531813" algn="just">
              <a:tabLst>
                <a:tab pos="531813" algn="l"/>
              </a:tabLst>
              <a:defRPr/>
            </a:pPr>
            <a:r>
              <a:rPr lang="es-ES" sz="2800">
                <a:solidFill>
                  <a:srgbClr val="000000"/>
                </a:solidFill>
                <a:latin typeface="Arial" charset="0"/>
                <a:ea typeface="Times New Roman" pitchFamily="18" charset="0"/>
                <a:cs typeface="Arial" charset="0"/>
              </a:rPr>
              <a:t>Algunas medidas son:</a:t>
            </a:r>
            <a:endParaRPr lang="es-ES" sz="2800">
              <a:solidFill>
                <a:srgbClr val="000000"/>
              </a:solidFill>
              <a:latin typeface="Arial" charset="0"/>
            </a:endParaRPr>
          </a:p>
          <a:p>
            <a:pPr marL="531813" indent="-531813" algn="just">
              <a:lnSpc>
                <a:spcPct val="140000"/>
              </a:lnSpc>
              <a:buFontTx/>
              <a:buAutoNum type="arabicPeriod"/>
              <a:tabLst>
                <a:tab pos="531813" algn="l"/>
              </a:tabLst>
              <a:defRPr/>
            </a:pPr>
            <a:r>
              <a:rPr lang="es-ES" sz="2800">
                <a:solidFill>
                  <a:srgbClr val="000000"/>
                </a:solidFill>
                <a:latin typeface="Arial" charset="0"/>
                <a:cs typeface="Times New Roman" pitchFamily="18" charset="0"/>
              </a:rPr>
              <a:t>Examen físico previo para excluir al no apto</a:t>
            </a:r>
          </a:p>
          <a:p>
            <a:pPr marL="531813" indent="-531813" algn="just">
              <a:lnSpc>
                <a:spcPct val="140000"/>
              </a:lnSpc>
              <a:buFontTx/>
              <a:buAutoNum type="arabicPeriod"/>
              <a:tabLst>
                <a:tab pos="531813" algn="l"/>
              </a:tabLst>
              <a:defRPr/>
            </a:pPr>
            <a:r>
              <a:rPr lang="es-ES" sz="2800">
                <a:solidFill>
                  <a:srgbClr val="000000"/>
                </a:solidFill>
                <a:latin typeface="Arial" charset="0"/>
                <a:cs typeface="Times New Roman" pitchFamily="18" charset="0"/>
              </a:rPr>
              <a:t>Comprobación del ajuste del calzado, el equipo y el uniforme antes de la partida</a:t>
            </a:r>
          </a:p>
          <a:p>
            <a:pPr marL="531813" indent="-531813" algn="just">
              <a:lnSpc>
                <a:spcPct val="140000"/>
              </a:lnSpc>
              <a:buFontTx/>
              <a:buAutoNum type="arabicPeriod"/>
              <a:tabLst>
                <a:tab pos="531813" algn="l"/>
              </a:tabLst>
              <a:defRPr/>
            </a:pPr>
            <a:r>
              <a:rPr lang="es-ES_tradnl" sz="2800">
                <a:solidFill>
                  <a:srgbClr val="000000"/>
                </a:solidFill>
                <a:latin typeface="Arial" charset="0"/>
                <a:cs typeface="Times New Roman" pitchFamily="18" charset="0"/>
              </a:rPr>
              <a:t>…</a:t>
            </a:r>
            <a:endParaRPr lang="es-ES" sz="2800">
              <a:solidFill>
                <a:srgbClr val="000000"/>
              </a:solidFill>
              <a:latin typeface="Arial"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180975" y="5216525"/>
            <a:ext cx="5472113"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s-ES_tradnl" altLang="es-US" sz="1400" dirty="0"/>
              <a:t>Tomado del libro de texto Preparación Médico Militar. </a:t>
            </a:r>
          </a:p>
          <a:p>
            <a:pPr algn="ctr" eaLnBrk="1" hangingPunct="1"/>
            <a:r>
              <a:rPr lang="es-ES_tradnl" altLang="es-US" sz="1400"/>
              <a:t>Tomo III de Lorenzo Más Díaz y José García Rivera. </a:t>
            </a:r>
          </a:p>
          <a:p>
            <a:pPr algn="ctr" eaLnBrk="1" hangingPunct="1"/>
            <a:r>
              <a:rPr lang="es-ES_tradnl" altLang="es-US" sz="1400" dirty="0"/>
              <a:t>Editorial Pueblo y Educación. </a:t>
            </a:r>
          </a:p>
          <a:p>
            <a:pPr algn="ctr" eaLnBrk="1" hangingPunct="1"/>
            <a:r>
              <a:rPr lang="es-ES_tradnl" altLang="es-US" sz="1400" dirty="0"/>
              <a:t>1984</a:t>
            </a:r>
            <a:endParaRPr lang="es-ES" altLang="es-US" sz="1400" dirty="0"/>
          </a:p>
        </p:txBody>
      </p:sp>
      <p:sp>
        <p:nvSpPr>
          <p:cNvPr id="2051" name="WordArt 7"/>
          <p:cNvSpPr>
            <a:spLocks noChangeArrowheads="1" noChangeShapeType="1" noTextEdit="1"/>
          </p:cNvSpPr>
          <p:nvPr/>
        </p:nvSpPr>
        <p:spPr bwMode="auto">
          <a:xfrm>
            <a:off x="900113" y="1844675"/>
            <a:ext cx="7272337" cy="1584325"/>
          </a:xfrm>
          <a:prstGeom prst="rect">
            <a:avLst/>
          </a:prstGeom>
        </p:spPr>
        <p:txBody>
          <a:bodyPr wrap="none" fromWordArt="1">
            <a:prstTxWarp prst="textPlain">
              <a:avLst>
                <a:gd name="adj" fmla="val 50000"/>
              </a:avLst>
            </a:prstTxWarp>
          </a:bodyPr>
          <a:lstStyle/>
          <a:p>
            <a:pPr algn="ctr"/>
            <a:r>
              <a:rPr lang="es-US" sz="3600" kern="10">
                <a:ln w="12700">
                  <a:solidFill>
                    <a:srgbClr val="3333CC"/>
                  </a:solidFill>
                  <a:round/>
                  <a:headEnd/>
                  <a:tailEnd/>
                </a:ln>
                <a:solidFill>
                  <a:srgbClr val="CCFFFF">
                    <a:alpha val="50195"/>
                  </a:srgbClr>
                </a:solidFill>
                <a:effectLst>
                  <a:outerShdw dist="45791" dir="2021404" algn="ctr" rotWithShape="0">
                    <a:srgbClr val="9999FF"/>
                  </a:outerShdw>
                </a:effectLst>
                <a:latin typeface="Arial Black" panose="020B0A04020102020204" pitchFamily="34" charset="0"/>
              </a:rPr>
              <a:t>Higiene de la Marcha</a:t>
            </a:r>
          </a:p>
        </p:txBody>
      </p:sp>
      <p:sp>
        <p:nvSpPr>
          <p:cNvPr id="2052" name="Text Box 8"/>
          <p:cNvSpPr txBox="1">
            <a:spLocks noChangeArrowheads="1"/>
          </p:cNvSpPr>
          <p:nvPr/>
        </p:nvSpPr>
        <p:spPr bwMode="auto">
          <a:xfrm>
            <a:off x="3276600" y="692150"/>
            <a:ext cx="20161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endParaRPr lang="es-ES" altLang="es-US" sz="3200" dirty="0">
              <a:solidFill>
                <a:schemeClr val="accent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539750" y="476250"/>
            <a:ext cx="8135938" cy="4805363"/>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531813" indent="-531813" algn="just">
              <a:tabLst>
                <a:tab pos="531813" algn="l"/>
              </a:tabLst>
              <a:defRPr/>
            </a:pPr>
            <a:endParaRPr lang="es-ES" sz="3200">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rPr>
              <a:t>Preparación </a:t>
            </a:r>
            <a:r>
              <a:rPr lang="es-ES" sz="3200">
                <a:solidFill>
                  <a:srgbClr val="006666"/>
                </a:solidFill>
                <a:latin typeface="Arial" charset="0"/>
                <a:ea typeface="Times New Roman" pitchFamily="18" charset="0"/>
                <a:cs typeface="Arial" charset="0"/>
              </a:rPr>
              <a:t>(cont.)</a:t>
            </a:r>
            <a:endParaRPr lang="es-ES" sz="3200">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1400">
              <a:solidFill>
                <a:srgbClr val="000000"/>
              </a:solidFill>
              <a:latin typeface="Arial" charset="0"/>
              <a:ea typeface="Times New Roman" pitchFamily="18" charset="0"/>
              <a:cs typeface="Arial" charset="0"/>
            </a:endParaRPr>
          </a:p>
          <a:p>
            <a:pPr marL="531813" indent="-531813" algn="just">
              <a:lnSpc>
                <a:spcPct val="110000"/>
              </a:lnSpc>
              <a:buFontTx/>
              <a:buAutoNum type="arabicPeriod" startAt="3"/>
              <a:tabLst>
                <a:tab pos="531813" algn="l"/>
              </a:tabLst>
              <a:defRPr/>
            </a:pPr>
            <a:r>
              <a:rPr lang="es-ES" sz="2800">
                <a:solidFill>
                  <a:srgbClr val="000000"/>
                </a:solidFill>
                <a:latin typeface="Arial" charset="0"/>
                <a:ea typeface="Times New Roman" pitchFamily="18" charset="0"/>
                <a:cs typeface="Arial" charset="0"/>
              </a:rPr>
              <a:t>Verificar la calidad sanitaria del agua que se ingerirá (desinfectar si necesario). Prohibir el uso de fuentes no autorizadas por los SM</a:t>
            </a:r>
          </a:p>
          <a:p>
            <a:pPr marL="531813" indent="-531813" algn="just">
              <a:lnSpc>
                <a:spcPct val="110000"/>
              </a:lnSpc>
              <a:buFontTx/>
              <a:buAutoNum type="arabicPeriod" startAt="3"/>
              <a:tabLst>
                <a:tab pos="531813" algn="l"/>
              </a:tabLst>
              <a:defRPr/>
            </a:pPr>
            <a:endParaRPr lang="es-ES" sz="1200">
              <a:solidFill>
                <a:srgbClr val="000000"/>
              </a:solidFill>
              <a:latin typeface="Arial" charset="0"/>
              <a:cs typeface="Times New Roman" pitchFamily="18" charset="0"/>
            </a:endParaRPr>
          </a:p>
          <a:p>
            <a:pPr marL="531813" indent="-531813" algn="just">
              <a:lnSpc>
                <a:spcPct val="110000"/>
              </a:lnSpc>
              <a:buFontTx/>
              <a:buAutoNum type="arabicPeriod" startAt="3"/>
              <a:tabLst>
                <a:tab pos="531813" algn="l"/>
              </a:tabLst>
              <a:defRPr/>
            </a:pPr>
            <a:r>
              <a:rPr lang="es-ES" sz="2800">
                <a:solidFill>
                  <a:srgbClr val="000000"/>
                </a:solidFill>
                <a:latin typeface="Arial" charset="0"/>
                <a:cs typeface="Times New Roman" pitchFamily="18" charset="0"/>
              </a:rPr>
              <a:t>Mediante la exploración HE comprobar los puntos de reabastecimiento de agua</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539750" y="476250"/>
            <a:ext cx="8135938" cy="5518150"/>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sz="3200">
              <a:solidFill>
                <a:schemeClr val="accent2"/>
              </a:solidFill>
              <a:effectLst>
                <a:outerShdw blurRad="38100" dist="38100" dir="2700000" algn="tl">
                  <a:srgbClr val="000000"/>
                </a:outerShdw>
              </a:effectLst>
              <a:latin typeface="Arial" charset="0"/>
            </a:endParaRPr>
          </a:p>
          <a:p>
            <a:pPr algn="just">
              <a:defRPr/>
            </a:pPr>
            <a:r>
              <a:rPr lang="es-ES" sz="3200" u="sng">
                <a:solidFill>
                  <a:srgbClr val="006666"/>
                </a:solidFill>
                <a:effectLst>
                  <a:outerShdw blurRad="38100" dist="38100" dir="2700000" algn="tl">
                    <a:srgbClr val="000000"/>
                  </a:outerShdw>
                </a:effectLst>
                <a:latin typeface="Arial" charset="0"/>
              </a:rPr>
              <a:t>Régimen de abastecimiento de agua</a:t>
            </a:r>
          </a:p>
          <a:p>
            <a:pPr algn="just">
              <a:defRPr/>
            </a:pPr>
            <a:endParaRPr lang="es-ES" sz="3200">
              <a:solidFill>
                <a:srgbClr val="006666"/>
              </a:solidFill>
              <a:effectLst>
                <a:outerShdw blurRad="38100" dist="38100" dir="2700000" algn="tl">
                  <a:srgbClr val="000000"/>
                </a:outerShdw>
              </a:effectLst>
              <a:latin typeface="Arial" charset="0"/>
            </a:endParaRPr>
          </a:p>
          <a:p>
            <a:pPr algn="just">
              <a:defRPr/>
            </a:pPr>
            <a:r>
              <a:rPr lang="es-ES" sz="2800">
                <a:latin typeface="Arial" charset="0"/>
              </a:rPr>
              <a:t>Se deben reponer las pérdidas de líquidos de manera total</a:t>
            </a:r>
          </a:p>
          <a:p>
            <a:pPr algn="just">
              <a:defRPr/>
            </a:pPr>
            <a:r>
              <a:rPr lang="es-ES" sz="2800">
                <a:latin typeface="Arial" charset="0"/>
              </a:rPr>
              <a:t>Los aspectos más sobresalientes que deben tenerse en cuenta son:</a:t>
            </a:r>
          </a:p>
          <a:p>
            <a:pPr algn="just">
              <a:defRPr/>
            </a:pPr>
            <a:r>
              <a:rPr lang="es-ES" sz="2800">
                <a:latin typeface="Arial" charset="0"/>
              </a:rPr>
              <a:t>El establecimiento de una </a:t>
            </a:r>
            <a:r>
              <a:rPr lang="es-ES" sz="2800" u="sng">
                <a:solidFill>
                  <a:schemeClr val="accent2"/>
                </a:solidFill>
                <a:effectLst>
                  <a:outerShdw blurRad="38100" dist="38100" dir="2700000" algn="tl">
                    <a:srgbClr val="000000"/>
                  </a:outerShdw>
                </a:effectLst>
                <a:latin typeface="Arial" charset="0"/>
              </a:rPr>
              <a:t>disciplina rigurosa</a:t>
            </a:r>
            <a:r>
              <a:rPr lang="es-ES" sz="2800">
                <a:latin typeface="Arial" charset="0"/>
              </a:rPr>
              <a:t> y la </a:t>
            </a:r>
            <a:r>
              <a:rPr lang="es-ES" sz="2800" u="sng">
                <a:solidFill>
                  <a:schemeClr val="accent2"/>
                </a:solidFill>
                <a:effectLst>
                  <a:outerShdw blurRad="38100" dist="38100" dir="2700000" algn="tl">
                    <a:srgbClr val="000000"/>
                  </a:outerShdw>
                </a:effectLst>
                <a:latin typeface="Arial" charset="0"/>
              </a:rPr>
              <a:t>educación del personal</a:t>
            </a:r>
            <a:r>
              <a:rPr lang="es-ES" sz="2800">
                <a:latin typeface="Arial" charset="0"/>
              </a:rPr>
              <a:t> en el consumo racional de agua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539750" y="476250"/>
            <a:ext cx="8135938" cy="5583238"/>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531813" indent="-531813" algn="just">
              <a:tabLst>
                <a:tab pos="531813" algn="l"/>
              </a:tabLst>
              <a:defRPr/>
            </a:pPr>
            <a:endParaRPr lang="es-ES">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3200" u="sng">
                <a:solidFill>
                  <a:srgbClr val="006666"/>
                </a:solidFill>
                <a:effectLst>
                  <a:outerShdw blurRad="38100" dist="38100" dir="2700000" algn="tl">
                    <a:srgbClr val="000000"/>
                  </a:outerShdw>
                </a:effectLst>
                <a:latin typeface="Arial" charset="0"/>
              </a:rPr>
              <a:t>Régimen de abastecimiento de agua</a:t>
            </a:r>
          </a:p>
          <a:p>
            <a:pPr marL="531813" indent="-531813" algn="just">
              <a:tabLst>
                <a:tab pos="531813" algn="l"/>
              </a:tabLst>
              <a:defRPr/>
            </a:pPr>
            <a:endParaRPr lang="es-ES" sz="1000" u="sng">
              <a:solidFill>
                <a:srgbClr val="006666"/>
              </a:solidFill>
              <a:effectLst>
                <a:outerShdw blurRad="38100" dist="38100" dir="2700000" algn="tl">
                  <a:srgbClr val="000000"/>
                </a:outerShdw>
              </a:effectLst>
              <a:latin typeface="Arial" charset="0"/>
            </a:endParaRPr>
          </a:p>
          <a:p>
            <a:pPr marL="531813" indent="-531813" algn="just">
              <a:tabLst>
                <a:tab pos="531813" algn="l"/>
              </a:tabLst>
              <a:defRPr/>
            </a:pPr>
            <a:r>
              <a:rPr lang="es-ES" sz="2800" u="sng">
                <a:latin typeface="Arial" charset="0"/>
              </a:rPr>
              <a:t>Establecimiento de una disciplina rigurosa</a:t>
            </a:r>
            <a:r>
              <a:rPr lang="es-ES" sz="2800">
                <a:latin typeface="Arial" charset="0"/>
              </a:rPr>
              <a:t>:</a:t>
            </a:r>
          </a:p>
          <a:p>
            <a:pPr marL="531813" indent="-531813" algn="just">
              <a:buClr>
                <a:srgbClr val="FF0000"/>
              </a:buClr>
              <a:buSzPct val="150000"/>
              <a:buFont typeface="Wingdings" pitchFamily="2" charset="2"/>
              <a:buChar char="ü"/>
              <a:tabLst>
                <a:tab pos="531813" algn="l"/>
              </a:tabLst>
              <a:defRPr/>
            </a:pPr>
            <a:r>
              <a:rPr lang="es-ES" sz="2600">
                <a:latin typeface="Arial" charset="0"/>
              </a:rPr>
              <a:t>Prohibir la ingestión de agua de fuentes no autorizadas</a:t>
            </a:r>
          </a:p>
          <a:p>
            <a:pPr marL="531813" indent="-531813" algn="just">
              <a:buClr>
                <a:srgbClr val="FF0000"/>
              </a:buClr>
              <a:buSzPct val="150000"/>
              <a:buFont typeface="Wingdings" pitchFamily="2" charset="2"/>
              <a:buChar char="ü"/>
              <a:tabLst>
                <a:tab pos="531813" algn="l"/>
              </a:tabLst>
              <a:defRPr/>
            </a:pPr>
            <a:r>
              <a:rPr lang="es-ES" sz="2600">
                <a:latin typeface="Arial" charset="0"/>
              </a:rPr>
              <a:t>Llenar las cantimploras al comienzo de la jornada y en los descansos largos</a:t>
            </a:r>
          </a:p>
          <a:p>
            <a:pPr marL="531813" indent="-531813" algn="just">
              <a:buClr>
                <a:srgbClr val="FF0000"/>
              </a:buClr>
              <a:buSzPct val="150000"/>
              <a:buFont typeface="Wingdings" pitchFamily="2" charset="2"/>
              <a:buChar char="ü"/>
              <a:tabLst>
                <a:tab pos="531813" algn="l"/>
              </a:tabLst>
              <a:defRPr/>
            </a:pPr>
            <a:r>
              <a:rPr lang="es-ES" sz="2600">
                <a:latin typeface="Arial" charset="0"/>
              </a:rPr>
              <a:t>La ingestión de agua se hará durante las comidas y los descansos y según aparezca la sed. En Cuba es de unos 5-6 L/día</a:t>
            </a:r>
          </a:p>
          <a:p>
            <a:pPr marL="531813" indent="-531813" algn="just">
              <a:buClr>
                <a:srgbClr val="FF0000"/>
              </a:buClr>
              <a:buSzPct val="150000"/>
              <a:buFont typeface="Wingdings" pitchFamily="2" charset="2"/>
              <a:buChar char="ü"/>
              <a:tabLst>
                <a:tab pos="531813" algn="l"/>
              </a:tabLst>
              <a:defRPr/>
            </a:pPr>
            <a:r>
              <a:rPr lang="es-ES" sz="2600">
                <a:latin typeface="Arial" charset="0"/>
              </a:rPr>
              <a:t>Evitar la contaminación de las fuentes por la tropa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539750" y="476250"/>
            <a:ext cx="8135938" cy="5888038"/>
          </a:xfrm>
          <a:prstGeom prst="rect">
            <a:avLst/>
          </a:prstGeom>
          <a:noFill/>
          <a:ln w="9525">
            <a:noFill/>
            <a:miter lim="800000"/>
            <a:headEnd/>
            <a:tailEnd/>
          </a:ln>
          <a:effectLst/>
        </p:spPr>
        <p:txBody>
          <a:bodyPr>
            <a:spAutoFit/>
          </a:bodyPr>
          <a:lstStyle/>
          <a:p>
            <a:pPr marL="9525" indent="12700"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9525" indent="12700" algn="just">
              <a:tabLst>
                <a:tab pos="531813" algn="l"/>
              </a:tabLst>
              <a:defRPr/>
            </a:pPr>
            <a:endParaRPr lang="es-ES">
              <a:solidFill>
                <a:schemeClr val="accent2"/>
              </a:solidFill>
              <a:effectLst>
                <a:outerShdw blurRad="38100" dist="38100" dir="2700000" algn="tl">
                  <a:srgbClr val="000000"/>
                </a:outerShdw>
              </a:effectLst>
              <a:latin typeface="Arial" charset="0"/>
            </a:endParaRPr>
          </a:p>
          <a:p>
            <a:pPr marL="9525" indent="12700" algn="just">
              <a:tabLst>
                <a:tab pos="531813" algn="l"/>
              </a:tabLst>
              <a:defRPr/>
            </a:pPr>
            <a:r>
              <a:rPr lang="es-ES" sz="3200" u="sng">
                <a:solidFill>
                  <a:srgbClr val="006666"/>
                </a:solidFill>
                <a:effectLst>
                  <a:outerShdw blurRad="38100" dist="38100" dir="2700000" algn="tl">
                    <a:srgbClr val="000000"/>
                  </a:outerShdw>
                </a:effectLst>
                <a:latin typeface="Arial" charset="0"/>
              </a:rPr>
              <a:t>Régimen de abastecimiento de agua</a:t>
            </a:r>
          </a:p>
          <a:p>
            <a:pPr marL="9525" indent="12700" algn="just">
              <a:tabLst>
                <a:tab pos="531813" algn="l"/>
              </a:tabLst>
              <a:defRPr/>
            </a:pPr>
            <a:endParaRPr lang="es-ES" sz="1000">
              <a:solidFill>
                <a:srgbClr val="006666"/>
              </a:solidFill>
              <a:effectLst>
                <a:outerShdw blurRad="38100" dist="38100" dir="2700000" algn="tl">
                  <a:srgbClr val="000000"/>
                </a:outerShdw>
              </a:effectLst>
              <a:latin typeface="Arial" charset="0"/>
            </a:endParaRPr>
          </a:p>
          <a:p>
            <a:pPr marL="9525" indent="12700" algn="just">
              <a:tabLst>
                <a:tab pos="531813" algn="l"/>
              </a:tabLst>
              <a:defRPr/>
            </a:pPr>
            <a:r>
              <a:rPr lang="es-ES" sz="2600" u="sng">
                <a:latin typeface="Arial" charset="0"/>
              </a:rPr>
              <a:t>Educación y entrenamiento en el consumo racional de agua</a:t>
            </a:r>
            <a:r>
              <a:rPr lang="es-ES" sz="2600">
                <a:latin typeface="Arial" charset="0"/>
              </a:rPr>
              <a:t>:</a:t>
            </a:r>
          </a:p>
          <a:p>
            <a:pPr marL="9525" indent="12700" algn="just">
              <a:tabLst>
                <a:tab pos="531813" algn="l"/>
              </a:tabLst>
              <a:defRPr/>
            </a:pPr>
            <a:r>
              <a:rPr lang="es-ES" sz="2600">
                <a:latin typeface="Arial" charset="0"/>
              </a:rPr>
              <a:t>No ingerir agua en grandes cantidades ni en el primer instante del descanso</a:t>
            </a:r>
          </a:p>
          <a:p>
            <a:pPr marL="9525" indent="12700" algn="just">
              <a:tabLst>
                <a:tab pos="531813" algn="l"/>
              </a:tabLst>
              <a:defRPr/>
            </a:pPr>
            <a:endParaRPr lang="es-ES" sz="1200">
              <a:latin typeface="Arial" charset="0"/>
            </a:endParaRPr>
          </a:p>
          <a:p>
            <a:pPr marL="9525" indent="12700" algn="just">
              <a:tabLst>
                <a:tab pos="531813" algn="l"/>
              </a:tabLst>
              <a:defRPr/>
            </a:pPr>
            <a:r>
              <a:rPr lang="es-ES" sz="2600">
                <a:latin typeface="Arial" charset="0"/>
              </a:rPr>
              <a:t>Debe hacerse de la siguiente manera:</a:t>
            </a:r>
          </a:p>
          <a:p>
            <a:pPr marL="9525" indent="12700" algn="just">
              <a:tabLst>
                <a:tab pos="531813" algn="l"/>
              </a:tabLst>
              <a:defRPr/>
            </a:pPr>
            <a:endParaRPr lang="es-ES" sz="1000">
              <a:latin typeface="Arial" charset="0"/>
            </a:endParaRPr>
          </a:p>
          <a:p>
            <a:pPr marL="9525" indent="12700" algn="just">
              <a:buFontTx/>
              <a:buAutoNum type="arabicPeriod"/>
              <a:tabLst>
                <a:tab pos="531813" algn="l"/>
              </a:tabLst>
              <a:defRPr/>
            </a:pPr>
            <a:r>
              <a:rPr lang="es-ES" sz="2600">
                <a:solidFill>
                  <a:srgbClr val="000000"/>
                </a:solidFill>
                <a:latin typeface="Arial" charset="0"/>
                <a:ea typeface="Times New Roman" pitchFamily="18" charset="0"/>
                <a:cs typeface="Arial" charset="0"/>
              </a:rPr>
              <a:t>  Descansar algunos minutos para darle tiempo al organismo a alcanzar un grado aceptable de recuperación del agotamiento y la sofocación</a:t>
            </a:r>
          </a:p>
          <a:p>
            <a:pPr marL="9525" indent="12700" algn="just">
              <a:buFontTx/>
              <a:buAutoNum type="arabicPeriod"/>
              <a:tabLst>
                <a:tab pos="531813" algn="l"/>
              </a:tabLst>
              <a:defRPr/>
            </a:pPr>
            <a:r>
              <a:rPr lang="es-ES_tradnl" sz="2600">
                <a:solidFill>
                  <a:srgbClr val="000000"/>
                </a:solidFill>
                <a:latin typeface="Arial" charset="0"/>
                <a:ea typeface="Times New Roman" pitchFamily="18" charset="0"/>
                <a:cs typeface="Arial" charset="0"/>
              </a:rPr>
              <a:t>…</a:t>
            </a:r>
            <a:endParaRPr lang="es-ES" sz="2600">
              <a:solidFill>
                <a:srgbClr val="000000"/>
              </a:solidFill>
              <a:latin typeface="Arial"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539750" y="476250"/>
            <a:ext cx="8135938" cy="5551488"/>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a:solidFill>
                <a:schemeClr val="accent2"/>
              </a:solidFill>
              <a:effectLst>
                <a:outerShdw blurRad="38100" dist="38100" dir="2700000" algn="tl">
                  <a:srgbClr val="000000"/>
                </a:outerShdw>
              </a:effectLst>
              <a:latin typeface="Arial" charset="0"/>
            </a:endParaRPr>
          </a:p>
          <a:p>
            <a:pPr algn="just">
              <a:defRPr/>
            </a:pPr>
            <a:r>
              <a:rPr lang="es-ES" sz="3200" u="sng">
                <a:solidFill>
                  <a:srgbClr val="006666"/>
                </a:solidFill>
                <a:effectLst>
                  <a:outerShdw blurRad="38100" dist="38100" dir="2700000" algn="tl">
                    <a:srgbClr val="000000"/>
                  </a:outerShdw>
                </a:effectLst>
                <a:latin typeface="Arial" charset="0"/>
              </a:rPr>
              <a:t>Régimen de abastecimiento de agua</a:t>
            </a:r>
          </a:p>
          <a:p>
            <a:pPr algn="just">
              <a:defRPr/>
            </a:pPr>
            <a:endParaRPr lang="es-ES" sz="1000">
              <a:solidFill>
                <a:srgbClr val="006666"/>
              </a:solidFill>
              <a:latin typeface="Arial" charset="0"/>
            </a:endParaRPr>
          </a:p>
          <a:p>
            <a:pPr algn="just">
              <a:defRPr/>
            </a:pPr>
            <a:r>
              <a:rPr lang="es-ES" sz="2600" u="sng">
                <a:latin typeface="Arial" charset="0"/>
              </a:rPr>
              <a:t>Educación y entrenamiento en el consumo racional de agua</a:t>
            </a:r>
            <a:r>
              <a:rPr lang="es-ES" sz="2600">
                <a:latin typeface="Arial" charset="0"/>
              </a:rPr>
              <a:t>: (cont.)</a:t>
            </a:r>
          </a:p>
          <a:p>
            <a:pPr algn="just">
              <a:defRPr/>
            </a:pPr>
            <a:endParaRPr lang="es-ES" sz="1600">
              <a:latin typeface="Arial" charset="0"/>
            </a:endParaRPr>
          </a:p>
          <a:p>
            <a:pPr algn="just">
              <a:defRPr/>
            </a:pPr>
            <a:r>
              <a:rPr lang="es-ES" sz="2400">
                <a:latin typeface="Arial" charset="0"/>
              </a:rPr>
              <a:t>Debe hacerse de la siguiente manera: (cont.)</a:t>
            </a:r>
          </a:p>
          <a:p>
            <a:pPr algn="just">
              <a:defRPr/>
            </a:pPr>
            <a:endParaRPr lang="es-ES" sz="1200">
              <a:latin typeface="Arial" charset="0"/>
            </a:endParaRPr>
          </a:p>
          <a:p>
            <a:pPr algn="just">
              <a:buFontTx/>
              <a:buAutoNum type="arabicPeriod" startAt="2"/>
              <a:defRPr/>
            </a:pPr>
            <a:r>
              <a:rPr lang="es-ES" sz="2600">
                <a:solidFill>
                  <a:srgbClr val="000000"/>
                </a:solidFill>
                <a:latin typeface="Arial" charset="0"/>
                <a:ea typeface="Times New Roman" pitchFamily="18" charset="0"/>
                <a:cs typeface="Arial" charset="0"/>
              </a:rPr>
              <a:t>  Comenzar por enjuagarse la boca con un sorbo y después ingerir paulatinamente pequeños volúmenes de la cantidad deseada reteniéndola durante unos instantes en la boca (</a:t>
            </a:r>
            <a:r>
              <a:rPr lang="es-ES" sz="2400">
                <a:solidFill>
                  <a:srgbClr val="000000"/>
                </a:solidFill>
                <a:latin typeface="Arial" charset="0"/>
                <a:ea typeface="Times New Roman" pitchFamily="18" charset="0"/>
                <a:cs typeface="Arial" charset="0"/>
              </a:rPr>
              <a:t>provoca un alivio mayor y mas completo de la sensación de sed</a:t>
            </a:r>
            <a:r>
              <a:rPr lang="es-ES" sz="2600">
                <a:solidFill>
                  <a:srgbClr val="000000"/>
                </a:solidFill>
                <a:latin typeface="Arial" charset="0"/>
                <a:ea typeface="Times New Roman" pitchFamily="18" charset="0"/>
                <a:cs typeface="Arial" charset="0"/>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539750" y="476250"/>
            <a:ext cx="8135938" cy="5305425"/>
          </a:xfrm>
          <a:prstGeom prst="rect">
            <a:avLst/>
          </a:prstGeom>
          <a:noFill/>
          <a:ln w="9525">
            <a:noFill/>
            <a:miter lim="800000"/>
            <a:headEnd/>
            <a:tailEnd/>
          </a:ln>
          <a:effectLst/>
        </p:spPr>
        <p:txBody>
          <a:bodyPr>
            <a:spAutoFit/>
          </a:bodyPr>
          <a:lstStyle/>
          <a:p>
            <a:pPr marL="74613" indent="12700"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74613" indent="12700" algn="just">
              <a:defRPr/>
            </a:pPr>
            <a:endParaRPr lang="es-ES">
              <a:solidFill>
                <a:schemeClr val="accent2"/>
              </a:solidFill>
              <a:effectLst>
                <a:outerShdw blurRad="38100" dist="38100" dir="2700000" algn="tl">
                  <a:srgbClr val="000000"/>
                </a:outerShdw>
              </a:effectLst>
              <a:latin typeface="Arial" charset="0"/>
            </a:endParaRPr>
          </a:p>
          <a:p>
            <a:pPr marL="74613" indent="12700" algn="just">
              <a:defRPr/>
            </a:pPr>
            <a:r>
              <a:rPr lang="es-ES" sz="3200" u="sng">
                <a:solidFill>
                  <a:srgbClr val="006666"/>
                </a:solidFill>
                <a:effectLst>
                  <a:outerShdw blurRad="38100" dist="38100" dir="2700000" algn="tl">
                    <a:srgbClr val="000000"/>
                  </a:outerShdw>
                </a:effectLst>
                <a:latin typeface="Arial" charset="0"/>
              </a:rPr>
              <a:t>Régimen de consumo de cloruro de sodio</a:t>
            </a:r>
          </a:p>
          <a:p>
            <a:pPr marL="74613" indent="12700" algn="just">
              <a:defRPr/>
            </a:pPr>
            <a:endParaRPr lang="es-ES" sz="3200">
              <a:solidFill>
                <a:srgbClr val="006666"/>
              </a:solidFill>
              <a:effectLst>
                <a:outerShdw blurRad="38100" dist="38100" dir="2700000" algn="tl">
                  <a:srgbClr val="000000"/>
                </a:outerShdw>
              </a:effectLst>
              <a:latin typeface="Arial" charset="0"/>
            </a:endParaRPr>
          </a:p>
          <a:p>
            <a:pPr marL="74613" indent="12700" algn="just">
              <a:defRPr/>
            </a:pPr>
            <a:r>
              <a:rPr lang="es-ES" sz="2800">
                <a:latin typeface="Arial" charset="0"/>
              </a:rPr>
              <a:t>Se consideraba la ingestión suplementaria de sal durante la marcha </a:t>
            </a:r>
          </a:p>
          <a:p>
            <a:pPr marL="74613" indent="12700" algn="just">
              <a:defRPr/>
            </a:pPr>
            <a:r>
              <a:rPr lang="es-ES" sz="2800">
                <a:latin typeface="Arial" charset="0"/>
              </a:rPr>
              <a:t>Hoy en día no está justificado, (cantidad de cloruro de sodio presente en los alimentos (5g), más la cantidad que se le añade en su elaboración (25g) son suficientes para reparar las pérdidas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539750" y="476250"/>
            <a:ext cx="8135938" cy="5821363"/>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531813" indent="-531813" algn="just">
              <a:tabLst>
                <a:tab pos="531813" algn="l"/>
              </a:tabLst>
              <a:defRPr/>
            </a:pPr>
            <a:endParaRPr lang="es-ES">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Régimen de alimentación</a:t>
            </a:r>
          </a:p>
          <a:p>
            <a:pPr marL="531813" indent="-531813" algn="just">
              <a:tabLst>
                <a:tab pos="531813" algn="l"/>
              </a:tabLst>
              <a:defRPr/>
            </a:pPr>
            <a:endParaRPr lang="es-ES" sz="12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lnSpc>
                <a:spcPct val="120000"/>
              </a:lnSpc>
              <a:buFontTx/>
              <a:buAutoNum type="arabicPeriod"/>
              <a:tabLst>
                <a:tab pos="531813" algn="l"/>
              </a:tabLst>
              <a:defRPr/>
            </a:pPr>
            <a:r>
              <a:rPr lang="es-ES" sz="2400">
                <a:solidFill>
                  <a:srgbClr val="000000"/>
                </a:solidFill>
                <a:latin typeface="Arial" charset="0"/>
                <a:ea typeface="Times New Roman" pitchFamily="18" charset="0"/>
                <a:cs typeface="Arial" charset="0"/>
              </a:rPr>
              <a:t>La elaboración de alimentos garantizará el cumplimiento del aspecto fisiológico de la alimentación</a:t>
            </a:r>
          </a:p>
          <a:p>
            <a:pPr marL="531813" indent="-531813" algn="just">
              <a:lnSpc>
                <a:spcPct val="120000"/>
              </a:lnSpc>
              <a:buFontTx/>
              <a:buAutoNum type="arabicPeriod"/>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lnSpc>
                <a:spcPct val="120000"/>
              </a:lnSpc>
              <a:buFontTx/>
              <a:buAutoNum type="arabicPeriod"/>
              <a:tabLst>
                <a:tab pos="531813" algn="l"/>
              </a:tabLst>
              <a:defRPr/>
            </a:pPr>
            <a:r>
              <a:rPr lang="es-ES" sz="2400">
                <a:solidFill>
                  <a:srgbClr val="000000"/>
                </a:solidFill>
                <a:latin typeface="Arial" charset="0"/>
                <a:ea typeface="Times New Roman" pitchFamily="18" charset="0"/>
                <a:cs typeface="Arial" charset="0"/>
              </a:rPr>
              <a:t>Cumplir los requisitos en la manipulación de los alimentos</a:t>
            </a:r>
          </a:p>
          <a:p>
            <a:pPr marL="531813" indent="-531813" algn="just">
              <a:lnSpc>
                <a:spcPct val="120000"/>
              </a:lnSpc>
              <a:buFontTx/>
              <a:buAutoNum type="arabicPeriod"/>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lnSpc>
                <a:spcPct val="120000"/>
              </a:lnSpc>
              <a:buFontTx/>
              <a:buAutoNum type="arabicPeriod"/>
              <a:tabLst>
                <a:tab pos="531813" algn="l"/>
              </a:tabLst>
              <a:defRPr/>
            </a:pPr>
            <a:r>
              <a:rPr lang="es-ES" sz="2400">
                <a:solidFill>
                  <a:srgbClr val="000000"/>
                </a:solidFill>
                <a:latin typeface="Arial" charset="0"/>
                <a:ea typeface="Times New Roman" pitchFamily="18" charset="0"/>
                <a:cs typeface="Arial" charset="0"/>
              </a:rPr>
              <a:t>Primera ración de alimentos a los 40-60 minutos antes de comenzar la marcha. Debe contener carne u otra proteína y alguna grasa</a:t>
            </a:r>
          </a:p>
          <a:p>
            <a:pPr marL="531813" indent="-531813" algn="just">
              <a:lnSpc>
                <a:spcPct val="120000"/>
              </a:lnSpc>
              <a:buFontTx/>
              <a:buAutoNum type="arabicPeriod"/>
              <a:tabLst>
                <a:tab pos="531813" algn="l"/>
              </a:tabLst>
              <a:defRPr/>
            </a:pPr>
            <a:r>
              <a:rPr lang="es-ES_tradnl" sz="2400">
                <a:solidFill>
                  <a:srgbClr val="000000"/>
                </a:solidFill>
                <a:latin typeface="Arial" charset="0"/>
                <a:ea typeface="Times New Roman" pitchFamily="18" charset="0"/>
                <a:cs typeface="Arial" charset="0"/>
              </a:rPr>
              <a:t>….</a:t>
            </a:r>
            <a:endParaRPr lang="es-ES" sz="2400">
              <a:solidFill>
                <a:srgbClr val="000000"/>
              </a:solidFill>
              <a:latin typeface="Arial" charset="0"/>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539750" y="476250"/>
            <a:ext cx="8135938" cy="5541963"/>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531813" indent="-531813" algn="just">
              <a:tabLst>
                <a:tab pos="531813" algn="l"/>
              </a:tabLst>
              <a:defRPr/>
            </a:pPr>
            <a:endParaRPr lang="es-ES">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Régimen de alimentación</a:t>
            </a:r>
            <a:r>
              <a:rPr lang="es-ES" sz="2800">
                <a:solidFill>
                  <a:srgbClr val="006666"/>
                </a:solidFill>
                <a:latin typeface="Arial" charset="0"/>
                <a:ea typeface="Times New Roman" pitchFamily="18" charset="0"/>
                <a:cs typeface="Arial" charset="0"/>
              </a:rPr>
              <a:t> (cont.)</a:t>
            </a:r>
            <a:endPar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12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buFontTx/>
              <a:buAutoNum type="arabicPeriod" startAt="4"/>
              <a:tabLst>
                <a:tab pos="531813" algn="l"/>
              </a:tabLst>
              <a:defRPr/>
            </a:pPr>
            <a:r>
              <a:rPr lang="es-ES" sz="2400">
                <a:solidFill>
                  <a:srgbClr val="000000"/>
                </a:solidFill>
                <a:latin typeface="Arial" charset="0"/>
                <a:ea typeface="Times New Roman" pitchFamily="18" charset="0"/>
                <a:cs typeface="Arial" charset="0"/>
              </a:rPr>
              <a:t>La próxima ración debe ser como la anterior y ser suministrada una vez recuperada la tropa en el descanso largo</a:t>
            </a:r>
          </a:p>
          <a:p>
            <a:pPr marL="531813" indent="-531813" algn="just">
              <a:buFontTx/>
              <a:buAutoNum type="arabicPeriod" startAt="4"/>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buFontTx/>
              <a:buAutoNum type="arabicPeriod" startAt="4"/>
              <a:tabLst>
                <a:tab pos="531813" algn="l"/>
              </a:tabLst>
              <a:defRPr/>
            </a:pPr>
            <a:r>
              <a:rPr lang="es-ES" sz="2400">
                <a:solidFill>
                  <a:srgbClr val="000000"/>
                </a:solidFill>
                <a:latin typeface="Arial" charset="0"/>
                <a:ea typeface="Times New Roman" pitchFamily="18" charset="0"/>
                <a:cs typeface="Arial" charset="0"/>
              </a:rPr>
              <a:t>La última ración del día debe ser una comida caliente, preferentemente al final de la marcha con un valor calórico superior al de las raciones anteriores (3700-4000 cal)</a:t>
            </a:r>
          </a:p>
          <a:p>
            <a:pPr marL="531813" indent="-531813" algn="just">
              <a:buFontTx/>
              <a:buAutoNum type="arabicPeriod" startAt="4"/>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buFontTx/>
              <a:buAutoNum type="arabicPeriod" startAt="4"/>
              <a:tabLst>
                <a:tab pos="531813" algn="l"/>
              </a:tabLst>
              <a:defRPr/>
            </a:pPr>
            <a:r>
              <a:rPr lang="es-ES" sz="2400">
                <a:solidFill>
                  <a:srgbClr val="000000"/>
                </a:solidFill>
                <a:latin typeface="Arial" charset="0"/>
                <a:ea typeface="Times New Roman" pitchFamily="18" charset="0"/>
                <a:cs typeface="Arial" charset="0"/>
              </a:rPr>
              <a:t>Mantener una adecuada conservación de los alimentos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539750" y="476250"/>
            <a:ext cx="8135938" cy="4941888"/>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a:solidFill>
                <a:schemeClr val="accent2"/>
              </a:solidFill>
              <a:effectLst>
                <a:outerShdw blurRad="38100" dist="38100" dir="2700000" algn="tl">
                  <a:srgbClr val="000000"/>
                </a:outerShdw>
              </a:effectLst>
              <a:latin typeface="Arial" charset="0"/>
            </a:endParaRPr>
          </a:p>
          <a:p>
            <a:pPr algn="just">
              <a:defRPr/>
            </a:pPr>
            <a:r>
              <a:rPr lang="es-ES" sz="2800" u="sng">
                <a:solidFill>
                  <a:srgbClr val="006666"/>
                </a:solidFill>
                <a:effectLst>
                  <a:outerShdw blurRad="38100" dist="38100" dir="2700000" algn="tl">
                    <a:srgbClr val="000000"/>
                  </a:outerShdw>
                </a:effectLst>
                <a:latin typeface="Arial" charset="0"/>
              </a:rPr>
              <a:t>Descanso y otras medidas de conservación de las fuerzas durante la marcha</a:t>
            </a:r>
          </a:p>
          <a:p>
            <a:pPr algn="just">
              <a:defRPr/>
            </a:pPr>
            <a:endParaRPr lang="es-ES" sz="1200" u="sng">
              <a:solidFill>
                <a:srgbClr val="006666"/>
              </a:solidFill>
              <a:effectLst>
                <a:outerShdw blurRad="38100" dist="38100" dir="2700000" algn="tl">
                  <a:srgbClr val="000000"/>
                </a:outerShdw>
              </a:effectLst>
              <a:latin typeface="Arial" charset="0"/>
            </a:endParaRPr>
          </a:p>
          <a:p>
            <a:pPr algn="just">
              <a:defRPr/>
            </a:pPr>
            <a:r>
              <a:rPr lang="es-ES" sz="2600">
                <a:latin typeface="Arial" charset="0"/>
              </a:rPr>
              <a:t>Se prevén descansos cortos de 10 minutos cada 50 minutos y descansos largos de 2-4 horas al comienzo de la segunda mitad de la jornada de la marcha</a:t>
            </a:r>
          </a:p>
          <a:p>
            <a:pPr algn="just">
              <a:defRPr/>
            </a:pPr>
            <a:endParaRPr lang="es-ES" sz="1200">
              <a:latin typeface="Arial" charset="0"/>
            </a:endParaRPr>
          </a:p>
          <a:p>
            <a:pPr algn="just">
              <a:defRPr/>
            </a:pPr>
            <a:r>
              <a:rPr lang="es-ES" sz="2600">
                <a:latin typeface="Arial" charset="0"/>
              </a:rPr>
              <a:t>En marchas nocturnas no se establecen descansos largos. El primer descanso corto se hace 30 minutos después de comenzada la marcha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539750" y="476250"/>
            <a:ext cx="8135938" cy="5764213"/>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a:solidFill>
                <a:schemeClr val="accent2"/>
              </a:solidFill>
              <a:effectLst>
                <a:outerShdw blurRad="38100" dist="38100" dir="2700000" algn="tl">
                  <a:srgbClr val="000000"/>
                </a:outerShdw>
              </a:effectLst>
              <a:latin typeface="Arial" charset="0"/>
            </a:endParaRPr>
          </a:p>
          <a:p>
            <a:pPr algn="just">
              <a:defRPr/>
            </a:pPr>
            <a:r>
              <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rPr>
              <a:t>Otras </a:t>
            </a:r>
          </a:p>
          <a:p>
            <a:pPr algn="just">
              <a:defRPr/>
            </a:pPr>
            <a:endParaRPr lang="es-ES" sz="1000" u="sng">
              <a:solidFill>
                <a:srgbClr val="006666"/>
              </a:solidFill>
              <a:effectLst>
                <a:outerShdw blurRad="38100" dist="38100" dir="2700000" algn="tl">
                  <a:srgbClr val="000000"/>
                </a:outerShdw>
              </a:effectLst>
              <a:latin typeface="Arial" charset="0"/>
              <a:cs typeface="Arial" charset="0"/>
            </a:endParaRPr>
          </a:p>
          <a:p>
            <a:pPr algn="just">
              <a:buFont typeface="Symbol" pitchFamily="18" charset="2"/>
              <a:buChar char=""/>
              <a:defRPr/>
            </a:pPr>
            <a:r>
              <a:rPr lang="es-ES" sz="2600">
                <a:solidFill>
                  <a:schemeClr val="accent2"/>
                </a:solidFill>
                <a:effectLst>
                  <a:outerShdw blurRad="38100" dist="38100" dir="2700000" algn="tl">
                    <a:srgbClr val="000000"/>
                  </a:outerShdw>
                </a:effectLst>
                <a:latin typeface="Arial" charset="0"/>
                <a:cs typeface="Times New Roman" pitchFamily="18" charset="0"/>
              </a:rPr>
              <a:t>Sueño</a:t>
            </a:r>
            <a:r>
              <a:rPr lang="es-ES" sz="2600">
                <a:solidFill>
                  <a:srgbClr val="000000"/>
                </a:solidFill>
                <a:latin typeface="Arial" charset="0"/>
                <a:cs typeface="Times New Roman" pitchFamily="18" charset="0"/>
              </a:rPr>
              <a:t>:</a:t>
            </a:r>
            <a:endParaRPr lang="es-ES" sz="2600">
              <a:solidFill>
                <a:srgbClr val="000000"/>
              </a:solidFill>
              <a:latin typeface="Arial" charset="0"/>
            </a:endParaRPr>
          </a:p>
          <a:p>
            <a:pPr algn="just">
              <a:defRPr/>
            </a:pPr>
            <a:r>
              <a:rPr lang="es-ES" sz="2600">
                <a:solidFill>
                  <a:srgbClr val="000000"/>
                </a:solidFill>
                <a:latin typeface="Arial" charset="0"/>
                <a:cs typeface="Times New Roman" pitchFamily="18" charset="0"/>
              </a:rPr>
              <a:t>Dormir de manera ininterrumpida por 7-8 h antes</a:t>
            </a:r>
          </a:p>
          <a:p>
            <a:pPr algn="just">
              <a:defRPr/>
            </a:pPr>
            <a:endParaRPr lang="es-ES" sz="1000">
              <a:solidFill>
                <a:srgbClr val="000000"/>
              </a:solidFill>
              <a:latin typeface="Arial" charset="0"/>
              <a:cs typeface="Arial" charset="0"/>
            </a:endParaRPr>
          </a:p>
          <a:p>
            <a:pPr algn="just">
              <a:buFont typeface="Symbol" pitchFamily="18" charset="2"/>
              <a:buChar char=""/>
              <a:defRPr/>
            </a:pPr>
            <a:r>
              <a:rPr lang="es-ES" sz="2600">
                <a:solidFill>
                  <a:schemeClr val="accent2"/>
                </a:solidFill>
                <a:effectLst>
                  <a:outerShdw blurRad="38100" dist="38100" dir="2700000" algn="tl">
                    <a:srgbClr val="000000"/>
                  </a:outerShdw>
                </a:effectLst>
                <a:latin typeface="Arial" charset="0"/>
                <a:cs typeface="Times New Roman" pitchFamily="18" charset="0"/>
              </a:rPr>
              <a:t>Temperatura</a:t>
            </a:r>
            <a:endParaRPr lang="es-ES" sz="2600">
              <a:solidFill>
                <a:schemeClr val="accent2"/>
              </a:solidFill>
              <a:effectLst>
                <a:outerShdw blurRad="38100" dist="38100" dir="2700000" algn="tl">
                  <a:srgbClr val="000000"/>
                </a:outerShdw>
              </a:effectLst>
              <a:latin typeface="Arial" charset="0"/>
            </a:endParaRPr>
          </a:p>
          <a:p>
            <a:pPr algn="just">
              <a:defRPr/>
            </a:pPr>
            <a:r>
              <a:rPr lang="es-ES" sz="2400">
                <a:solidFill>
                  <a:srgbClr val="000000"/>
                </a:solidFill>
                <a:latin typeface="Arial" charset="0"/>
                <a:cs typeface="Times New Roman" pitchFamily="18" charset="0"/>
              </a:rPr>
              <a:t>Evitar un aumento excesivo de la temperatura tener presente:</a:t>
            </a:r>
          </a:p>
          <a:p>
            <a:pPr algn="just">
              <a:buFontTx/>
              <a:buAutoNum type="arabicPeriod"/>
              <a:defRPr/>
            </a:pPr>
            <a:r>
              <a:rPr lang="es-ES" sz="2600">
                <a:solidFill>
                  <a:srgbClr val="000000"/>
                </a:solidFill>
                <a:latin typeface="Arial" charset="0"/>
                <a:cs typeface="Times New Roman" pitchFamily="18" charset="0"/>
              </a:rPr>
              <a:t>  En los descansos situar al personal a la sombra</a:t>
            </a:r>
          </a:p>
          <a:p>
            <a:pPr algn="just">
              <a:buFontTx/>
              <a:buAutoNum type="arabicPeriod"/>
              <a:defRPr/>
            </a:pPr>
            <a:endParaRPr lang="es-ES" sz="800">
              <a:solidFill>
                <a:srgbClr val="000000"/>
              </a:solidFill>
              <a:latin typeface="Arial" charset="0"/>
              <a:cs typeface="Times New Roman" pitchFamily="18" charset="0"/>
            </a:endParaRPr>
          </a:p>
          <a:p>
            <a:pPr algn="just">
              <a:buFontTx/>
              <a:buAutoNum type="arabicPeriod"/>
              <a:defRPr/>
            </a:pPr>
            <a:r>
              <a:rPr lang="es-ES" sz="2600">
                <a:solidFill>
                  <a:srgbClr val="000000"/>
                </a:solidFill>
                <a:latin typeface="Arial" charset="0"/>
                <a:cs typeface="Times New Roman" pitchFamily="18" charset="0"/>
              </a:rPr>
              <a:t>  Realizarla a las horas en que la temperatura y las radiaciones solares sean menos intensas</a:t>
            </a:r>
          </a:p>
          <a:p>
            <a:pPr algn="just">
              <a:buFontTx/>
              <a:buAutoNum type="arabicPeriod"/>
              <a:defRPr/>
            </a:pPr>
            <a:r>
              <a:rPr lang="es-ES_tradnl" sz="2600">
                <a:solidFill>
                  <a:srgbClr val="000000"/>
                </a:solidFill>
                <a:latin typeface="Arial" charset="0"/>
                <a:cs typeface="Times New Roman" pitchFamily="18" charset="0"/>
              </a:rPr>
              <a:t>..</a:t>
            </a:r>
            <a:endParaRPr lang="es-ES" sz="2600">
              <a:solidFill>
                <a:srgbClr val="000000"/>
              </a:solidFill>
              <a:latin typeface="Arial"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468313" y="598488"/>
            <a:ext cx="8280400" cy="5422900"/>
          </a:xfrm>
          <a:prstGeom prst="rect">
            <a:avLst/>
          </a:prstGeom>
          <a:noFill/>
          <a:ln w="9525">
            <a:noFill/>
            <a:miter lim="800000"/>
            <a:headEnd/>
            <a:tailEnd/>
          </a:ln>
          <a:effectLst/>
        </p:spPr>
        <p:txBody>
          <a:bodyPr>
            <a:spAutoFit/>
          </a:bodyPr>
          <a:lstStyle/>
          <a:p>
            <a:pPr marL="531813" indent="-531813">
              <a:tabLst>
                <a:tab pos="531813" algn="l"/>
              </a:tabLst>
              <a:defRPr/>
            </a:pPr>
            <a:r>
              <a:rPr lang="es-ES_tradnl" sz="3200" b="1">
                <a:solidFill>
                  <a:schemeClr val="accent2"/>
                </a:solidFill>
                <a:effectLst>
                  <a:outerShdw blurRad="38100" dist="38100" dir="2700000" algn="tl">
                    <a:srgbClr val="000000"/>
                  </a:outerShdw>
                </a:effectLst>
                <a:latin typeface="Arial" charset="0"/>
                <a:ea typeface="Times New Roman" pitchFamily="18" charset="0"/>
                <a:cs typeface="Arial" charset="0"/>
              </a:rPr>
              <a:t>Cuestiones de estudio</a:t>
            </a:r>
          </a:p>
          <a:p>
            <a:pPr marL="531813" indent="-531813">
              <a:tabLst>
                <a:tab pos="531813" algn="l"/>
              </a:tabLst>
              <a:defRPr/>
            </a:pPr>
            <a:endParaRPr lang="es-ES" sz="32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 sz="3200">
                <a:solidFill>
                  <a:srgbClr val="000000"/>
                </a:solidFill>
                <a:latin typeface="Arial" charset="0"/>
                <a:ea typeface="Times New Roman" pitchFamily="18" charset="0"/>
                <a:cs typeface="Arial" charset="0"/>
              </a:rPr>
              <a:t>Formas de marcha de acuerdo a su velocidad</a:t>
            </a:r>
          </a:p>
          <a:p>
            <a:pPr marL="531813" indent="-531813" algn="just">
              <a:buFontTx/>
              <a:buAutoNum type="arabicPeriod"/>
              <a:tabLst>
                <a:tab pos="531813" algn="l"/>
              </a:tabLst>
              <a:defRPr/>
            </a:pPr>
            <a:endParaRPr lang="es-ES" sz="1000">
              <a:solidFill>
                <a:srgbClr val="000000"/>
              </a:solidFill>
              <a:latin typeface="Arial" charset="0"/>
              <a:cs typeface="Times New Roman" pitchFamily="18" charset="0"/>
            </a:endParaRPr>
          </a:p>
          <a:p>
            <a:pPr marL="531813" indent="-531813" algn="just">
              <a:buFontTx/>
              <a:buAutoNum type="arabicPeriod"/>
              <a:tabLst>
                <a:tab pos="531813" algn="l"/>
              </a:tabLst>
              <a:defRPr/>
            </a:pPr>
            <a:r>
              <a:rPr lang="es-ES" sz="3200">
                <a:solidFill>
                  <a:srgbClr val="000000"/>
                </a:solidFill>
                <a:latin typeface="Arial" charset="0"/>
                <a:cs typeface="Times New Roman" pitchFamily="18" charset="0"/>
              </a:rPr>
              <a:t>Cambios en el organismo durante la marcha</a:t>
            </a:r>
          </a:p>
          <a:p>
            <a:pPr marL="531813" indent="-531813" algn="just">
              <a:buFontTx/>
              <a:buAutoNum type="arabicPeriod"/>
              <a:tabLst>
                <a:tab pos="531813" algn="l"/>
              </a:tabLst>
              <a:defRPr/>
            </a:pPr>
            <a:endParaRPr lang="es-ES" sz="1000">
              <a:solidFill>
                <a:srgbClr val="000000"/>
              </a:solidFill>
              <a:latin typeface="Arial" charset="0"/>
              <a:cs typeface="Times New Roman" pitchFamily="18" charset="0"/>
            </a:endParaRPr>
          </a:p>
          <a:p>
            <a:pPr marL="531813" indent="-531813" algn="just">
              <a:buFontTx/>
              <a:buAutoNum type="arabicPeriod"/>
              <a:tabLst>
                <a:tab pos="531813" algn="l"/>
              </a:tabLst>
              <a:defRPr/>
            </a:pPr>
            <a:r>
              <a:rPr lang="es-ES" sz="3200">
                <a:solidFill>
                  <a:srgbClr val="000000"/>
                </a:solidFill>
                <a:latin typeface="Arial" charset="0"/>
                <a:cs typeface="Times New Roman" pitchFamily="18" charset="0"/>
              </a:rPr>
              <a:t>Aspectos organizativos del asegura-miento higiénico de la marcha</a:t>
            </a:r>
          </a:p>
          <a:p>
            <a:pPr marL="531813" indent="-531813" algn="just">
              <a:buFontTx/>
              <a:buAutoNum type="arabicPeriod"/>
              <a:tabLst>
                <a:tab pos="531813" algn="l"/>
              </a:tabLst>
              <a:defRPr/>
            </a:pPr>
            <a:endParaRPr lang="es-ES" sz="1000">
              <a:solidFill>
                <a:srgbClr val="000000"/>
              </a:solidFill>
              <a:latin typeface="Arial" charset="0"/>
              <a:cs typeface="Times New Roman" pitchFamily="18" charset="0"/>
            </a:endParaRPr>
          </a:p>
          <a:p>
            <a:pPr marL="531813" indent="-531813" algn="just">
              <a:buFontTx/>
              <a:buAutoNum type="arabicPeriod"/>
              <a:tabLst>
                <a:tab pos="531813" algn="l"/>
              </a:tabLst>
              <a:defRPr/>
            </a:pPr>
            <a:r>
              <a:rPr lang="es-ES" sz="3200">
                <a:solidFill>
                  <a:srgbClr val="000000"/>
                </a:solidFill>
                <a:latin typeface="Arial" charset="0"/>
                <a:cs typeface="Times New Roman" pitchFamily="18" charset="0"/>
              </a:rPr>
              <a:t>Higiene de la marcha en condiciones especiales</a:t>
            </a:r>
            <a:endParaRPr lang="es-ES" sz="3200">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539750" y="476250"/>
            <a:ext cx="8135938" cy="5849938"/>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531813" indent="-531813" algn="just">
              <a:tabLst>
                <a:tab pos="531813" algn="l"/>
              </a:tabLst>
              <a:defRPr/>
            </a:pPr>
            <a:endParaRPr lang="es-ES">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rPr>
              <a:t>Otras </a:t>
            </a:r>
            <a:r>
              <a:rPr lang="es-ES" sz="2400">
                <a:solidFill>
                  <a:srgbClr val="006666"/>
                </a:solidFill>
                <a:latin typeface="Arial" charset="0"/>
                <a:ea typeface="Times New Roman" pitchFamily="18" charset="0"/>
                <a:cs typeface="Arial" charset="0"/>
              </a:rPr>
              <a:t>(cont.)</a:t>
            </a:r>
            <a:endParaRPr lang="es-ES" sz="24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800" u="sng">
              <a:solidFill>
                <a:srgbClr val="006666"/>
              </a:solidFill>
              <a:effectLst>
                <a:outerShdw blurRad="38100" dist="38100" dir="2700000" algn="tl">
                  <a:srgbClr val="000000"/>
                </a:outerShdw>
              </a:effectLst>
              <a:latin typeface="Arial" charset="0"/>
              <a:cs typeface="Arial" charset="0"/>
            </a:endParaRPr>
          </a:p>
          <a:p>
            <a:pPr marL="531813" indent="-531813" algn="just">
              <a:buFont typeface="Symbol" pitchFamily="18" charset="2"/>
              <a:buChar char=""/>
              <a:tabLst>
                <a:tab pos="531813" algn="l"/>
              </a:tabLst>
              <a:defRPr/>
            </a:pPr>
            <a:r>
              <a:rPr lang="es-ES" sz="2600">
                <a:solidFill>
                  <a:schemeClr val="accent2"/>
                </a:solidFill>
                <a:effectLst>
                  <a:outerShdw blurRad="38100" dist="38100" dir="2700000" algn="tl">
                    <a:srgbClr val="000000"/>
                  </a:outerShdw>
                </a:effectLst>
                <a:latin typeface="Arial" charset="0"/>
                <a:cs typeface="Times New Roman" pitchFamily="18" charset="0"/>
              </a:rPr>
              <a:t>Temperatura</a:t>
            </a:r>
            <a:r>
              <a:rPr lang="es-ES" sz="2400">
                <a:solidFill>
                  <a:schemeClr val="accent2"/>
                </a:solidFill>
                <a:effectLst>
                  <a:outerShdw blurRad="38100" dist="38100" dir="2700000" algn="tl">
                    <a:srgbClr val="000000"/>
                  </a:outerShdw>
                </a:effectLst>
                <a:latin typeface="Arial" charset="0"/>
                <a:cs typeface="Times New Roman" pitchFamily="18" charset="0"/>
              </a:rPr>
              <a:t> (cont.)</a:t>
            </a:r>
            <a:endParaRPr lang="es-ES" sz="2600">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2200">
                <a:solidFill>
                  <a:srgbClr val="000000"/>
                </a:solidFill>
                <a:latin typeface="Arial" charset="0"/>
                <a:cs typeface="Times New Roman" pitchFamily="18" charset="0"/>
              </a:rPr>
              <a:t>Evitar un aumento excesivo de la temperatura tener presente:</a:t>
            </a:r>
          </a:p>
          <a:p>
            <a:pPr marL="531813" indent="-531813" algn="just">
              <a:tabLst>
                <a:tab pos="531813" algn="l"/>
              </a:tabLst>
              <a:defRPr/>
            </a:pPr>
            <a:endParaRPr lang="es-ES" sz="1600">
              <a:solidFill>
                <a:srgbClr val="000000"/>
              </a:solidFill>
              <a:latin typeface="Arial" charset="0"/>
              <a:cs typeface="Times New Roman" pitchFamily="18" charset="0"/>
            </a:endParaRPr>
          </a:p>
          <a:p>
            <a:pPr marL="531813" indent="-531813" algn="just">
              <a:buFontTx/>
              <a:buAutoNum type="arabicPeriod" startAt="3"/>
              <a:tabLst>
                <a:tab pos="531813" algn="l"/>
              </a:tabLst>
              <a:defRPr/>
            </a:pPr>
            <a:r>
              <a:rPr lang="es-ES" sz="2400">
                <a:solidFill>
                  <a:srgbClr val="000000"/>
                </a:solidFill>
                <a:latin typeface="Arial" charset="0"/>
                <a:cs typeface="Times New Roman" pitchFamily="18" charset="0"/>
              </a:rPr>
              <a:t>Aprovechar en los descansos las corrientes aéreas</a:t>
            </a:r>
          </a:p>
          <a:p>
            <a:pPr marL="531813" indent="-531813" algn="just">
              <a:buFontTx/>
              <a:buAutoNum type="arabicPeriod" startAt="3"/>
              <a:tabLst>
                <a:tab pos="531813" algn="l"/>
              </a:tabLst>
              <a:defRPr/>
            </a:pPr>
            <a:endParaRPr lang="es-ES" sz="800">
              <a:solidFill>
                <a:srgbClr val="000000"/>
              </a:solidFill>
              <a:latin typeface="Arial" charset="0"/>
              <a:cs typeface="Times New Roman" pitchFamily="18" charset="0"/>
            </a:endParaRPr>
          </a:p>
          <a:p>
            <a:pPr marL="531813" indent="-531813" algn="just">
              <a:buFontTx/>
              <a:buAutoNum type="arabicPeriod" startAt="3"/>
              <a:tabLst>
                <a:tab pos="531813" algn="l"/>
              </a:tabLst>
              <a:defRPr/>
            </a:pPr>
            <a:r>
              <a:rPr lang="es-ES" sz="2400">
                <a:solidFill>
                  <a:srgbClr val="000000"/>
                </a:solidFill>
                <a:latin typeface="Arial" charset="0"/>
                <a:cs typeface="Times New Roman" pitchFamily="18" charset="0"/>
              </a:rPr>
              <a:t>Proteger la cabeza contra la radiación solar directa</a:t>
            </a:r>
          </a:p>
          <a:p>
            <a:pPr marL="531813" indent="-531813" algn="just">
              <a:buFontTx/>
              <a:buAutoNum type="arabicPeriod" startAt="3"/>
              <a:tabLst>
                <a:tab pos="531813" algn="l"/>
              </a:tabLst>
              <a:defRPr/>
            </a:pPr>
            <a:endParaRPr lang="es-ES" sz="800">
              <a:solidFill>
                <a:srgbClr val="000000"/>
              </a:solidFill>
              <a:latin typeface="Arial" charset="0"/>
              <a:cs typeface="Times New Roman" pitchFamily="18" charset="0"/>
            </a:endParaRPr>
          </a:p>
          <a:p>
            <a:pPr marL="531813" indent="-531813" algn="just">
              <a:buFontTx/>
              <a:buAutoNum type="arabicPeriod" startAt="3"/>
              <a:tabLst>
                <a:tab pos="531813" algn="l"/>
              </a:tabLst>
              <a:defRPr/>
            </a:pPr>
            <a:r>
              <a:rPr lang="es-ES" sz="2400">
                <a:solidFill>
                  <a:srgbClr val="000000"/>
                </a:solidFill>
                <a:latin typeface="Arial" charset="0"/>
                <a:cs typeface="Times New Roman" pitchFamily="18" charset="0"/>
              </a:rPr>
              <a:t>Permitir en los recesos la liberación de las cargas, el descanso sentado o acostado, aflojarse los cordones del calzado o retirar el mismo para la extracción de objetos y tratar ampollas o rozaduras</a:t>
            </a:r>
          </a:p>
          <a:p>
            <a:pPr marL="531813" indent="-531813" algn="just">
              <a:buFontTx/>
              <a:buAutoNum type="arabicPeriod" startAt="3"/>
              <a:tabLst>
                <a:tab pos="531813" algn="l"/>
              </a:tabLst>
              <a:defRPr/>
            </a:pPr>
            <a:endParaRPr lang="es-ES" sz="800">
              <a:solidFill>
                <a:srgbClr val="000000"/>
              </a:solidFill>
              <a:latin typeface="Arial" charset="0"/>
              <a:cs typeface="Times New Roman" pitchFamily="18" charset="0"/>
            </a:endParaRPr>
          </a:p>
          <a:p>
            <a:pPr marL="531813" indent="-531813" algn="just">
              <a:buFontTx/>
              <a:buAutoNum type="arabicPeriod" startAt="3"/>
              <a:tabLst>
                <a:tab pos="531813" algn="l"/>
              </a:tabLst>
              <a:defRPr/>
            </a:pPr>
            <a:r>
              <a:rPr lang="es-ES_tradnl" sz="2400">
                <a:solidFill>
                  <a:srgbClr val="000000"/>
                </a:solidFill>
                <a:latin typeface="Arial" charset="0"/>
                <a:cs typeface="Times New Roman" pitchFamily="18" charset="0"/>
              </a:rPr>
              <a:t>…</a:t>
            </a:r>
            <a:endParaRPr lang="es-ES" sz="2400">
              <a:solidFill>
                <a:srgbClr val="000000"/>
              </a:solidFill>
              <a:latin typeface="Arial"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539750" y="476250"/>
            <a:ext cx="8135938" cy="5605463"/>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marL="531813" indent="-531813" algn="just">
              <a:tabLst>
                <a:tab pos="531813" algn="l"/>
              </a:tabLst>
              <a:defRPr/>
            </a:pPr>
            <a:endParaRPr lang="es-ES">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rPr>
              <a:t>Otras </a:t>
            </a:r>
            <a:r>
              <a:rPr lang="es-ES" sz="2400">
                <a:solidFill>
                  <a:srgbClr val="006666"/>
                </a:solidFill>
                <a:latin typeface="Arial" charset="0"/>
                <a:ea typeface="Times New Roman" pitchFamily="18" charset="0"/>
                <a:cs typeface="Arial" charset="0"/>
              </a:rPr>
              <a:t>(cont.)</a:t>
            </a:r>
            <a:endParaRPr lang="es-ES" sz="24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800" u="sng">
              <a:solidFill>
                <a:srgbClr val="006666"/>
              </a:solidFill>
              <a:effectLst>
                <a:outerShdw blurRad="38100" dist="38100" dir="2700000" algn="tl">
                  <a:srgbClr val="000000"/>
                </a:outerShdw>
              </a:effectLst>
              <a:latin typeface="Arial" charset="0"/>
              <a:cs typeface="Arial" charset="0"/>
            </a:endParaRPr>
          </a:p>
          <a:p>
            <a:pPr marL="531813" indent="-531813" algn="just">
              <a:buFont typeface="Symbol" pitchFamily="18" charset="2"/>
              <a:buChar char=""/>
              <a:tabLst>
                <a:tab pos="531813" algn="l"/>
              </a:tabLst>
              <a:defRPr/>
            </a:pPr>
            <a:r>
              <a:rPr lang="es-ES" sz="2600">
                <a:solidFill>
                  <a:schemeClr val="accent2"/>
                </a:solidFill>
                <a:effectLst>
                  <a:outerShdw blurRad="38100" dist="38100" dir="2700000" algn="tl">
                    <a:srgbClr val="000000"/>
                  </a:outerShdw>
                </a:effectLst>
                <a:latin typeface="Arial" charset="0"/>
                <a:cs typeface="Times New Roman" pitchFamily="18" charset="0"/>
              </a:rPr>
              <a:t>Temperatura</a:t>
            </a:r>
            <a:r>
              <a:rPr lang="es-ES" sz="2400">
                <a:solidFill>
                  <a:schemeClr val="accent2"/>
                </a:solidFill>
                <a:effectLst>
                  <a:outerShdw blurRad="38100" dist="38100" dir="2700000" algn="tl">
                    <a:srgbClr val="000000"/>
                  </a:outerShdw>
                </a:effectLst>
                <a:latin typeface="Arial" charset="0"/>
                <a:cs typeface="Times New Roman" pitchFamily="18" charset="0"/>
              </a:rPr>
              <a:t> (cont.)</a:t>
            </a:r>
            <a:endParaRPr lang="es-ES" sz="2600">
              <a:solidFill>
                <a:schemeClr val="accent2"/>
              </a:solidFill>
              <a:effectLst>
                <a:outerShdw blurRad="38100" dist="38100" dir="2700000" algn="tl">
                  <a:srgbClr val="000000"/>
                </a:outerShdw>
              </a:effectLst>
              <a:latin typeface="Arial" charset="0"/>
            </a:endParaRPr>
          </a:p>
          <a:p>
            <a:pPr marL="531813" indent="-531813" algn="just">
              <a:tabLst>
                <a:tab pos="531813" algn="l"/>
              </a:tabLst>
              <a:defRPr/>
            </a:pPr>
            <a:r>
              <a:rPr lang="es-ES" sz="2200">
                <a:solidFill>
                  <a:srgbClr val="000000"/>
                </a:solidFill>
                <a:latin typeface="Arial" charset="0"/>
                <a:cs typeface="Times New Roman" pitchFamily="18" charset="0"/>
              </a:rPr>
              <a:t>Evitar un aumento excesivo de la temperatura tener presente:</a:t>
            </a:r>
          </a:p>
          <a:p>
            <a:pPr marL="531813" indent="-531813" algn="just">
              <a:tabLst>
                <a:tab pos="531813" algn="l"/>
              </a:tabLst>
              <a:defRPr/>
            </a:pPr>
            <a:endParaRPr lang="es-ES" sz="1600">
              <a:solidFill>
                <a:srgbClr val="000000"/>
              </a:solidFill>
              <a:latin typeface="Arial" charset="0"/>
              <a:cs typeface="Times New Roman" pitchFamily="18" charset="0"/>
            </a:endParaRPr>
          </a:p>
          <a:p>
            <a:pPr marL="531813" indent="-531813" algn="just">
              <a:buFontTx/>
              <a:buAutoNum type="arabicPeriod" startAt="6"/>
              <a:tabLst>
                <a:tab pos="531813" algn="l"/>
              </a:tabLst>
              <a:defRPr/>
            </a:pPr>
            <a:r>
              <a:rPr lang="es-ES" sz="2400">
                <a:solidFill>
                  <a:srgbClr val="000000"/>
                </a:solidFill>
                <a:latin typeface="Arial" charset="0"/>
                <a:cs typeface="Times New Roman" pitchFamily="18" charset="0"/>
              </a:rPr>
              <a:t>En el descanso largo realizar medidas de aseo parcial de algunas partes del cuerpo con agua fresca. Reiniciar la marcha 1:30-2:00 h después si se ingirió ración caliente</a:t>
            </a:r>
          </a:p>
          <a:p>
            <a:pPr marL="531813" indent="-531813" algn="just">
              <a:buFontTx/>
              <a:buAutoNum type="arabicPeriod" startAt="6"/>
              <a:tabLst>
                <a:tab pos="531813" algn="l"/>
              </a:tabLst>
              <a:defRPr/>
            </a:pPr>
            <a:endParaRPr lang="es-ES" sz="800">
              <a:solidFill>
                <a:srgbClr val="000000"/>
              </a:solidFill>
              <a:latin typeface="Arial" charset="0"/>
              <a:cs typeface="Times New Roman" pitchFamily="18" charset="0"/>
            </a:endParaRPr>
          </a:p>
          <a:p>
            <a:pPr marL="531813" indent="-531813" algn="just">
              <a:buFontTx/>
              <a:buAutoNum type="arabicPeriod" startAt="6"/>
              <a:tabLst>
                <a:tab pos="531813" algn="l"/>
              </a:tabLst>
              <a:defRPr/>
            </a:pPr>
            <a:r>
              <a:rPr lang="es-ES" sz="2400">
                <a:solidFill>
                  <a:srgbClr val="000000"/>
                </a:solidFill>
                <a:latin typeface="Arial" charset="0"/>
                <a:cs typeface="Times New Roman" pitchFamily="18" charset="0"/>
              </a:rPr>
              <a:t>Si la marcha termina en el campamento se debe tomar un baño con agua fresca y no con agua caliente (por aumento de la temperatura corporal)</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539750" y="476250"/>
            <a:ext cx="8135938" cy="4421188"/>
          </a:xfrm>
          <a:prstGeom prst="rect">
            <a:avLst/>
          </a:prstGeom>
          <a:noFill/>
          <a:ln w="9525">
            <a:noFill/>
            <a:miter lim="800000"/>
            <a:headEnd/>
            <a:tailEnd/>
          </a:ln>
          <a:effectLst/>
        </p:spPr>
        <p:txBody>
          <a:bodyPr>
            <a:spAutoFit/>
          </a:bodyPr>
          <a:lstStyle/>
          <a:p>
            <a:pPr algn="ctr">
              <a:defRPr/>
            </a:pPr>
            <a:r>
              <a:rPr lang="es-ES" sz="3200" b="1">
                <a:solidFill>
                  <a:schemeClr val="accent2"/>
                </a:solidFill>
                <a:effectLst>
                  <a:outerShdw blurRad="38100" dist="38100" dir="2700000" algn="tl">
                    <a:srgbClr val="000000"/>
                  </a:outerShdw>
                </a:effectLst>
                <a:latin typeface="Arial" charset="0"/>
              </a:rPr>
              <a:t>Aspectos organizativos del asegura-miento higiénico de la marcha</a:t>
            </a:r>
          </a:p>
          <a:p>
            <a:pPr algn="just">
              <a:defRPr/>
            </a:pPr>
            <a:endParaRPr lang="es-ES">
              <a:solidFill>
                <a:schemeClr val="accent2"/>
              </a:solidFill>
              <a:effectLst>
                <a:outerShdw blurRad="38100" dist="38100" dir="2700000" algn="tl">
                  <a:srgbClr val="000000"/>
                </a:outerShdw>
              </a:effectLst>
              <a:latin typeface="Arial" charset="0"/>
            </a:endParaRPr>
          </a:p>
          <a:p>
            <a:pPr algn="just">
              <a:defRPr/>
            </a:pPr>
            <a:r>
              <a:rPr lang="es-ES" sz="3200" u="sng">
                <a:solidFill>
                  <a:srgbClr val="006666"/>
                </a:solidFill>
                <a:effectLst>
                  <a:outerShdw blurRad="38100" dist="38100" dir="2700000" algn="tl">
                    <a:srgbClr val="000000"/>
                  </a:outerShdw>
                </a:effectLst>
                <a:latin typeface="Arial" charset="0"/>
                <a:ea typeface="Times New Roman" pitchFamily="18" charset="0"/>
                <a:cs typeface="Arial" charset="0"/>
              </a:rPr>
              <a:t>Otras </a:t>
            </a:r>
            <a:r>
              <a:rPr lang="es-ES" sz="2400">
                <a:solidFill>
                  <a:srgbClr val="006666"/>
                </a:solidFill>
                <a:latin typeface="Arial" charset="0"/>
                <a:ea typeface="Times New Roman" pitchFamily="18" charset="0"/>
                <a:cs typeface="Arial" charset="0"/>
              </a:rPr>
              <a:t>(cont.)</a:t>
            </a:r>
          </a:p>
          <a:p>
            <a:pPr algn="just">
              <a:defRPr/>
            </a:pPr>
            <a:endParaRPr lang="es-ES" sz="1000">
              <a:solidFill>
                <a:srgbClr val="006666"/>
              </a:solidFill>
              <a:latin typeface="Arial" charset="0"/>
              <a:ea typeface="Times New Roman" pitchFamily="18" charset="0"/>
              <a:cs typeface="Arial" charset="0"/>
            </a:endParaRPr>
          </a:p>
          <a:p>
            <a:pPr algn="just">
              <a:defRPr/>
            </a:pPr>
            <a:endParaRPr lang="es-ES" sz="800" u="sng">
              <a:solidFill>
                <a:srgbClr val="006666"/>
              </a:solidFill>
              <a:effectLst>
                <a:outerShdw blurRad="38100" dist="38100" dir="2700000" algn="tl">
                  <a:srgbClr val="000000"/>
                </a:outerShdw>
              </a:effectLst>
              <a:latin typeface="Arial" charset="0"/>
              <a:cs typeface="Arial" charset="0"/>
            </a:endParaRPr>
          </a:p>
          <a:p>
            <a:pPr marL="179388" lvl="1" algn="just">
              <a:buFontTx/>
              <a:buChar char="•"/>
              <a:defRPr/>
            </a:pPr>
            <a:r>
              <a:rPr lang="es-ES" sz="3000">
                <a:solidFill>
                  <a:schemeClr val="accent2"/>
                </a:solidFill>
                <a:effectLst>
                  <a:outerShdw blurRad="38100" dist="38100" dir="2700000" algn="tl">
                    <a:srgbClr val="000000"/>
                  </a:outerShdw>
                </a:effectLst>
                <a:latin typeface="Arial" charset="0"/>
              </a:rPr>
              <a:t>Cuidado de los pies</a:t>
            </a:r>
          </a:p>
          <a:p>
            <a:pPr algn="just">
              <a:defRPr/>
            </a:pPr>
            <a:endParaRPr lang="es-ES" sz="1600">
              <a:latin typeface="Arial" charset="0"/>
            </a:endParaRPr>
          </a:p>
          <a:p>
            <a:pPr algn="just">
              <a:defRPr/>
            </a:pPr>
            <a:r>
              <a:rPr lang="es-ES" sz="3000">
                <a:latin typeface="Arial" charset="0"/>
              </a:rPr>
              <a:t>No realizar la marcha con calzado nuevo</a:t>
            </a:r>
          </a:p>
          <a:p>
            <a:pPr algn="just">
              <a:defRPr/>
            </a:pPr>
            <a:endParaRPr lang="es-ES" sz="1600">
              <a:latin typeface="Arial" charset="0"/>
            </a:endParaRPr>
          </a:p>
          <a:p>
            <a:pPr algn="just">
              <a:defRPr/>
            </a:pPr>
            <a:r>
              <a:rPr lang="es-ES" sz="3000">
                <a:latin typeface="Arial" charset="0"/>
              </a:rPr>
              <a:t>Al terminarse la marcha deben lavarse bien los pies y las medias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539750" y="476250"/>
            <a:ext cx="8135938" cy="5473700"/>
          </a:xfrm>
          <a:prstGeom prst="rect">
            <a:avLst/>
          </a:prstGeom>
          <a:noFill/>
          <a:ln w="9525">
            <a:noFill/>
            <a:miter lim="800000"/>
            <a:headEnd/>
            <a:tailEnd/>
          </a:ln>
          <a:effectLst/>
        </p:spPr>
        <p:txBody>
          <a:bodyPr>
            <a:spAutoFit/>
          </a:bodyPr>
          <a:lstStyle/>
          <a:p>
            <a:pPr marL="531813" indent="-531813" algn="ctr">
              <a:tabLst>
                <a:tab pos="531813" algn="l"/>
              </a:tabLst>
              <a:defRPr/>
            </a:pPr>
            <a:r>
              <a:rPr lang="es-ES" sz="2700" b="1">
                <a:solidFill>
                  <a:schemeClr val="accent2"/>
                </a:solidFill>
                <a:effectLst>
                  <a:outerShdw blurRad="38100" dist="38100" dir="2700000" algn="tl">
                    <a:srgbClr val="000000"/>
                  </a:outerShdw>
                </a:effectLst>
                <a:latin typeface="Arial" charset="0"/>
                <a:ea typeface="Times New Roman" pitchFamily="18" charset="0"/>
                <a:cs typeface="Arial" charset="0"/>
              </a:rPr>
              <a:t>Higiene de la marcha en condiciones especiales</a:t>
            </a:r>
            <a:endParaRPr lang="es-ES" sz="2700" u="sng">
              <a:solidFill>
                <a:schemeClr val="accent2"/>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28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Marcha nocturna</a:t>
            </a:r>
          </a:p>
          <a:p>
            <a:pPr marL="531813" indent="-531813" algn="just">
              <a:tabLst>
                <a:tab pos="531813" algn="l"/>
              </a:tabLst>
              <a:defRPr/>
            </a:pPr>
            <a:endParaRPr lang="es-ES" sz="14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600">
                <a:solidFill>
                  <a:srgbClr val="000000"/>
                </a:solidFill>
                <a:latin typeface="Arial" charset="0"/>
                <a:ea typeface="Times New Roman" pitchFamily="18" charset="0"/>
                <a:cs typeface="Arial" charset="0"/>
              </a:rPr>
              <a:t>Debe tenerse en consideración lo siguiente</a:t>
            </a:r>
            <a:r>
              <a:rPr lang="es-ES" sz="2800">
                <a:solidFill>
                  <a:srgbClr val="000000"/>
                </a:solidFill>
                <a:latin typeface="Arial" charset="0"/>
                <a:ea typeface="Times New Roman" pitchFamily="18" charset="0"/>
                <a:cs typeface="Arial" charset="0"/>
              </a:rPr>
              <a:t>:</a:t>
            </a:r>
          </a:p>
          <a:p>
            <a:pPr marL="531813" indent="-531813" algn="just">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 sz="2800">
                <a:solidFill>
                  <a:srgbClr val="000000"/>
                </a:solidFill>
                <a:latin typeface="Arial" charset="0"/>
                <a:ea typeface="Times New Roman" pitchFamily="18" charset="0"/>
                <a:cs typeface="Arial" charset="0"/>
              </a:rPr>
              <a:t>Carácter fatigante al no permitir una adecuada exploración del terreno (velocidad promedio disminuye en 1/3) En noches de luna y por caminos buenos la velocidad puede aumentar</a:t>
            </a:r>
          </a:p>
          <a:p>
            <a:pPr marL="531813" indent="-531813" algn="just">
              <a:buFontTx/>
              <a:buAutoNum type="arabicPeriod"/>
              <a:tabLst>
                <a:tab pos="531813" algn="l"/>
              </a:tabLst>
              <a:defRPr/>
            </a:pPr>
            <a:endParaRPr lang="es-ES" sz="12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 sz="2800">
                <a:solidFill>
                  <a:srgbClr val="000000"/>
                </a:solidFill>
                <a:latin typeface="Arial" charset="0"/>
                <a:ea typeface="Times New Roman" pitchFamily="18" charset="0"/>
                <a:cs typeface="Arial" charset="0"/>
              </a:rPr>
              <a:t>Asegurar el sueño ininterrumpido por 7-8 h antes</a:t>
            </a:r>
          </a:p>
          <a:p>
            <a:pPr marL="531813" indent="-531813" algn="just">
              <a:buFontTx/>
              <a:buAutoNum type="arabicPeriod"/>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_tradnl" sz="2800">
                <a:solidFill>
                  <a:srgbClr val="000000"/>
                </a:solidFill>
                <a:latin typeface="Arial" charset="0"/>
                <a:ea typeface="Times New Roman" pitchFamily="18" charset="0"/>
                <a:cs typeface="Arial" charset="0"/>
              </a:rPr>
              <a:t>…</a:t>
            </a:r>
            <a:endParaRPr lang="es-ES" sz="2800">
              <a:solidFill>
                <a:srgbClr val="000000"/>
              </a:solidFill>
              <a:latin typeface="Arial" charset="0"/>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539750" y="476250"/>
            <a:ext cx="8135938" cy="4956175"/>
          </a:xfrm>
          <a:prstGeom prst="rect">
            <a:avLst/>
          </a:prstGeom>
          <a:noFill/>
          <a:ln w="9525">
            <a:noFill/>
            <a:miter lim="800000"/>
            <a:headEnd/>
            <a:tailEnd/>
          </a:ln>
          <a:effectLst/>
        </p:spPr>
        <p:txBody>
          <a:bodyPr>
            <a:spAutoFit/>
          </a:bodyPr>
          <a:lstStyle/>
          <a:p>
            <a:pPr marL="531813" indent="-531813" algn="ctr">
              <a:tabLst>
                <a:tab pos="531813" algn="l"/>
              </a:tabLst>
              <a:defRPr/>
            </a:pPr>
            <a:r>
              <a:rPr lang="es-ES" sz="2700" b="1">
                <a:solidFill>
                  <a:schemeClr val="accent2"/>
                </a:solidFill>
                <a:effectLst>
                  <a:outerShdw blurRad="38100" dist="38100" dir="2700000" algn="tl">
                    <a:srgbClr val="000000"/>
                  </a:outerShdw>
                </a:effectLst>
                <a:latin typeface="Arial" charset="0"/>
                <a:ea typeface="Times New Roman" pitchFamily="18" charset="0"/>
                <a:cs typeface="Arial" charset="0"/>
              </a:rPr>
              <a:t>Higiene de la marcha en condiciones especiales</a:t>
            </a:r>
            <a:endParaRPr lang="es-ES" sz="2700" u="sng">
              <a:solidFill>
                <a:schemeClr val="accent2"/>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28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Marcha nocturna</a:t>
            </a:r>
            <a:r>
              <a:rPr lang="es-ES" sz="2800">
                <a:solidFill>
                  <a:srgbClr val="006666"/>
                </a:solidFill>
                <a:latin typeface="Arial" charset="0"/>
                <a:ea typeface="Times New Roman" pitchFamily="18" charset="0"/>
                <a:cs typeface="Arial" charset="0"/>
              </a:rPr>
              <a:t> (cont.)</a:t>
            </a:r>
            <a:endPar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14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600">
                <a:solidFill>
                  <a:srgbClr val="000000"/>
                </a:solidFill>
                <a:latin typeface="Arial" charset="0"/>
                <a:ea typeface="Times New Roman" pitchFamily="18" charset="0"/>
                <a:cs typeface="Arial" charset="0"/>
              </a:rPr>
              <a:t>Debe tenerse en consideración lo siguiente</a:t>
            </a:r>
            <a:r>
              <a:rPr lang="es-ES" sz="2800">
                <a:solidFill>
                  <a:srgbClr val="000000"/>
                </a:solidFill>
                <a:latin typeface="Arial" charset="0"/>
                <a:ea typeface="Times New Roman" pitchFamily="18" charset="0"/>
                <a:cs typeface="Arial" charset="0"/>
              </a:rPr>
              <a:t>:</a:t>
            </a:r>
          </a:p>
          <a:p>
            <a:pPr marL="531813" indent="-531813" algn="just">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buFontTx/>
              <a:buAutoNum type="arabicPeriod" startAt="3"/>
              <a:tabLst>
                <a:tab pos="531813" algn="l"/>
              </a:tabLst>
              <a:defRPr/>
            </a:pPr>
            <a:r>
              <a:rPr lang="es-ES" sz="2800">
                <a:solidFill>
                  <a:srgbClr val="000000"/>
                </a:solidFill>
                <a:latin typeface="Arial" charset="0"/>
                <a:ea typeface="Times New Roman" pitchFamily="18" charset="0"/>
                <a:cs typeface="Arial" charset="0"/>
              </a:rPr>
              <a:t>Tener presente siempre que la llegada al punto de destino debe ser antes del amanecer</a:t>
            </a:r>
          </a:p>
          <a:p>
            <a:pPr marL="531813" indent="-531813" algn="just">
              <a:buFontTx/>
              <a:buAutoNum type="arabicPeriod" startAt="3"/>
              <a:tabLst>
                <a:tab pos="531813" algn="l"/>
              </a:tabLst>
              <a:defRPr/>
            </a:pPr>
            <a:endParaRPr lang="es-ES" sz="800">
              <a:solidFill>
                <a:srgbClr val="000000"/>
              </a:solidFill>
              <a:latin typeface="Arial" charset="0"/>
              <a:ea typeface="Times New Roman" pitchFamily="18" charset="0"/>
              <a:cs typeface="Arial" charset="0"/>
            </a:endParaRPr>
          </a:p>
          <a:p>
            <a:pPr marL="531813" indent="-531813" algn="just">
              <a:buFontTx/>
              <a:buAutoNum type="arabicPeriod" startAt="3"/>
              <a:tabLst>
                <a:tab pos="531813" algn="l"/>
              </a:tabLst>
              <a:defRPr/>
            </a:pPr>
            <a:r>
              <a:rPr lang="es-ES" sz="2800">
                <a:solidFill>
                  <a:srgbClr val="000000"/>
                </a:solidFill>
                <a:latin typeface="Arial" charset="0"/>
                <a:ea typeface="Times New Roman" pitchFamily="18" charset="0"/>
                <a:cs typeface="Arial" charset="0"/>
              </a:rPr>
              <a:t>No designar a personas que presenten </a:t>
            </a:r>
            <a:r>
              <a:rPr lang="es-ES" sz="2800" i="1">
                <a:solidFill>
                  <a:srgbClr val="000000"/>
                </a:solidFill>
                <a:effectLst>
                  <a:outerShdw blurRad="38100" dist="38100" dir="2700000" algn="tl">
                    <a:srgbClr val="FFFFFF"/>
                  </a:outerShdw>
                </a:effectLst>
                <a:latin typeface="Arial" charset="0"/>
                <a:ea typeface="Times New Roman" pitchFamily="18" charset="0"/>
                <a:cs typeface="Arial" charset="0"/>
              </a:rPr>
              <a:t>hemeralopia</a:t>
            </a:r>
            <a:r>
              <a:rPr lang="es-ES" sz="2800">
                <a:solidFill>
                  <a:srgbClr val="000000"/>
                </a:solidFill>
                <a:latin typeface="Arial" charset="0"/>
                <a:ea typeface="Times New Roman" pitchFamily="18" charset="0"/>
                <a:cs typeface="Arial" charset="0"/>
              </a:rPr>
              <a:t> (ceguera nocturna) para la exploración ni para la seguridad</a:t>
            </a:r>
          </a:p>
          <a:p>
            <a:pPr marL="531813" indent="-531813" algn="just">
              <a:buFontTx/>
              <a:buAutoNum type="arabicPeriod" startAt="3"/>
              <a:tabLst>
                <a:tab pos="531813" algn="l"/>
              </a:tabLst>
              <a:defRPr/>
            </a:pPr>
            <a:endParaRPr lang="es-ES" sz="800">
              <a:solidFill>
                <a:srgbClr val="000000"/>
              </a:solidFill>
              <a:latin typeface="Arial" charset="0"/>
              <a:ea typeface="Times New Roman" pitchFamily="18" charset="0"/>
              <a:cs typeface="Arial" charset="0"/>
            </a:endParaRPr>
          </a:p>
          <a:p>
            <a:pPr marL="531813" indent="-531813" algn="just">
              <a:buFontTx/>
              <a:buAutoNum type="arabicPeriod" startAt="3"/>
              <a:tabLst>
                <a:tab pos="531813" algn="l"/>
              </a:tabLst>
              <a:defRPr/>
            </a:pPr>
            <a:r>
              <a:rPr lang="es-ES" sz="2800">
                <a:solidFill>
                  <a:srgbClr val="000000"/>
                </a:solidFill>
                <a:latin typeface="Arial" charset="0"/>
                <a:ea typeface="Times New Roman" pitchFamily="18" charset="0"/>
                <a:cs typeface="Arial" charset="0"/>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539750" y="476250"/>
            <a:ext cx="8135938" cy="4833938"/>
          </a:xfrm>
          <a:prstGeom prst="rect">
            <a:avLst/>
          </a:prstGeom>
          <a:noFill/>
          <a:ln w="9525">
            <a:noFill/>
            <a:miter lim="800000"/>
            <a:headEnd/>
            <a:tailEnd/>
          </a:ln>
          <a:effectLst/>
        </p:spPr>
        <p:txBody>
          <a:bodyPr>
            <a:spAutoFit/>
          </a:bodyPr>
          <a:lstStyle/>
          <a:p>
            <a:pPr marL="531813" indent="-531813" algn="ctr">
              <a:tabLst>
                <a:tab pos="531813" algn="l"/>
              </a:tabLst>
              <a:defRPr/>
            </a:pPr>
            <a:r>
              <a:rPr lang="es-ES" sz="2700" b="1">
                <a:solidFill>
                  <a:schemeClr val="accent2"/>
                </a:solidFill>
                <a:effectLst>
                  <a:outerShdw blurRad="38100" dist="38100" dir="2700000" algn="tl">
                    <a:srgbClr val="000000"/>
                  </a:outerShdw>
                </a:effectLst>
                <a:latin typeface="Arial" charset="0"/>
                <a:ea typeface="Times New Roman" pitchFamily="18" charset="0"/>
                <a:cs typeface="Arial" charset="0"/>
              </a:rPr>
              <a:t>Higiene de la marcha en condiciones especiales</a:t>
            </a:r>
            <a:endParaRPr lang="es-ES" sz="2700" u="sng">
              <a:solidFill>
                <a:schemeClr val="accent2"/>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28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Marcha nocturna</a:t>
            </a:r>
            <a:r>
              <a:rPr lang="es-ES" sz="2800">
                <a:solidFill>
                  <a:srgbClr val="006666"/>
                </a:solidFill>
                <a:latin typeface="Arial" charset="0"/>
                <a:ea typeface="Times New Roman" pitchFamily="18" charset="0"/>
                <a:cs typeface="Arial" charset="0"/>
              </a:rPr>
              <a:t> (cont.)</a:t>
            </a:r>
            <a:endPar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14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600">
                <a:solidFill>
                  <a:srgbClr val="000000"/>
                </a:solidFill>
                <a:latin typeface="Arial" charset="0"/>
                <a:ea typeface="Times New Roman" pitchFamily="18" charset="0"/>
                <a:cs typeface="Arial" charset="0"/>
              </a:rPr>
              <a:t>Debe tenerse en consideración lo siguiente</a:t>
            </a:r>
            <a:r>
              <a:rPr lang="es-ES" sz="2800">
                <a:solidFill>
                  <a:srgbClr val="000000"/>
                </a:solidFill>
                <a:latin typeface="Arial" charset="0"/>
                <a:ea typeface="Times New Roman" pitchFamily="18" charset="0"/>
                <a:cs typeface="Arial" charset="0"/>
              </a:rPr>
              <a:t>:</a:t>
            </a:r>
          </a:p>
          <a:p>
            <a:pPr marL="531813" indent="-531813" algn="just">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tabLst>
                <a:tab pos="531813" algn="l"/>
              </a:tabLst>
              <a:defRPr/>
            </a:pPr>
            <a:endParaRPr lang="es-ES" sz="800">
              <a:solidFill>
                <a:srgbClr val="000000"/>
              </a:solidFill>
              <a:latin typeface="Arial" charset="0"/>
              <a:ea typeface="Times New Roman" pitchFamily="18" charset="0"/>
              <a:cs typeface="Arial" charset="0"/>
            </a:endParaRPr>
          </a:p>
          <a:p>
            <a:pPr marL="531813" indent="-531813" algn="just">
              <a:buFontTx/>
              <a:buAutoNum type="arabicPeriod" startAt="6"/>
              <a:tabLst>
                <a:tab pos="531813" algn="l"/>
              </a:tabLst>
              <a:defRPr/>
            </a:pPr>
            <a:r>
              <a:rPr lang="es-ES" sz="2800">
                <a:solidFill>
                  <a:srgbClr val="000000"/>
                </a:solidFill>
                <a:latin typeface="Arial" charset="0"/>
                <a:ea typeface="Times New Roman" pitchFamily="18" charset="0"/>
                <a:cs typeface="Arial" charset="0"/>
              </a:rPr>
              <a:t>El aumento considerable de la tensión emocional del militar</a:t>
            </a:r>
          </a:p>
          <a:p>
            <a:pPr marL="531813" indent="-531813" algn="just">
              <a:buFontTx/>
              <a:buAutoNum type="arabicPeriod" startAt="6"/>
              <a:tabLst>
                <a:tab pos="531813" algn="l"/>
              </a:tabLst>
              <a:defRPr/>
            </a:pPr>
            <a:endParaRPr lang="es-ES_tradnl" sz="2800">
              <a:solidFill>
                <a:srgbClr val="000000"/>
              </a:solidFill>
              <a:latin typeface="Arial" charset="0"/>
              <a:ea typeface="Times New Roman" pitchFamily="18" charset="0"/>
              <a:cs typeface="Arial" charset="0"/>
            </a:endParaRPr>
          </a:p>
          <a:p>
            <a:pPr marL="531813" indent="-531813" algn="just">
              <a:buFontTx/>
              <a:buAutoNum type="arabicPeriod" startAt="6"/>
              <a:tabLst>
                <a:tab pos="531813" algn="l"/>
              </a:tabLst>
              <a:defRPr/>
            </a:pPr>
            <a:endParaRPr lang="es-ES_tradnl" sz="2800">
              <a:solidFill>
                <a:srgbClr val="000000"/>
              </a:solidFill>
              <a:latin typeface="Arial" charset="0"/>
              <a:ea typeface="Times New Roman" pitchFamily="18" charset="0"/>
              <a:cs typeface="Arial" charset="0"/>
            </a:endParaRPr>
          </a:p>
          <a:p>
            <a:pPr marL="531813" indent="-531813" algn="ctr">
              <a:tabLst>
                <a:tab pos="531813" algn="l"/>
              </a:tabLst>
              <a:defRPr/>
            </a:pPr>
            <a:r>
              <a:rPr lang="es-ES" sz="2800">
                <a:latin typeface="Arial" charset="0"/>
              </a:rPr>
              <a:t>El médico debe vigilar el contenido</a:t>
            </a:r>
          </a:p>
          <a:p>
            <a:pPr marL="531813" indent="-531813" algn="ctr">
              <a:tabLst>
                <a:tab pos="531813" algn="l"/>
              </a:tabLst>
              <a:defRPr/>
            </a:pPr>
            <a:r>
              <a:rPr lang="es-ES" sz="2800">
                <a:latin typeface="Arial" charset="0"/>
              </a:rPr>
              <a:t> de vitamina A y sus precursores en la dieta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539750" y="476250"/>
            <a:ext cx="8135938" cy="4889500"/>
          </a:xfrm>
          <a:prstGeom prst="rect">
            <a:avLst/>
          </a:prstGeom>
          <a:noFill/>
          <a:ln w="9525">
            <a:noFill/>
            <a:miter lim="800000"/>
            <a:headEnd/>
            <a:tailEnd/>
          </a:ln>
          <a:effectLst/>
        </p:spPr>
        <p:txBody>
          <a:bodyPr>
            <a:spAutoFit/>
          </a:bodyPr>
          <a:lstStyle/>
          <a:p>
            <a:pPr marL="531813" indent="-531813" algn="ctr">
              <a:tabLst>
                <a:tab pos="531813" algn="l"/>
              </a:tabLst>
              <a:defRPr/>
            </a:pPr>
            <a:r>
              <a:rPr lang="es-ES" sz="2700" b="1">
                <a:solidFill>
                  <a:schemeClr val="accent2"/>
                </a:solidFill>
                <a:effectLst>
                  <a:outerShdw blurRad="38100" dist="38100" dir="2700000" algn="tl">
                    <a:srgbClr val="000000"/>
                  </a:outerShdw>
                </a:effectLst>
                <a:latin typeface="Arial" charset="0"/>
                <a:ea typeface="Times New Roman" pitchFamily="18" charset="0"/>
                <a:cs typeface="Arial" charset="0"/>
              </a:rPr>
              <a:t>Higiene de la marcha en condiciones especiales</a:t>
            </a:r>
            <a:endParaRPr lang="es-ES" sz="2700" u="sng">
              <a:solidFill>
                <a:schemeClr val="accent2"/>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28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Marcha con careta antigás</a:t>
            </a:r>
            <a:endParaRPr lang="es-ES" sz="2800">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2400">
              <a:solidFill>
                <a:srgbClr val="000000"/>
              </a:solidFill>
              <a:latin typeface="Arial" charset="0"/>
              <a:ea typeface="Times New Roman" pitchFamily="18" charset="0"/>
              <a:cs typeface="Arial" charset="0"/>
            </a:endParaRPr>
          </a:p>
          <a:p>
            <a:pPr marL="531813" indent="-531813" algn="ctr">
              <a:tabLst>
                <a:tab pos="531813" algn="l"/>
              </a:tabLst>
              <a:defRPr/>
            </a:pPr>
            <a:r>
              <a:rPr lang="es-ES" sz="2400">
                <a:solidFill>
                  <a:srgbClr val="000000"/>
                </a:solidFill>
                <a:latin typeface="Arial" charset="0"/>
                <a:ea typeface="Times New Roman" pitchFamily="18" charset="0"/>
                <a:cs typeface="Arial" charset="0"/>
              </a:rPr>
              <a:t>Limitaciones al organismo con el uso de la careta antigás:</a:t>
            </a:r>
          </a:p>
          <a:p>
            <a:pPr marL="531813" indent="-531813" algn="just">
              <a:tabLst>
                <a:tab pos="531813" algn="l"/>
              </a:tabLst>
              <a:defRPr/>
            </a:pPr>
            <a:endParaRPr lang="es-ES" sz="16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 sz="2400">
                <a:solidFill>
                  <a:srgbClr val="000000"/>
                </a:solidFill>
                <a:latin typeface="Arial" charset="0"/>
                <a:ea typeface="Times New Roman" pitchFamily="18" charset="0"/>
                <a:cs typeface="Arial" charset="0"/>
              </a:rPr>
              <a:t>A los 15 minutos de su uso aparece congestión de la mucosa nasal ligera y aumento de volumen de los cornetes, disminuyendo el paso del aire</a:t>
            </a:r>
          </a:p>
          <a:p>
            <a:pPr marL="531813" indent="-531813" algn="just">
              <a:buFontTx/>
              <a:buAutoNum type="arabicPeriod"/>
              <a:tabLst>
                <a:tab pos="531813" algn="l"/>
              </a:tabLst>
              <a:defRPr/>
            </a:pPr>
            <a:endParaRPr lang="es-ES" sz="8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 sz="2400">
                <a:solidFill>
                  <a:srgbClr val="000000"/>
                </a:solidFill>
                <a:latin typeface="Arial" charset="0"/>
                <a:ea typeface="Times New Roman" pitchFamily="18" charset="0"/>
                <a:cs typeface="Arial" charset="0"/>
              </a:rPr>
              <a:t>Disminución de la audición y de la visión</a:t>
            </a:r>
          </a:p>
          <a:p>
            <a:pPr marL="531813" indent="-531813" algn="just">
              <a:buFontTx/>
              <a:buAutoNum type="arabicPeriod"/>
              <a:tabLst>
                <a:tab pos="531813" algn="l"/>
              </a:tabLst>
              <a:defRPr/>
            </a:pPr>
            <a:endParaRPr lang="es-ES" sz="8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 sz="2400">
                <a:solidFill>
                  <a:srgbClr val="000000"/>
                </a:solidFill>
                <a:latin typeface="Arial" charset="0"/>
                <a:ea typeface="Times New Roman" pitchFamily="18" charset="0"/>
                <a:cs typeface="Arial" charset="0"/>
              </a:rPr>
              <a:t>Compresión de los vasos sanguíneos de la cara</a:t>
            </a:r>
          </a:p>
          <a:p>
            <a:pPr marL="531813" indent="-531813" algn="just">
              <a:buFontTx/>
              <a:buAutoNum type="arabicPeriod"/>
              <a:tabLst>
                <a:tab pos="531813" algn="l"/>
              </a:tabLst>
              <a:defRPr/>
            </a:pPr>
            <a:endParaRPr lang="es-ES" sz="800">
              <a:solidFill>
                <a:srgbClr val="000000"/>
              </a:solidFill>
              <a:latin typeface="Arial" charset="0"/>
              <a:ea typeface="Times New Roman" pitchFamily="18" charset="0"/>
              <a:cs typeface="Arial" charset="0"/>
            </a:endParaRPr>
          </a:p>
          <a:p>
            <a:pPr marL="531813" indent="-531813" algn="just">
              <a:buFontTx/>
              <a:buAutoNum type="arabicPeriod"/>
              <a:tabLst>
                <a:tab pos="531813" algn="l"/>
              </a:tabLst>
              <a:defRPr/>
            </a:pPr>
            <a:r>
              <a:rPr lang="es-ES" sz="2400">
                <a:solidFill>
                  <a:srgbClr val="000000"/>
                </a:solidFill>
                <a:latin typeface="Arial" charset="0"/>
                <a:ea typeface="Times New Roman" pitchFamily="18" charset="0"/>
                <a:cs typeface="Arial"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539750" y="476250"/>
            <a:ext cx="8135938" cy="5192713"/>
          </a:xfrm>
          <a:prstGeom prst="rect">
            <a:avLst/>
          </a:prstGeom>
          <a:noFill/>
          <a:ln w="9525">
            <a:noFill/>
            <a:miter lim="800000"/>
            <a:headEnd/>
            <a:tailEnd/>
          </a:ln>
          <a:effectLst/>
        </p:spPr>
        <p:txBody>
          <a:bodyPr>
            <a:spAutoFit/>
          </a:bodyPr>
          <a:lstStyle/>
          <a:p>
            <a:pPr marL="531813" indent="-531813" algn="ctr">
              <a:tabLst>
                <a:tab pos="531813" algn="l"/>
              </a:tabLst>
              <a:defRPr/>
            </a:pPr>
            <a:r>
              <a:rPr lang="es-ES" sz="2700" b="1">
                <a:solidFill>
                  <a:schemeClr val="accent2"/>
                </a:solidFill>
                <a:effectLst>
                  <a:outerShdw blurRad="38100" dist="38100" dir="2700000" algn="tl">
                    <a:srgbClr val="000000"/>
                  </a:outerShdw>
                </a:effectLst>
                <a:latin typeface="Arial" charset="0"/>
                <a:ea typeface="Times New Roman" pitchFamily="18" charset="0"/>
                <a:cs typeface="Arial" charset="0"/>
              </a:rPr>
              <a:t>Higiene de la marcha en condiciones especiales</a:t>
            </a:r>
            <a:endParaRPr lang="es-ES" sz="2700" u="sng">
              <a:solidFill>
                <a:schemeClr val="accent2"/>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2800" u="sng">
              <a:solidFill>
                <a:srgbClr val="000000"/>
              </a:solidFill>
              <a:latin typeface="Arial" charset="0"/>
              <a:ea typeface="Times New Roman" pitchFamily="18" charset="0"/>
              <a:cs typeface="Arial" charset="0"/>
            </a:endParaRPr>
          </a:p>
          <a:p>
            <a:pPr marL="531813" indent="-531813" algn="just">
              <a:tabLst>
                <a:tab pos="531813" algn="l"/>
              </a:tabLst>
              <a:defRPr/>
            </a:pPr>
            <a:r>
              <a:rPr lang="es-ES" sz="2800" u="sng">
                <a:solidFill>
                  <a:srgbClr val="006666"/>
                </a:solidFill>
                <a:effectLst>
                  <a:outerShdw blurRad="38100" dist="38100" dir="2700000" algn="tl">
                    <a:srgbClr val="000000"/>
                  </a:outerShdw>
                </a:effectLst>
                <a:latin typeface="Arial" charset="0"/>
                <a:ea typeface="Times New Roman" pitchFamily="18" charset="0"/>
                <a:cs typeface="Arial" charset="0"/>
              </a:rPr>
              <a:t>Marcha con careta antigás</a:t>
            </a:r>
            <a:r>
              <a:rPr lang="es-ES" sz="2800">
                <a:solidFill>
                  <a:srgbClr val="006666"/>
                </a:solidFill>
                <a:latin typeface="Arial" charset="0"/>
                <a:ea typeface="Times New Roman" pitchFamily="18" charset="0"/>
                <a:cs typeface="Arial" charset="0"/>
              </a:rPr>
              <a:t> (cont.)</a:t>
            </a:r>
            <a:endParaRPr lang="es-ES" sz="2800">
              <a:solidFill>
                <a:srgbClr val="006666"/>
              </a:solidFill>
              <a:effectLst>
                <a:outerShdw blurRad="38100" dist="38100" dir="2700000" algn="tl">
                  <a:srgbClr val="000000"/>
                </a:outerShdw>
              </a:effectLst>
              <a:latin typeface="Arial" charset="0"/>
              <a:ea typeface="Times New Roman" pitchFamily="18" charset="0"/>
              <a:cs typeface="Arial" charset="0"/>
            </a:endParaRPr>
          </a:p>
          <a:p>
            <a:pPr marL="531813" indent="-531813" algn="just">
              <a:tabLst>
                <a:tab pos="531813" algn="l"/>
              </a:tabLst>
              <a:defRPr/>
            </a:pPr>
            <a:endParaRPr lang="es-ES" sz="1200">
              <a:solidFill>
                <a:srgbClr val="000000"/>
              </a:solidFill>
              <a:latin typeface="Arial" charset="0"/>
              <a:ea typeface="Times New Roman" pitchFamily="18" charset="0"/>
              <a:cs typeface="Arial" charset="0"/>
            </a:endParaRPr>
          </a:p>
          <a:p>
            <a:pPr marL="531813" indent="-531813" algn="just">
              <a:tabLst>
                <a:tab pos="531813" algn="l"/>
              </a:tabLst>
              <a:defRPr/>
            </a:pPr>
            <a:r>
              <a:rPr lang="es-ES" sz="2400">
                <a:solidFill>
                  <a:srgbClr val="000000"/>
                </a:solidFill>
                <a:latin typeface="Arial" charset="0"/>
                <a:ea typeface="Times New Roman" pitchFamily="18" charset="0"/>
                <a:cs typeface="Arial" charset="0"/>
              </a:rPr>
              <a:t>Limitaciones al organismo con el uso de la careta antigás:</a:t>
            </a:r>
          </a:p>
          <a:p>
            <a:pPr marL="531813" indent="-531813" algn="just">
              <a:tabLst>
                <a:tab pos="531813" algn="l"/>
              </a:tabLst>
              <a:defRPr/>
            </a:pPr>
            <a:endParaRPr lang="es-ES" sz="1600">
              <a:solidFill>
                <a:srgbClr val="000000"/>
              </a:solidFill>
              <a:latin typeface="Arial" charset="0"/>
              <a:ea typeface="Times New Roman" pitchFamily="18" charset="0"/>
              <a:cs typeface="Arial" charset="0"/>
            </a:endParaRPr>
          </a:p>
          <a:p>
            <a:pPr marL="531813" indent="-531813" algn="just">
              <a:buFontTx/>
              <a:buAutoNum type="arabicPeriod" startAt="4"/>
              <a:tabLst>
                <a:tab pos="531813" algn="l"/>
              </a:tabLst>
              <a:defRPr/>
            </a:pPr>
            <a:r>
              <a:rPr lang="es-ES" sz="2400">
                <a:solidFill>
                  <a:srgbClr val="000000"/>
                </a:solidFill>
                <a:latin typeface="Arial" charset="0"/>
                <a:ea typeface="Times New Roman" pitchFamily="18" charset="0"/>
                <a:cs typeface="Arial" charset="0"/>
              </a:rPr>
              <a:t>  Aumento de la temperatura y humedad del aire</a:t>
            </a:r>
          </a:p>
          <a:p>
            <a:pPr marL="531813" indent="-531813" algn="just">
              <a:buFontTx/>
              <a:buAutoNum type="arabicPeriod" startAt="4"/>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buFontTx/>
              <a:buAutoNum type="arabicPeriod" startAt="4"/>
              <a:tabLst>
                <a:tab pos="531813" algn="l"/>
              </a:tabLst>
              <a:defRPr/>
            </a:pPr>
            <a:r>
              <a:rPr lang="es-ES" sz="2400">
                <a:solidFill>
                  <a:srgbClr val="000000"/>
                </a:solidFill>
                <a:latin typeface="Arial" charset="0"/>
                <a:ea typeface="Times New Roman" pitchFamily="18" charset="0"/>
                <a:cs typeface="Arial" charset="0"/>
              </a:rPr>
              <a:t>  Sudoración profusa de la cara con irritación de la piel</a:t>
            </a:r>
          </a:p>
          <a:p>
            <a:pPr marL="531813" indent="-531813" algn="just">
              <a:buFontTx/>
              <a:buAutoNum type="arabicPeriod" startAt="4"/>
              <a:tabLst>
                <a:tab pos="531813" algn="l"/>
              </a:tabLst>
              <a:defRPr/>
            </a:pPr>
            <a:endParaRPr lang="es-ES" sz="1000">
              <a:solidFill>
                <a:srgbClr val="000000"/>
              </a:solidFill>
              <a:latin typeface="Arial" charset="0"/>
              <a:ea typeface="Times New Roman" pitchFamily="18" charset="0"/>
              <a:cs typeface="Arial" charset="0"/>
            </a:endParaRPr>
          </a:p>
          <a:p>
            <a:pPr marL="531813" indent="-531813" algn="just">
              <a:buFontTx/>
              <a:buAutoNum type="arabicPeriod" startAt="4"/>
              <a:tabLst>
                <a:tab pos="531813" algn="l"/>
              </a:tabLst>
              <a:defRPr/>
            </a:pPr>
            <a:r>
              <a:rPr lang="es-ES" sz="2400">
                <a:solidFill>
                  <a:srgbClr val="000000"/>
                </a:solidFill>
                <a:latin typeface="Arial" charset="0"/>
                <a:ea typeface="Times New Roman" pitchFamily="18" charset="0"/>
                <a:cs typeface="Arial" charset="0"/>
              </a:rPr>
              <a:t>  Acción psicológica</a:t>
            </a:r>
          </a:p>
          <a:p>
            <a:pPr marL="531813" indent="-531813" algn="just">
              <a:tabLst>
                <a:tab pos="531813" algn="l"/>
              </a:tabLst>
              <a:defRPr/>
            </a:pPr>
            <a:endParaRPr lang="es-ES" sz="1200">
              <a:solidFill>
                <a:srgbClr val="000000"/>
              </a:solidFill>
              <a:latin typeface="Arial" charset="0"/>
              <a:ea typeface="Times New Roman" pitchFamily="18" charset="0"/>
              <a:cs typeface="Arial" charset="0"/>
            </a:endParaRPr>
          </a:p>
          <a:p>
            <a:pPr marL="531813" indent="-531813" algn="just">
              <a:tabLst>
                <a:tab pos="531813" algn="l"/>
              </a:tabLst>
              <a:defRPr/>
            </a:pPr>
            <a:r>
              <a:rPr lang="es-ES" sz="2400">
                <a:solidFill>
                  <a:srgbClr val="000000"/>
                </a:solidFill>
                <a:latin typeface="Arial" charset="0"/>
                <a:ea typeface="Times New Roman" pitchFamily="18" charset="0"/>
                <a:cs typeface="Arial" charset="0"/>
              </a:rPr>
              <a:t>      </a:t>
            </a:r>
          </a:p>
          <a:p>
            <a:pPr marL="531813" indent="-531813" algn="just">
              <a:tabLst>
                <a:tab pos="531813" algn="l"/>
              </a:tabLst>
              <a:defRPr/>
            </a:pPr>
            <a:r>
              <a:rPr lang="es-ES" sz="2400">
                <a:solidFill>
                  <a:srgbClr val="000000"/>
                </a:solidFill>
                <a:latin typeface="Arial" charset="0"/>
                <a:ea typeface="Times New Roman" pitchFamily="18" charset="0"/>
                <a:cs typeface="Arial" charset="0"/>
              </a:rPr>
              <a:t>      Las limitaciones se logran disminuir con entrenamiento paulatino adecuado hasta lograr tenerla puesta de 2:30-3:00 h incluso llegar a dormir con ella sin riesgos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539750" y="1946275"/>
            <a:ext cx="8135938" cy="213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9525" indent="127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40000"/>
              </a:lnSpc>
            </a:pPr>
            <a:r>
              <a:rPr lang="es-ES" altLang="es-US" sz="3200">
                <a:ea typeface="Times New Roman" panose="02020603050405020304" pitchFamily="18" charset="0"/>
                <a:cs typeface="Arial" panose="020B0604020202020204" pitchFamily="34" charset="0"/>
              </a:rPr>
              <a:t>Existen otros tipos de marcha como las que se realizan en zonas con elevada altitud, pantanosas, desérticas, heladas, etc</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WordArt 3"/>
          <p:cNvSpPr>
            <a:spLocks noChangeArrowheads="1" noChangeShapeType="1" noTextEdit="1"/>
          </p:cNvSpPr>
          <p:nvPr/>
        </p:nvSpPr>
        <p:spPr bwMode="auto">
          <a:xfrm>
            <a:off x="3563938" y="2565400"/>
            <a:ext cx="1655762" cy="1143000"/>
          </a:xfrm>
          <a:prstGeom prst="rect">
            <a:avLst/>
          </a:prstGeom>
        </p:spPr>
        <p:txBody>
          <a:bodyPr wrap="none" fromWordArt="1">
            <a:prstTxWarp prst="textPlain">
              <a:avLst>
                <a:gd name="adj" fmla="val 50000"/>
              </a:avLst>
            </a:prstTxWarp>
          </a:bodyPr>
          <a:lstStyle/>
          <a:p>
            <a:pPr algn="ctr"/>
            <a:r>
              <a:rPr lang="es-US" sz="3200" i="1" kern="10">
                <a:ln w="9525">
                  <a:solidFill>
                    <a:srgbClr val="000000"/>
                  </a:solidFill>
                  <a:round/>
                  <a:headEnd/>
                  <a:tailEnd/>
                </a:ln>
                <a:solidFill>
                  <a:schemeClr val="accent1"/>
                </a:solidFill>
                <a:latin typeface="Arial Black" panose="020B0A04020102020204" pitchFamily="34" charset="0"/>
              </a:rPr>
              <a:t>fin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36513" y="1128713"/>
            <a:ext cx="8999537" cy="3813175"/>
          </a:xfrm>
          <a:prstGeom prst="rect">
            <a:avLst/>
          </a:prstGeom>
          <a:noFill/>
          <a:ln w="9525">
            <a:noFill/>
            <a:miter lim="800000"/>
            <a:headEnd/>
            <a:tailEnd/>
          </a:ln>
          <a:effectLst/>
        </p:spPr>
        <p:txBody>
          <a:bodyPr>
            <a:spAutoFit/>
          </a:bodyPr>
          <a:lstStyle/>
          <a:p>
            <a:pPr marL="531813" indent="-531813">
              <a:tabLst>
                <a:tab pos="531813" algn="l"/>
              </a:tabLst>
              <a:defRPr/>
            </a:pPr>
            <a:r>
              <a:rPr lang="es-ES" sz="3200" b="1">
                <a:solidFill>
                  <a:schemeClr val="accent2"/>
                </a:solidFill>
                <a:effectLst>
                  <a:outerShdw blurRad="38100" dist="38100" dir="2700000" algn="tl">
                    <a:srgbClr val="000000"/>
                  </a:outerShdw>
                </a:effectLst>
                <a:latin typeface="Arial" charset="0"/>
                <a:ea typeface="Times New Roman" pitchFamily="18" charset="0"/>
                <a:cs typeface="Arial" charset="0"/>
              </a:rPr>
              <a:t>Formas de marcha de acuerdo a su velocidad</a:t>
            </a:r>
          </a:p>
          <a:p>
            <a:pPr marL="531813" indent="-531813" algn="ctr">
              <a:tabLst>
                <a:tab pos="531813" algn="l"/>
              </a:tabLst>
              <a:defRPr/>
            </a:pPr>
            <a:endParaRPr lang="es-ES" sz="3200" b="1">
              <a:solidFill>
                <a:srgbClr val="000000"/>
              </a:solidFill>
              <a:effectLst>
                <a:outerShdw blurRad="38100" dist="38100" dir="2700000" algn="tl">
                  <a:srgbClr val="FFFFFF"/>
                </a:outerShdw>
              </a:effectLst>
              <a:latin typeface="Arial" charset="0"/>
              <a:ea typeface="Times New Roman" pitchFamily="18" charset="0"/>
              <a:cs typeface="Arial" charset="0"/>
            </a:endParaRPr>
          </a:p>
          <a:p>
            <a:pPr marL="531813" indent="-531813" algn="ctr">
              <a:buFont typeface="Symbol" pitchFamily="18" charset="2"/>
              <a:buChar char=""/>
              <a:tabLst>
                <a:tab pos="531813" algn="l"/>
              </a:tabLst>
              <a:defRPr/>
            </a:pPr>
            <a:r>
              <a:rPr lang="es-ES" sz="3600">
                <a:solidFill>
                  <a:srgbClr val="000000"/>
                </a:solidFill>
                <a:latin typeface="Arial" charset="0"/>
                <a:ea typeface="Times New Roman" pitchFamily="18" charset="0"/>
                <a:cs typeface="Arial" charset="0"/>
              </a:rPr>
              <a:t>Ordinaria </a:t>
            </a:r>
          </a:p>
          <a:p>
            <a:pPr marL="531813" indent="-531813" algn="ctr">
              <a:buFont typeface="Symbol" pitchFamily="18" charset="2"/>
              <a:buChar char=""/>
              <a:tabLst>
                <a:tab pos="531813" algn="l"/>
              </a:tabLst>
              <a:defRPr/>
            </a:pPr>
            <a:endParaRPr lang="es-ES" sz="3600">
              <a:solidFill>
                <a:srgbClr val="000000"/>
              </a:solidFill>
              <a:latin typeface="Arial" charset="0"/>
              <a:ea typeface="Times New Roman" pitchFamily="18" charset="0"/>
              <a:cs typeface="Arial" charset="0"/>
            </a:endParaRPr>
          </a:p>
          <a:p>
            <a:pPr marL="531813" indent="-531813" algn="ctr">
              <a:buFont typeface="Symbol" pitchFamily="18" charset="2"/>
              <a:buChar char=""/>
              <a:tabLst>
                <a:tab pos="531813" algn="l"/>
              </a:tabLst>
              <a:defRPr/>
            </a:pPr>
            <a:r>
              <a:rPr lang="es-ES" sz="3600">
                <a:solidFill>
                  <a:srgbClr val="000000"/>
                </a:solidFill>
                <a:latin typeface="Arial" charset="0"/>
                <a:ea typeface="Times New Roman" pitchFamily="18" charset="0"/>
                <a:cs typeface="Arial" charset="0"/>
              </a:rPr>
              <a:t>Forzada</a:t>
            </a:r>
          </a:p>
          <a:p>
            <a:pPr marL="531813" indent="-531813" algn="ctr">
              <a:buFont typeface="Symbol" pitchFamily="18" charset="2"/>
              <a:buChar char=""/>
              <a:tabLst>
                <a:tab pos="531813" algn="l"/>
              </a:tabLst>
              <a:defRPr/>
            </a:pPr>
            <a:endParaRPr lang="es-ES" sz="3600">
              <a:solidFill>
                <a:srgbClr val="000000"/>
              </a:solidFill>
              <a:latin typeface="Arial" charset="0"/>
              <a:ea typeface="Times New Roman" pitchFamily="18" charset="0"/>
              <a:cs typeface="Arial" charset="0"/>
            </a:endParaRPr>
          </a:p>
          <a:p>
            <a:pPr marL="531813" indent="-531813" algn="ctr">
              <a:buFont typeface="Symbol" pitchFamily="18" charset="2"/>
              <a:buChar char=""/>
              <a:tabLst>
                <a:tab pos="531813" algn="l"/>
              </a:tabLst>
              <a:defRPr/>
            </a:pPr>
            <a:r>
              <a:rPr lang="es-ES" sz="3600">
                <a:solidFill>
                  <a:srgbClr val="000000"/>
                </a:solidFill>
                <a:latin typeface="Arial" charset="0"/>
                <a:ea typeface="Times New Roman" pitchFamily="18" charset="0"/>
                <a:cs typeface="Arial" charset="0"/>
              </a:rPr>
              <a:t>De asalto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539750" y="1128713"/>
            <a:ext cx="7920038" cy="3990975"/>
          </a:xfrm>
          <a:prstGeom prst="rect">
            <a:avLst/>
          </a:prstGeom>
          <a:noFill/>
          <a:ln w="9525">
            <a:noFill/>
            <a:miter lim="800000"/>
            <a:headEnd/>
            <a:tailEnd/>
          </a:ln>
          <a:effectLst/>
        </p:spPr>
        <p:txBody>
          <a:bodyPr>
            <a:spAutoFit/>
          </a:bodyPr>
          <a:lstStyle/>
          <a:p>
            <a:pPr marL="9525" indent="12700" algn="just">
              <a:defRPr/>
            </a:pPr>
            <a:r>
              <a:rPr lang="es-ES" sz="3200" b="1">
                <a:solidFill>
                  <a:schemeClr val="accent2"/>
                </a:solidFill>
                <a:effectLst>
                  <a:outerShdw blurRad="38100" dist="38100" dir="2700000" algn="tl">
                    <a:srgbClr val="000000"/>
                  </a:outerShdw>
                </a:effectLst>
                <a:latin typeface="Arial" charset="0"/>
                <a:ea typeface="Times New Roman" pitchFamily="18" charset="0"/>
                <a:cs typeface="Arial" charset="0"/>
              </a:rPr>
              <a:t>ORDINARIA</a:t>
            </a:r>
          </a:p>
          <a:p>
            <a:pPr marL="9525" indent="12700" algn="just">
              <a:defRPr/>
            </a:pPr>
            <a:endParaRPr lang="es-ES" sz="3200">
              <a:solidFill>
                <a:srgbClr val="000000"/>
              </a:solidFill>
              <a:latin typeface="Arial" charset="0"/>
              <a:ea typeface="Times New Roman" pitchFamily="18" charset="0"/>
              <a:cs typeface="Arial" charset="0"/>
            </a:endParaRPr>
          </a:p>
          <a:p>
            <a:pPr marL="9525" indent="12700" algn="just">
              <a:defRPr/>
            </a:pPr>
            <a:r>
              <a:rPr lang="es-ES" sz="3200">
                <a:solidFill>
                  <a:srgbClr val="000000"/>
                </a:solidFill>
                <a:latin typeface="Arial" charset="0"/>
                <a:ea typeface="Times New Roman" pitchFamily="18" charset="0"/>
                <a:cs typeface="Arial" charset="0"/>
              </a:rPr>
              <a:t>De 110 a 120 pasos por minuto (longitud media del paso 75 cms)</a:t>
            </a:r>
          </a:p>
          <a:p>
            <a:pPr marL="9525" indent="12700" algn="just">
              <a:defRPr/>
            </a:pPr>
            <a:endParaRPr lang="es-ES" sz="3200">
              <a:solidFill>
                <a:srgbClr val="000000"/>
              </a:solidFill>
              <a:latin typeface="Arial" charset="0"/>
              <a:ea typeface="Times New Roman" pitchFamily="18" charset="0"/>
              <a:cs typeface="Arial" charset="0"/>
            </a:endParaRPr>
          </a:p>
          <a:p>
            <a:pPr marL="9525" indent="12700" algn="just">
              <a:defRPr/>
            </a:pPr>
            <a:r>
              <a:rPr lang="es-ES" sz="3200">
                <a:solidFill>
                  <a:srgbClr val="000000"/>
                </a:solidFill>
                <a:latin typeface="Arial" charset="0"/>
                <a:ea typeface="Times New Roman" pitchFamily="18" charset="0"/>
                <a:cs typeface="Arial" charset="0"/>
              </a:rPr>
              <a:t>Se recorren en una jornada de 25-30 Km (velocidad promedio de 4,5-5 km/h en territorio llano)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684213" y="1128713"/>
            <a:ext cx="7775575" cy="3016250"/>
          </a:xfrm>
          <a:prstGeom prst="rect">
            <a:avLst/>
          </a:prstGeom>
          <a:noFill/>
          <a:ln w="9525">
            <a:noFill/>
            <a:miter lim="800000"/>
            <a:headEnd/>
            <a:tailEnd/>
          </a:ln>
          <a:effectLst/>
        </p:spPr>
        <p:txBody>
          <a:bodyPr>
            <a:spAutoFit/>
          </a:bodyPr>
          <a:lstStyle/>
          <a:p>
            <a:pPr marL="9525" indent="12700" algn="just">
              <a:defRPr/>
            </a:pPr>
            <a:r>
              <a:rPr lang="es-ES" sz="3200" b="1">
                <a:solidFill>
                  <a:schemeClr val="accent2"/>
                </a:solidFill>
                <a:effectLst>
                  <a:outerShdw blurRad="38100" dist="38100" dir="2700000" algn="tl">
                    <a:srgbClr val="000000"/>
                  </a:outerShdw>
                </a:effectLst>
                <a:latin typeface="Arial" charset="0"/>
                <a:ea typeface="Times New Roman" pitchFamily="18" charset="0"/>
                <a:cs typeface="Arial" charset="0"/>
              </a:rPr>
              <a:t>FORZADA</a:t>
            </a:r>
          </a:p>
          <a:p>
            <a:pPr marL="9525" indent="12700" algn="just">
              <a:defRPr/>
            </a:pPr>
            <a:endParaRPr lang="es-ES" sz="3200" b="1">
              <a:solidFill>
                <a:srgbClr val="000000"/>
              </a:solidFill>
              <a:effectLst>
                <a:outerShdw blurRad="38100" dist="38100" dir="2700000" algn="tl">
                  <a:srgbClr val="FFFFFF"/>
                </a:outerShdw>
              </a:effectLst>
              <a:latin typeface="Arial" charset="0"/>
              <a:ea typeface="Times New Roman" pitchFamily="18" charset="0"/>
              <a:cs typeface="Arial" charset="0"/>
            </a:endParaRPr>
          </a:p>
          <a:p>
            <a:pPr marL="9525" indent="12700" algn="just">
              <a:defRPr/>
            </a:pPr>
            <a:r>
              <a:rPr lang="es-ES" sz="3200">
                <a:solidFill>
                  <a:srgbClr val="000000"/>
                </a:solidFill>
                <a:latin typeface="Arial" charset="0"/>
                <a:ea typeface="Times New Roman" pitchFamily="18" charset="0"/>
                <a:cs typeface="Arial" charset="0"/>
              </a:rPr>
              <a:t>De 135 pasos por minuto (longitud media del paso 80-85 cms)</a:t>
            </a:r>
          </a:p>
          <a:p>
            <a:pPr marL="9525" indent="12700" algn="just">
              <a:defRPr/>
            </a:pPr>
            <a:endParaRPr lang="es-ES" sz="3200">
              <a:solidFill>
                <a:srgbClr val="000000"/>
              </a:solidFill>
              <a:latin typeface="Arial" charset="0"/>
              <a:ea typeface="Times New Roman" pitchFamily="18" charset="0"/>
              <a:cs typeface="Arial" charset="0"/>
            </a:endParaRPr>
          </a:p>
          <a:p>
            <a:pPr marL="9525" indent="12700" algn="just">
              <a:defRPr/>
            </a:pPr>
            <a:r>
              <a:rPr lang="es-ES" sz="3200">
                <a:solidFill>
                  <a:srgbClr val="000000"/>
                </a:solidFill>
                <a:latin typeface="Arial" charset="0"/>
                <a:ea typeface="Times New Roman" pitchFamily="18" charset="0"/>
                <a:cs typeface="Arial" charset="0"/>
              </a:rPr>
              <a:t>Se recorren en una jornada de 40-50 Km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539750" y="1128713"/>
            <a:ext cx="7777163" cy="4478337"/>
          </a:xfrm>
          <a:prstGeom prst="rect">
            <a:avLst/>
          </a:prstGeom>
          <a:noFill/>
          <a:ln w="9525">
            <a:noFill/>
            <a:miter lim="800000"/>
            <a:headEnd/>
            <a:tailEnd/>
          </a:ln>
          <a:effectLst/>
        </p:spPr>
        <p:txBody>
          <a:bodyPr>
            <a:spAutoFit/>
          </a:bodyPr>
          <a:lstStyle/>
          <a:p>
            <a:pPr algn="just">
              <a:defRPr/>
            </a:pPr>
            <a:r>
              <a:rPr lang="es-ES" sz="3200" b="1">
                <a:solidFill>
                  <a:schemeClr val="accent2"/>
                </a:solidFill>
                <a:effectLst>
                  <a:outerShdw blurRad="38100" dist="38100" dir="2700000" algn="tl">
                    <a:srgbClr val="000000"/>
                  </a:outerShdw>
                </a:effectLst>
                <a:latin typeface="Arial" charset="0"/>
                <a:ea typeface="Times New Roman" pitchFamily="18" charset="0"/>
                <a:cs typeface="Arial" charset="0"/>
              </a:rPr>
              <a:t>ASALTO</a:t>
            </a:r>
          </a:p>
          <a:p>
            <a:pPr algn="just">
              <a:defRPr/>
            </a:pPr>
            <a:endParaRPr lang="es-ES" sz="3200">
              <a:solidFill>
                <a:srgbClr val="000000"/>
              </a:solidFill>
              <a:latin typeface="Arial" charset="0"/>
              <a:ea typeface="Times New Roman" pitchFamily="18" charset="0"/>
              <a:cs typeface="Arial" charset="0"/>
            </a:endParaRPr>
          </a:p>
          <a:p>
            <a:pPr algn="just">
              <a:defRPr/>
            </a:pPr>
            <a:r>
              <a:rPr lang="es-ES" sz="3200">
                <a:solidFill>
                  <a:srgbClr val="000000"/>
                </a:solidFill>
                <a:latin typeface="Arial" charset="0"/>
                <a:ea typeface="Times New Roman" pitchFamily="18" charset="0"/>
                <a:cs typeface="Arial" charset="0"/>
              </a:rPr>
              <a:t>Velocidad promedio máxima de 7-8 km/h </a:t>
            </a:r>
          </a:p>
          <a:p>
            <a:pPr algn="just">
              <a:defRPr/>
            </a:pPr>
            <a:endParaRPr lang="es-ES" sz="3200">
              <a:solidFill>
                <a:srgbClr val="000000"/>
              </a:solidFill>
              <a:latin typeface="Arial" charset="0"/>
              <a:ea typeface="Times New Roman" pitchFamily="18" charset="0"/>
              <a:cs typeface="Arial" charset="0"/>
            </a:endParaRPr>
          </a:p>
          <a:p>
            <a:pPr algn="just">
              <a:defRPr/>
            </a:pPr>
            <a:r>
              <a:rPr lang="es-ES" sz="3200">
                <a:solidFill>
                  <a:srgbClr val="000000"/>
                </a:solidFill>
                <a:latin typeface="Arial" charset="0"/>
                <a:ea typeface="Times New Roman" pitchFamily="18" charset="0"/>
                <a:cs typeface="Arial" charset="0"/>
              </a:rPr>
              <a:t>Se recorren distancias relativamente cortas (5-15 km)</a:t>
            </a:r>
          </a:p>
          <a:p>
            <a:pPr algn="just">
              <a:defRPr/>
            </a:pPr>
            <a:endParaRPr lang="es-ES" sz="3200">
              <a:solidFill>
                <a:srgbClr val="000000"/>
              </a:solidFill>
              <a:latin typeface="Arial" charset="0"/>
              <a:ea typeface="Times New Roman" pitchFamily="18" charset="0"/>
              <a:cs typeface="Arial" charset="0"/>
            </a:endParaRPr>
          </a:p>
          <a:p>
            <a:pPr algn="just">
              <a:defRPr/>
            </a:pPr>
            <a:r>
              <a:rPr lang="es-ES" sz="3200">
                <a:solidFill>
                  <a:srgbClr val="000000"/>
                </a:solidFill>
                <a:latin typeface="Arial" charset="0"/>
                <a:ea typeface="Times New Roman" pitchFamily="18" charset="0"/>
                <a:cs typeface="Arial" charset="0"/>
              </a:rPr>
              <a:t>Se alternan períodos de marcha a paso acelerado con otros de carrera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539750" y="476250"/>
            <a:ext cx="8135938" cy="5211763"/>
          </a:xfrm>
          <a:prstGeom prst="rect">
            <a:avLst/>
          </a:prstGeom>
          <a:noFill/>
          <a:ln w="9525">
            <a:noFill/>
            <a:miter lim="800000"/>
            <a:headEnd/>
            <a:tailEnd/>
          </a:ln>
          <a:effectLst/>
        </p:spPr>
        <p:txBody>
          <a:bodyPr>
            <a:spAutoFit/>
          </a:bodyPr>
          <a:lstStyle/>
          <a:p>
            <a:pPr marL="9525" indent="12700" algn="ctr">
              <a:defRPr/>
            </a:pPr>
            <a:r>
              <a:rPr lang="es-ES" sz="3200" b="1">
                <a:solidFill>
                  <a:schemeClr val="accent2"/>
                </a:solidFill>
                <a:effectLst>
                  <a:outerShdw blurRad="38100" dist="38100" dir="2700000" algn="tl">
                    <a:srgbClr val="000000"/>
                  </a:outerShdw>
                </a:effectLst>
                <a:latin typeface="Arial" charset="0"/>
              </a:rPr>
              <a:t>Cambios en el organismo durante la marcha</a:t>
            </a:r>
          </a:p>
          <a:p>
            <a:pPr marL="9525" indent="12700" algn="just">
              <a:defRPr/>
            </a:pPr>
            <a:endParaRPr lang="es-ES" sz="3200" u="sng">
              <a:solidFill>
                <a:schemeClr val="accent2"/>
              </a:solidFill>
              <a:effectLst>
                <a:outerShdw blurRad="38100" dist="38100" dir="2700000" algn="tl">
                  <a:srgbClr val="000000"/>
                </a:outerShdw>
              </a:effectLst>
              <a:latin typeface="Arial" charset="0"/>
            </a:endParaRPr>
          </a:p>
          <a:p>
            <a:pPr marL="9525" indent="12700" algn="just">
              <a:defRPr/>
            </a:pPr>
            <a:r>
              <a:rPr lang="es-ES" sz="3200" u="sng">
                <a:solidFill>
                  <a:srgbClr val="006666"/>
                </a:solidFill>
                <a:effectLst>
                  <a:outerShdw blurRad="38100" dist="38100" dir="2700000" algn="tl">
                    <a:srgbClr val="000000"/>
                  </a:outerShdw>
                </a:effectLst>
                <a:latin typeface="Arial" charset="0"/>
              </a:rPr>
              <a:t>Sistema Muscular</a:t>
            </a:r>
            <a:endParaRPr lang="es-ES" sz="3200">
              <a:solidFill>
                <a:srgbClr val="006666"/>
              </a:solidFill>
              <a:effectLst>
                <a:outerShdw blurRad="38100" dist="38100" dir="2700000" algn="tl">
                  <a:srgbClr val="000000"/>
                </a:outerShdw>
              </a:effectLst>
              <a:latin typeface="Arial" charset="0"/>
            </a:endParaRPr>
          </a:p>
          <a:p>
            <a:pPr marL="9525" indent="12700" algn="just">
              <a:defRPr/>
            </a:pPr>
            <a:endParaRPr lang="es-ES" sz="3200">
              <a:effectLst>
                <a:outerShdw blurRad="38100" dist="38100" dir="2700000" algn="tl">
                  <a:srgbClr val="FFFFFF"/>
                </a:outerShdw>
              </a:effectLst>
              <a:latin typeface="Arial" charset="0"/>
            </a:endParaRPr>
          </a:p>
          <a:p>
            <a:pPr marL="9525" indent="12700" algn="just">
              <a:lnSpc>
                <a:spcPct val="110000"/>
              </a:lnSpc>
              <a:defRPr/>
            </a:pPr>
            <a:r>
              <a:rPr lang="es-ES" sz="3200">
                <a:latin typeface="Arial" charset="0"/>
              </a:rPr>
              <a:t>La marcha se realiza fundamentalmente a expensas del aparato locomotor, del cual el sistema muscular constituye la parte principal. El 40% del peso corporal está formado por masa muscular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539750" y="476250"/>
            <a:ext cx="8135938" cy="5945188"/>
          </a:xfrm>
          <a:prstGeom prst="rect">
            <a:avLst/>
          </a:prstGeom>
          <a:noFill/>
          <a:ln w="9525">
            <a:noFill/>
            <a:miter lim="800000"/>
            <a:headEnd/>
            <a:tailEnd/>
          </a:ln>
          <a:effectLst/>
        </p:spPr>
        <p:txBody>
          <a:bodyPr>
            <a:spAutoFit/>
          </a:bodyPr>
          <a:lstStyle/>
          <a:p>
            <a:pPr marL="531813" indent="-531813" algn="ctr">
              <a:tabLst>
                <a:tab pos="531813" algn="l"/>
              </a:tabLst>
              <a:defRPr/>
            </a:pPr>
            <a:r>
              <a:rPr lang="es-ES" sz="3200" b="1">
                <a:solidFill>
                  <a:schemeClr val="accent2"/>
                </a:solidFill>
                <a:effectLst>
                  <a:outerShdw blurRad="38100" dist="38100" dir="2700000" algn="tl">
                    <a:srgbClr val="000000"/>
                  </a:outerShdw>
                </a:effectLst>
                <a:latin typeface="Arial" charset="0"/>
              </a:rPr>
              <a:t>Cambios en el organismo durante la marcha</a:t>
            </a:r>
          </a:p>
          <a:p>
            <a:pPr marL="531813" indent="-531813" algn="just">
              <a:tabLst>
                <a:tab pos="531813" algn="l"/>
              </a:tabLst>
              <a:defRPr/>
            </a:pPr>
            <a:endParaRPr lang="es-ES" sz="3200" u="sng">
              <a:solidFill>
                <a:schemeClr val="accent2"/>
              </a:solidFill>
              <a:latin typeface="Arial" charset="0"/>
            </a:endParaRPr>
          </a:p>
          <a:p>
            <a:pPr marL="531813" indent="-531813" algn="just">
              <a:tabLst>
                <a:tab pos="531813" algn="l"/>
              </a:tabLst>
              <a:defRPr/>
            </a:pPr>
            <a:r>
              <a:rPr lang="es-ES" sz="3200" u="sng">
                <a:solidFill>
                  <a:srgbClr val="006666"/>
                </a:solidFill>
                <a:effectLst>
                  <a:outerShdw blurRad="38100" dist="38100" dir="2700000" algn="tl">
                    <a:srgbClr val="000000"/>
                  </a:outerShdw>
                </a:effectLst>
                <a:latin typeface="Arial" charset="0"/>
              </a:rPr>
              <a:t>Sistema Muscular</a:t>
            </a:r>
            <a:r>
              <a:rPr lang="es-ES" sz="3200">
                <a:solidFill>
                  <a:srgbClr val="006666"/>
                </a:solidFill>
                <a:latin typeface="Arial" charset="0"/>
              </a:rPr>
              <a:t> (cont)</a:t>
            </a:r>
          </a:p>
          <a:p>
            <a:pPr marL="531813" indent="-531813" algn="just">
              <a:tabLst>
                <a:tab pos="531813" algn="l"/>
              </a:tabLst>
              <a:defRPr/>
            </a:pPr>
            <a:r>
              <a:rPr lang="es-ES" sz="3200">
                <a:latin typeface="Arial" charset="0"/>
              </a:rPr>
              <a:t>La marcha se acompaña de:</a:t>
            </a:r>
          </a:p>
          <a:p>
            <a:pPr marL="531813" indent="-531813" algn="just">
              <a:buFontTx/>
              <a:buAutoNum type="arabicPeriod"/>
              <a:tabLst>
                <a:tab pos="531813" algn="l"/>
              </a:tabLst>
              <a:defRPr/>
            </a:pPr>
            <a:r>
              <a:rPr lang="es-ES" sz="2800">
                <a:solidFill>
                  <a:srgbClr val="000000"/>
                </a:solidFill>
                <a:latin typeface="Arial" charset="0"/>
                <a:ea typeface="Times New Roman" pitchFamily="18" charset="0"/>
                <a:cs typeface="Arial" charset="0"/>
              </a:rPr>
              <a:t>Aumento de las necesidades de oxígeno y de la demanda de sustancias nutritivas para la obtención de energía necesaria en la contracción muscular que puede llegar a la fatiga</a:t>
            </a:r>
          </a:p>
          <a:p>
            <a:pPr marL="531813" indent="-531813" algn="just">
              <a:buFontTx/>
              <a:buAutoNum type="arabicPeriod"/>
              <a:tabLst>
                <a:tab pos="531813" algn="l"/>
              </a:tabLst>
              <a:defRPr/>
            </a:pPr>
            <a:endParaRPr lang="es-ES" sz="2800">
              <a:solidFill>
                <a:srgbClr val="000000"/>
              </a:solidFill>
              <a:latin typeface="Arial" charset="0"/>
              <a:cs typeface="Times New Roman" pitchFamily="18" charset="0"/>
            </a:endParaRPr>
          </a:p>
          <a:p>
            <a:pPr marL="531813" indent="-531813" algn="just">
              <a:buFontTx/>
              <a:buAutoNum type="arabicPeriod"/>
              <a:tabLst>
                <a:tab pos="531813" algn="l"/>
              </a:tabLst>
              <a:defRPr/>
            </a:pPr>
            <a:r>
              <a:rPr lang="es-ES" sz="2800">
                <a:solidFill>
                  <a:srgbClr val="000000"/>
                </a:solidFill>
                <a:latin typeface="Arial" charset="0"/>
                <a:cs typeface="Times New Roman" pitchFamily="18" charset="0"/>
              </a:rPr>
              <a:t>Incremento por consiguiente, de la producción y liberación de calor</a:t>
            </a:r>
            <a:endParaRPr lang="es-ES" sz="280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igiene de la Marcha">
  <a:themeElements>
    <a:clrScheme name="Higiene de la March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igiene de la March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Higiene de la March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igiene de la March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igiene de la March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igiene de la March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igiene de la March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igiene de la March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igiene de la March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igiene de la March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igiene de la March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igiene de la March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igiene de la March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igiene de la March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Higiene de la Marcha</Template>
  <TotalTime>0</TotalTime>
  <Words>1981</Words>
  <Application>Microsoft Office PowerPoint</Application>
  <PresentationFormat>Presentación en pantalla (4:3)</PresentationFormat>
  <Paragraphs>306</Paragraphs>
  <Slides>39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39</vt:i4>
      </vt:variant>
    </vt:vector>
  </HeadingPairs>
  <TitlesOfParts>
    <vt:vector size="46" baseType="lpstr">
      <vt:lpstr>Arial</vt:lpstr>
      <vt:lpstr>Arial Black</vt:lpstr>
      <vt:lpstr>Garamond</vt:lpstr>
      <vt:lpstr>Symbol</vt:lpstr>
      <vt:lpstr>Times New Roman</vt:lpstr>
      <vt:lpstr>Wingdings</vt:lpstr>
      <vt:lpstr>Higiene de la Marcha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Defensa</dc:creator>
  <cp:lastModifiedBy>Defensa</cp:lastModifiedBy>
  <cp:revision>2</cp:revision>
  <dcterms:created xsi:type="dcterms:W3CDTF">2024-05-09T19:02:36Z</dcterms:created>
  <dcterms:modified xsi:type="dcterms:W3CDTF">2024-05-09T19:05:03Z</dcterms:modified>
</cp:coreProperties>
</file>