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0" autoAdjust="0"/>
    <p:restoredTop sz="94660"/>
  </p:normalViewPr>
  <p:slideViewPr>
    <p:cSldViewPr>
      <p:cViewPr varScale="1">
        <p:scale>
          <a:sx n="36" d="100"/>
          <a:sy n="36" d="100"/>
        </p:scale>
        <p:origin x="39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65F54-3393-4C4D-8640-261E109DE521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66813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B0381-6B3A-4547-95CE-7C27DFB8DE85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91562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5CC38-5B3F-4356-9C70-F755DFAE9441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12589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745C-1C84-4378-9E43-96E1763DD030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59304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1C1D7-E482-4C3C-8A69-5154F8FA97B6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47235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A20AB-82F8-465B-8BC1-792FFC0D9F6D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71324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AE7AA-77AB-49FD-BBA3-DED5AC1873EC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51371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CC276-C0E3-4407-A4FB-490E7CA4A15B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79323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49C56-C87F-4F2B-9412-179F33C9FB6F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5425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F1022-C74E-411F-82F2-4EFDDE49D6E6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6130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B1C9F-2173-4A6E-87C3-5974E30D404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40825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59FFD8-00E2-4BB1-AD39-E484DA5491DF}" type="slidenum">
              <a:rPr lang="es-ES" altLang="es-US"/>
              <a:pPr/>
              <a:t>‹Nº›</a:t>
            </a:fld>
            <a:endParaRPr lang="es-ES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28431" y="152400"/>
            <a:ext cx="7416109" cy="18785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Universidad de Ciencias </a:t>
            </a:r>
          </a:p>
          <a:p>
            <a:pPr algn="ctr"/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Médicas de La Habana</a:t>
            </a:r>
          </a:p>
          <a:p>
            <a:pPr algn="ctr"/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  <a:endParaRPr lang="es-ES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5" name="Imagen 8">
            <a:extLst>
              <a:ext uri="{FF2B5EF4-FFF2-40B4-BE49-F238E27FC236}">
                <a16:creationId xmlns:a16="http://schemas.microsoft.com/office/drawing/2014/main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1512168" cy="1286265"/>
          </a:xfrm>
          <a:prstGeom prst="rect">
            <a:avLst/>
          </a:prstGeom>
        </p:spPr>
      </p:pic>
      <p:sp>
        <p:nvSpPr>
          <p:cNvPr id="136" name="135 Rectángulo"/>
          <p:cNvSpPr/>
          <p:nvPr/>
        </p:nvSpPr>
        <p:spPr>
          <a:xfrm>
            <a:off x="1408671" y="3124200"/>
            <a:ext cx="59326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/>
              <a:t>Promover una cultura de </a:t>
            </a:r>
            <a:r>
              <a:rPr lang="es-ES" b="1" i="1" dirty="0" smtClean="0"/>
              <a:t>GESTIÓN DE LA CALIDAD en </a:t>
            </a:r>
            <a:r>
              <a:rPr lang="es-ES" b="1" i="1" dirty="0"/>
              <a:t>la Facultad de Ciencias Médicas </a:t>
            </a:r>
            <a:r>
              <a:rPr lang="es-ES" b="1" i="1" dirty="0" smtClean="0"/>
              <a:t>“Miguel Enríquez”</a:t>
            </a:r>
            <a:r>
              <a:rPr lang="es-ES" i="1" dirty="0" smtClean="0"/>
              <a:t>, </a:t>
            </a:r>
            <a:r>
              <a:rPr lang="es-ES" i="1" dirty="0"/>
              <a:t>que posibilite la adopción de decisiones acertadas y oportunas en la dirección de los procesos </a:t>
            </a:r>
            <a:r>
              <a:rPr lang="es-ES" i="1" dirty="0" smtClean="0"/>
              <a:t>sustantivos de la facultad, </a:t>
            </a:r>
            <a:r>
              <a:rPr lang="es-ES" i="1" dirty="0"/>
              <a:t>propiciando la mejora continua, que  conduce a la </a:t>
            </a:r>
            <a:r>
              <a:rPr lang="es-ES" b="1" i="1" dirty="0"/>
              <a:t>acreditación</a:t>
            </a:r>
            <a:r>
              <a:rPr lang="es-ES" i="1" dirty="0"/>
              <a:t> y al reconocimiento social de la calidad alcanzada, con visibilidad nacional e internacional.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1828800"/>
            <a:ext cx="1809750" cy="100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137 Rectángulo"/>
          <p:cNvSpPr/>
          <p:nvPr/>
        </p:nvSpPr>
        <p:spPr>
          <a:xfrm>
            <a:off x="1767271" y="5581471"/>
            <a:ext cx="54631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Facultad de Ciencias Médicas “Miguel Enríquez”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26" y="2994131"/>
            <a:ext cx="792088" cy="61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78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es-ES" altLang="es-US" u="sng"/>
              <a:t>Los tipos de transporte se efectúan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s-ES" altLang="es-US" u="sng"/>
              <a:t>por voces de mando: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 u="sng"/>
          </a:p>
          <a:p>
            <a:pPr algn="ctr">
              <a:buFontTx/>
              <a:buNone/>
            </a:pPr>
            <a:r>
              <a:rPr lang="es-ES" altLang="es-US"/>
              <a:t>Puesto </a:t>
            </a:r>
          </a:p>
          <a:p>
            <a:pPr algn="ctr">
              <a:buFontTx/>
              <a:buNone/>
            </a:pPr>
            <a:r>
              <a:rPr lang="es-ES" altLang="es-US"/>
              <a:t>Levanten </a:t>
            </a:r>
          </a:p>
          <a:p>
            <a:pPr algn="ctr">
              <a:buFontTx/>
              <a:buNone/>
            </a:pPr>
            <a:r>
              <a:rPr lang="es-ES" altLang="es-US"/>
              <a:t> Herido </a:t>
            </a:r>
            <a:br>
              <a:rPr lang="es-ES" altLang="es-US"/>
            </a:br>
            <a:r>
              <a:rPr lang="es-ES" altLang="es-US"/>
              <a:t>Bajen herido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altLang="es-US" sz="2800"/>
              <a:t>RESUMEN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Cumpliendo con las normas de seguridad los sanitarios garantizan a los lesionados un adecuado transporte para viabilizar  las etapas de tratamiento y evacuación.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r>
              <a:rPr lang="es-ES" altLang="es-US" sz="2800"/>
              <a:t>BIBLIOGRAFIA:  Libro preparación para la   Defensa Tomo II</a:t>
            </a:r>
          </a:p>
          <a:p>
            <a:r>
              <a:rPr lang="es-ES" altLang="es-US" sz="2800"/>
              <a:t>Páginas 14 -32.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549275"/>
            <a:ext cx="7918450" cy="935038"/>
          </a:xfrm>
        </p:spPr>
        <p:txBody>
          <a:bodyPr anchor="ctr"/>
          <a:lstStyle/>
          <a:p>
            <a:r>
              <a:rPr lang="es-ES" altLang="es-US" sz="2800"/>
              <a:t/>
            </a:r>
            <a:br>
              <a:rPr lang="es-ES" altLang="es-US" sz="2800"/>
            </a:br>
            <a:r>
              <a:rPr lang="es-ES" altLang="es-US" sz="2800"/>
              <a:t/>
            </a:r>
            <a:br>
              <a:rPr lang="es-ES" altLang="es-US" sz="2800"/>
            </a:br>
            <a:r>
              <a:rPr lang="es-ES" altLang="es-US" sz="2800"/>
              <a:t/>
            </a:r>
            <a:br>
              <a:rPr lang="es-ES" altLang="es-US" sz="2800"/>
            </a:br>
            <a:r>
              <a:rPr lang="es-ES" altLang="es-US" sz="2800"/>
              <a:t>TEMA 9 </a:t>
            </a:r>
            <a:br>
              <a:rPr lang="es-ES" altLang="es-US" sz="2800"/>
            </a:br>
            <a:r>
              <a:rPr lang="es-ES" altLang="es-US" sz="2800"/>
              <a:t>ASISTENCIA PRIMARIA EN SITUACION DE CONTINGENCIA</a:t>
            </a:r>
            <a:br>
              <a:rPr lang="es-ES" altLang="es-US" sz="2800"/>
            </a:br>
            <a:endParaRPr lang="es-ES" altLang="es-US" sz="2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420938"/>
            <a:ext cx="7920037" cy="3816350"/>
          </a:xfrm>
        </p:spPr>
        <p:txBody>
          <a:bodyPr/>
          <a:lstStyle/>
          <a:p>
            <a:r>
              <a:rPr lang="es-ES" altLang="es-US" sz="3200"/>
              <a:t>CLASE 6</a:t>
            </a:r>
          </a:p>
          <a:p>
            <a:r>
              <a:rPr lang="es-ES" altLang="es-US" sz="3200"/>
              <a:t>Transporte de lesionados </a:t>
            </a:r>
          </a:p>
          <a:p>
            <a:r>
              <a:rPr lang="es-ES" altLang="es-US" sz="3200"/>
              <a:t>Cuestiones de estudio</a:t>
            </a:r>
          </a:p>
          <a:p>
            <a:endParaRPr lang="es-ES" altLang="es-US" sz="3200"/>
          </a:p>
          <a:p>
            <a:r>
              <a:rPr lang="es-ES" altLang="es-US" sz="3200"/>
              <a:t>Introducción y extracción de heridos en el transporte de lesionados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OBJETIVOS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US" sz="2800"/>
              <a:t>Determinar los distintos tipos de transporte a utilizar en contingencia.</a:t>
            </a:r>
          </a:p>
          <a:p>
            <a:pPr algn="ctr"/>
            <a:endParaRPr lang="es-ES" altLang="es-US" sz="2800"/>
          </a:p>
          <a:p>
            <a:pPr algn="ctr"/>
            <a:r>
              <a:rPr lang="es-ES" altLang="es-US" sz="2800"/>
              <a:t>Ejecutar las diferentes formas de transporte. 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/>
            <a:r>
              <a:rPr lang="es-ES" altLang="es-US" sz="2800"/>
              <a:t>Determinar los distintos tipos de transporte a utilizar en contingencia.</a:t>
            </a:r>
          </a:p>
          <a:p>
            <a:pPr algn="ctr"/>
            <a:endParaRPr lang="es-ES" altLang="es-US" sz="2800"/>
          </a:p>
          <a:p>
            <a:pPr algn="ctr"/>
            <a:r>
              <a:rPr lang="es-ES" altLang="es-US" sz="2800"/>
              <a:t>Ejecutar las diferentes formas de transporte.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SUMARIO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es-ES" altLang="es-US"/>
              <a:t> Transporte de arrastre.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/>
              <a:t>Transporte manual.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/>
              <a:t>Transporte en camillas.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§"/>
            </a:pPr>
            <a:r>
              <a:rPr lang="es-ES" altLang="es-US"/>
              <a:t>Realización práctica.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/>
              <a:t>DESARROLLO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US"/>
              <a:t>Introducción</a:t>
            </a:r>
          </a:p>
          <a:p>
            <a:pPr algn="ctr">
              <a:buFontTx/>
              <a:buNone/>
            </a:pPr>
            <a:endParaRPr lang="es-ES" altLang="es-US"/>
          </a:p>
          <a:p>
            <a:pPr algn="ctr">
              <a:buFontTx/>
              <a:buNone/>
            </a:pPr>
            <a:r>
              <a:rPr lang="es-ES" altLang="es-US" sz="2800"/>
              <a:t>El transporte de heridos es una de las funciones de los sanitarios para evacuar a los mismos, con el objetivo de garantizar su traslado a un lugar seguro donde se le brinde una  completa asistencia primaria y pasar hacia una etapa superior de tratamiento.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8002587" cy="1081088"/>
          </a:xfrm>
        </p:spPr>
        <p:txBody>
          <a:bodyPr/>
          <a:lstStyle/>
          <a:p>
            <a:r>
              <a:rPr lang="es-ES" altLang="es-US" sz="3200"/>
              <a:t/>
            </a:r>
            <a:br>
              <a:rPr lang="es-ES" altLang="es-US" sz="3200"/>
            </a:br>
            <a:r>
              <a:rPr lang="es-ES" altLang="es-US" sz="3200"/>
              <a:t>Reglas generales para el transporte</a:t>
            </a:r>
            <a:br>
              <a:rPr lang="es-ES" altLang="es-US" sz="3200"/>
            </a:br>
            <a:r>
              <a:rPr lang="es-ES" altLang="es-US" sz="3200"/>
              <a:t>de los lesionados en camilla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4238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altLang="es-US" sz="2800"/>
              <a:t>Cuando se transporta un lesionado en camilla se realizarán los movimientos con mucho cuidado para evitar lesionar las regiones afectadas.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altLang="es-US" sz="2800"/>
              <a:t>El camillero que va detrás observará los movimientos del que va delante y ajustará suyos a los de este para evitar las sacudidas.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altLang="es-US" sz="2800"/>
              <a:t>Las camillas se mantendrán siempre lo más horizontal posible.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223962"/>
          </a:xfrm>
        </p:spPr>
        <p:txBody>
          <a:bodyPr/>
          <a:lstStyle/>
          <a:p>
            <a:r>
              <a:rPr lang="es-ES" altLang="es-US" sz="3600"/>
              <a:t>TIPOS DE TRANSPORTE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 u="sng"/>
              <a:t>Transporte en camilla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 u="sng"/>
          </a:p>
          <a:p>
            <a:pPr algn="ctr">
              <a:buFontTx/>
              <a:buNone/>
            </a:pPr>
            <a:r>
              <a:rPr lang="es-ES" altLang="es-US"/>
              <a:t>Camillas improvisadas</a:t>
            </a:r>
          </a:p>
          <a:p>
            <a:pPr algn="ctr">
              <a:buFontTx/>
              <a:buNone/>
            </a:pPr>
            <a:r>
              <a:rPr lang="es-ES" altLang="es-US"/>
              <a:t>Eslabón sanitario</a:t>
            </a:r>
          </a:p>
          <a:p>
            <a:pPr algn="ctr">
              <a:buFontTx/>
              <a:buNone/>
            </a:pPr>
            <a:r>
              <a:rPr lang="es-ES" altLang="es-US"/>
              <a:t>Con un solo camillero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u="sng"/>
              <a:t>Transporte de arrastre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US" u="sng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Arrastre con yagua, lona o capa.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Arrastre a gatas con lesionado sobre el sanitario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Arrastre a manos por las muñecas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Arrastre a manos  por la nuca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Arrastra por dos sanitarios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es-ES" altLang="es-US" u="sng"/>
              <a:t>Transporte manual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 u="sng"/>
          </a:p>
          <a:p>
            <a:pPr algn="ctr">
              <a:buFontTx/>
              <a:buNone/>
            </a:pPr>
            <a:r>
              <a:rPr lang="es-ES" altLang="es-US" sz="2800"/>
              <a:t>De bombero</a:t>
            </a:r>
          </a:p>
          <a:p>
            <a:pPr algn="ctr">
              <a:buFontTx/>
              <a:buNone/>
            </a:pPr>
            <a:r>
              <a:rPr lang="es-ES" altLang="es-US" sz="2800"/>
              <a:t>A caballito</a:t>
            </a:r>
          </a:p>
          <a:p>
            <a:pPr algn="ctr">
              <a:buFontTx/>
              <a:buNone/>
            </a:pPr>
            <a:r>
              <a:rPr lang="es-ES" altLang="es-US" sz="2800"/>
              <a:t>De sostén</a:t>
            </a:r>
          </a:p>
          <a:p>
            <a:pPr algn="ctr">
              <a:buFontTx/>
              <a:buNone/>
            </a:pPr>
            <a:r>
              <a:rPr lang="es-ES" altLang="es-US" sz="2800"/>
              <a:t>Acuesta </a:t>
            </a:r>
          </a:p>
          <a:p>
            <a:pPr algn="ctr">
              <a:buFontTx/>
              <a:buNone/>
            </a:pPr>
            <a:r>
              <a:rPr lang="es-ES" altLang="es-US" sz="2800"/>
              <a:t>En bloque</a:t>
            </a:r>
          </a:p>
          <a:p>
            <a:pPr algn="ctr">
              <a:buFontTx/>
              <a:buNone/>
            </a:pPr>
            <a:r>
              <a:rPr lang="es-ES" altLang="es-US" sz="2800"/>
              <a:t>En silla</a:t>
            </a:r>
          </a:p>
          <a:p>
            <a:pPr algn="ctr">
              <a:buFontTx/>
              <a:buNone/>
            </a:pPr>
            <a:r>
              <a:rPr lang="es-ES" altLang="es-US" sz="2800"/>
              <a:t>Brazos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CLASE 6 Transporte de lesionados</Template>
  <TotalTime>1</TotalTime>
  <Words>380</Words>
  <Application>Microsoft Office PowerPoint</Application>
  <PresentationFormat>Presentación en pantalla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Wingdings</vt:lpstr>
      <vt:lpstr>Diseño predeterminado</vt:lpstr>
      <vt:lpstr>Presentación de PowerPoint</vt:lpstr>
      <vt:lpstr>   TEMA 9  ASISTENCIA PRIMARIA EN SITUACION DE CONTINGENCIA </vt:lpstr>
      <vt:lpstr>OBJETIVOS</vt:lpstr>
      <vt:lpstr>SUMARIO</vt:lpstr>
      <vt:lpstr>DESARROLLO</vt:lpstr>
      <vt:lpstr> Reglas generales para el transporte de los lesionados en camilla</vt:lpstr>
      <vt:lpstr>TIPOS DE TRANSPORTE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Defensa</dc:creator>
  <cp:lastModifiedBy>Defensa</cp:lastModifiedBy>
  <cp:revision>1</cp:revision>
  <dcterms:created xsi:type="dcterms:W3CDTF">2024-05-09T19:28:40Z</dcterms:created>
  <dcterms:modified xsi:type="dcterms:W3CDTF">2024-05-09T19:30:03Z</dcterms:modified>
</cp:coreProperties>
</file>