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0" autoAdjust="0"/>
    <p:restoredTop sz="94660"/>
  </p:normalViewPr>
  <p:slideViewPr>
    <p:cSldViewPr>
      <p:cViewPr varScale="1">
        <p:scale>
          <a:sx n="35" d="100"/>
          <a:sy n="35" d="100"/>
        </p:scale>
        <p:origin x="38"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0F47AFAE-399E-4AE9-948E-C2FCCFE84937}" type="slidenum">
              <a:rPr lang="es-ES" altLang="es-US"/>
              <a:pPr/>
              <a:t>‹Nº›</a:t>
            </a:fld>
            <a:endParaRPr lang="es-ES" altLang="es-US"/>
          </a:p>
        </p:txBody>
      </p:sp>
    </p:spTree>
    <p:extLst>
      <p:ext uri="{BB962C8B-B14F-4D97-AF65-F5344CB8AC3E}">
        <p14:creationId xmlns:p14="http://schemas.microsoft.com/office/powerpoint/2010/main" val="1324367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D552944A-EC36-418C-9E7B-057534297F94}" type="slidenum">
              <a:rPr lang="es-ES" altLang="es-US"/>
              <a:pPr/>
              <a:t>‹Nº›</a:t>
            </a:fld>
            <a:endParaRPr lang="es-ES" altLang="es-US"/>
          </a:p>
        </p:txBody>
      </p:sp>
    </p:spTree>
    <p:extLst>
      <p:ext uri="{BB962C8B-B14F-4D97-AF65-F5344CB8AC3E}">
        <p14:creationId xmlns:p14="http://schemas.microsoft.com/office/powerpoint/2010/main" val="373738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F0216B60-BC79-4F83-AB74-1C3DFF7E2244}" type="slidenum">
              <a:rPr lang="es-ES" altLang="es-US"/>
              <a:pPr/>
              <a:t>‹Nº›</a:t>
            </a:fld>
            <a:endParaRPr lang="es-ES" altLang="es-US"/>
          </a:p>
        </p:txBody>
      </p:sp>
    </p:spTree>
    <p:extLst>
      <p:ext uri="{BB962C8B-B14F-4D97-AF65-F5344CB8AC3E}">
        <p14:creationId xmlns:p14="http://schemas.microsoft.com/office/powerpoint/2010/main" val="3036473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0E3D3E25-7A93-482A-9B82-3E9DC6E13451}" type="slidenum">
              <a:rPr lang="es-ES" altLang="es-US"/>
              <a:pPr/>
              <a:t>‹Nº›</a:t>
            </a:fld>
            <a:endParaRPr lang="es-ES" altLang="es-US"/>
          </a:p>
        </p:txBody>
      </p:sp>
    </p:spTree>
    <p:extLst>
      <p:ext uri="{BB962C8B-B14F-4D97-AF65-F5344CB8AC3E}">
        <p14:creationId xmlns:p14="http://schemas.microsoft.com/office/powerpoint/2010/main" val="66655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fld id="{1513E415-BBA6-42DF-BB40-B153C4745645}" type="slidenum">
              <a:rPr lang="es-ES" altLang="es-US"/>
              <a:pPr/>
              <a:t>‹Nº›</a:t>
            </a:fld>
            <a:endParaRPr lang="es-ES" altLang="es-US"/>
          </a:p>
        </p:txBody>
      </p:sp>
    </p:spTree>
    <p:extLst>
      <p:ext uri="{BB962C8B-B14F-4D97-AF65-F5344CB8AC3E}">
        <p14:creationId xmlns:p14="http://schemas.microsoft.com/office/powerpoint/2010/main" val="13883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457200" y="1600200"/>
            <a:ext cx="40386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4648200" y="1600200"/>
            <a:ext cx="40386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fld id="{64FC288F-BDBB-4259-ADAF-461334901122}" type="slidenum">
              <a:rPr lang="es-ES" altLang="es-US"/>
              <a:pPr/>
              <a:t>‹Nº›</a:t>
            </a:fld>
            <a:endParaRPr lang="es-ES" altLang="es-US"/>
          </a:p>
        </p:txBody>
      </p:sp>
    </p:spTree>
    <p:extLst>
      <p:ext uri="{BB962C8B-B14F-4D97-AF65-F5344CB8AC3E}">
        <p14:creationId xmlns:p14="http://schemas.microsoft.com/office/powerpoint/2010/main" val="3529214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Marcador de fecha 6"/>
          <p:cNvSpPr>
            <a:spLocks noGrp="1"/>
          </p:cNvSpPr>
          <p:nvPr>
            <p:ph type="dt" sz="half" idx="10"/>
          </p:nvPr>
        </p:nvSpPr>
        <p:spPr/>
        <p:txBody>
          <a:bodyPr/>
          <a:lstStyle>
            <a:lvl1pPr>
              <a:defRPr/>
            </a:lvl1pPr>
          </a:lstStyle>
          <a:p>
            <a:endParaRPr lang="es-ES" altLang="es-US"/>
          </a:p>
        </p:txBody>
      </p:sp>
      <p:sp>
        <p:nvSpPr>
          <p:cNvPr id="8" name="Marcador de pie de página 7"/>
          <p:cNvSpPr>
            <a:spLocks noGrp="1"/>
          </p:cNvSpPr>
          <p:nvPr>
            <p:ph type="ftr" sz="quarter" idx="11"/>
          </p:nvPr>
        </p:nvSpPr>
        <p:spPr/>
        <p:txBody>
          <a:bodyPr/>
          <a:lstStyle>
            <a:lvl1pPr>
              <a:defRPr/>
            </a:lvl1pPr>
          </a:lstStyle>
          <a:p>
            <a:endParaRPr lang="es-ES" altLang="es-US"/>
          </a:p>
        </p:txBody>
      </p:sp>
      <p:sp>
        <p:nvSpPr>
          <p:cNvPr id="9" name="Marcador de número de diapositiva 8"/>
          <p:cNvSpPr>
            <a:spLocks noGrp="1"/>
          </p:cNvSpPr>
          <p:nvPr>
            <p:ph type="sldNum" sz="quarter" idx="12"/>
          </p:nvPr>
        </p:nvSpPr>
        <p:spPr/>
        <p:txBody>
          <a:bodyPr/>
          <a:lstStyle>
            <a:lvl1pPr>
              <a:defRPr/>
            </a:lvl1pPr>
          </a:lstStyle>
          <a:p>
            <a:fld id="{F2DB602B-A073-4B67-8EF7-8D126BB8C6BF}" type="slidenum">
              <a:rPr lang="es-ES" altLang="es-US"/>
              <a:pPr/>
              <a:t>‹Nº›</a:t>
            </a:fld>
            <a:endParaRPr lang="es-ES" altLang="es-US"/>
          </a:p>
        </p:txBody>
      </p:sp>
    </p:spTree>
    <p:extLst>
      <p:ext uri="{BB962C8B-B14F-4D97-AF65-F5344CB8AC3E}">
        <p14:creationId xmlns:p14="http://schemas.microsoft.com/office/powerpoint/2010/main" val="2636127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fecha 2"/>
          <p:cNvSpPr>
            <a:spLocks noGrp="1"/>
          </p:cNvSpPr>
          <p:nvPr>
            <p:ph type="dt" sz="half" idx="10"/>
          </p:nvPr>
        </p:nvSpPr>
        <p:spPr/>
        <p:txBody>
          <a:bodyPr/>
          <a:lstStyle>
            <a:lvl1pPr>
              <a:defRPr/>
            </a:lvl1pPr>
          </a:lstStyle>
          <a:p>
            <a:endParaRPr lang="es-ES" altLang="es-US"/>
          </a:p>
        </p:txBody>
      </p:sp>
      <p:sp>
        <p:nvSpPr>
          <p:cNvPr id="4" name="Marcador de pie de página 3"/>
          <p:cNvSpPr>
            <a:spLocks noGrp="1"/>
          </p:cNvSpPr>
          <p:nvPr>
            <p:ph type="ftr" sz="quarter" idx="11"/>
          </p:nvPr>
        </p:nvSpPr>
        <p:spPr/>
        <p:txBody>
          <a:bodyPr/>
          <a:lstStyle>
            <a:lvl1pPr>
              <a:defRPr/>
            </a:lvl1pPr>
          </a:lstStyle>
          <a:p>
            <a:endParaRPr lang="es-ES" altLang="es-US"/>
          </a:p>
        </p:txBody>
      </p:sp>
      <p:sp>
        <p:nvSpPr>
          <p:cNvPr id="5" name="Marcador de número de diapositiva 4"/>
          <p:cNvSpPr>
            <a:spLocks noGrp="1"/>
          </p:cNvSpPr>
          <p:nvPr>
            <p:ph type="sldNum" sz="quarter" idx="12"/>
          </p:nvPr>
        </p:nvSpPr>
        <p:spPr/>
        <p:txBody>
          <a:bodyPr/>
          <a:lstStyle>
            <a:lvl1pPr>
              <a:defRPr/>
            </a:lvl1pPr>
          </a:lstStyle>
          <a:p>
            <a:fld id="{1D5FC0FD-184C-4795-B385-E3DE091EC76D}" type="slidenum">
              <a:rPr lang="es-ES" altLang="es-US"/>
              <a:pPr/>
              <a:t>‹Nº›</a:t>
            </a:fld>
            <a:endParaRPr lang="es-ES" altLang="es-US"/>
          </a:p>
        </p:txBody>
      </p:sp>
    </p:spTree>
    <p:extLst>
      <p:ext uri="{BB962C8B-B14F-4D97-AF65-F5344CB8AC3E}">
        <p14:creationId xmlns:p14="http://schemas.microsoft.com/office/powerpoint/2010/main" val="3800915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s-ES" altLang="es-US"/>
          </a:p>
        </p:txBody>
      </p:sp>
      <p:sp>
        <p:nvSpPr>
          <p:cNvPr id="3" name="Marcador de pie de página 2"/>
          <p:cNvSpPr>
            <a:spLocks noGrp="1"/>
          </p:cNvSpPr>
          <p:nvPr>
            <p:ph type="ftr" sz="quarter" idx="11"/>
          </p:nvPr>
        </p:nvSpPr>
        <p:spPr/>
        <p:txBody>
          <a:bodyPr/>
          <a:lstStyle>
            <a:lvl1pPr>
              <a:defRPr/>
            </a:lvl1pPr>
          </a:lstStyle>
          <a:p>
            <a:endParaRPr lang="es-ES" altLang="es-US"/>
          </a:p>
        </p:txBody>
      </p:sp>
      <p:sp>
        <p:nvSpPr>
          <p:cNvPr id="4" name="Marcador de número de diapositiva 3"/>
          <p:cNvSpPr>
            <a:spLocks noGrp="1"/>
          </p:cNvSpPr>
          <p:nvPr>
            <p:ph type="sldNum" sz="quarter" idx="12"/>
          </p:nvPr>
        </p:nvSpPr>
        <p:spPr/>
        <p:txBody>
          <a:bodyPr/>
          <a:lstStyle>
            <a:lvl1pPr>
              <a:defRPr/>
            </a:lvl1pPr>
          </a:lstStyle>
          <a:p>
            <a:fld id="{F8372ABF-DA1F-4246-85BE-4AC760B6B5E9}" type="slidenum">
              <a:rPr lang="es-ES" altLang="es-US"/>
              <a:pPr/>
              <a:t>‹Nº›</a:t>
            </a:fld>
            <a:endParaRPr lang="es-ES" altLang="es-US"/>
          </a:p>
        </p:txBody>
      </p:sp>
    </p:spTree>
    <p:extLst>
      <p:ext uri="{BB962C8B-B14F-4D97-AF65-F5344CB8AC3E}">
        <p14:creationId xmlns:p14="http://schemas.microsoft.com/office/powerpoint/2010/main" val="1374418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fld id="{B116B13C-AC7B-4476-B785-7F1853AA1549}" type="slidenum">
              <a:rPr lang="es-ES" altLang="es-US"/>
              <a:pPr/>
              <a:t>‹Nº›</a:t>
            </a:fld>
            <a:endParaRPr lang="es-ES" altLang="es-US"/>
          </a:p>
        </p:txBody>
      </p:sp>
    </p:spTree>
    <p:extLst>
      <p:ext uri="{BB962C8B-B14F-4D97-AF65-F5344CB8AC3E}">
        <p14:creationId xmlns:p14="http://schemas.microsoft.com/office/powerpoint/2010/main" val="136781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U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fld id="{74EB9EE1-72D5-4564-82D0-A3011218DBA3}" type="slidenum">
              <a:rPr lang="es-ES" altLang="es-US"/>
              <a:pPr/>
              <a:t>‹Nº›</a:t>
            </a:fld>
            <a:endParaRPr lang="es-ES" altLang="es-US"/>
          </a:p>
        </p:txBody>
      </p:sp>
    </p:spTree>
    <p:extLst>
      <p:ext uri="{BB962C8B-B14F-4D97-AF65-F5344CB8AC3E}">
        <p14:creationId xmlns:p14="http://schemas.microsoft.com/office/powerpoint/2010/main" val="1218689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s-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s-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702AD16-B6BD-4658-8935-2650E25FECC5}" type="slidenum">
              <a:rPr lang="es-ES" altLang="es-US"/>
              <a:pPr/>
              <a:t>‹Nº›</a:t>
            </a:fld>
            <a:endParaRPr lang="es-ES" altLang="es-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28431" y="152400"/>
            <a:ext cx="7517734" cy="1823576"/>
          </a:xfrm>
          <a:prstGeom prst="rect">
            <a:avLst/>
          </a:prstGeom>
          <a:noFill/>
        </p:spPr>
        <p:txBody>
          <a:bodyPr wrap="square" lIns="68580" tIns="34290" rIns="68580" bIns="3429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3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La Universidad de Ciencias </a:t>
            </a:r>
          </a:p>
          <a:p>
            <a:pPr algn="ctr"/>
            <a:r>
              <a:rPr lang="es-ES" sz="33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Médicas de La Habana</a:t>
            </a:r>
          </a:p>
          <a:p>
            <a:pPr algn="ctr"/>
            <a:r>
              <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Por la EXCELENCIA </a:t>
            </a:r>
          </a:p>
          <a:p>
            <a:pPr algn="ctr"/>
            <a:r>
              <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2024</a:t>
            </a:r>
            <a:endPar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pic>
        <p:nvPicPr>
          <p:cNvPr id="135" name="Imagen 8">
            <a:extLst>
              <a:ext uri="{FF2B5EF4-FFF2-40B4-BE49-F238E27FC236}">
                <a16:creationId xmlns:a16="http://schemas.microsoft.com/office/drawing/2014/main" id="{E182BEBF-EA5A-4C73-8B06-04A9AF0CF903}"/>
              </a:ext>
            </a:extLst>
          </p:cNvPr>
          <p:cNvPicPr>
            <a:picLocks noChangeAspect="1"/>
          </p:cNvPicPr>
          <p:nvPr/>
        </p:nvPicPr>
        <p:blipFill>
          <a:blip r:embed="rId2"/>
          <a:stretch>
            <a:fillRect/>
          </a:stretch>
        </p:blipFill>
        <p:spPr>
          <a:xfrm>
            <a:off x="477564" y="1676400"/>
            <a:ext cx="1512168" cy="1286265"/>
          </a:xfrm>
          <a:prstGeom prst="rect">
            <a:avLst/>
          </a:prstGeom>
        </p:spPr>
      </p:pic>
      <p:sp>
        <p:nvSpPr>
          <p:cNvPr id="136" name="135 Rectángulo"/>
          <p:cNvSpPr/>
          <p:nvPr/>
        </p:nvSpPr>
        <p:spPr>
          <a:xfrm>
            <a:off x="1408671" y="3200400"/>
            <a:ext cx="5932620" cy="2308324"/>
          </a:xfrm>
          <a:prstGeom prst="rect">
            <a:avLst/>
          </a:prstGeom>
        </p:spPr>
        <p:txBody>
          <a:bodyPr wrap="square">
            <a:spAutoFit/>
          </a:bodyPr>
          <a:lstStyle/>
          <a:p>
            <a:pPr algn="just"/>
            <a:r>
              <a:rPr lang="es-ES" b="1" i="1" dirty="0"/>
              <a:t>Promover una cultura de </a:t>
            </a:r>
            <a:r>
              <a:rPr lang="es-ES" b="1" i="1" dirty="0" smtClean="0"/>
              <a:t>GESTIÓN DE LA CALIDAD en </a:t>
            </a:r>
            <a:r>
              <a:rPr lang="es-ES" b="1" i="1" dirty="0"/>
              <a:t>la Facultad de Ciencias Médicas </a:t>
            </a:r>
            <a:r>
              <a:rPr lang="es-ES" b="1" i="1" dirty="0" smtClean="0"/>
              <a:t>“Miguel Enríquez”</a:t>
            </a:r>
            <a:r>
              <a:rPr lang="es-ES" i="1" dirty="0" smtClean="0"/>
              <a:t>, </a:t>
            </a:r>
            <a:r>
              <a:rPr lang="es-ES" i="1" dirty="0"/>
              <a:t>que posibilite la adopción de decisiones acertadas y oportunas en la dirección de los procesos </a:t>
            </a:r>
            <a:r>
              <a:rPr lang="es-ES" i="1" dirty="0" smtClean="0"/>
              <a:t>sustantivos de la facultad, </a:t>
            </a:r>
            <a:r>
              <a:rPr lang="es-ES" i="1" dirty="0"/>
              <a:t>propiciando la mejora continua, que  conduce a la </a:t>
            </a:r>
            <a:r>
              <a:rPr lang="es-ES" b="1" i="1" dirty="0"/>
              <a:t>acreditación</a:t>
            </a:r>
            <a:r>
              <a:rPr lang="es-ES" i="1" dirty="0"/>
              <a:t> y al reconocimiento social de la calidad alcanzada, con visibilidad nacional e internacional.</a:t>
            </a:r>
            <a:endParaRPr lang="es-E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8450" y="1828800"/>
            <a:ext cx="1809750" cy="1007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8" name="137 Rectángulo"/>
          <p:cNvSpPr/>
          <p:nvPr/>
        </p:nvSpPr>
        <p:spPr>
          <a:xfrm>
            <a:off x="1767271" y="5733871"/>
            <a:ext cx="5463131" cy="1200329"/>
          </a:xfrm>
          <a:prstGeom prst="rect">
            <a:avLst/>
          </a:prstGeom>
        </p:spPr>
        <p:txBody>
          <a:bodyPr wrap="square">
            <a:spAutoFit/>
          </a:bodyPr>
          <a:lstStyle/>
          <a:p>
            <a:pPr algn="ctr"/>
            <a:r>
              <a:rPr lang="es-ES" b="1" dirty="0">
                <a:ln w="11430"/>
                <a:solidFill>
                  <a:srgbClr val="FF0000"/>
                </a:solidFill>
                <a:latin typeface="Times New Roman" pitchFamily="18" charset="0"/>
                <a:cs typeface="Times New Roman" pitchFamily="18" charset="0"/>
              </a:rPr>
              <a:t>La </a:t>
            </a:r>
            <a:r>
              <a:rPr lang="es-ES" b="1" dirty="0" smtClean="0">
                <a:ln w="11430"/>
                <a:solidFill>
                  <a:srgbClr val="FF0000"/>
                </a:solidFill>
                <a:latin typeface="Times New Roman" pitchFamily="18" charset="0"/>
                <a:cs typeface="Times New Roman" pitchFamily="18" charset="0"/>
              </a:rPr>
              <a:t>Facultad de Ciencias Médicas “Miguel Enríquez”</a:t>
            </a:r>
          </a:p>
          <a:p>
            <a:pPr algn="ctr"/>
            <a:r>
              <a:rPr lang="es-ES" b="1" dirty="0" smtClean="0">
                <a:ln w="11430"/>
                <a:solidFill>
                  <a:srgbClr val="FF0000"/>
                </a:solidFill>
                <a:latin typeface="Times New Roman" pitchFamily="18" charset="0"/>
                <a:cs typeface="Times New Roman" pitchFamily="18" charset="0"/>
              </a:rPr>
              <a:t>Por la EXCELENCIA </a:t>
            </a:r>
          </a:p>
          <a:p>
            <a:pPr algn="ctr"/>
            <a:r>
              <a:rPr lang="es-ES" b="1" dirty="0" smtClean="0">
                <a:ln w="1143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p>
          <a:p>
            <a:pPr algn="ctr"/>
            <a:r>
              <a:rPr lang="es-ES" b="1" dirty="0" smtClean="0">
                <a:ln w="11430"/>
                <a:solidFill>
                  <a:srgbClr val="FF0000"/>
                </a:solidFill>
                <a:latin typeface="Times New Roman" pitchFamily="18" charset="0"/>
                <a:cs typeface="Times New Roman" pitchFamily="18" charset="0"/>
              </a:rPr>
              <a:t>2024</a:t>
            </a:r>
          </a:p>
        </p:txBody>
      </p:sp>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0426" y="2362200"/>
            <a:ext cx="792088" cy="613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6398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561975"/>
          </a:xfrm>
        </p:spPr>
        <p:txBody>
          <a:bodyPr/>
          <a:lstStyle/>
          <a:p>
            <a:r>
              <a:rPr lang="es-ES" altLang="es-US" sz="4000"/>
              <a:t/>
            </a:r>
            <a:br>
              <a:rPr lang="es-ES" altLang="es-US" sz="4000"/>
            </a:br>
            <a:endParaRPr lang="es-ES" altLang="es-US" sz="4000"/>
          </a:p>
        </p:txBody>
      </p:sp>
      <p:sp>
        <p:nvSpPr>
          <p:cNvPr id="11267" name="Rectangle 3"/>
          <p:cNvSpPr>
            <a:spLocks noGrp="1" noChangeArrowheads="1"/>
          </p:cNvSpPr>
          <p:nvPr>
            <p:ph type="body" idx="1"/>
          </p:nvPr>
        </p:nvSpPr>
        <p:spPr>
          <a:xfrm>
            <a:off x="457200" y="692150"/>
            <a:ext cx="8229600" cy="5434013"/>
          </a:xfrm>
        </p:spPr>
        <p:txBody>
          <a:bodyPr/>
          <a:lstStyle/>
          <a:p>
            <a:pPr algn="ctr">
              <a:buFontTx/>
              <a:buNone/>
            </a:pPr>
            <a:endParaRPr lang="es-ES" altLang="es-US"/>
          </a:p>
          <a:p>
            <a:pPr algn="ctr">
              <a:buFontTx/>
              <a:buNone/>
            </a:pPr>
            <a:r>
              <a:rPr lang="es-ES" altLang="es-US" sz="2800"/>
              <a:t>Realizar el vendaje con una tensión  adecuada que no quede flojo ni excesivamente apretado para evitar, en este último caso, trastornos  vasculares y nerviosos.</a:t>
            </a:r>
          </a:p>
          <a:p>
            <a:pPr algn="ctr">
              <a:buFontTx/>
              <a:buNone/>
            </a:pPr>
            <a:endParaRPr lang="es-ES" altLang="es-US" sz="2800"/>
          </a:p>
          <a:p>
            <a:pPr algn="ctr">
              <a:buFontTx/>
              <a:buNone/>
            </a:pPr>
            <a:r>
              <a:rPr lang="es-ES" altLang="es-US" sz="2800"/>
              <a:t>Terminar los vendajes por medio de un nudo, tomando la precaución de no hacer este sobre la herida.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s-ES" altLang="es-US" sz="3200"/>
              <a:t>Tipos de vendajes con pañuelos triangulares:</a:t>
            </a:r>
          </a:p>
        </p:txBody>
      </p:sp>
      <p:sp>
        <p:nvSpPr>
          <p:cNvPr id="12291" name="Rectangle 3"/>
          <p:cNvSpPr>
            <a:spLocks noGrp="1" noChangeArrowheads="1"/>
          </p:cNvSpPr>
          <p:nvPr>
            <p:ph type="body" idx="1"/>
          </p:nvPr>
        </p:nvSpPr>
        <p:spPr/>
        <p:txBody>
          <a:bodyPr/>
          <a:lstStyle/>
          <a:p>
            <a:pPr algn="ctr">
              <a:lnSpc>
                <a:spcPct val="90000"/>
              </a:lnSpc>
            </a:pPr>
            <a:r>
              <a:rPr lang="es-ES" altLang="es-US" sz="2800" b="1"/>
              <a:t>Vendajes de cabeza y cuello</a:t>
            </a:r>
          </a:p>
          <a:p>
            <a:pPr algn="ctr">
              <a:lnSpc>
                <a:spcPct val="90000"/>
              </a:lnSpc>
              <a:buFontTx/>
              <a:buNone/>
            </a:pPr>
            <a:endParaRPr lang="es-ES" altLang="es-US" sz="2800" b="1"/>
          </a:p>
          <a:p>
            <a:pPr algn="ctr">
              <a:lnSpc>
                <a:spcPct val="90000"/>
              </a:lnSpc>
            </a:pPr>
            <a:r>
              <a:rPr lang="es-ES" altLang="es-US" sz="2800" b="1"/>
              <a:t>Vendajes anchos: </a:t>
            </a:r>
          </a:p>
          <a:p>
            <a:pPr algn="ctr">
              <a:lnSpc>
                <a:spcPct val="90000"/>
              </a:lnSpc>
              <a:buFontTx/>
              <a:buNone/>
            </a:pPr>
            <a:r>
              <a:rPr lang="es-ES" altLang="es-US" sz="2800"/>
              <a:t>    Vendaje de cráneo	                                    Cabestrillo ancho</a:t>
            </a:r>
          </a:p>
          <a:p>
            <a:pPr algn="ctr">
              <a:lnSpc>
                <a:spcPct val="90000"/>
              </a:lnSpc>
              <a:buFontTx/>
              <a:buNone/>
            </a:pPr>
            <a:r>
              <a:rPr lang="es-ES" altLang="es-US" sz="2800"/>
              <a:t>    Ancho del hombro (vendaje combinado)</a:t>
            </a:r>
          </a:p>
          <a:p>
            <a:pPr algn="ctr">
              <a:lnSpc>
                <a:spcPct val="90000"/>
              </a:lnSpc>
              <a:buFontTx/>
              <a:buNone/>
            </a:pPr>
            <a:r>
              <a:rPr lang="es-ES" altLang="es-US" sz="2800"/>
              <a:t>    Ancho del tórax </a:t>
            </a:r>
          </a:p>
          <a:p>
            <a:pPr algn="ctr">
              <a:lnSpc>
                <a:spcPct val="90000"/>
              </a:lnSpc>
              <a:buFontTx/>
              <a:buNone/>
            </a:pPr>
            <a:r>
              <a:rPr lang="es-ES" altLang="es-US" sz="2800"/>
              <a:t>    Ancho  de la mano</a:t>
            </a:r>
          </a:p>
          <a:p>
            <a:pPr algn="ctr">
              <a:lnSpc>
                <a:spcPct val="90000"/>
              </a:lnSpc>
              <a:buFontTx/>
              <a:buNone/>
            </a:pPr>
            <a:r>
              <a:rPr lang="es-ES" altLang="es-US" sz="2800"/>
              <a:t>    Ancho del muslo y del pie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s-ES" altLang="es-US" sz="3200" b="1"/>
              <a:t>Vendajes estrechos</a:t>
            </a:r>
          </a:p>
        </p:txBody>
      </p:sp>
      <p:sp>
        <p:nvSpPr>
          <p:cNvPr id="13315" name="Rectangle 3"/>
          <p:cNvSpPr>
            <a:spLocks noGrp="1" noChangeArrowheads="1"/>
          </p:cNvSpPr>
          <p:nvPr>
            <p:ph type="body" idx="1"/>
          </p:nvPr>
        </p:nvSpPr>
        <p:spPr/>
        <p:txBody>
          <a:bodyPr/>
          <a:lstStyle/>
          <a:p>
            <a:pPr algn="ctr">
              <a:buFont typeface="Wingdings" panose="05000000000000000000" pitchFamily="2" charset="2"/>
              <a:buChar char="Ø"/>
            </a:pPr>
            <a:endParaRPr lang="es-ES" altLang="es-US" sz="2800" b="1"/>
          </a:p>
          <a:p>
            <a:pPr algn="ctr">
              <a:buFont typeface="Wingdings" panose="05000000000000000000" pitchFamily="2" charset="2"/>
              <a:buChar char="Ø"/>
            </a:pPr>
            <a:r>
              <a:rPr lang="es-ES" altLang="es-US" sz="2800" b="1"/>
              <a:t>Vendaje del ojo monóculo</a:t>
            </a:r>
          </a:p>
          <a:p>
            <a:pPr algn="ctr">
              <a:buFont typeface="Wingdings" panose="05000000000000000000" pitchFamily="2" charset="2"/>
              <a:buChar char="Ø"/>
            </a:pPr>
            <a:endParaRPr lang="es-ES" altLang="es-US" sz="2800" b="1"/>
          </a:p>
          <a:p>
            <a:pPr algn="ctr">
              <a:buFont typeface="Wingdings" panose="05000000000000000000" pitchFamily="2" charset="2"/>
              <a:buChar char="Ø"/>
            </a:pPr>
            <a:r>
              <a:rPr lang="es-ES" altLang="es-US" sz="2800" b="1"/>
              <a:t>Circular de la cabeza</a:t>
            </a:r>
          </a:p>
          <a:p>
            <a:pPr algn="ctr">
              <a:buFont typeface="Wingdings" panose="05000000000000000000" pitchFamily="2" charset="2"/>
              <a:buChar char="Ø"/>
            </a:pPr>
            <a:endParaRPr lang="es-ES" altLang="es-US" sz="2800" b="1"/>
          </a:p>
          <a:p>
            <a:pPr algn="ctr">
              <a:buFont typeface="Wingdings" panose="05000000000000000000" pitchFamily="2" charset="2"/>
              <a:buChar char="Ø"/>
            </a:pPr>
            <a:r>
              <a:rPr lang="es-ES" altLang="es-US" sz="2800" b="1"/>
              <a:t> Cruzado de la cara</a:t>
            </a:r>
          </a:p>
          <a:p>
            <a:pPr algn="ctr">
              <a:buFont typeface="Wingdings" panose="05000000000000000000" pitchFamily="2" charset="2"/>
              <a:buChar char="Ø"/>
            </a:pPr>
            <a:endParaRPr lang="es-ES" altLang="es-US" sz="2800" b="1"/>
          </a:p>
          <a:p>
            <a:pPr algn="ctr">
              <a:buFont typeface="Wingdings" panose="05000000000000000000" pitchFamily="2" charset="2"/>
              <a:buChar char="Ø"/>
            </a:pPr>
            <a:r>
              <a:rPr lang="es-ES" altLang="es-US" sz="2800" b="1"/>
              <a:t> Vendaje de la mandíbula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633412"/>
          </a:xfrm>
        </p:spPr>
        <p:txBody>
          <a:bodyPr/>
          <a:lstStyle/>
          <a:p>
            <a:r>
              <a:rPr lang="es-ES" altLang="es-US" sz="4000"/>
              <a:t/>
            </a:r>
            <a:br>
              <a:rPr lang="es-ES" altLang="es-US" sz="4000"/>
            </a:br>
            <a:endParaRPr lang="es-ES" altLang="es-US" sz="4000"/>
          </a:p>
        </p:txBody>
      </p:sp>
      <p:sp>
        <p:nvSpPr>
          <p:cNvPr id="14339" name="Rectangle 3"/>
          <p:cNvSpPr>
            <a:spLocks noGrp="1" noChangeArrowheads="1"/>
          </p:cNvSpPr>
          <p:nvPr>
            <p:ph type="body" idx="1"/>
          </p:nvPr>
        </p:nvSpPr>
        <p:spPr>
          <a:xfrm>
            <a:off x="457200" y="549275"/>
            <a:ext cx="8229600" cy="5576888"/>
          </a:xfrm>
        </p:spPr>
        <p:txBody>
          <a:bodyPr/>
          <a:lstStyle/>
          <a:p>
            <a:pPr>
              <a:buFontTx/>
              <a:buNone/>
            </a:pPr>
            <a:endParaRPr lang="es-ES" altLang="es-US"/>
          </a:p>
          <a:p>
            <a:pPr algn="ctr">
              <a:buFont typeface="Wingdings" panose="05000000000000000000" pitchFamily="2" charset="2"/>
              <a:buChar char="Ø"/>
            </a:pPr>
            <a:r>
              <a:rPr lang="es-ES" altLang="es-US" sz="2800" b="1"/>
              <a:t>Vendajes en ocho </a:t>
            </a:r>
          </a:p>
          <a:p>
            <a:pPr algn="ctr">
              <a:buFont typeface="Wingdings" panose="05000000000000000000" pitchFamily="2" charset="2"/>
              <a:buNone/>
            </a:pPr>
            <a:endParaRPr lang="es-ES" altLang="es-US" sz="2800" b="1"/>
          </a:p>
          <a:p>
            <a:pPr algn="ctr">
              <a:buFont typeface="Wingdings" panose="05000000000000000000" pitchFamily="2" charset="2"/>
              <a:buChar char="Ø"/>
            </a:pPr>
            <a:r>
              <a:rPr lang="es-ES" altLang="es-US" sz="2800" b="1"/>
              <a:t>Vendaje en ocho del cuello</a:t>
            </a:r>
          </a:p>
          <a:p>
            <a:pPr algn="ctr">
              <a:buFont typeface="Wingdings" panose="05000000000000000000" pitchFamily="2" charset="2"/>
              <a:buChar char="Ø"/>
            </a:pPr>
            <a:endParaRPr lang="es-ES" altLang="es-US" sz="2800" b="1"/>
          </a:p>
          <a:p>
            <a:pPr algn="ctr">
              <a:buFont typeface="Wingdings" panose="05000000000000000000" pitchFamily="2" charset="2"/>
              <a:buChar char="Ø"/>
            </a:pPr>
            <a:r>
              <a:rPr lang="es-ES" altLang="es-US" sz="2800" b="1"/>
              <a:t>Vendaje en ocho de la nuca</a:t>
            </a:r>
          </a:p>
          <a:p>
            <a:pPr algn="ctr">
              <a:buFont typeface="Wingdings" panose="05000000000000000000" pitchFamily="2" charset="2"/>
              <a:buNone/>
            </a:pPr>
            <a:endParaRPr lang="es-ES" altLang="es-US" sz="2800" b="1"/>
          </a:p>
          <a:p>
            <a:pPr algn="ctr">
              <a:buFont typeface="Wingdings" panose="05000000000000000000" pitchFamily="2" charset="2"/>
              <a:buChar char="Ø"/>
            </a:pPr>
            <a:r>
              <a:rPr lang="es-ES" altLang="es-US" sz="2800" b="1"/>
              <a:t>Vendaje en espiral  para miembros</a:t>
            </a:r>
            <a:r>
              <a:rPr lang="es-ES" altLang="es-US" sz="2800"/>
              <a:t>: </a:t>
            </a:r>
          </a:p>
          <a:p>
            <a:pPr algn="ctr">
              <a:buFont typeface="Wingdings" panose="05000000000000000000" pitchFamily="2" charset="2"/>
              <a:buNone/>
            </a:pPr>
            <a:r>
              <a:rPr lang="es-ES" altLang="es-US" sz="2800"/>
              <a:t>  Se utiliza en grandes heridas de los miembros.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s-ES" altLang="es-US" sz="3200"/>
              <a:t>RESUMEN</a:t>
            </a:r>
          </a:p>
        </p:txBody>
      </p:sp>
      <p:sp>
        <p:nvSpPr>
          <p:cNvPr id="15363" name="Rectangle 3"/>
          <p:cNvSpPr>
            <a:spLocks noGrp="1" noChangeArrowheads="1"/>
          </p:cNvSpPr>
          <p:nvPr>
            <p:ph type="body" idx="1"/>
          </p:nvPr>
        </p:nvSpPr>
        <p:spPr/>
        <p:txBody>
          <a:bodyPr/>
          <a:lstStyle/>
          <a:p>
            <a:pPr>
              <a:lnSpc>
                <a:spcPct val="80000"/>
              </a:lnSpc>
              <a:buFontTx/>
              <a:buNone/>
            </a:pPr>
            <a:endParaRPr lang="es-ES" altLang="es-US" sz="2800"/>
          </a:p>
          <a:p>
            <a:pPr algn="ctr">
              <a:lnSpc>
                <a:spcPct val="80000"/>
              </a:lnSpc>
              <a:buFontTx/>
              <a:buNone/>
            </a:pPr>
            <a:r>
              <a:rPr lang="es-ES" altLang="es-US" sz="2800"/>
              <a:t>Los sanitarios mayores conjuntamente con los brigadistas sanitarios, cumpliendo con los principios generales de aplicación de vendajes con pañuelos triangulares  en incidentes masivos, logran  efectuar tratamientos rápidos para facilitar las etapas de evacuación.</a:t>
            </a:r>
          </a:p>
          <a:p>
            <a:pPr algn="ctr">
              <a:lnSpc>
                <a:spcPct val="80000"/>
              </a:lnSpc>
              <a:buFontTx/>
              <a:buNone/>
            </a:pPr>
            <a:endParaRPr lang="es-ES" altLang="es-US" sz="2800"/>
          </a:p>
          <a:p>
            <a:pPr>
              <a:lnSpc>
                <a:spcPct val="80000"/>
              </a:lnSpc>
              <a:buFontTx/>
              <a:buNone/>
            </a:pPr>
            <a:r>
              <a:rPr lang="es-ES" altLang="es-US" sz="2800"/>
              <a:t>BIBLIOGRAFIA: Libro preparación para la defensa Tomo II</a:t>
            </a:r>
          </a:p>
          <a:p>
            <a:pPr>
              <a:lnSpc>
                <a:spcPct val="80000"/>
              </a:lnSpc>
              <a:buFontTx/>
              <a:buNone/>
            </a:pPr>
            <a:r>
              <a:rPr lang="es-ES" altLang="es-US" sz="2800"/>
              <a:t>Páginas 32 - 50.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s-US" altLang="es-US"/>
          </a:p>
        </p:txBody>
      </p:sp>
      <p:sp>
        <p:nvSpPr>
          <p:cNvPr id="16387" name="Rectangle 3"/>
          <p:cNvSpPr>
            <a:spLocks noGrp="1" noChangeArrowheads="1"/>
          </p:cNvSpPr>
          <p:nvPr>
            <p:ph type="body" idx="1"/>
          </p:nvPr>
        </p:nvSpPr>
        <p:spPr/>
        <p:txBody>
          <a:bodyPr/>
          <a:lstStyle/>
          <a:p>
            <a:endParaRPr lang="es-US" altLang="es-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476250"/>
            <a:ext cx="7772400" cy="1439863"/>
          </a:xfrm>
        </p:spPr>
        <p:txBody>
          <a:bodyPr anchor="ctr"/>
          <a:lstStyle/>
          <a:p>
            <a:r>
              <a:rPr lang="es-ES" altLang="es-US" sz="3200"/>
              <a:t>TEMA 9  </a:t>
            </a:r>
            <a:br>
              <a:rPr lang="es-ES" altLang="es-US" sz="3200"/>
            </a:br>
            <a:r>
              <a:rPr lang="es-ES" altLang="es-US" sz="3200"/>
              <a:t>ASISTENCIA PRIMARIA EN SITUACIONES DE CONTINGENCIA.</a:t>
            </a:r>
          </a:p>
        </p:txBody>
      </p:sp>
      <p:sp>
        <p:nvSpPr>
          <p:cNvPr id="2051" name="Rectangle 3"/>
          <p:cNvSpPr>
            <a:spLocks noGrp="1" noChangeArrowheads="1"/>
          </p:cNvSpPr>
          <p:nvPr>
            <p:ph type="subTitle" idx="1"/>
          </p:nvPr>
        </p:nvSpPr>
        <p:spPr>
          <a:xfrm>
            <a:off x="685800" y="2514600"/>
            <a:ext cx="7632700" cy="3457575"/>
          </a:xfrm>
        </p:spPr>
        <p:txBody>
          <a:bodyPr/>
          <a:lstStyle/>
          <a:p>
            <a:endParaRPr lang="es-ES" altLang="es-US" sz="3200" dirty="0"/>
          </a:p>
          <a:p>
            <a:r>
              <a:rPr lang="es-ES" altLang="es-US" sz="3200" dirty="0"/>
              <a:t>CLASE 4 </a:t>
            </a:r>
          </a:p>
          <a:p>
            <a:r>
              <a:rPr lang="es-ES" altLang="es-US" sz="3200" dirty="0"/>
              <a:t>2 HORAS</a:t>
            </a:r>
          </a:p>
          <a:p>
            <a:endParaRPr lang="es-ES" altLang="es-US" sz="3200" dirty="0"/>
          </a:p>
          <a:p>
            <a:r>
              <a:rPr lang="es-ES" altLang="es-US" sz="3200" dirty="0"/>
              <a:t> Vendajes con pañuelos triangulares</a:t>
            </a:r>
          </a:p>
        </p:txBody>
      </p:sp>
      <p:sp>
        <p:nvSpPr>
          <p:cNvPr id="2" name="Rectángulo 1"/>
          <p:cNvSpPr/>
          <p:nvPr/>
        </p:nvSpPr>
        <p:spPr>
          <a:xfrm>
            <a:off x="3229324" y="3244334"/>
            <a:ext cx="2685351" cy="369332"/>
          </a:xfrm>
          <a:prstGeom prst="rect">
            <a:avLst/>
          </a:prstGeom>
        </p:spPr>
        <p:txBody>
          <a:bodyPr wrap="none">
            <a:spAutoFit/>
          </a:bodyPr>
          <a:lstStyle/>
          <a:p>
            <a:pPr algn="ctr"/>
            <a:r>
              <a:rPr lang="es-ES" altLang="es-US" dirty="0" smtClean="0"/>
              <a:t>VENDAJES CON GASA</a:t>
            </a:r>
            <a:endParaRPr lang="es-ES" altLang="es-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s-ES" altLang="es-US" sz="3200"/>
              <a:t>CUESTIONES DE ESTUDIO</a:t>
            </a:r>
          </a:p>
        </p:txBody>
      </p:sp>
      <p:sp>
        <p:nvSpPr>
          <p:cNvPr id="3075" name="Rectangle 3"/>
          <p:cNvSpPr>
            <a:spLocks noGrp="1" noChangeArrowheads="1"/>
          </p:cNvSpPr>
          <p:nvPr>
            <p:ph type="body" idx="1"/>
          </p:nvPr>
        </p:nvSpPr>
        <p:spPr/>
        <p:txBody>
          <a:bodyPr/>
          <a:lstStyle/>
          <a:p>
            <a:endParaRPr lang="es-ES" altLang="es-US"/>
          </a:p>
          <a:p>
            <a:pPr algn="ctr"/>
            <a:r>
              <a:rPr lang="es-ES" altLang="es-US"/>
              <a:t>Concepto. </a:t>
            </a:r>
          </a:p>
          <a:p>
            <a:pPr algn="ctr"/>
            <a:endParaRPr lang="es-ES" altLang="es-US"/>
          </a:p>
          <a:p>
            <a:pPr algn="ctr"/>
            <a:r>
              <a:rPr lang="es-ES" altLang="es-US"/>
              <a:t>Clasificación y principios de aplicación.</a:t>
            </a:r>
          </a:p>
          <a:p>
            <a:pPr algn="ctr"/>
            <a:endParaRPr lang="es-ES" altLang="es-US"/>
          </a:p>
          <a:p>
            <a:pPr algn="ctr"/>
            <a:r>
              <a:rPr lang="es-ES" altLang="es-US"/>
              <a:t>Tipos de vendajes de la cabeza,</a:t>
            </a:r>
          </a:p>
          <a:p>
            <a:pPr algn="ctr">
              <a:buFontTx/>
              <a:buNone/>
            </a:pPr>
            <a:r>
              <a:rPr lang="es-ES" altLang="es-US"/>
              <a:t> tronco y extremidades.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s-ES" altLang="es-US" sz="3200"/>
              <a:t>OBJETIVOS</a:t>
            </a:r>
          </a:p>
        </p:txBody>
      </p:sp>
      <p:sp>
        <p:nvSpPr>
          <p:cNvPr id="4099" name="Rectangle 3"/>
          <p:cNvSpPr>
            <a:spLocks noGrp="1" noChangeArrowheads="1"/>
          </p:cNvSpPr>
          <p:nvPr>
            <p:ph type="body" idx="1"/>
          </p:nvPr>
        </p:nvSpPr>
        <p:spPr/>
        <p:txBody>
          <a:bodyPr/>
          <a:lstStyle/>
          <a:p>
            <a:endParaRPr lang="es-ES" altLang="es-US"/>
          </a:p>
          <a:p>
            <a:pPr algn="ctr">
              <a:buFont typeface="Wingdings" panose="05000000000000000000" pitchFamily="2" charset="2"/>
              <a:buChar char="v"/>
            </a:pPr>
            <a:r>
              <a:rPr lang="es-ES" altLang="es-US" sz="2800"/>
              <a:t>Interpretar los principios generales para la aplicación de los vendajes con pañuelos triangulares, además de su técnica de aplicación.</a:t>
            </a:r>
          </a:p>
          <a:p>
            <a:pPr algn="ctr">
              <a:buFont typeface="Wingdings" panose="05000000000000000000" pitchFamily="2" charset="2"/>
              <a:buNone/>
            </a:pPr>
            <a:endParaRPr lang="es-ES" altLang="es-US" sz="2800"/>
          </a:p>
          <a:p>
            <a:pPr algn="ctr">
              <a:buFont typeface="Wingdings" panose="05000000000000000000" pitchFamily="2" charset="2"/>
              <a:buChar char="v"/>
            </a:pPr>
            <a:r>
              <a:rPr lang="es-ES" altLang="es-US" sz="2800"/>
              <a:t>Realizar los diferentes tipos de vendajes con pañuelos triangulares.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s-ES" altLang="es-US" sz="3200"/>
              <a:t>SUMARIO</a:t>
            </a:r>
          </a:p>
        </p:txBody>
      </p:sp>
      <p:sp>
        <p:nvSpPr>
          <p:cNvPr id="5123" name="Rectangle 3"/>
          <p:cNvSpPr>
            <a:spLocks noGrp="1" noChangeArrowheads="1"/>
          </p:cNvSpPr>
          <p:nvPr>
            <p:ph type="body" idx="1"/>
          </p:nvPr>
        </p:nvSpPr>
        <p:spPr/>
        <p:txBody>
          <a:bodyPr/>
          <a:lstStyle/>
          <a:p>
            <a:pPr>
              <a:buFontTx/>
              <a:buNone/>
            </a:pPr>
            <a:endParaRPr lang="es-ES" altLang="es-US"/>
          </a:p>
          <a:p>
            <a:pPr algn="ctr">
              <a:buFont typeface="Wingdings" panose="05000000000000000000" pitchFamily="2" charset="2"/>
              <a:buChar char="v"/>
            </a:pPr>
            <a:r>
              <a:rPr lang="es-ES" altLang="es-US" sz="2800"/>
              <a:t>Vendaje con pañuelos triangulares. </a:t>
            </a:r>
          </a:p>
          <a:p>
            <a:pPr algn="ctr">
              <a:buFont typeface="Wingdings" panose="05000000000000000000" pitchFamily="2" charset="2"/>
              <a:buNone/>
            </a:pPr>
            <a:r>
              <a:rPr lang="es-ES" altLang="es-US" sz="2800"/>
              <a:t>Concepto. Clasificación.</a:t>
            </a:r>
          </a:p>
          <a:p>
            <a:pPr algn="ctr">
              <a:buFont typeface="Wingdings" panose="05000000000000000000" pitchFamily="2" charset="2"/>
              <a:buNone/>
            </a:pPr>
            <a:r>
              <a:rPr lang="es-ES" altLang="es-US" sz="2800"/>
              <a:t> Principios de aplicación.</a:t>
            </a:r>
          </a:p>
          <a:p>
            <a:pPr algn="ctr">
              <a:buFont typeface="Wingdings" panose="05000000000000000000" pitchFamily="2" charset="2"/>
              <a:buChar char="v"/>
            </a:pPr>
            <a:endParaRPr lang="es-ES" altLang="es-US" sz="2800"/>
          </a:p>
          <a:p>
            <a:pPr algn="ctr">
              <a:buFont typeface="Wingdings" panose="05000000000000000000" pitchFamily="2" charset="2"/>
              <a:buChar char="v"/>
            </a:pPr>
            <a:r>
              <a:rPr lang="es-ES" altLang="es-US" sz="2800"/>
              <a:t>Tipos de vendajes de la cabeza,</a:t>
            </a:r>
          </a:p>
          <a:p>
            <a:pPr algn="ctr">
              <a:buFont typeface="Wingdings" panose="05000000000000000000" pitchFamily="2" charset="2"/>
              <a:buNone/>
            </a:pPr>
            <a:r>
              <a:rPr lang="es-ES" altLang="es-US" sz="2800"/>
              <a:t> tronco, extremidades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s-ES" altLang="es-US" sz="3200"/>
              <a:t>CONCEPTO</a:t>
            </a:r>
          </a:p>
        </p:txBody>
      </p:sp>
      <p:sp>
        <p:nvSpPr>
          <p:cNvPr id="6147" name="Rectangle 3"/>
          <p:cNvSpPr>
            <a:spLocks noGrp="1" noChangeArrowheads="1"/>
          </p:cNvSpPr>
          <p:nvPr>
            <p:ph type="body" idx="1"/>
          </p:nvPr>
        </p:nvSpPr>
        <p:spPr/>
        <p:txBody>
          <a:bodyPr/>
          <a:lstStyle/>
          <a:p>
            <a:pPr>
              <a:buFontTx/>
              <a:buNone/>
            </a:pPr>
            <a:endParaRPr lang="es-ES" altLang="es-US"/>
          </a:p>
          <a:p>
            <a:pPr algn="ctr">
              <a:buFontTx/>
              <a:buNone/>
            </a:pPr>
            <a:r>
              <a:rPr lang="es-ES" altLang="es-US" sz="2800"/>
              <a:t>Son aquellos vendajes que se realizan con pañuelos triangulares con el objetivo de cubrir las regiones del  cuerpo traumatizado, para evitar las recontaminaciones, garantizar una hemostasia provisional o realizar una correcta inmovilización.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s-ES" altLang="es-US" sz="3200"/>
              <a:t>CLACIFICACIÓN</a:t>
            </a:r>
          </a:p>
        </p:txBody>
      </p:sp>
      <p:sp>
        <p:nvSpPr>
          <p:cNvPr id="7171" name="Rectangle 3"/>
          <p:cNvSpPr>
            <a:spLocks noGrp="1" noChangeArrowheads="1"/>
          </p:cNvSpPr>
          <p:nvPr>
            <p:ph type="body" idx="1"/>
          </p:nvPr>
        </p:nvSpPr>
        <p:spPr/>
        <p:txBody>
          <a:bodyPr/>
          <a:lstStyle/>
          <a:p>
            <a:pPr>
              <a:buFontTx/>
              <a:buNone/>
            </a:pPr>
            <a:endParaRPr lang="es-ES" altLang="es-US"/>
          </a:p>
          <a:p>
            <a:pPr algn="ctr"/>
            <a:r>
              <a:rPr lang="es-ES" altLang="es-US"/>
              <a:t>Triangular</a:t>
            </a:r>
          </a:p>
          <a:p>
            <a:pPr algn="ctr">
              <a:buFontTx/>
              <a:buNone/>
            </a:pPr>
            <a:endParaRPr lang="es-ES" altLang="es-US"/>
          </a:p>
          <a:p>
            <a:pPr algn="ctr"/>
            <a:r>
              <a:rPr lang="es-ES" altLang="es-US"/>
              <a:t>Corbata</a:t>
            </a:r>
          </a:p>
          <a:p>
            <a:pPr algn="ctr"/>
            <a:endParaRPr lang="es-ES" altLang="es-US"/>
          </a:p>
          <a:p>
            <a:pPr algn="ctr"/>
            <a:r>
              <a:rPr lang="es-ES" altLang="es-US"/>
              <a:t>Combinado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s-ES" altLang="es-US" sz="3200"/>
              <a:t>PRICIPIOS DE APLICACIÓN</a:t>
            </a:r>
          </a:p>
        </p:txBody>
      </p:sp>
      <p:sp>
        <p:nvSpPr>
          <p:cNvPr id="8195" name="Rectangle 3"/>
          <p:cNvSpPr>
            <a:spLocks noGrp="1" noChangeArrowheads="1"/>
          </p:cNvSpPr>
          <p:nvPr>
            <p:ph type="body" idx="1"/>
          </p:nvPr>
        </p:nvSpPr>
        <p:spPr/>
        <p:txBody>
          <a:bodyPr/>
          <a:lstStyle/>
          <a:p>
            <a:pPr algn="ctr">
              <a:lnSpc>
                <a:spcPct val="90000"/>
              </a:lnSpc>
              <a:buFontTx/>
              <a:buNone/>
            </a:pPr>
            <a:r>
              <a:rPr lang="es-ES" altLang="es-US" sz="2800"/>
              <a:t>El Sanitario se situará, siempre que sea posible, de frente al lesionado.</a:t>
            </a:r>
          </a:p>
          <a:p>
            <a:pPr algn="ctr">
              <a:lnSpc>
                <a:spcPct val="90000"/>
              </a:lnSpc>
              <a:buFontTx/>
              <a:buNone/>
            </a:pPr>
            <a:endParaRPr lang="es-ES" altLang="es-US" sz="2800"/>
          </a:p>
          <a:p>
            <a:pPr algn="ctr">
              <a:lnSpc>
                <a:spcPct val="90000"/>
              </a:lnSpc>
              <a:buFontTx/>
              <a:buNone/>
            </a:pPr>
            <a:r>
              <a:rPr lang="es-ES" altLang="es-US" sz="2800"/>
              <a:t>Elegir el tipo de vendaje más conveniente, de acuerdo con las circunstancias y la región que se vendará.</a:t>
            </a:r>
          </a:p>
          <a:p>
            <a:pPr algn="ctr">
              <a:lnSpc>
                <a:spcPct val="90000"/>
              </a:lnSpc>
              <a:buFontTx/>
              <a:buNone/>
            </a:pPr>
            <a:endParaRPr lang="es-ES" altLang="es-US" sz="2800"/>
          </a:p>
          <a:p>
            <a:pPr algn="ctr">
              <a:lnSpc>
                <a:spcPct val="90000"/>
              </a:lnSpc>
              <a:buFontTx/>
              <a:buNone/>
            </a:pPr>
            <a:r>
              <a:rPr lang="es-ES" altLang="es-US" sz="2800"/>
              <a:t>Colocar al lesionado en posición cómoda que permita ejecutar las maniobras con facilidad.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633412"/>
          </a:xfrm>
        </p:spPr>
        <p:txBody>
          <a:bodyPr/>
          <a:lstStyle/>
          <a:p>
            <a:r>
              <a:rPr lang="es-ES" altLang="es-US" sz="4000"/>
              <a:t/>
            </a:r>
            <a:br>
              <a:rPr lang="es-ES" altLang="es-US" sz="4000"/>
            </a:br>
            <a:endParaRPr lang="es-ES" altLang="es-US" sz="4000"/>
          </a:p>
        </p:txBody>
      </p:sp>
      <p:sp>
        <p:nvSpPr>
          <p:cNvPr id="10243" name="Rectangle 3"/>
          <p:cNvSpPr>
            <a:spLocks noGrp="1" noChangeArrowheads="1"/>
          </p:cNvSpPr>
          <p:nvPr>
            <p:ph type="body" idx="1"/>
          </p:nvPr>
        </p:nvSpPr>
        <p:spPr>
          <a:xfrm>
            <a:off x="457200" y="765175"/>
            <a:ext cx="8229600" cy="5360988"/>
          </a:xfrm>
        </p:spPr>
        <p:txBody>
          <a:bodyPr/>
          <a:lstStyle/>
          <a:p>
            <a:pPr algn="ctr">
              <a:buFontTx/>
              <a:buNone/>
            </a:pPr>
            <a:r>
              <a:rPr lang="es-ES" altLang="es-US" sz="2800"/>
              <a:t>Poner sobre la herida un apósito estéril o la cura individual.</a:t>
            </a:r>
          </a:p>
          <a:p>
            <a:pPr algn="ctr">
              <a:buFontTx/>
              <a:buNone/>
            </a:pPr>
            <a:endParaRPr lang="es-ES" altLang="es-US" sz="2800"/>
          </a:p>
          <a:p>
            <a:pPr algn="ctr">
              <a:buFontTx/>
              <a:buNone/>
            </a:pPr>
            <a:r>
              <a:rPr lang="es-ES" altLang="es-US" sz="2800"/>
              <a:t>Colocar los vendajes de forma que se adapten perfectamente a la región lesionada y no se aflojen.</a:t>
            </a:r>
          </a:p>
          <a:p>
            <a:pPr algn="ctr">
              <a:buFontTx/>
              <a:buNone/>
            </a:pPr>
            <a:endParaRPr lang="es-ES" altLang="es-US" sz="2800"/>
          </a:p>
          <a:p>
            <a:pPr algn="ctr">
              <a:buFontTx/>
              <a:buNone/>
            </a:pPr>
            <a:r>
              <a:rPr lang="es-ES" altLang="es-US" sz="2800"/>
              <a:t> Cuando haya que vendar una articulación, se colocará esta en  ligera flexión para que tenga cierta movilidad y no se afloje el vendaje.</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CLASE 4 Vendajes con pañuelos triangulares</Template>
  <TotalTime>4</TotalTime>
  <Words>499</Words>
  <Application>Microsoft Office PowerPoint</Application>
  <PresentationFormat>Presentación en pantalla (4:3)</PresentationFormat>
  <Paragraphs>98</Paragraphs>
  <Slides>15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Wingdings</vt:lpstr>
      <vt:lpstr>Diseño predeterminado</vt:lpstr>
      <vt:lpstr>Presentación de PowerPoint</vt:lpstr>
      <vt:lpstr>TEMA 9   ASISTENCIA PRIMARIA EN SITUACIONES DE CONTINGENCIA.</vt:lpstr>
      <vt:lpstr>CUESTIONES DE ESTUDIO</vt:lpstr>
      <vt:lpstr>OBJETIVOS</vt:lpstr>
      <vt:lpstr>SUMARIO</vt:lpstr>
      <vt:lpstr>CONCEPTO</vt:lpstr>
      <vt:lpstr>CLACIFICACIÓN</vt:lpstr>
      <vt:lpstr>PRICIPIOS DE APLICACIÓN</vt:lpstr>
      <vt:lpstr> </vt:lpstr>
      <vt:lpstr> </vt:lpstr>
      <vt:lpstr>Tipos de vendajes con pañuelos triangulares:</vt:lpstr>
      <vt:lpstr>Vendajes estrechos</vt:lpstr>
      <vt:lpstr> </vt:lpstr>
      <vt:lpstr>RESUMEN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Defensa</dc:creator>
  <cp:lastModifiedBy>Defensa</cp:lastModifiedBy>
  <cp:revision>1</cp:revision>
  <dcterms:created xsi:type="dcterms:W3CDTF">2024-05-09T19:22:52Z</dcterms:created>
  <dcterms:modified xsi:type="dcterms:W3CDTF">2024-05-09T19:27:00Z</dcterms:modified>
</cp:coreProperties>
</file>