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3" r:id="rId18"/>
    <p:sldId id="271" r:id="rId19"/>
    <p:sldId id="272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0" autoAdjust="0"/>
    <p:restoredTop sz="94660"/>
  </p:normalViewPr>
  <p:slideViewPr>
    <p:cSldViewPr>
      <p:cViewPr varScale="1">
        <p:scale>
          <a:sx n="35" d="100"/>
          <a:sy n="35" d="100"/>
        </p:scale>
        <p:origin x="3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5AAEB-23D5-4624-9251-6DCE956176EC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62531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A692A-07C4-4BF9-9994-FBCE62EBF417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00888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2988D-F476-4391-8ADE-D2545502C9E4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1282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DAD4B-F1D7-4FEB-9036-D7CB12C18CE6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11071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CC630-31A2-447E-9F11-E36AC9751AA9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10931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70FCA-63AF-45CC-85D0-02FA83D25F9C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27886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1847D-AFC7-4A5C-992E-176DD15F0BC7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71862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920F-5F03-4425-B414-2093BA254AD1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95691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C5D81-703C-42B0-B012-ED710AA68B30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23397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8423D-9AA9-4901-9A5D-6DB0B3C80F72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6030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61BA8-D114-46AD-BE2B-51C7DF666F5D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07656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 smtClean="0"/>
              <a:t>Haga clic para modificar el estilo de texto del patrón</a:t>
            </a:r>
          </a:p>
          <a:p>
            <a:pPr lvl="1"/>
            <a:r>
              <a:rPr lang="es-ES" altLang="es-US" smtClean="0"/>
              <a:t>Segundo nivel</a:t>
            </a:r>
          </a:p>
          <a:p>
            <a:pPr lvl="2"/>
            <a:r>
              <a:rPr lang="es-ES" altLang="es-US" smtClean="0"/>
              <a:t>Tercer nivel</a:t>
            </a:r>
          </a:p>
          <a:p>
            <a:pPr lvl="3"/>
            <a:r>
              <a:rPr lang="es-ES" altLang="es-US" smtClean="0"/>
              <a:t>Cuarto nivel</a:t>
            </a:r>
          </a:p>
          <a:p>
            <a:pPr lvl="4"/>
            <a:r>
              <a:rPr lang="es-ES" altLang="es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A6714A-2BC6-4457-9A8D-EFCCA8F50685}" type="slidenum">
              <a:rPr lang="es-ES" altLang="es-US"/>
              <a:pPr/>
              <a:t>‹Nº›</a:t>
            </a:fld>
            <a:endParaRPr lang="es-ES" alt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28431" y="457200"/>
            <a:ext cx="7517734" cy="182357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3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Universidad de Ciencias </a:t>
            </a:r>
          </a:p>
          <a:p>
            <a:pPr algn="ctr"/>
            <a:r>
              <a:rPr lang="es-ES" sz="33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Médicas de La Habana</a:t>
            </a:r>
          </a:p>
          <a:p>
            <a:pPr algn="ctr"/>
            <a:r>
              <a:rPr lang="es-E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Por la EXCELENCIA </a:t>
            </a:r>
          </a:p>
          <a:p>
            <a:pPr algn="ctr"/>
            <a:r>
              <a:rPr lang="es-E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</a:t>
            </a:r>
            <a:endParaRPr lang="es-ES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5" name="Imagen 8">
            <a:extLst>
              <a:ext uri="{FF2B5EF4-FFF2-40B4-BE49-F238E27FC236}">
                <a16:creationId xmlns:a16="http://schemas.microsoft.com/office/drawing/2014/main" id="{E182BEBF-EA5A-4C73-8B06-04A9AF0CF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133600"/>
            <a:ext cx="1512168" cy="1286265"/>
          </a:xfrm>
          <a:prstGeom prst="rect">
            <a:avLst/>
          </a:prstGeom>
        </p:spPr>
      </p:pic>
      <p:sp>
        <p:nvSpPr>
          <p:cNvPr id="136" name="135 Rectángulo"/>
          <p:cNvSpPr/>
          <p:nvPr/>
        </p:nvSpPr>
        <p:spPr>
          <a:xfrm>
            <a:off x="1382233" y="3505200"/>
            <a:ext cx="5959058" cy="2318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1" dirty="0"/>
              <a:t>Promover una cultura de </a:t>
            </a:r>
            <a:r>
              <a:rPr lang="es-ES" b="1" i="1" dirty="0" smtClean="0"/>
              <a:t>GESTIÓN DE LA CALIDAD en </a:t>
            </a:r>
            <a:r>
              <a:rPr lang="es-ES" b="1" i="1" dirty="0"/>
              <a:t>la Facultad de Ciencias Médicas </a:t>
            </a:r>
            <a:r>
              <a:rPr lang="es-ES" b="1" i="1" dirty="0" smtClean="0"/>
              <a:t>“Miguel Enríquez”</a:t>
            </a:r>
            <a:r>
              <a:rPr lang="es-ES" i="1" dirty="0" smtClean="0"/>
              <a:t>, </a:t>
            </a:r>
            <a:r>
              <a:rPr lang="es-ES" i="1" dirty="0"/>
              <a:t>que posibilite la adopción de decisiones acertadas y oportunas en la dirección de los procesos </a:t>
            </a:r>
            <a:r>
              <a:rPr lang="es-ES" i="1" dirty="0" smtClean="0"/>
              <a:t>sustantivos de la facultad, </a:t>
            </a:r>
            <a:r>
              <a:rPr lang="es-ES" i="1" dirty="0"/>
              <a:t>propiciando la mejora continua, que  conduce a la </a:t>
            </a:r>
            <a:r>
              <a:rPr lang="es-ES" b="1" i="1" dirty="0"/>
              <a:t>acreditación</a:t>
            </a:r>
            <a:r>
              <a:rPr lang="es-ES" i="1" dirty="0"/>
              <a:t> y al reconocimiento social de la calidad alcanzada, con visibilidad nacional e internacional.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2387677"/>
            <a:ext cx="1809750" cy="1007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137 Rectángulo"/>
          <p:cNvSpPr/>
          <p:nvPr/>
        </p:nvSpPr>
        <p:spPr>
          <a:xfrm>
            <a:off x="1767271" y="5962471"/>
            <a:ext cx="5395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Facultad de Ciencias Médicas “Miguel Enríquez”</a:t>
            </a: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 la EXCELENCIA </a:t>
            </a:r>
            <a:endParaRPr lang="es-ES" b="1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ES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426" y="2994131"/>
            <a:ext cx="792088" cy="61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4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00675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altLang="es-US"/>
              <a:t>3</a:t>
            </a:r>
            <a:r>
              <a:rPr lang="es-ES" altLang="es-US" sz="2800" b="1"/>
              <a:t>. Utilizar vendas de dimensiones adecuadas.</a:t>
            </a:r>
          </a:p>
          <a:p>
            <a:pPr algn="ctr">
              <a:buFontTx/>
              <a:buNone/>
            </a:pPr>
            <a:r>
              <a:rPr lang="es-ES" altLang="es-US" sz="2800" b="1"/>
              <a:t>4. Colocar al lesionado en una posición cómoda que permita ejecutar las maniobras con facilidad.</a:t>
            </a:r>
          </a:p>
          <a:p>
            <a:pPr algn="ctr">
              <a:buFontTx/>
              <a:buNone/>
            </a:pPr>
            <a:r>
              <a:rPr lang="es-ES" altLang="es-US" sz="2800" b="1"/>
              <a:t>5. Cuando haya que vendar una región articular, colocar en ligera flexión para que después tenga cierta movilidad.</a:t>
            </a:r>
          </a:p>
          <a:p>
            <a:pPr algn="ctr">
              <a:buFontTx/>
              <a:buNone/>
            </a:pPr>
            <a:r>
              <a:rPr lang="es-ES" altLang="es-US" sz="2800" b="1"/>
              <a:t>6. El sanitario se colocará, siempre que sea posible, frente a la región de cuerpo que se vendará</a:t>
            </a:r>
          </a:p>
          <a:p>
            <a:pPr algn="ctr">
              <a:buFontTx/>
              <a:buNone/>
            </a:pPr>
            <a:endParaRPr lang="es-ES" altLang="es-US" sz="2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4105275" cy="706437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7.</a:t>
            </a:r>
            <a:r>
              <a:rPr lang="es-ES" altLang="es-US" sz="2800"/>
              <a:t> </a:t>
            </a:r>
            <a:r>
              <a:rPr lang="es-ES" altLang="es-US" sz="2800" b="1"/>
              <a:t>Al comenzar el vendaje, desenrollar un poco la venda en la parte correspondiente al cabo inicial, con la mano izquierda, mientras se sujeta el rollo con la derecha.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8. Comenzar el vendaje por el cabo inicial, con unas vueltas circulares.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9. No colocar la venda en contacto directo con la piel, salvo circunstancias especiales.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10. En caso de herida, aplicar primero sobre ella</a:t>
            </a:r>
            <a:r>
              <a:rPr lang="es-ES" altLang="es-US" sz="2800"/>
              <a:t> </a:t>
            </a:r>
            <a:r>
              <a:rPr lang="es-ES" altLang="es-US" sz="2800" b="1"/>
              <a:t>en apósito estéril.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42875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11. Hacer un recorrido de la venda de izquierda a derecha, salvo contraindicaciones.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12. Iniciar el vendaje de los miembros en la parte distal y continuar con la porción proximal.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13. Aplicar el vendaje con una tensión adecuada.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14. Procurar que el vendaje no cause molestias.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es-ES" altLang="es-US" sz="2800" b="1"/>
          </a:p>
          <a:p>
            <a:pPr marL="609600" indent="-609600" algn="ctr">
              <a:buFontTx/>
              <a:buNone/>
            </a:pPr>
            <a:r>
              <a:rPr lang="es-ES" altLang="es-US" sz="2800" b="1"/>
              <a:t>15. Terminar el vendaje con una de las formas siguientes:</a:t>
            </a:r>
          </a:p>
          <a:p>
            <a:pPr marL="609600" indent="-609600" algn="ctr">
              <a:buFontTx/>
              <a:buNone/>
            </a:pPr>
            <a:endParaRPr lang="es-ES" altLang="es-US" sz="2800" b="1"/>
          </a:p>
          <a:p>
            <a:pPr marL="609600" indent="-609600" algn="ctr">
              <a:buFont typeface="Wingdings" panose="05000000000000000000" pitchFamily="2" charset="2"/>
              <a:buChar char="q"/>
            </a:pPr>
            <a:r>
              <a:rPr lang="es-ES" altLang="es-US" sz="2800" b="1"/>
              <a:t>Cortando longitudinalmente los centímetros necesarios de venda por la mitad del ancho del extremo terminal, y haciendo un primer nudo con los cabos resultantes, que después de rodear la región vendada se vuelven a anudar.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s-ES" altLang="es-US" sz="2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s-ES" altLang="es-US" sz="2800" b="1"/>
          </a:p>
          <a:p>
            <a:pPr algn="ctr">
              <a:buFont typeface="Wingdings" panose="05000000000000000000" pitchFamily="2" charset="2"/>
              <a:buChar char="q"/>
            </a:pPr>
            <a:r>
              <a:rPr lang="es-ES" altLang="es-US" sz="2800" b="1"/>
              <a:t> Ayudado por el dedo pulgar el extremo terminal se dobla hacia atrás, anudando ambos extremos en forma circular.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 sz="2800" b="1"/>
          </a:p>
          <a:p>
            <a:pPr algn="ctr">
              <a:buFont typeface="Wingdings" panose="05000000000000000000" pitchFamily="2" charset="2"/>
              <a:buNone/>
            </a:pPr>
            <a:endParaRPr lang="es-ES" altLang="es-US" sz="2800"/>
          </a:p>
          <a:p>
            <a:pPr algn="ctr">
              <a:buFont typeface="Wingdings" panose="05000000000000000000" pitchFamily="2" charset="2"/>
              <a:buChar char="q"/>
            </a:pPr>
            <a:r>
              <a:rPr lang="es-ES" altLang="es-US" sz="2800" b="1"/>
              <a:t> Fijando el extremo terminal con un   imperdible, esparadrapo, etc.</a:t>
            </a:r>
          </a:p>
          <a:p>
            <a:pPr algn="ctr"/>
            <a:endParaRPr lang="es-ES" altLang="es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274638"/>
            <a:ext cx="5759450" cy="850900"/>
          </a:xfrm>
        </p:spPr>
        <p:txBody>
          <a:bodyPr/>
          <a:lstStyle/>
          <a:p>
            <a:r>
              <a:rPr lang="es-ES" altLang="es-US" sz="3600"/>
              <a:t>TIPOS DE VENDAJES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La técnica de aplicación permite formas de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vendajes: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circular,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en espiral, 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en ocho,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en espica,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y recurrente,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pueden  realizarse en dos formas: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circular puro 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 circular reverso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altLang="es-US" sz="3200"/>
              <a:t/>
            </a:r>
            <a:br>
              <a:rPr lang="es-ES" altLang="es-US" sz="3200"/>
            </a:br>
            <a:r>
              <a:rPr lang="es-ES" altLang="es-US" sz="3200"/>
              <a:t/>
            </a:r>
            <a:br>
              <a:rPr lang="es-ES" altLang="es-US" sz="3200"/>
            </a:br>
            <a:endParaRPr lang="es-ES" altLang="es-US" sz="32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US" b="1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US" b="1"/>
              <a:t>VENDAJES DE LA CABEZA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US" b="1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b="1"/>
              <a:t>Vendaje de capelina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s-ES" altLang="es-US" b="1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b="1"/>
              <a:t>Vendaje de mandíbula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US" b="1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b="1"/>
              <a:t>Vendaje del ojo: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US" b="1"/>
              <a:t>monóculo.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US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US" altLang="es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US"/>
              <a:t>VENDAJE DEL TRONCO:</a:t>
            </a:r>
          </a:p>
          <a:p>
            <a:pPr algn="ctr">
              <a:buFontTx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/>
              <a:t>Vendajes del tórax.</a:t>
            </a:r>
          </a:p>
          <a:p>
            <a:pPr algn="ctr">
              <a:buFont typeface="Wingdings" panose="05000000000000000000" pitchFamily="2" charset="2"/>
              <a:buNone/>
            </a:pPr>
            <a:endParaRPr lang="es-ES" altLang="es-US"/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altLang="es-US"/>
              <a:t>Vendajes del abdomen.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s-ES" altLang="es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s-ES" altLang="es-US" sz="3200"/>
              <a:t>VENDAJES DE LOS MIEMBROS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Cabestrillo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Vendaje de velpeau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Vendaje del codo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Vendaje del brazo o del antebrazo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Vendaje de la muñeca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Vendaje de la mano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ES" altLang="es-US" sz="2800" b="1"/>
              <a:t>Vendaje del muslo,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US" sz="2800" b="1"/>
              <a:t>de la rodilla,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US" sz="2800" b="1"/>
              <a:t>del tobillo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US" sz="2800" b="1"/>
              <a:t>y del pie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/>
              <a:t>RESUMEN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ES" altLang="es-US"/>
          </a:p>
          <a:p>
            <a:pPr algn="ctr">
              <a:buFontTx/>
              <a:buNone/>
            </a:pPr>
            <a:r>
              <a:rPr lang="es-ES" altLang="es-US"/>
              <a:t>El sanitario mayor debe cumplir con todos los principios generales de aplicación de vendajes con gasa para lograr un tratamiento oportuno y una rápida evacuación.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692150"/>
            <a:ext cx="7127875" cy="1368425"/>
          </a:xfrm>
        </p:spPr>
        <p:txBody>
          <a:bodyPr anchor="ctr"/>
          <a:lstStyle/>
          <a:p>
            <a:r>
              <a:rPr lang="es-ES" altLang="es-US" sz="2400" b="1"/>
              <a:t>TEMA IX</a:t>
            </a:r>
            <a:br>
              <a:rPr lang="es-ES" altLang="es-US" sz="2400" b="1"/>
            </a:br>
            <a:r>
              <a:rPr lang="es-ES" altLang="es-US" sz="2400" b="1"/>
              <a:t>ASISTENCIA PRIMARIA EN SITUACION DE CONTINGENCIA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205038"/>
            <a:ext cx="7991475" cy="302418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s-ES" altLang="es-US" b="1"/>
          </a:p>
          <a:p>
            <a:pPr>
              <a:lnSpc>
                <a:spcPct val="90000"/>
              </a:lnSpc>
            </a:pPr>
            <a:r>
              <a:rPr lang="es-ES" altLang="es-US" b="1"/>
              <a:t>CLASE III</a:t>
            </a:r>
          </a:p>
          <a:p>
            <a:pPr>
              <a:lnSpc>
                <a:spcPct val="90000"/>
              </a:lnSpc>
            </a:pPr>
            <a:r>
              <a:rPr lang="es-ES" altLang="es-US" b="1"/>
              <a:t>CONFERENCIA  1 HORA</a:t>
            </a:r>
          </a:p>
          <a:p>
            <a:pPr>
              <a:lnSpc>
                <a:spcPct val="90000"/>
              </a:lnSpc>
            </a:pPr>
            <a:r>
              <a:rPr lang="es-ES" altLang="es-US" b="1"/>
              <a:t>CLASE PRACTICA  1 HORA</a:t>
            </a:r>
          </a:p>
          <a:p>
            <a:pPr>
              <a:lnSpc>
                <a:spcPct val="90000"/>
              </a:lnSpc>
            </a:pPr>
            <a:endParaRPr lang="es-ES" altLang="es-US" b="1"/>
          </a:p>
          <a:p>
            <a:pPr>
              <a:lnSpc>
                <a:spcPct val="90000"/>
              </a:lnSpc>
            </a:pPr>
            <a:endParaRPr lang="es-ES" altLang="es-US" b="1"/>
          </a:p>
          <a:p>
            <a:pPr>
              <a:lnSpc>
                <a:spcPct val="90000"/>
              </a:lnSpc>
            </a:pPr>
            <a:endParaRPr lang="es-ES" altLang="es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74638"/>
            <a:ext cx="4537075" cy="922337"/>
          </a:xfrm>
        </p:spPr>
        <p:txBody>
          <a:bodyPr/>
          <a:lstStyle/>
          <a:p>
            <a:r>
              <a:rPr lang="es-ES" altLang="es-US" sz="3200"/>
              <a:t>CLASE III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algn="ctr"/>
            <a:r>
              <a:rPr lang="es-ES" altLang="es-US" dirty="0"/>
              <a:t>VENDAJES CON GASA</a:t>
            </a:r>
          </a:p>
          <a:p>
            <a:pPr>
              <a:buFontTx/>
              <a:buNone/>
            </a:pPr>
            <a:endParaRPr lang="es-ES" altLang="es-US" dirty="0"/>
          </a:p>
          <a:p>
            <a:pPr>
              <a:buFontTx/>
              <a:buNone/>
            </a:pPr>
            <a:r>
              <a:rPr lang="es-ES" altLang="es-US" dirty="0"/>
              <a:t>  -</a:t>
            </a:r>
            <a:r>
              <a:rPr lang="es-ES" altLang="es-US" sz="2800" b="1" dirty="0"/>
              <a:t>CUESTIONES DE ESTUDIO</a:t>
            </a:r>
          </a:p>
          <a:p>
            <a:pPr>
              <a:buFontTx/>
              <a:buNone/>
            </a:pPr>
            <a:endParaRPr lang="es-ES" altLang="es-US" sz="2800" b="1" dirty="0"/>
          </a:p>
          <a:p>
            <a:pPr>
              <a:buFontTx/>
              <a:buNone/>
            </a:pPr>
            <a:r>
              <a:rPr lang="es-ES" altLang="es-US" sz="2800" b="1" dirty="0"/>
              <a:t>   -INTERPRETAR LOS PRINCIPIOS GENERALES PARA EL CUMPLIMIENTO DEL VENDAJE CON GASA Y EJECUTAR LOS DIFERENTES TEJIDOS.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549275"/>
            <a:ext cx="5616575" cy="1008063"/>
          </a:xfrm>
        </p:spPr>
        <p:txBody>
          <a:bodyPr/>
          <a:lstStyle/>
          <a:p>
            <a:r>
              <a:rPr lang="es-ES" altLang="es-US" sz="3200"/>
              <a:t>OBJETIVO DE LA CLASE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73238"/>
            <a:ext cx="7416800" cy="44656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2000" b="1"/>
              <a:t>INTERPRETAR LOS PRINCIPIOS GENERALES PARA EL CUMPLIMIENTO DEL VENDAJE CON GASA ADEMAS DE LAS TECNICAS PARA SU REALIZACIÓN.</a:t>
            </a:r>
          </a:p>
          <a:p>
            <a:pPr>
              <a:lnSpc>
                <a:spcPct val="80000"/>
              </a:lnSpc>
            </a:pPr>
            <a:endParaRPr lang="es-ES" altLang="es-US" sz="2000" b="1"/>
          </a:p>
          <a:p>
            <a:pPr>
              <a:lnSpc>
                <a:spcPct val="80000"/>
              </a:lnSpc>
            </a:pPr>
            <a:r>
              <a:rPr lang="es-ES" altLang="es-US" sz="2000" b="1"/>
              <a:t>REALIZAR LOS DIFERENTES TIPOS DE VEDAJE CON GASA.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000" b="1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</a:pPr>
            <a:r>
              <a:rPr lang="es-ES" altLang="es-US" sz="2000" b="1"/>
              <a:t>VENDAJE CON GASA. CONCEPTO. CLASIFICACIÓN. PRINCIPIOS GENERALES</a:t>
            </a:r>
          </a:p>
          <a:p>
            <a:pPr>
              <a:lnSpc>
                <a:spcPct val="80000"/>
              </a:lnSpc>
            </a:pPr>
            <a:endParaRPr lang="es-ES" altLang="es-US" sz="2000" b="1"/>
          </a:p>
          <a:p>
            <a:pPr>
              <a:lnSpc>
                <a:spcPct val="80000"/>
              </a:lnSpc>
            </a:pPr>
            <a:r>
              <a:rPr lang="es-ES" altLang="es-US" sz="2000" b="1"/>
              <a:t>TIPOS DE VENDAJES DE LA CABEZA, TRONCO Y EXTREMIDADES.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S" sz="2000" b="1"/>
          </a:p>
          <a:p>
            <a:pPr>
              <a:lnSpc>
                <a:spcPct val="80000"/>
              </a:lnSpc>
            </a:pPr>
            <a:r>
              <a:rPr lang="es-ES" altLang="es-US" sz="2000" b="1"/>
              <a:t>REALIZACION PRACTICA.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4000"/>
              <a:t>SUMARIO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r>
              <a:rPr lang="es-ES" altLang="es-US" sz="2800"/>
              <a:t>VENDAJE CON GASA. CONCEPTO. 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r>
              <a:rPr lang="es-ES" altLang="es-US" sz="2800"/>
              <a:t>CLASIFICACIÓN. 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r>
              <a:rPr lang="es-ES" altLang="es-US" sz="2800"/>
              <a:t>PRINCIPIOS GENERALES DEL VENDAJE CON GASA.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620713"/>
            <a:ext cx="5327650" cy="792162"/>
          </a:xfrm>
        </p:spPr>
        <p:txBody>
          <a:bodyPr/>
          <a:lstStyle/>
          <a:p>
            <a:r>
              <a:rPr lang="es-ES" altLang="es-US" sz="3200"/>
              <a:t>VENDAJES CON GASA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ES" altLang="es-US"/>
          </a:p>
          <a:p>
            <a:pPr algn="ctr">
              <a:buFontTx/>
              <a:buNone/>
            </a:pPr>
            <a:r>
              <a:rPr lang="es-ES" altLang="es-US" sz="2800"/>
              <a:t>Los vendajes con gasa se utilizan con más frecuencia que los vendajes que se realizan con pañuelos triangulares, ya que se utilizan en todas las etapas de tratamiento y evacuación.</a:t>
            </a:r>
          </a:p>
          <a:p>
            <a:pPr algn="ctr">
              <a:buFontTx/>
              <a:buNone/>
            </a:pPr>
            <a:endParaRPr lang="es-ES" altLang="es-US" sz="2800"/>
          </a:p>
          <a:p>
            <a:pPr algn="ctr">
              <a:buFontTx/>
              <a:buNone/>
            </a:pPr>
            <a:r>
              <a:rPr lang="es-ES" altLang="es-US" sz="2800"/>
              <a:t>Para efectuarlos es necesario que todos los ciudadanos, y en particular, el personal de la salud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765175"/>
            <a:ext cx="8229600" cy="71438"/>
          </a:xfrm>
        </p:spPr>
        <p:txBody>
          <a:bodyPr/>
          <a:lstStyle/>
          <a:p>
            <a:r>
              <a:rPr lang="es-ES" altLang="es-US" sz="4000"/>
              <a:t/>
            </a:r>
            <a:br>
              <a:rPr lang="es-ES" altLang="es-US" sz="4000"/>
            </a:br>
            <a:endParaRPr lang="es-ES" altLang="es-US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229600" cy="531812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Para efectuarlos es necesario que todos los ciudadanos , y en particular, el personal de la salud se adiestren  y adquieran ciertas habilidades.</a:t>
            </a:r>
          </a:p>
          <a:p>
            <a:pPr algn="ctr">
              <a:lnSpc>
                <a:spcPct val="90000"/>
              </a:lnSpc>
            </a:pPr>
            <a:endParaRPr lang="es-ES" altLang="es-US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Los vendajes con gasa son aquellos en  los que se utilizan vendas con gasa elásticas o cualquier material de tela que sirvan para fijar apósitos, inmovilizar segmentos de un miembro o una articulación, fijar férulas, contener hemorragias, etc.</a:t>
            </a:r>
          </a:p>
          <a:p>
            <a:pPr algn="ctr">
              <a:lnSpc>
                <a:spcPct val="90000"/>
              </a:lnSpc>
            </a:pPr>
            <a:endParaRPr lang="es-ES" altLang="es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5903913" cy="850900"/>
          </a:xfrm>
        </p:spPr>
        <p:txBody>
          <a:bodyPr/>
          <a:lstStyle/>
          <a:p>
            <a:r>
              <a:rPr lang="es-ES" altLang="es-US" sz="3200"/>
              <a:t>CLASIFICACIÓN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US" sz="2800"/>
              <a:t>EN DEPENDENCIA DE LA CANTIDAD DE SEGMENTOS DEL CUERPO QUE CUBRAN (TÓRAX, CUELLO, PIERNA, MUSLO, ANTEBRAZO, ETC) SE DENOMINAN: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ES" altLang="es-US" sz="2800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s-ES" altLang="es-US" sz="2800"/>
              <a:t> MONOSEGMENTARIOS,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s-ES" altLang="es-US" sz="2800"/>
              <a:t>BISEGMENTARIOS,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s-ES" altLang="es-US" sz="2800"/>
              <a:t>TRISEGMENTARIOS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US" sz="2800"/>
              <a:t>Y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s-ES" altLang="es-US" sz="2800"/>
              <a:t>POLISEGMENTARIOS.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274638"/>
            <a:ext cx="5472113" cy="850900"/>
          </a:xfrm>
        </p:spPr>
        <p:txBody>
          <a:bodyPr/>
          <a:lstStyle/>
          <a:p>
            <a:r>
              <a:rPr lang="es-ES" altLang="es-US" sz="3200"/>
              <a:t>PRINCIPIOS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PARA APLICAR ESTOS VENDAJES SE DEBEN CUMPLIR LOS PRINCIPIOS GENERALES SIGUIENTES: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marL="609600" indent="-609600" algn="ctr">
              <a:lnSpc>
                <a:spcPct val="90000"/>
              </a:lnSpc>
              <a:buFontTx/>
              <a:buAutoNum type="arabicPeriod"/>
            </a:pPr>
            <a:r>
              <a:rPr lang="es-ES" altLang="es-US" sz="2800" b="1"/>
              <a:t>Colocar bien el vendaje para que se adapte perfectamente a la región y no se afloje.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s-ES" altLang="es-US" sz="2800" b="1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s-ES" altLang="es-US" sz="2800" b="1"/>
              <a:t>2. Elegir el tipo de vendaje más seguro y sencillo de acuerdo con las circunstancias y la región que se vendará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CLASE 3 VENDAJES CON GASA</Template>
  <TotalTime>2</TotalTime>
  <Words>829</Words>
  <Application>Microsoft Office PowerPoint</Application>
  <PresentationFormat>Presentación en pantalla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Wingdings</vt:lpstr>
      <vt:lpstr>Diseño predeterminado</vt:lpstr>
      <vt:lpstr>Presentación de PowerPoint</vt:lpstr>
      <vt:lpstr>TEMA IX ASISTENCIA PRIMARIA EN SITUACION DE CONTINGENCIA</vt:lpstr>
      <vt:lpstr>CLASE III</vt:lpstr>
      <vt:lpstr>OBJETIVO DE LA CLASE</vt:lpstr>
      <vt:lpstr>SUMARIO</vt:lpstr>
      <vt:lpstr>VENDAJES CON GASA</vt:lpstr>
      <vt:lpstr> </vt:lpstr>
      <vt:lpstr>CLASIFICACIÓN</vt:lpstr>
      <vt:lpstr>PRINCIPIOS</vt:lpstr>
      <vt:lpstr>Presentación de PowerPoint</vt:lpstr>
      <vt:lpstr> </vt:lpstr>
      <vt:lpstr> </vt:lpstr>
      <vt:lpstr> </vt:lpstr>
      <vt:lpstr> </vt:lpstr>
      <vt:lpstr>TIPOS DE VENDAJES</vt:lpstr>
      <vt:lpstr>  </vt:lpstr>
      <vt:lpstr>Presentación de PowerPoint</vt:lpstr>
      <vt:lpstr>VENDAJES DE LOS MIEMBROS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Defensa</dc:creator>
  <cp:lastModifiedBy>Defensa</cp:lastModifiedBy>
  <cp:revision>2</cp:revision>
  <dcterms:created xsi:type="dcterms:W3CDTF">2024-05-09T19:19:11Z</dcterms:created>
  <dcterms:modified xsi:type="dcterms:W3CDTF">2024-05-09T19:21:23Z</dcterms:modified>
</cp:coreProperties>
</file>