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22" r:id="rId2"/>
    <p:sldId id="294" r:id="rId3"/>
    <p:sldId id="295" r:id="rId4"/>
    <p:sldId id="308" r:id="rId5"/>
    <p:sldId id="316" r:id="rId6"/>
    <p:sldId id="309" r:id="rId7"/>
    <p:sldId id="310" r:id="rId8"/>
    <p:sldId id="317" r:id="rId9"/>
    <p:sldId id="256" r:id="rId10"/>
    <p:sldId id="299" r:id="rId11"/>
    <p:sldId id="301" r:id="rId12"/>
    <p:sldId id="302" r:id="rId13"/>
    <p:sldId id="303" r:id="rId14"/>
    <p:sldId id="311" r:id="rId15"/>
    <p:sldId id="304" r:id="rId16"/>
    <p:sldId id="305" r:id="rId17"/>
    <p:sldId id="315" r:id="rId18"/>
    <p:sldId id="312" r:id="rId19"/>
    <p:sldId id="313" r:id="rId20"/>
    <p:sldId id="319" r:id="rId21"/>
    <p:sldId id="320" r:id="rId22"/>
    <p:sldId id="318" r:id="rId23"/>
    <p:sldId id="265" r:id="rId2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FFFCC"/>
    <a:srgbClr val="FF99FF"/>
    <a:srgbClr val="FF9900"/>
    <a:srgbClr val="00FFFF"/>
    <a:srgbClr val="00FF00"/>
    <a:srgbClr val="00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66" autoAdjust="0"/>
    <p:restoredTop sz="94660"/>
  </p:normalViewPr>
  <p:slideViewPr>
    <p:cSldViewPr>
      <p:cViewPr varScale="1">
        <p:scale>
          <a:sx n="32" d="100"/>
          <a:sy n="32" d="100"/>
        </p:scale>
        <p:origin x="58" y="12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s-ES" altLang="es-US"/>
          </a:p>
        </p:txBody>
      </p:sp>
      <p:sp>
        <p:nvSpPr>
          <p:cNvPr id="481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s-ES" altLang="es-US"/>
          </a:p>
        </p:txBody>
      </p:sp>
      <p:sp>
        <p:nvSpPr>
          <p:cNvPr id="481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s-ES" altLang="es-U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2997F74-89FF-4CD4-ACA9-0621442BE742}" type="slidenum">
              <a:rPr lang="es-ES" altLang="es-US"/>
              <a:pPr/>
              <a:t>‹Nº›</a:t>
            </a:fld>
            <a:endParaRPr lang="es-ES" altLang="es-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F603945F-147D-4A28-B5C9-663652906EC7}" type="slidenum">
              <a:rPr lang="es-ES" altLang="es-US"/>
              <a:pPr/>
              <a:t>‹Nº›</a:t>
            </a:fld>
            <a:endParaRPr lang="es-ES" altLang="es-US"/>
          </a:p>
        </p:txBody>
      </p:sp>
    </p:spTree>
    <p:extLst>
      <p:ext uri="{BB962C8B-B14F-4D97-AF65-F5344CB8AC3E}">
        <p14:creationId xmlns:p14="http://schemas.microsoft.com/office/powerpoint/2010/main" val="1269914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42F16CBD-B8AF-48D6-B2FD-E264FBA91299}" type="slidenum">
              <a:rPr lang="es-ES" altLang="es-US"/>
              <a:pPr/>
              <a:t>‹Nº›</a:t>
            </a:fld>
            <a:endParaRPr lang="es-ES" altLang="es-US"/>
          </a:p>
        </p:txBody>
      </p:sp>
    </p:spTree>
    <p:extLst>
      <p:ext uri="{BB962C8B-B14F-4D97-AF65-F5344CB8AC3E}">
        <p14:creationId xmlns:p14="http://schemas.microsoft.com/office/powerpoint/2010/main" val="303860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9CEC1ED5-9027-41C2-9E55-11E6B6272E6D}" type="slidenum">
              <a:rPr lang="es-ES" altLang="es-US"/>
              <a:pPr/>
              <a:t>‹Nº›</a:t>
            </a:fld>
            <a:endParaRPr lang="es-ES" altLang="es-US"/>
          </a:p>
        </p:txBody>
      </p:sp>
    </p:spTree>
    <p:extLst>
      <p:ext uri="{BB962C8B-B14F-4D97-AF65-F5344CB8AC3E}">
        <p14:creationId xmlns:p14="http://schemas.microsoft.com/office/powerpoint/2010/main" val="2413512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2F754527-3AA8-4B80-8049-9EE41A2C0D50}" type="slidenum">
              <a:rPr lang="es-ES" altLang="es-US"/>
              <a:pPr/>
              <a:t>‹Nº›</a:t>
            </a:fld>
            <a:endParaRPr lang="es-ES" altLang="es-US"/>
          </a:p>
        </p:txBody>
      </p:sp>
    </p:spTree>
    <p:extLst>
      <p:ext uri="{BB962C8B-B14F-4D97-AF65-F5344CB8AC3E}">
        <p14:creationId xmlns:p14="http://schemas.microsoft.com/office/powerpoint/2010/main" val="332986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0B6C8413-AD5E-4BAD-867B-9D8595BAADA2}" type="slidenum">
              <a:rPr lang="es-ES" altLang="es-US"/>
              <a:pPr/>
              <a:t>‹Nº›</a:t>
            </a:fld>
            <a:endParaRPr lang="es-ES" altLang="es-US"/>
          </a:p>
        </p:txBody>
      </p:sp>
    </p:spTree>
    <p:extLst>
      <p:ext uri="{BB962C8B-B14F-4D97-AF65-F5344CB8AC3E}">
        <p14:creationId xmlns:p14="http://schemas.microsoft.com/office/powerpoint/2010/main" val="107859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457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4648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fld id="{7414FE62-8920-4390-B03A-A9B3308A6FDB}" type="slidenum">
              <a:rPr lang="es-ES" altLang="es-US"/>
              <a:pPr/>
              <a:t>‹Nº›</a:t>
            </a:fld>
            <a:endParaRPr lang="es-ES" altLang="es-US"/>
          </a:p>
        </p:txBody>
      </p:sp>
    </p:spTree>
    <p:extLst>
      <p:ext uri="{BB962C8B-B14F-4D97-AF65-F5344CB8AC3E}">
        <p14:creationId xmlns:p14="http://schemas.microsoft.com/office/powerpoint/2010/main" val="190349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Marcador de fecha 6"/>
          <p:cNvSpPr>
            <a:spLocks noGrp="1"/>
          </p:cNvSpPr>
          <p:nvPr>
            <p:ph type="dt" sz="half" idx="10"/>
          </p:nvPr>
        </p:nvSpPr>
        <p:spPr/>
        <p:txBody>
          <a:bodyPr/>
          <a:lstStyle>
            <a:lvl1pPr>
              <a:defRPr/>
            </a:lvl1pPr>
          </a:lstStyle>
          <a:p>
            <a:endParaRPr lang="es-ES" altLang="es-US"/>
          </a:p>
        </p:txBody>
      </p:sp>
      <p:sp>
        <p:nvSpPr>
          <p:cNvPr id="8" name="Marcador de pie de página 7"/>
          <p:cNvSpPr>
            <a:spLocks noGrp="1"/>
          </p:cNvSpPr>
          <p:nvPr>
            <p:ph type="ftr" sz="quarter" idx="11"/>
          </p:nvPr>
        </p:nvSpPr>
        <p:spPr/>
        <p:txBody>
          <a:bodyPr/>
          <a:lstStyle>
            <a:lvl1pPr>
              <a:defRPr/>
            </a:lvl1pPr>
          </a:lstStyle>
          <a:p>
            <a:endParaRPr lang="es-ES" altLang="es-US"/>
          </a:p>
        </p:txBody>
      </p:sp>
      <p:sp>
        <p:nvSpPr>
          <p:cNvPr id="9" name="Marcador de número de diapositiva 8"/>
          <p:cNvSpPr>
            <a:spLocks noGrp="1"/>
          </p:cNvSpPr>
          <p:nvPr>
            <p:ph type="sldNum" sz="quarter" idx="12"/>
          </p:nvPr>
        </p:nvSpPr>
        <p:spPr/>
        <p:txBody>
          <a:bodyPr/>
          <a:lstStyle>
            <a:lvl1pPr>
              <a:defRPr/>
            </a:lvl1pPr>
          </a:lstStyle>
          <a:p>
            <a:fld id="{6BB3441B-BC8B-4A1B-A0DD-26E88D350C62}" type="slidenum">
              <a:rPr lang="es-ES" altLang="es-US"/>
              <a:pPr/>
              <a:t>‹Nº›</a:t>
            </a:fld>
            <a:endParaRPr lang="es-ES" altLang="es-US"/>
          </a:p>
        </p:txBody>
      </p:sp>
    </p:spTree>
    <p:extLst>
      <p:ext uri="{BB962C8B-B14F-4D97-AF65-F5344CB8AC3E}">
        <p14:creationId xmlns:p14="http://schemas.microsoft.com/office/powerpoint/2010/main" val="271961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fecha 2"/>
          <p:cNvSpPr>
            <a:spLocks noGrp="1"/>
          </p:cNvSpPr>
          <p:nvPr>
            <p:ph type="dt" sz="half" idx="10"/>
          </p:nvPr>
        </p:nvSpPr>
        <p:spPr/>
        <p:txBody>
          <a:bodyPr/>
          <a:lstStyle>
            <a:lvl1pPr>
              <a:defRPr/>
            </a:lvl1pPr>
          </a:lstStyle>
          <a:p>
            <a:endParaRPr lang="es-ES" altLang="es-US"/>
          </a:p>
        </p:txBody>
      </p:sp>
      <p:sp>
        <p:nvSpPr>
          <p:cNvPr id="4" name="Marcador de pie de página 3"/>
          <p:cNvSpPr>
            <a:spLocks noGrp="1"/>
          </p:cNvSpPr>
          <p:nvPr>
            <p:ph type="ftr" sz="quarter" idx="11"/>
          </p:nvPr>
        </p:nvSpPr>
        <p:spPr/>
        <p:txBody>
          <a:bodyPr/>
          <a:lstStyle>
            <a:lvl1pPr>
              <a:defRPr/>
            </a:lvl1pPr>
          </a:lstStyle>
          <a:p>
            <a:endParaRPr lang="es-ES" altLang="es-US"/>
          </a:p>
        </p:txBody>
      </p:sp>
      <p:sp>
        <p:nvSpPr>
          <p:cNvPr id="5" name="Marcador de número de diapositiva 4"/>
          <p:cNvSpPr>
            <a:spLocks noGrp="1"/>
          </p:cNvSpPr>
          <p:nvPr>
            <p:ph type="sldNum" sz="quarter" idx="12"/>
          </p:nvPr>
        </p:nvSpPr>
        <p:spPr/>
        <p:txBody>
          <a:bodyPr/>
          <a:lstStyle>
            <a:lvl1pPr>
              <a:defRPr/>
            </a:lvl1pPr>
          </a:lstStyle>
          <a:p>
            <a:fld id="{84CDDA18-C8AA-4C8F-BB8A-A5C5CC5BBBCF}" type="slidenum">
              <a:rPr lang="es-ES" altLang="es-US"/>
              <a:pPr/>
              <a:t>‹Nº›</a:t>
            </a:fld>
            <a:endParaRPr lang="es-ES" altLang="es-US"/>
          </a:p>
        </p:txBody>
      </p:sp>
    </p:spTree>
    <p:extLst>
      <p:ext uri="{BB962C8B-B14F-4D97-AF65-F5344CB8AC3E}">
        <p14:creationId xmlns:p14="http://schemas.microsoft.com/office/powerpoint/2010/main" val="1785302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ltLang="es-US"/>
          </a:p>
        </p:txBody>
      </p:sp>
      <p:sp>
        <p:nvSpPr>
          <p:cNvPr id="3" name="Marcador de pie de página 2"/>
          <p:cNvSpPr>
            <a:spLocks noGrp="1"/>
          </p:cNvSpPr>
          <p:nvPr>
            <p:ph type="ftr" sz="quarter" idx="11"/>
          </p:nvPr>
        </p:nvSpPr>
        <p:spPr/>
        <p:txBody>
          <a:bodyPr/>
          <a:lstStyle>
            <a:lvl1pPr>
              <a:defRPr/>
            </a:lvl1pPr>
          </a:lstStyle>
          <a:p>
            <a:endParaRPr lang="es-ES" altLang="es-US"/>
          </a:p>
        </p:txBody>
      </p:sp>
      <p:sp>
        <p:nvSpPr>
          <p:cNvPr id="4" name="Marcador de número de diapositiva 3"/>
          <p:cNvSpPr>
            <a:spLocks noGrp="1"/>
          </p:cNvSpPr>
          <p:nvPr>
            <p:ph type="sldNum" sz="quarter" idx="12"/>
          </p:nvPr>
        </p:nvSpPr>
        <p:spPr/>
        <p:txBody>
          <a:bodyPr/>
          <a:lstStyle>
            <a:lvl1pPr>
              <a:defRPr/>
            </a:lvl1pPr>
          </a:lstStyle>
          <a:p>
            <a:fld id="{FB21AAD6-DD6A-4E01-A59B-46208F74B253}" type="slidenum">
              <a:rPr lang="es-ES" altLang="es-US"/>
              <a:pPr/>
              <a:t>‹Nº›</a:t>
            </a:fld>
            <a:endParaRPr lang="es-ES" altLang="es-US"/>
          </a:p>
        </p:txBody>
      </p:sp>
    </p:spTree>
    <p:extLst>
      <p:ext uri="{BB962C8B-B14F-4D97-AF65-F5344CB8AC3E}">
        <p14:creationId xmlns:p14="http://schemas.microsoft.com/office/powerpoint/2010/main" val="360273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fld id="{4C3F6F1C-AAAD-428E-84BF-969444748ED6}" type="slidenum">
              <a:rPr lang="es-ES" altLang="es-US"/>
              <a:pPr/>
              <a:t>‹Nº›</a:t>
            </a:fld>
            <a:endParaRPr lang="es-ES" altLang="es-US"/>
          </a:p>
        </p:txBody>
      </p:sp>
    </p:spTree>
    <p:extLst>
      <p:ext uri="{BB962C8B-B14F-4D97-AF65-F5344CB8AC3E}">
        <p14:creationId xmlns:p14="http://schemas.microsoft.com/office/powerpoint/2010/main" val="76587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fld id="{382B07F8-6E0B-483A-81A6-A9FC1B2BF9DC}" type="slidenum">
              <a:rPr lang="es-ES" altLang="es-US"/>
              <a:pPr/>
              <a:t>‹Nº›</a:t>
            </a:fld>
            <a:endParaRPr lang="es-ES" altLang="es-US"/>
          </a:p>
        </p:txBody>
      </p:sp>
    </p:spTree>
    <p:extLst>
      <p:ext uri="{BB962C8B-B14F-4D97-AF65-F5344CB8AC3E}">
        <p14:creationId xmlns:p14="http://schemas.microsoft.com/office/powerpoint/2010/main" val="423791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s-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s-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DE874EC-E761-4394-BABC-2D5533D4C31F}" type="slidenum">
              <a:rPr lang="es-ES" altLang="es-US"/>
              <a:pPr/>
              <a:t>‹Nº›</a:t>
            </a:fld>
            <a:endParaRPr lang="es-ES" altLang="es-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28431" y="1160749"/>
            <a:ext cx="7517734" cy="1823576"/>
          </a:xfrm>
          <a:prstGeom prst="rect">
            <a:avLst/>
          </a:prstGeom>
          <a:noFill/>
        </p:spPr>
        <p:txBody>
          <a:bodyPr wrap="square" lIns="68580" tIns="34290" rIns="68580" bIns="3429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La Universidad de Ciencias </a:t>
            </a:r>
          </a:p>
          <a:p>
            <a:pPr algn="ct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Médicas de La Habana</a:t>
            </a:r>
          </a:p>
          <a:p>
            <a:pPr algn="ct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Por la EXCELENCIA </a:t>
            </a:r>
          </a:p>
          <a:p>
            <a:pPr algn="ct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2024</a:t>
            </a:r>
            <a:endPar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135" name="Imagen 8">
            <a:extLst>
              <a:ext uri="{FF2B5EF4-FFF2-40B4-BE49-F238E27FC236}">
                <a16:creationId xmlns:a16="http://schemas.microsoft.com/office/drawing/2014/main" id="{E182BEBF-EA5A-4C73-8B06-04A9AF0CF903}"/>
              </a:ext>
            </a:extLst>
          </p:cNvPr>
          <p:cNvPicPr>
            <a:picLocks noChangeAspect="1"/>
          </p:cNvPicPr>
          <p:nvPr/>
        </p:nvPicPr>
        <p:blipFill>
          <a:blip r:embed="rId2"/>
          <a:stretch>
            <a:fillRect/>
          </a:stretch>
        </p:blipFill>
        <p:spPr>
          <a:xfrm>
            <a:off x="728431" y="2350998"/>
            <a:ext cx="1512168" cy="1286265"/>
          </a:xfrm>
          <a:prstGeom prst="rect">
            <a:avLst/>
          </a:prstGeom>
        </p:spPr>
      </p:pic>
      <p:sp>
        <p:nvSpPr>
          <p:cNvPr id="136" name="135 Rectángulo"/>
          <p:cNvSpPr/>
          <p:nvPr/>
        </p:nvSpPr>
        <p:spPr>
          <a:xfrm>
            <a:off x="1408671" y="3753036"/>
            <a:ext cx="5932620" cy="2308324"/>
          </a:xfrm>
          <a:prstGeom prst="rect">
            <a:avLst/>
          </a:prstGeom>
        </p:spPr>
        <p:txBody>
          <a:bodyPr wrap="square">
            <a:spAutoFit/>
          </a:bodyPr>
          <a:lstStyle/>
          <a:p>
            <a:pPr algn="just"/>
            <a:r>
              <a:rPr lang="es-ES" b="1" i="1" dirty="0"/>
              <a:t>Promover una cultura de </a:t>
            </a:r>
            <a:r>
              <a:rPr lang="es-ES" b="1" i="1" dirty="0" smtClean="0"/>
              <a:t>GESTIÓN DE LA CALIDAD en </a:t>
            </a:r>
            <a:r>
              <a:rPr lang="es-ES" b="1" i="1" dirty="0"/>
              <a:t>la Facultad de Ciencias Médicas </a:t>
            </a:r>
            <a:r>
              <a:rPr lang="es-ES" b="1" i="1" dirty="0" smtClean="0"/>
              <a:t>“Miguel Enríquez”</a:t>
            </a:r>
            <a:r>
              <a:rPr lang="es-ES" i="1" dirty="0" smtClean="0"/>
              <a:t>, </a:t>
            </a:r>
            <a:r>
              <a:rPr lang="es-ES" i="1" dirty="0"/>
              <a:t>que posibilite la adopción de decisiones acertadas y oportunas en la dirección de los procesos </a:t>
            </a:r>
            <a:r>
              <a:rPr lang="es-ES" i="1" dirty="0" smtClean="0"/>
              <a:t>sustantivos de la facultad, </a:t>
            </a:r>
            <a:r>
              <a:rPr lang="es-ES" i="1" dirty="0"/>
              <a:t>propiciando la mejora continua, que  conduce a la </a:t>
            </a:r>
            <a:r>
              <a:rPr lang="es-ES" b="1" i="1" dirty="0"/>
              <a:t>acreditación</a:t>
            </a:r>
            <a:r>
              <a:rPr lang="es-ES" i="1" dirty="0"/>
              <a:t> y al reconocimiento social de la calidad alcanzada, con visibilidad nacional e internacional.</a:t>
            </a:r>
            <a:endParaRPr lang="es-E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6415" y="2455785"/>
            <a:ext cx="1809750" cy="1007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 name="137 Rectángulo"/>
          <p:cNvSpPr/>
          <p:nvPr/>
        </p:nvSpPr>
        <p:spPr>
          <a:xfrm>
            <a:off x="1767271" y="4941169"/>
            <a:ext cx="5463131" cy="1200329"/>
          </a:xfrm>
          <a:prstGeom prst="rect">
            <a:avLst/>
          </a:prstGeom>
        </p:spPr>
        <p:txBody>
          <a:bodyPr wrap="square">
            <a:spAutoFit/>
          </a:bodyPr>
          <a:lstStyle/>
          <a:p>
            <a:pPr algn="ctr"/>
            <a:r>
              <a:rPr lang="es-ES" b="1" dirty="0">
                <a:ln w="11430"/>
                <a:solidFill>
                  <a:srgbClr val="FF0000"/>
                </a:solidFill>
                <a:latin typeface="Times New Roman" pitchFamily="18" charset="0"/>
                <a:cs typeface="Times New Roman" pitchFamily="18" charset="0"/>
              </a:rPr>
              <a:t>La </a:t>
            </a:r>
            <a:r>
              <a:rPr lang="es-ES" b="1" dirty="0" smtClean="0">
                <a:ln w="11430"/>
                <a:solidFill>
                  <a:srgbClr val="FF0000"/>
                </a:solidFill>
                <a:latin typeface="Times New Roman" pitchFamily="18" charset="0"/>
                <a:cs typeface="Times New Roman" pitchFamily="18" charset="0"/>
              </a:rPr>
              <a:t>Facultad de Ciencias Médicas “Miguel Enríquez”</a:t>
            </a:r>
          </a:p>
          <a:p>
            <a:pPr algn="ctr"/>
            <a:r>
              <a:rPr lang="es-ES" b="1" dirty="0" smtClean="0">
                <a:ln w="11430"/>
                <a:solidFill>
                  <a:srgbClr val="FF0000"/>
                </a:solidFill>
                <a:latin typeface="Times New Roman" pitchFamily="18" charset="0"/>
                <a:cs typeface="Times New Roman" pitchFamily="18" charset="0"/>
              </a:rPr>
              <a:t>Por la EXCELENCIA </a:t>
            </a:r>
          </a:p>
          <a:p>
            <a:pPr algn="ctr"/>
            <a:r>
              <a:rPr lang="es-ES" b="1" dirty="0" smtClean="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algn="ctr"/>
            <a:r>
              <a:rPr lang="es-ES" b="1" dirty="0" smtClean="0">
                <a:ln w="11430"/>
                <a:solidFill>
                  <a:srgbClr val="FF0000"/>
                </a:solidFill>
                <a:latin typeface="Times New Roman" pitchFamily="18" charset="0"/>
                <a:cs typeface="Times New Roman" pitchFamily="18" charset="0"/>
              </a:rPr>
              <a:t>2024</a:t>
            </a: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0426" y="2994131"/>
            <a:ext cx="792088" cy="613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5834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ext Box 4"/>
          <p:cNvSpPr txBox="1">
            <a:spLocks noChangeArrowheads="1"/>
          </p:cNvSpPr>
          <p:nvPr/>
        </p:nvSpPr>
        <p:spPr bwMode="auto">
          <a:xfrm>
            <a:off x="457200" y="1068388"/>
            <a:ext cx="8305800" cy="350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Concepto de Defensa Antiepidémica</a:t>
            </a:r>
            <a:r>
              <a:rPr lang="es-ES" altLang="es-US" sz="3200" b="1">
                <a:solidFill>
                  <a:srgbClr val="FFFF00"/>
                </a:solidFill>
              </a:rPr>
              <a:t>: Conjunto de medidas sanitarias, higiénicas, profilácticas y antiepidémicas que se ponen en práctica para impedir la aparición, introducción y difusión de enfermedades transmisibles en este medio.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685800" y="0"/>
            <a:ext cx="7848600" cy="691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Factores que participan en la Defensa Antiepidémica:</a:t>
            </a:r>
          </a:p>
          <a:p>
            <a:pPr>
              <a:buFont typeface="Wingdings" panose="05000000000000000000" pitchFamily="2" charset="2"/>
              <a:buChar char="Ø"/>
            </a:pPr>
            <a:r>
              <a:rPr lang="es-ES" altLang="es-US" sz="3200" b="1">
                <a:solidFill>
                  <a:srgbClr val="FFFF00"/>
                </a:solidFill>
              </a:rPr>
              <a:t>Los Servicios Médicos</a:t>
            </a:r>
          </a:p>
          <a:p>
            <a:pPr>
              <a:buFont typeface="Wingdings" panose="05000000000000000000" pitchFamily="2" charset="2"/>
              <a:buChar char="Ø"/>
            </a:pPr>
            <a:r>
              <a:rPr lang="es-ES" altLang="es-US" sz="3200" b="1">
                <a:solidFill>
                  <a:srgbClr val="FFFF00"/>
                </a:solidFill>
              </a:rPr>
              <a:t>Unidades Médicas de tratamiento y evacuación.</a:t>
            </a:r>
          </a:p>
          <a:p>
            <a:pPr>
              <a:buFont typeface="Wingdings" panose="05000000000000000000" pitchFamily="2" charset="2"/>
              <a:buChar char="Ø"/>
            </a:pPr>
            <a:r>
              <a:rPr lang="es-ES" altLang="es-US" sz="3200" b="1">
                <a:solidFill>
                  <a:srgbClr val="FFFF00"/>
                </a:solidFill>
              </a:rPr>
              <a:t>EHE, UMHE, CMHE, CPHE.</a:t>
            </a:r>
          </a:p>
          <a:p>
            <a:pPr>
              <a:buFont typeface="Wingdings" panose="05000000000000000000" pitchFamily="2" charset="2"/>
              <a:buChar char="Ø"/>
            </a:pPr>
            <a:r>
              <a:rPr lang="es-ES" altLang="es-US" sz="3200" b="1">
                <a:solidFill>
                  <a:srgbClr val="FFFF00"/>
                </a:solidFill>
              </a:rPr>
              <a:t>Hospitales.</a:t>
            </a:r>
          </a:p>
          <a:p>
            <a:pPr>
              <a:buFont typeface="Wingdings" panose="05000000000000000000" pitchFamily="2" charset="2"/>
              <a:buChar char="Ø"/>
            </a:pPr>
            <a:r>
              <a:rPr lang="es-ES" altLang="es-US" sz="3200" b="1">
                <a:solidFill>
                  <a:srgbClr val="FFFF00"/>
                </a:solidFill>
              </a:rPr>
              <a:t>Policlínicos.</a:t>
            </a:r>
          </a:p>
          <a:p>
            <a:pPr>
              <a:buFont typeface="Wingdings" panose="05000000000000000000" pitchFamily="2" charset="2"/>
              <a:buChar char="Ø"/>
            </a:pPr>
            <a:r>
              <a:rPr lang="es-ES" altLang="es-US" sz="3200" b="1">
                <a:solidFill>
                  <a:srgbClr val="FFFF00"/>
                </a:solidFill>
              </a:rPr>
              <a:t>Departamentos de Higiene y Epidem de Hospitales Militares.</a:t>
            </a:r>
          </a:p>
          <a:p>
            <a:pPr>
              <a:buFont typeface="Wingdings" panose="05000000000000000000" pitchFamily="2" charset="2"/>
              <a:buChar char="Ø"/>
            </a:pPr>
            <a:r>
              <a:rPr lang="es-ES" altLang="es-US" sz="3200" b="1">
                <a:solidFill>
                  <a:srgbClr val="FFFF00"/>
                </a:solidFill>
              </a:rPr>
              <a:t>Diversos servicios del aseguramiento logístico de las unidades.</a:t>
            </a:r>
          </a:p>
          <a:p>
            <a:pPr>
              <a:buFont typeface="Wingdings" panose="05000000000000000000" pitchFamily="2" charset="2"/>
              <a:buChar char="Ø"/>
            </a:pPr>
            <a:r>
              <a:rPr lang="es-ES" altLang="es-US" sz="3200" b="1">
                <a:solidFill>
                  <a:srgbClr val="FFFF00"/>
                </a:solidFill>
              </a:rPr>
              <a:t>Servicios Químicos, ingenieros, de exploración, etc.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609600" y="381000"/>
            <a:ext cx="8153400" cy="594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Ø"/>
            </a:pPr>
            <a:r>
              <a:rPr lang="es-ES" altLang="es-US" sz="3200" b="1">
                <a:solidFill>
                  <a:srgbClr val="FFFF00"/>
                </a:solidFill>
              </a:rPr>
              <a:t>Defensa Civil.</a:t>
            </a:r>
          </a:p>
          <a:p>
            <a:pPr>
              <a:buFont typeface="Wingdings" panose="05000000000000000000" pitchFamily="2" charset="2"/>
              <a:buChar char="Ø"/>
            </a:pPr>
            <a:r>
              <a:rPr lang="es-ES" altLang="es-US" sz="3200" b="1">
                <a:solidFill>
                  <a:srgbClr val="FFFF00"/>
                </a:solidFill>
              </a:rPr>
              <a:t>Sectores y Regiones militares.</a:t>
            </a:r>
          </a:p>
          <a:p>
            <a:pPr>
              <a:buFont typeface="Wingdings" panose="05000000000000000000" pitchFamily="2" charset="2"/>
              <a:buChar char="Ø"/>
            </a:pPr>
            <a:r>
              <a:rPr lang="es-ES" altLang="es-US" sz="3200" b="1">
                <a:solidFill>
                  <a:srgbClr val="FFFF00"/>
                </a:solidFill>
              </a:rPr>
              <a:t>Poder Popular a diferentes niveles.</a:t>
            </a:r>
          </a:p>
          <a:p>
            <a:pPr>
              <a:buFont typeface="Wingdings" panose="05000000000000000000" pitchFamily="2" charset="2"/>
              <a:buChar char="Ø"/>
            </a:pPr>
            <a:r>
              <a:rPr lang="es-ES" altLang="es-US" sz="3200" b="1">
                <a:solidFill>
                  <a:srgbClr val="FFFF00"/>
                </a:solidFill>
              </a:rPr>
              <a:t>Zonas de Defensa.</a:t>
            </a:r>
          </a:p>
          <a:p>
            <a:pPr>
              <a:buFont typeface="Wingdings" panose="05000000000000000000" pitchFamily="2" charset="2"/>
              <a:buChar char="Ø"/>
            </a:pPr>
            <a:r>
              <a:rPr lang="es-ES" altLang="es-US" sz="3200" b="1">
                <a:solidFill>
                  <a:srgbClr val="FFFF00"/>
                </a:solidFill>
              </a:rPr>
              <a:t>Organizaciones Políticas y de Masas.</a:t>
            </a:r>
          </a:p>
          <a:p>
            <a:pPr>
              <a:buFont typeface="Wingdings" panose="05000000000000000000" pitchFamily="2" charset="2"/>
              <a:buChar char="Ø"/>
            </a:pPr>
            <a:r>
              <a:rPr lang="es-ES" altLang="es-US" sz="3200" b="1">
                <a:solidFill>
                  <a:srgbClr val="FFFF00"/>
                </a:solidFill>
              </a:rPr>
              <a:t>MININT</a:t>
            </a:r>
          </a:p>
          <a:p>
            <a:pPr>
              <a:buFont typeface="Wingdings" panose="05000000000000000000" pitchFamily="2" charset="2"/>
              <a:buChar char="Ø"/>
            </a:pPr>
            <a:r>
              <a:rPr lang="es-ES" altLang="es-US" sz="3200" b="1">
                <a:solidFill>
                  <a:srgbClr val="FFFF00"/>
                </a:solidFill>
              </a:rPr>
              <a:t>Instituciones de aseguramiento técnico material.</a:t>
            </a:r>
          </a:p>
          <a:p>
            <a:pPr>
              <a:buFont typeface="Wingdings" panose="05000000000000000000" pitchFamily="2" charset="2"/>
              <a:buChar char="Ø"/>
            </a:pPr>
            <a:r>
              <a:rPr lang="es-ES" altLang="es-US" sz="3200" b="1">
                <a:solidFill>
                  <a:srgbClr val="FFFF00"/>
                </a:solidFill>
              </a:rPr>
              <a:t>Administraciones de empresas, unidades de servicios y otras.</a:t>
            </a:r>
          </a:p>
          <a:p>
            <a:pPr>
              <a:buFont typeface="Wingdings" panose="05000000000000000000" pitchFamily="2" charset="2"/>
              <a:buNone/>
            </a:pPr>
            <a:r>
              <a:rPr lang="es-ES" altLang="es-US" sz="3200" b="1">
                <a:solidFill>
                  <a:srgbClr val="FFFF00"/>
                </a:solidFill>
              </a:rPr>
              <a:t>Participan además los combatientes y grupos poblacionales.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457200" y="611188"/>
            <a:ext cx="8305800" cy="350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Vías de penetración de las Enfermedades Infecciosas en la Comunidad:</a:t>
            </a:r>
          </a:p>
          <a:p>
            <a:pPr>
              <a:buFont typeface="Wingdings" panose="05000000000000000000" pitchFamily="2" charset="2"/>
              <a:buChar char="Ø"/>
            </a:pPr>
            <a:r>
              <a:rPr lang="es-ES" altLang="es-US" sz="3200" b="1">
                <a:solidFill>
                  <a:srgbClr val="FFFF00"/>
                </a:solidFill>
              </a:rPr>
              <a:t>Personal de reciente incorporación.</a:t>
            </a:r>
          </a:p>
          <a:p>
            <a:pPr>
              <a:buFont typeface="Wingdings" panose="05000000000000000000" pitchFamily="2" charset="2"/>
              <a:buChar char="Ø"/>
            </a:pPr>
            <a:r>
              <a:rPr lang="es-ES" altLang="es-US" sz="3200" b="1">
                <a:solidFill>
                  <a:srgbClr val="FFFF00"/>
                </a:solidFill>
              </a:rPr>
              <a:t>Población circundante.</a:t>
            </a:r>
          </a:p>
          <a:p>
            <a:pPr>
              <a:buFont typeface="Wingdings" panose="05000000000000000000" pitchFamily="2" charset="2"/>
              <a:buChar char="Ø"/>
            </a:pPr>
            <a:r>
              <a:rPr lang="es-ES" altLang="es-US" sz="3200" b="1">
                <a:solidFill>
                  <a:srgbClr val="FFFF00"/>
                </a:solidFill>
              </a:rPr>
              <a:t>Animales de la región.</a:t>
            </a:r>
          </a:p>
          <a:p>
            <a:pPr>
              <a:buFont typeface="Wingdings" panose="05000000000000000000" pitchFamily="2" charset="2"/>
              <a:buChar char="Ø"/>
            </a:pPr>
            <a:r>
              <a:rPr lang="es-ES" altLang="es-US" sz="3200" b="1">
                <a:solidFill>
                  <a:srgbClr val="FFFF00"/>
                </a:solidFill>
              </a:rPr>
              <a:t>Arma biológica utilizada por el enemigo.</a:t>
            </a:r>
          </a:p>
          <a:p>
            <a:pPr>
              <a:buFont typeface="Wingdings" panose="05000000000000000000" pitchFamily="2" charset="2"/>
              <a:buChar char="Ø"/>
            </a:pPr>
            <a:r>
              <a:rPr lang="es-ES" altLang="es-US" sz="3200" b="1">
                <a:solidFill>
                  <a:srgbClr val="FFFF00"/>
                </a:solidFill>
              </a:rPr>
              <a:t>Prisioneros de guerra.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0" y="228600"/>
            <a:ext cx="9144000" cy="618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Otros factores que contribuyen penetración de las Enfermedades Infecciosas  son:</a:t>
            </a:r>
          </a:p>
          <a:p>
            <a:endParaRPr lang="es-ES" altLang="es-US" sz="800" b="1">
              <a:solidFill>
                <a:srgbClr val="FFFF00"/>
              </a:solidFill>
            </a:endParaRPr>
          </a:p>
          <a:p>
            <a:endParaRPr lang="es-ES" altLang="es-US" sz="800" b="1">
              <a:solidFill>
                <a:srgbClr val="FFFF00"/>
              </a:solidFill>
            </a:endParaRPr>
          </a:p>
          <a:p>
            <a:r>
              <a:rPr lang="es-ES" altLang="es-US" sz="3200" b="1">
                <a:solidFill>
                  <a:srgbClr val="FFFF00"/>
                </a:solidFill>
              </a:rPr>
              <a:t>- Deficiente estado sanitario de las fuentes de abasto del agua.</a:t>
            </a:r>
          </a:p>
          <a:p>
            <a:r>
              <a:rPr lang="es-ES" altLang="es-US" sz="3200" b="1">
                <a:solidFill>
                  <a:srgbClr val="FFFF00"/>
                </a:solidFill>
              </a:rPr>
              <a:t>- Deficiente estado sanitario del saneamiento ambiental.</a:t>
            </a:r>
          </a:p>
          <a:p>
            <a:r>
              <a:rPr lang="es-ES" altLang="es-US" sz="3200" b="1">
                <a:solidFill>
                  <a:srgbClr val="FFFF00"/>
                </a:solidFill>
              </a:rPr>
              <a:t>- Estrés</a:t>
            </a:r>
          </a:p>
          <a:p>
            <a:r>
              <a:rPr lang="es-ES" altLang="es-US" sz="3200" b="1">
                <a:solidFill>
                  <a:srgbClr val="FFFF00"/>
                </a:solidFill>
              </a:rPr>
              <a:t>- Alimentación deficiente.</a:t>
            </a:r>
          </a:p>
          <a:p>
            <a:r>
              <a:rPr lang="es-ES" altLang="es-US" sz="3200" b="1">
                <a:solidFill>
                  <a:srgbClr val="FFFF00"/>
                </a:solidFill>
              </a:rPr>
              <a:t>- Condiciones climáticas y geográficas para la proliferación de vectores.</a:t>
            </a:r>
          </a:p>
          <a:p>
            <a:r>
              <a:rPr lang="es-ES" altLang="es-US" sz="3200" b="1">
                <a:solidFill>
                  <a:srgbClr val="FFFF00"/>
                </a:solidFill>
              </a:rPr>
              <a:t>- Baja educación sanitaria.</a:t>
            </a:r>
          </a:p>
          <a:p>
            <a:r>
              <a:rPr lang="es-ES" altLang="es-US" sz="3200" b="1">
                <a:solidFill>
                  <a:srgbClr val="FFFF00"/>
                </a:solidFill>
              </a:rPr>
              <a:t>- Insuficiente higiene personal y colectiva.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152400" y="228600"/>
            <a:ext cx="8915400" cy="527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Principio de aplicación de las medidas profilácticas y antiepidémicas:</a:t>
            </a:r>
          </a:p>
          <a:p>
            <a:endParaRPr lang="es-ES" altLang="es-US" sz="2000" b="1">
              <a:solidFill>
                <a:srgbClr val="FFFF00"/>
              </a:solidFill>
            </a:endParaRPr>
          </a:p>
          <a:p>
            <a:pPr>
              <a:buFont typeface="Wingdings" panose="05000000000000000000" pitchFamily="2" charset="2"/>
              <a:buChar char="Ø"/>
            </a:pPr>
            <a:r>
              <a:rPr lang="es-ES" altLang="es-US" sz="3200" b="1">
                <a:solidFill>
                  <a:srgbClr val="FFFF00"/>
                </a:solidFill>
              </a:rPr>
              <a:t> Acción simultanea, oportuna y sistemática sobre los tres elementos de la cadena.</a:t>
            </a:r>
          </a:p>
          <a:p>
            <a:pPr>
              <a:buFont typeface="Wingdings" panose="05000000000000000000" pitchFamily="2" charset="2"/>
              <a:buChar char="Ø"/>
            </a:pPr>
            <a:r>
              <a:rPr lang="es-ES" altLang="es-US" sz="3200" b="1">
                <a:solidFill>
                  <a:srgbClr val="FFFF00"/>
                </a:solidFill>
              </a:rPr>
              <a:t> Reforzamiento de las medidas sobre el eslabón o elemento de la cadena que posea mayor importancia en la transmisión natural de las Enfermedades, o cuando por diversas razones no sea posible actuar sobre los 3 con igual eficacia.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685800" y="152400"/>
            <a:ext cx="6781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US" sz="3200" b="1">
                <a:solidFill>
                  <a:srgbClr val="FFFF00"/>
                </a:solidFill>
              </a:rPr>
              <a:t>El Plan de defensa antiepidémica características y estructura :</a:t>
            </a:r>
          </a:p>
        </p:txBody>
      </p:sp>
      <p:sp>
        <p:nvSpPr>
          <p:cNvPr id="72707" name="Text Box 3"/>
          <p:cNvSpPr txBox="1">
            <a:spLocks noChangeArrowheads="1"/>
          </p:cNvSpPr>
          <p:nvPr/>
        </p:nvSpPr>
        <p:spPr bwMode="auto">
          <a:xfrm>
            <a:off x="0" y="1219200"/>
            <a:ext cx="9144000" cy="545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Es un plan que permite elaborar y ejecutar medidas de carácter antiepidémico y sirve además para el control y análisis permanente de la situación Higiénico Epidemiológica para así evitar que surjan brotes de enfermedades infecto-contagiosas.</a:t>
            </a:r>
          </a:p>
          <a:p>
            <a:r>
              <a:rPr lang="es-ES" altLang="es-US" sz="3200" b="1">
                <a:solidFill>
                  <a:srgbClr val="FFFF00"/>
                </a:solidFill>
              </a:rPr>
              <a:t>El Plan también está basado en varios elementos que sirven para elaborar las medidas antiepidémicas y estas a su vez poseen un carácter objetivo concreto y dinámico.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685800" y="152400"/>
            <a:ext cx="6781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US" sz="3200" b="1">
                <a:solidFill>
                  <a:srgbClr val="FFFF00"/>
                </a:solidFill>
              </a:rPr>
              <a:t>El Plan de defensa antiepidémica características y estructura :</a:t>
            </a:r>
          </a:p>
        </p:txBody>
      </p:sp>
      <p:sp>
        <p:nvSpPr>
          <p:cNvPr id="82947" name="Text Box 3"/>
          <p:cNvSpPr txBox="1">
            <a:spLocks noChangeArrowheads="1"/>
          </p:cNvSpPr>
          <p:nvPr/>
        </p:nvSpPr>
        <p:spPr bwMode="auto">
          <a:xfrm>
            <a:off x="0" y="12192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s-US" altLang="es-US" sz="3200" b="1">
              <a:solidFill>
                <a:srgbClr val="FFFF00"/>
              </a:solidFill>
            </a:endParaRPr>
          </a:p>
        </p:txBody>
      </p:sp>
      <p:sp>
        <p:nvSpPr>
          <p:cNvPr id="82949" name="Text Box 5"/>
          <p:cNvSpPr txBox="1">
            <a:spLocks noChangeArrowheads="1"/>
          </p:cNvSpPr>
          <p:nvPr/>
        </p:nvSpPr>
        <p:spPr bwMode="auto">
          <a:xfrm>
            <a:off x="0" y="1341438"/>
            <a:ext cx="9144000" cy="469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El dinamismo está dado por las modificaciones que pueden sufrir las medidas en dependencia de la situación.</a:t>
            </a:r>
          </a:p>
          <a:p>
            <a:endParaRPr lang="es-ES" altLang="es-US" sz="1400" b="1">
              <a:solidFill>
                <a:srgbClr val="FFFF00"/>
              </a:solidFill>
            </a:endParaRPr>
          </a:p>
          <a:p>
            <a:r>
              <a:rPr lang="es-ES" altLang="es-US" sz="3200" b="1">
                <a:solidFill>
                  <a:srgbClr val="FFFF00"/>
                </a:solidFill>
              </a:rPr>
              <a:t>Las Medidas profilácticas y antiepidémicas del Plan de Aseguramientos Médicos se dividen en:</a:t>
            </a:r>
          </a:p>
          <a:p>
            <a:r>
              <a:rPr lang="es-ES" altLang="es-US" sz="3200" b="1">
                <a:solidFill>
                  <a:srgbClr val="FFFF00"/>
                </a:solidFill>
              </a:rPr>
              <a:t>  - Medidas organizativas o generales.</a:t>
            </a:r>
          </a:p>
          <a:p>
            <a:r>
              <a:rPr lang="es-ES" altLang="es-US" sz="3200" b="1">
                <a:solidFill>
                  <a:srgbClr val="FFFF00"/>
                </a:solidFill>
              </a:rPr>
              <a:t>  - Medidas profilácticas.</a:t>
            </a:r>
          </a:p>
          <a:p>
            <a:r>
              <a:rPr lang="es-ES" altLang="es-US" sz="3200" b="1">
                <a:solidFill>
                  <a:srgbClr val="FFFF00"/>
                </a:solidFill>
              </a:rPr>
              <a:t>  - Medidas antiepidémicas.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0" y="520700"/>
            <a:ext cx="91440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Evaluación del territorio en:</a:t>
            </a:r>
          </a:p>
          <a:p>
            <a:r>
              <a:rPr lang="es-ES" altLang="es-US" sz="3200" b="1">
                <a:solidFill>
                  <a:srgbClr val="FFFF00"/>
                </a:solidFill>
              </a:rPr>
              <a:t> </a:t>
            </a:r>
            <a:r>
              <a:rPr lang="es-ES" altLang="es-US" sz="3200" b="1" u="sng">
                <a:solidFill>
                  <a:srgbClr val="FFFF00"/>
                </a:solidFill>
              </a:rPr>
              <a:t>Favorable:</a:t>
            </a:r>
          </a:p>
          <a:p>
            <a:r>
              <a:rPr lang="es-ES" altLang="es-US" sz="3200" b="1">
                <a:solidFill>
                  <a:srgbClr val="FFFF00"/>
                </a:solidFill>
              </a:rPr>
              <a:t>- La morbilidad infecciosa tiene un carácter esporádico.</a:t>
            </a:r>
          </a:p>
          <a:p>
            <a:r>
              <a:rPr lang="es-ES" altLang="es-US" sz="3200" b="1">
                <a:solidFill>
                  <a:srgbClr val="FFFF00"/>
                </a:solidFill>
              </a:rPr>
              <a:t>- No existen posibilidades de introducción de las enfermedades.</a:t>
            </a:r>
          </a:p>
          <a:p>
            <a:r>
              <a:rPr lang="es-ES" altLang="es-US" sz="3200" b="1">
                <a:solidFill>
                  <a:srgbClr val="FFFF00"/>
                </a:solidFill>
              </a:rPr>
              <a:t>- No ha sido empleada el arma biológica.</a:t>
            </a:r>
          </a:p>
          <a:p>
            <a:r>
              <a:rPr lang="es-ES" altLang="es-US" sz="3200" b="1">
                <a:solidFill>
                  <a:srgbClr val="FFFF00"/>
                </a:solidFill>
              </a:rPr>
              <a:t>- No existen posibilidades de difusión de las enfermedades infecciosas en caso de ser introducidas.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0" y="228600"/>
            <a:ext cx="91440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Inestable:</a:t>
            </a:r>
          </a:p>
          <a:p>
            <a:r>
              <a:rPr lang="es-ES" altLang="es-US" sz="3200" b="1">
                <a:solidFill>
                  <a:srgbClr val="FFFF00"/>
                </a:solidFill>
              </a:rPr>
              <a:t>- Aparecen enfermedades infecciosas no registradas anteriormente con incremento de morbilidad infecciosa esporádica.</a:t>
            </a:r>
          </a:p>
          <a:p>
            <a:r>
              <a:rPr lang="es-ES" altLang="es-US" sz="3200" b="1">
                <a:solidFill>
                  <a:srgbClr val="FFFF00"/>
                </a:solidFill>
              </a:rPr>
              <a:t>- Existen posibilidades de introducción de las enfermedades que no son altamente peligrosas.</a:t>
            </a:r>
          </a:p>
          <a:p>
            <a:r>
              <a:rPr lang="es-ES" altLang="es-US" sz="3200" b="1">
                <a:solidFill>
                  <a:srgbClr val="FFFF00"/>
                </a:solidFill>
              </a:rPr>
              <a:t>- Existen posibilidades de difusión de las enfermedades infecciosas en caso de ser introducidas.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Fidel saludo milit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0"/>
            <a:ext cx="9072562" cy="6858000"/>
          </a:xfrm>
          <a:prstGeom prst="rect">
            <a:avLst/>
          </a:prstGeom>
          <a:noFill/>
          <a:extLst>
            <a:ext uri="{909E8E84-426E-40DD-AFC4-6F175D3DCCD1}">
              <a14:hiddenFill xmlns:a14="http://schemas.microsoft.com/office/drawing/2010/main">
                <a:solidFill>
                  <a:srgbClr val="FFFFFF"/>
                </a:solidFill>
              </a14:hiddenFill>
            </a:ext>
          </a:extLst>
        </p:spPr>
      </p:pic>
      <p:sp>
        <p:nvSpPr>
          <p:cNvPr id="45059" name="Rectangle 3"/>
          <p:cNvSpPr>
            <a:spLocks noChangeArrowheads="1"/>
          </p:cNvSpPr>
          <p:nvPr/>
        </p:nvSpPr>
        <p:spPr bwMode="auto">
          <a:xfrm>
            <a:off x="323850" y="5334000"/>
            <a:ext cx="8569325" cy="1524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s-US" sz="3200">
                <a:solidFill>
                  <a:schemeClr val="bg1"/>
                </a:solidFill>
                <a:latin typeface="Arial Black" panose="020B0A04020102020204" pitchFamily="34" charset="0"/>
              </a:rPr>
              <a:t>“NO HAY HONRA MAYOR QUE </a:t>
            </a:r>
          </a:p>
          <a:p>
            <a:pPr algn="ctr"/>
            <a:r>
              <a:rPr lang="es-ES" altLang="es-US" sz="3200">
                <a:solidFill>
                  <a:schemeClr val="bg1"/>
                </a:solidFill>
                <a:latin typeface="Arial Black" panose="020B0A04020102020204" pitchFamily="34" charset="0"/>
              </a:rPr>
              <a:t>LA DE SER COMBATIENTE POR</a:t>
            </a:r>
          </a:p>
          <a:p>
            <a:pPr algn="ctr"/>
            <a:r>
              <a:rPr lang="es-ES" altLang="es-US" sz="3200">
                <a:solidFill>
                  <a:schemeClr val="bg1"/>
                </a:solidFill>
                <a:latin typeface="Arial Black" panose="020B0A04020102020204" pitchFamily="34" charset="0"/>
              </a:rPr>
              <a:t>LA SALUD HUMANA”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0" y="0"/>
            <a:ext cx="9144000" cy="691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Desfavorable:</a:t>
            </a:r>
          </a:p>
          <a:p>
            <a:r>
              <a:rPr lang="es-ES" altLang="es-US" sz="3200" b="1">
                <a:solidFill>
                  <a:srgbClr val="FFFF00"/>
                </a:solidFill>
              </a:rPr>
              <a:t>- Aparecen enfermedades infecciosas en forma de brotes epidémicos con tendencia a la difusión ulterior o casos con diagnóstico no preciso.</a:t>
            </a:r>
          </a:p>
          <a:p>
            <a:r>
              <a:rPr lang="es-ES" altLang="es-US" sz="3200" b="1">
                <a:solidFill>
                  <a:srgbClr val="FFFF00"/>
                </a:solidFill>
              </a:rPr>
              <a:t>- Aparecen casos únicos de alguna de las enfermedades altamente peligrosas ej: Cólera, Viruela y Fiebre Amarilla.</a:t>
            </a:r>
          </a:p>
          <a:p>
            <a:r>
              <a:rPr lang="es-ES" altLang="es-US" sz="3200" b="1">
                <a:solidFill>
                  <a:srgbClr val="FFFF00"/>
                </a:solidFill>
              </a:rPr>
              <a:t>- La unidad ha sido afectada por la introducción de enfermedades que no son altamente peligrosas.</a:t>
            </a:r>
          </a:p>
          <a:p>
            <a:r>
              <a:rPr lang="es-ES" altLang="es-US" sz="3200" b="1">
                <a:solidFill>
                  <a:srgbClr val="FFFF00"/>
                </a:solidFill>
              </a:rPr>
              <a:t>- Existen posibilidades de difusión de las enfermedades infecciosas por las malas condiciones higiénico sanitarias imperantes.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0" y="0"/>
            <a:ext cx="9144000" cy="691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u="sng">
                <a:solidFill>
                  <a:srgbClr val="FFFF00"/>
                </a:solidFill>
              </a:rPr>
              <a:t>Extraordinario:</a:t>
            </a:r>
          </a:p>
          <a:p>
            <a:r>
              <a:rPr lang="es-ES" altLang="es-US" sz="3200" b="1">
                <a:solidFill>
                  <a:srgbClr val="FFFF00"/>
                </a:solidFill>
              </a:rPr>
              <a:t>- Incremento notable y rápido de enfermedad infecciosa en brotes o epidemias. La unidad ha sido afectada por la introducción de enfermedades altamente peligrosas.</a:t>
            </a:r>
          </a:p>
          <a:p>
            <a:r>
              <a:rPr lang="es-ES" altLang="es-US" sz="3200" b="1">
                <a:solidFill>
                  <a:srgbClr val="FFFF00"/>
                </a:solidFill>
              </a:rPr>
              <a:t>- Aparecen casos únicos de alguna de las enfermedades altamente peligrosas ej: Cólera, Viruela y Fiebre Amarilla.</a:t>
            </a:r>
          </a:p>
          <a:p>
            <a:r>
              <a:rPr lang="es-ES" altLang="es-US" sz="3200" b="1">
                <a:solidFill>
                  <a:srgbClr val="FFFF00"/>
                </a:solidFill>
              </a:rPr>
              <a:t>- La unidad ha sido afectada pierde su capacidad combativa.</a:t>
            </a:r>
          </a:p>
          <a:p>
            <a:r>
              <a:rPr lang="es-ES" altLang="es-US" sz="3200" b="1">
                <a:solidFill>
                  <a:srgbClr val="FFFF00"/>
                </a:solidFill>
              </a:rPr>
              <a:t>- Existen difusión de las enfermedades infecciosas y extensión de los brotes de diferentes enfermedades infecciosas con carácter epidémico.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0" y="368300"/>
            <a:ext cx="9144000" cy="575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Cuarentena: es una medida de aislamiento antiepidémico del personal.</a:t>
            </a:r>
          </a:p>
          <a:p>
            <a:endParaRPr lang="es-ES" altLang="es-US" sz="1000" b="1">
              <a:solidFill>
                <a:srgbClr val="FFFF00"/>
              </a:solidFill>
            </a:endParaRPr>
          </a:p>
          <a:p>
            <a:endParaRPr lang="es-ES" altLang="es-US" sz="1000" b="1">
              <a:solidFill>
                <a:srgbClr val="FFFF00"/>
              </a:solidFill>
            </a:endParaRPr>
          </a:p>
          <a:p>
            <a:r>
              <a:rPr lang="es-ES" altLang="es-US" sz="3200" b="1">
                <a:solidFill>
                  <a:srgbClr val="FFFF00"/>
                </a:solidFill>
              </a:rPr>
              <a:t>Los estudiantes deben estudiarse el tema con el esquema de aplicación de medidas profilácticas y antiepidémicas, Medidas sobre los 3 eslabones de la cadena epidemiológica y las medidas aplicables a cada grupo de enfermedades transmisibles (respiratorias, digestivas, cutáneo-mucosas) para una clase con ejercicio práctico de aplicación en la comunidad.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1219200"/>
            <a:ext cx="9067800"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s-US" sz="3200" b="1">
                <a:solidFill>
                  <a:srgbClr val="FFFF00"/>
                </a:solidFill>
              </a:rPr>
              <a:t>1. Libro  de  texto  de  Preparación  para  la Defensa. Colectivo de autores.</a:t>
            </a:r>
          </a:p>
          <a:p>
            <a:r>
              <a:rPr lang="es-ES" altLang="es-US" sz="3200" b="1">
                <a:solidFill>
                  <a:srgbClr val="FFFF00"/>
                </a:solidFill>
              </a:rPr>
              <a:t>   Organización, Higiene y Epidemiología, y Protección contra Armas en Situaciones de Contingencia. Tomo - </a:t>
            </a:r>
            <a:r>
              <a:rPr lang="es-ES" altLang="es-US" sz="3200" b="1">
                <a:solidFill>
                  <a:srgbClr val="FFFF00"/>
                </a:solidFill>
                <a:latin typeface="Times New Roman" panose="02020603050405020304" pitchFamily="18" charset="0"/>
              </a:rPr>
              <a:t>I</a:t>
            </a:r>
            <a:r>
              <a:rPr lang="es-ES" altLang="es-US" sz="3200" b="1">
                <a:solidFill>
                  <a:srgbClr val="FFFF00"/>
                </a:solidFill>
              </a:rPr>
              <a:t> (Libro Azul) Capítulo 9 Pág. 82-97. </a:t>
            </a:r>
          </a:p>
          <a:p>
            <a:endParaRPr lang="es-ES" altLang="es-US" sz="3200" b="1">
              <a:solidFill>
                <a:srgbClr val="FFFF00"/>
              </a:solidFill>
            </a:endParaRPr>
          </a:p>
          <a:p>
            <a:r>
              <a:rPr lang="es-ES" altLang="es-US" sz="3200" b="1">
                <a:solidFill>
                  <a:srgbClr val="FFFF00"/>
                </a:solidFill>
              </a:rPr>
              <a:t>2. Preparación Médico Militar. L. Más y J. García. Tomo - </a:t>
            </a:r>
            <a:r>
              <a:rPr lang="es-ES" altLang="es-US" sz="3200" b="1">
                <a:solidFill>
                  <a:srgbClr val="FFFF00"/>
                </a:solidFill>
                <a:latin typeface="Times New Roman" panose="02020603050405020304" pitchFamily="18" charset="0"/>
              </a:rPr>
              <a:t>III</a:t>
            </a:r>
            <a:r>
              <a:rPr lang="es-ES" altLang="es-US" sz="3200" b="1">
                <a:solidFill>
                  <a:srgbClr val="FFFF00"/>
                </a:solidFill>
              </a:rPr>
              <a:t>. (Libro Rojo)</a:t>
            </a:r>
          </a:p>
        </p:txBody>
      </p:sp>
      <p:sp>
        <p:nvSpPr>
          <p:cNvPr id="14340" name="Text Box 4"/>
          <p:cNvSpPr txBox="1">
            <a:spLocks noChangeArrowheads="1"/>
          </p:cNvSpPr>
          <p:nvPr/>
        </p:nvSpPr>
        <p:spPr bwMode="auto">
          <a:xfrm>
            <a:off x="0" y="3048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US" sz="3200">
                <a:solidFill>
                  <a:srgbClr val="FFFF00"/>
                </a:solidFill>
                <a:latin typeface="Arial Black" panose="020B0A04020102020204" pitchFamily="34" charset="0"/>
              </a:rPr>
              <a:t>BIBLIOGRAFÍA: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Fidel y Raul convers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095"/>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6083" name="Text Box 3"/>
          <p:cNvSpPr txBox="1">
            <a:spLocks noChangeArrowheads="1"/>
          </p:cNvSpPr>
          <p:nvPr/>
        </p:nvSpPr>
        <p:spPr bwMode="auto">
          <a:xfrm>
            <a:off x="0" y="44958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US" sz="3200" b="1" dirty="0" smtClean="0">
                <a:solidFill>
                  <a:schemeClr val="bg1"/>
                </a:solidFill>
              </a:rPr>
              <a:t>TEMA: </a:t>
            </a:r>
            <a:r>
              <a:rPr lang="es-ES" altLang="es-US" sz="3200" b="1" dirty="0">
                <a:solidFill>
                  <a:schemeClr val="bg1"/>
                </a:solidFill>
              </a:rPr>
              <a:t>DEFENSA ANTIEPIDÉMICA.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0" y="0"/>
            <a:ext cx="91440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dirty="0">
                <a:solidFill>
                  <a:srgbClr val="FFFF00"/>
                </a:solidFill>
              </a:rPr>
              <a:t>INTRODUCCIÓN:</a:t>
            </a:r>
          </a:p>
          <a:p>
            <a:r>
              <a:rPr lang="es-ES" altLang="es-US" sz="3200" b="1" dirty="0">
                <a:solidFill>
                  <a:srgbClr val="FFFF00"/>
                </a:solidFill>
              </a:rPr>
              <a:t> Desde </a:t>
            </a:r>
            <a:r>
              <a:rPr lang="es-ES" altLang="es-US" sz="3200" b="1" dirty="0"/>
              <a:t>el 18 de marzo del 2009 varios mexicanos comienzan a sentir un </a:t>
            </a:r>
            <a:r>
              <a:rPr lang="es-ES" altLang="es-US" sz="3200" b="1" u="sng" dirty="0"/>
              <a:t>Malestar General</a:t>
            </a:r>
            <a:r>
              <a:rPr lang="es-ES" altLang="es-US" sz="3200" b="1" dirty="0"/>
              <a:t> que comúnmente achacan al de una gripe, pues se acompaña de </a:t>
            </a:r>
            <a:r>
              <a:rPr lang="es-ES" altLang="es-US" sz="3200" b="1" u="sng" dirty="0"/>
              <a:t>Fiebre Alta</a:t>
            </a:r>
            <a:r>
              <a:rPr lang="es-ES" altLang="es-US" sz="3200" b="1" dirty="0"/>
              <a:t> y síntomas respiratorios como </a:t>
            </a:r>
            <a:r>
              <a:rPr lang="es-ES" altLang="es-US" sz="3200" b="1" u="sng" dirty="0"/>
              <a:t>Secreción Nasal</a:t>
            </a:r>
            <a:r>
              <a:rPr lang="es-ES" altLang="es-US" sz="3200" b="1" dirty="0"/>
              <a:t> y </a:t>
            </a:r>
            <a:r>
              <a:rPr lang="es-ES" altLang="es-US" sz="3200" b="1" u="sng" dirty="0"/>
              <a:t>Tos</a:t>
            </a:r>
            <a:r>
              <a:rPr lang="es-ES" altLang="es-US" sz="3200" b="1" dirty="0"/>
              <a:t>, esta última se va haciendo frecuente e intensa, provoca </a:t>
            </a:r>
            <a:r>
              <a:rPr lang="es-ES" altLang="es-US" sz="3200" b="1" u="sng" dirty="0"/>
              <a:t>Letargo</a:t>
            </a:r>
            <a:r>
              <a:rPr lang="es-ES" altLang="es-US" sz="3200" b="1" dirty="0"/>
              <a:t>, </a:t>
            </a:r>
            <a:r>
              <a:rPr lang="es-ES" altLang="es-US" sz="3200" b="1" u="sng" dirty="0"/>
              <a:t>Cefalea</a:t>
            </a:r>
            <a:r>
              <a:rPr lang="es-ES" altLang="es-US" sz="3200" b="1" dirty="0"/>
              <a:t> constante, </a:t>
            </a:r>
            <a:r>
              <a:rPr lang="es-ES" altLang="es-US" sz="3200" b="1" u="sng" dirty="0"/>
              <a:t>Dolor</a:t>
            </a:r>
            <a:r>
              <a:rPr lang="es-ES" altLang="es-US" sz="3200" b="1" dirty="0"/>
              <a:t> y </a:t>
            </a:r>
            <a:r>
              <a:rPr lang="es-ES" altLang="es-US" sz="3200" b="1" u="sng" dirty="0"/>
              <a:t>Sequedad en la Garganta</a:t>
            </a:r>
            <a:r>
              <a:rPr lang="es-ES" altLang="es-US" sz="3200" b="1" dirty="0"/>
              <a:t> o en la orofaringe, algunos presentan </a:t>
            </a:r>
            <a:r>
              <a:rPr lang="es-ES" altLang="es-US" sz="3200" b="1" u="sng" dirty="0"/>
              <a:t>Dolores en los Ojos</a:t>
            </a:r>
            <a:r>
              <a:rPr lang="es-ES" altLang="es-US" sz="3200" b="1" dirty="0"/>
              <a:t> y aún no se alarman, la </a:t>
            </a:r>
            <a:r>
              <a:rPr lang="es-ES" altLang="es-US" sz="3200" b="1" u="sng" dirty="0"/>
              <a:t>Inapetencia</a:t>
            </a:r>
            <a:r>
              <a:rPr lang="es-ES" altLang="es-US" sz="3200" b="1" dirty="0"/>
              <a:t> acompaña a las </a:t>
            </a:r>
            <a:r>
              <a:rPr lang="es-ES" altLang="es-US" sz="3200" b="1" u="sng" dirty="0"/>
              <a:t>Nauseas</a:t>
            </a:r>
            <a:r>
              <a:rPr lang="es-ES" altLang="es-US" sz="3200" b="1" dirty="0"/>
              <a:t>, los </a:t>
            </a:r>
            <a:r>
              <a:rPr lang="es-ES" altLang="es-US" sz="3200" b="1" u="sng" dirty="0"/>
              <a:t>Vómitos</a:t>
            </a:r>
            <a:r>
              <a:rPr lang="es-ES" altLang="es-US" sz="3200" b="1" dirty="0"/>
              <a:t> y las </a:t>
            </a:r>
            <a:r>
              <a:rPr lang="es-ES" altLang="es-US" sz="3200" b="1" u="sng" dirty="0"/>
              <a:t>Diarreas</a:t>
            </a:r>
            <a:r>
              <a:rPr lang="es-ES" altLang="es-US" sz="3200" b="1" dirty="0"/>
              <a:t>, aún la </a:t>
            </a:r>
            <a:r>
              <a:rPr lang="es-ES" altLang="es-US" sz="3200" b="1" u="sng" dirty="0"/>
              <a:t>Fatiga Extrema</a:t>
            </a:r>
            <a:r>
              <a:rPr lang="es-ES" altLang="es-US" sz="3200" b="1" dirty="0"/>
              <a:t>, a muchos los hace vacilar en acudir al médico, pero cuando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0" y="490538"/>
            <a:ext cx="91440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dirty="0"/>
              <a:t>INTRODUCCIÓN:</a:t>
            </a:r>
          </a:p>
          <a:p>
            <a:r>
              <a:rPr lang="es-ES" altLang="es-US" sz="3200" b="1" dirty="0"/>
              <a:t>la </a:t>
            </a:r>
            <a:r>
              <a:rPr lang="es-ES" altLang="es-US" sz="3200" b="1" u="sng" dirty="0"/>
              <a:t>Falta de Aire</a:t>
            </a:r>
            <a:r>
              <a:rPr lang="es-ES" altLang="es-US" sz="3200" b="1" dirty="0"/>
              <a:t> progresa conjuntamente con el deterioro del estado general, ya es tarde …</a:t>
            </a:r>
          </a:p>
          <a:p>
            <a:r>
              <a:rPr lang="es-ES" altLang="es-US" sz="3200" b="1" dirty="0"/>
              <a:t>la </a:t>
            </a:r>
            <a:r>
              <a:rPr lang="es-ES" altLang="es-US" sz="3200" b="1" u="sng" dirty="0"/>
              <a:t>Muerte</a:t>
            </a:r>
            <a:r>
              <a:rPr lang="es-ES" altLang="es-US" sz="3200" b="1" dirty="0"/>
              <a:t> sorprende a algunos en su lecho y otros aunque acuden a los servicios de urgencia, no sobreviven incluso muchos de los que llegan a tiempo fallecen a pesar de los cuidados intensivos a los que se someten. La disnea intensa lleva a los médicos a diagnosticar el </a:t>
            </a:r>
            <a:r>
              <a:rPr lang="es-ES" altLang="es-US" sz="3200" b="1" dirty="0" err="1"/>
              <a:t>Distrés</a:t>
            </a:r>
            <a:r>
              <a:rPr lang="es-ES" altLang="es-US" sz="3200" b="1" dirty="0"/>
              <a:t> Respiratorio Severo, que evoluciona con un carácter epid</a:t>
            </a:r>
            <a:r>
              <a:rPr lang="es-ES" altLang="es-US" sz="3200" b="1" dirty="0">
                <a:solidFill>
                  <a:srgbClr val="FFFF00"/>
                </a:solidFill>
              </a:rPr>
              <a:t>émico.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0" y="0"/>
            <a:ext cx="91440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dirty="0"/>
              <a:t>El brote de la mal llamada gripe porcina en el 2009 fue causado por una variante del Virus de la Influenza A (cepa H1N1), se detectó en México desde el 18 de marzo de ese año, haciéndose público el 22 de abril. Inicialmente fueron afectadas tres áreas diferentes de México (Distrito Federal, Estado de México y Estado de San Luís Potosí) y en Estados Unidos (los estados de Texas y California), afectando principalmente a una población joven y sana. México Las muertes por la influenza se elevaron a 149. Los casos de infectados llegan a 1.995. En México: se cierran las escuelas a nivel nacional..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0" y="228600"/>
            <a:ext cx="9144000" cy="642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El 25 de abril se confirman casos en el estado de Nueva York y Kansas. Al 27 de abril de 2009, la nueva cepa fue confirmada en Ohio, Canadá, España y Reino Unido, y el 28 de abril se confirmaron tres casos en Nueva Zelanda y uno más en Israel.</a:t>
            </a:r>
          </a:p>
          <a:p>
            <a:r>
              <a:rPr lang="es-ES" altLang="es-US" sz="3200" b="1">
                <a:solidFill>
                  <a:srgbClr val="FFFF00"/>
                </a:solidFill>
              </a:rPr>
              <a:t> El resto de la historia y la evolución de esta enfermedad es ya conocida, actualmente se mantiene la vigilancia epidemiológica, pero es muy importante tener en cuenta el comienzo, pues es ese el momento clave en que los profesionales de la salud debemos actuar con gran precisión y profesionalidad, para salvar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0" y="290513"/>
            <a:ext cx="9144000" cy="252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3200" b="1">
                <a:solidFill>
                  <a:srgbClr val="FFFF00"/>
                </a:solidFill>
              </a:rPr>
              <a:t>la mayor cantidad de vidas posibles y evitar además las perdidas por concepto de los recursos que se deben invertir y se dejan de producir como consecuencia directa o indirecta de la misma.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228600" y="1412875"/>
            <a:ext cx="876300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Ø"/>
            </a:pPr>
            <a:r>
              <a:rPr lang="es-ES" altLang="es-US" sz="2800">
                <a:solidFill>
                  <a:schemeClr val="bg1"/>
                </a:solidFill>
                <a:latin typeface="Arial Black" panose="020B0A04020102020204" pitchFamily="34" charset="0"/>
              </a:rPr>
              <a:t> Defensa Antiepidémica, Concepto y Participación.</a:t>
            </a:r>
          </a:p>
          <a:p>
            <a:pPr>
              <a:buFont typeface="Wingdings" panose="05000000000000000000" pitchFamily="2" charset="2"/>
              <a:buChar char="Ø"/>
            </a:pPr>
            <a:r>
              <a:rPr lang="es-ES" altLang="es-US" sz="2800">
                <a:solidFill>
                  <a:schemeClr val="bg1"/>
                </a:solidFill>
                <a:latin typeface="Arial Black" panose="020B0A04020102020204" pitchFamily="34" charset="0"/>
              </a:rPr>
              <a:t> Vías de penetración de las Enfermedades Infecciosas en la Comunidad.</a:t>
            </a:r>
          </a:p>
          <a:p>
            <a:pPr>
              <a:buFont typeface="Wingdings" panose="05000000000000000000" pitchFamily="2" charset="2"/>
              <a:buChar char="Ø"/>
            </a:pPr>
            <a:r>
              <a:rPr lang="es-ES" altLang="es-US" sz="2800">
                <a:solidFill>
                  <a:schemeClr val="bg1"/>
                </a:solidFill>
                <a:latin typeface="Arial Black" panose="020B0A04020102020204" pitchFamily="34" charset="0"/>
              </a:rPr>
              <a:t> Principio de aplicación de las medidas profilácticas y antiepidémicas.</a:t>
            </a:r>
          </a:p>
          <a:p>
            <a:pPr>
              <a:buFont typeface="Wingdings" panose="05000000000000000000" pitchFamily="2" charset="2"/>
              <a:buChar char="Ø"/>
            </a:pPr>
            <a:r>
              <a:rPr lang="es-ES" altLang="es-US" sz="2800">
                <a:solidFill>
                  <a:schemeClr val="bg1"/>
                </a:solidFill>
                <a:latin typeface="Arial Black" panose="020B0A04020102020204" pitchFamily="34" charset="0"/>
              </a:rPr>
              <a:t> El Plan de defensa antiepidémica, estructura y características.</a:t>
            </a:r>
          </a:p>
        </p:txBody>
      </p:sp>
      <p:sp>
        <p:nvSpPr>
          <p:cNvPr id="5125" name="Text Box 5"/>
          <p:cNvSpPr txBox="1">
            <a:spLocks noChangeArrowheads="1"/>
          </p:cNvSpPr>
          <p:nvPr/>
        </p:nvSpPr>
        <p:spPr bwMode="auto">
          <a:xfrm>
            <a:off x="152400" y="150813"/>
            <a:ext cx="8915400" cy="106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US" sz="2800" b="1">
                <a:solidFill>
                  <a:srgbClr val="FFFF00"/>
                </a:solidFill>
              </a:rPr>
              <a:t>TEMA - 12: DEFENSA ANTIEPIDÉMICA.</a:t>
            </a:r>
          </a:p>
          <a:p>
            <a:endParaRPr lang="es-ES" altLang="es-US" sz="800" b="1">
              <a:solidFill>
                <a:srgbClr val="FFFF00"/>
              </a:solidFill>
            </a:endParaRPr>
          </a:p>
          <a:p>
            <a:r>
              <a:rPr lang="es-ES" altLang="es-US" sz="2800" b="1">
                <a:solidFill>
                  <a:srgbClr val="FFFF00"/>
                </a:solidFill>
              </a:rPr>
              <a:t>CONTENIDO:</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- 6.3 DEFENSA ANTIEPIDEMICA</Template>
  <TotalTime>4</TotalTime>
  <Words>1437</Words>
  <Application>Microsoft Office PowerPoint</Application>
  <PresentationFormat>Presentación en pantalla (4:3)</PresentationFormat>
  <Paragraphs>107</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Arial Black</vt:lpstr>
      <vt:lpstr>Times New Roman</vt:lpstr>
      <vt:lpstr>Wingdings</vt:lpstr>
      <vt:lpstr>Diseño predeterminado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Defensa</dc:creator>
  <cp:lastModifiedBy>Defensa</cp:lastModifiedBy>
  <cp:revision>3</cp:revision>
  <cp:lastPrinted>1601-01-01T00:00:00Z</cp:lastPrinted>
  <dcterms:created xsi:type="dcterms:W3CDTF">2024-05-09T19:34:56Z</dcterms:created>
  <dcterms:modified xsi:type="dcterms:W3CDTF">2024-05-09T19:39:14Z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