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Lst>
  <p:notesMasterIdLst>
    <p:notesMasterId r:id="rId23"/>
  </p:notesMasterIdLst>
  <p:sldIdLst>
    <p:sldId id="311" r:id="rId4"/>
    <p:sldId id="295" r:id="rId5"/>
    <p:sldId id="257" r:id="rId6"/>
    <p:sldId id="256" r:id="rId7"/>
    <p:sldId id="297" r:id="rId8"/>
    <p:sldId id="273" r:id="rId9"/>
    <p:sldId id="298" r:id="rId10"/>
    <p:sldId id="276" r:id="rId11"/>
    <p:sldId id="303" r:id="rId12"/>
    <p:sldId id="310" r:id="rId13"/>
    <p:sldId id="299" r:id="rId14"/>
    <p:sldId id="301" r:id="rId15"/>
    <p:sldId id="304" r:id="rId16"/>
    <p:sldId id="305" r:id="rId17"/>
    <p:sldId id="306" r:id="rId18"/>
    <p:sldId id="307" r:id="rId19"/>
    <p:sldId id="308" r:id="rId20"/>
    <p:sldId id="265" r:id="rId21"/>
    <p:sldId id="309" r:id="rId2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FF00"/>
    <a:srgbClr val="66FFFF"/>
    <a:srgbClr val="FF6600"/>
    <a:srgbClr val="FFFF66"/>
    <a:srgbClr val="FFFF00"/>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66" autoAdjust="0"/>
    <p:restoredTop sz="94660"/>
  </p:normalViewPr>
  <p:slideViewPr>
    <p:cSldViewPr>
      <p:cViewPr varScale="1">
        <p:scale>
          <a:sx n="14" d="100"/>
          <a:sy n="14" d="100"/>
        </p:scale>
        <p:origin x="38" y="52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s-ES" altLang="es-US"/>
          </a:p>
        </p:txBody>
      </p:sp>
      <p:sp>
        <p:nvSpPr>
          <p:cNvPr id="481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s-ES" altLang="es-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noProof="0" smtClean="0"/>
              <a:t>Haga clic para modificar el estilo de texto del patrón</a:t>
            </a:r>
          </a:p>
          <a:p>
            <a:pPr lvl="1"/>
            <a:r>
              <a:rPr lang="es-ES" altLang="es-US" noProof="0" smtClean="0"/>
              <a:t>Segundo nivel</a:t>
            </a:r>
          </a:p>
          <a:p>
            <a:pPr lvl="2"/>
            <a:r>
              <a:rPr lang="es-ES" altLang="es-US" noProof="0" smtClean="0"/>
              <a:t>Tercer nivel</a:t>
            </a:r>
          </a:p>
          <a:p>
            <a:pPr lvl="3"/>
            <a:r>
              <a:rPr lang="es-ES" altLang="es-US" noProof="0" smtClean="0"/>
              <a:t>Cuarto nivel</a:t>
            </a:r>
          </a:p>
          <a:p>
            <a:pPr lvl="4"/>
            <a:r>
              <a:rPr lang="es-ES" altLang="es-US" noProof="0" smtClean="0"/>
              <a:t>Quinto nivel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s-ES" altLang="es-U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919DF1F-C615-4F3D-AA0C-D0E7B4C5B4E8}" type="slidenum">
              <a:rPr lang="es-ES" altLang="es-US"/>
              <a:pPr>
                <a:defRPr/>
              </a:pPr>
              <a:t>‹Nº›</a:t>
            </a:fld>
            <a:endParaRPr lang="es-ES" altLang="es-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97DD28-39CF-4F96-BA74-E2E8180F304D}" type="slidenum">
              <a:rPr lang="es-ES" altLang="es-US" smtClean="0"/>
              <a:pPr/>
              <a:t>19</a:t>
            </a:fld>
            <a:endParaRPr lang="es-ES" altLang="es-US"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s-US" altLang="es-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BE20244E-3FE9-4CBC-9B17-E2788BE5FAFA}" type="slidenum">
              <a:rPr lang="es-ES" altLang="es-US"/>
              <a:pPr>
                <a:defRPr/>
              </a:pPr>
              <a:t>‹Nº›</a:t>
            </a:fld>
            <a:endParaRPr lang="es-ES" altLang="es-US"/>
          </a:p>
        </p:txBody>
      </p:sp>
    </p:spTree>
    <p:extLst>
      <p:ext uri="{BB962C8B-B14F-4D97-AF65-F5344CB8AC3E}">
        <p14:creationId xmlns:p14="http://schemas.microsoft.com/office/powerpoint/2010/main" val="3985491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743239B4-ACBE-48EC-A92A-32BB7697ECFF}" type="slidenum">
              <a:rPr lang="es-ES" altLang="es-US"/>
              <a:pPr>
                <a:defRPr/>
              </a:pPr>
              <a:t>‹Nº›</a:t>
            </a:fld>
            <a:endParaRPr lang="es-ES" altLang="es-US"/>
          </a:p>
        </p:txBody>
      </p:sp>
    </p:spTree>
    <p:extLst>
      <p:ext uri="{BB962C8B-B14F-4D97-AF65-F5344CB8AC3E}">
        <p14:creationId xmlns:p14="http://schemas.microsoft.com/office/powerpoint/2010/main" val="10458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62D04E28-7E6D-45D0-9275-CE904B2AFF5E}" type="slidenum">
              <a:rPr lang="es-ES" altLang="es-US"/>
              <a:pPr>
                <a:defRPr/>
              </a:pPr>
              <a:t>‹Nº›</a:t>
            </a:fld>
            <a:endParaRPr lang="es-ES" altLang="es-US"/>
          </a:p>
        </p:txBody>
      </p:sp>
    </p:spTree>
    <p:extLst>
      <p:ext uri="{BB962C8B-B14F-4D97-AF65-F5344CB8AC3E}">
        <p14:creationId xmlns:p14="http://schemas.microsoft.com/office/powerpoint/2010/main" val="1201753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E9E3871E-0A1C-441C-BE1E-B613DF713E79}" type="slidenum">
              <a:rPr lang="es-ES" altLang="es-US"/>
              <a:pPr>
                <a:defRPr/>
              </a:pPr>
              <a:t>‹Nº›</a:t>
            </a:fld>
            <a:endParaRPr lang="es-ES" altLang="es-US"/>
          </a:p>
        </p:txBody>
      </p:sp>
    </p:spTree>
    <p:extLst>
      <p:ext uri="{BB962C8B-B14F-4D97-AF65-F5344CB8AC3E}">
        <p14:creationId xmlns:p14="http://schemas.microsoft.com/office/powerpoint/2010/main" val="1309795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B9E6983E-E5C3-4A46-A0D7-1044C9597CD7}" type="slidenum">
              <a:rPr lang="es-ES" altLang="es-US"/>
              <a:pPr>
                <a:defRPr/>
              </a:pPr>
              <a:t>‹Nº›</a:t>
            </a:fld>
            <a:endParaRPr lang="es-ES" altLang="es-US"/>
          </a:p>
        </p:txBody>
      </p:sp>
    </p:spTree>
    <p:extLst>
      <p:ext uri="{BB962C8B-B14F-4D97-AF65-F5344CB8AC3E}">
        <p14:creationId xmlns:p14="http://schemas.microsoft.com/office/powerpoint/2010/main" val="1703170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466F7D60-81B4-4DA9-AFBF-F1EB4B4D87E7}" type="slidenum">
              <a:rPr lang="es-ES" altLang="es-US"/>
              <a:pPr>
                <a:defRPr/>
              </a:pPr>
              <a:t>‹Nº›</a:t>
            </a:fld>
            <a:endParaRPr lang="es-ES" altLang="es-US"/>
          </a:p>
        </p:txBody>
      </p:sp>
    </p:spTree>
    <p:extLst>
      <p:ext uri="{BB962C8B-B14F-4D97-AF65-F5344CB8AC3E}">
        <p14:creationId xmlns:p14="http://schemas.microsoft.com/office/powerpoint/2010/main" val="840451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685800" y="1981200"/>
            <a:ext cx="3810000" cy="41148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4648200" y="1981200"/>
            <a:ext cx="3810000" cy="41148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2C639E8D-F0D8-4572-BC11-8F3BB5121488}" type="slidenum">
              <a:rPr lang="es-ES" altLang="es-US"/>
              <a:pPr>
                <a:defRPr/>
              </a:pPr>
              <a:t>‹Nº›</a:t>
            </a:fld>
            <a:endParaRPr lang="es-ES" altLang="es-US"/>
          </a:p>
        </p:txBody>
      </p:sp>
    </p:spTree>
    <p:extLst>
      <p:ext uri="{BB962C8B-B14F-4D97-AF65-F5344CB8AC3E}">
        <p14:creationId xmlns:p14="http://schemas.microsoft.com/office/powerpoint/2010/main" val="1984976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9" name="Rectangle 6"/>
          <p:cNvSpPr>
            <a:spLocks noGrp="1" noChangeArrowheads="1"/>
          </p:cNvSpPr>
          <p:nvPr>
            <p:ph type="sldNum" sz="quarter" idx="12"/>
          </p:nvPr>
        </p:nvSpPr>
        <p:spPr>
          <a:ln/>
        </p:spPr>
        <p:txBody>
          <a:bodyPr/>
          <a:lstStyle>
            <a:lvl1pPr>
              <a:defRPr/>
            </a:lvl1pPr>
          </a:lstStyle>
          <a:p>
            <a:pPr>
              <a:defRPr/>
            </a:pPr>
            <a:fld id="{1287462C-A0BF-43B6-BEB9-7C4582ED4444}" type="slidenum">
              <a:rPr lang="es-ES" altLang="es-US"/>
              <a:pPr>
                <a:defRPr/>
              </a:pPr>
              <a:t>‹Nº›</a:t>
            </a:fld>
            <a:endParaRPr lang="es-ES" altLang="es-US"/>
          </a:p>
        </p:txBody>
      </p:sp>
    </p:spTree>
    <p:extLst>
      <p:ext uri="{BB962C8B-B14F-4D97-AF65-F5344CB8AC3E}">
        <p14:creationId xmlns:p14="http://schemas.microsoft.com/office/powerpoint/2010/main" val="264940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5" name="Rectangle 6"/>
          <p:cNvSpPr>
            <a:spLocks noGrp="1" noChangeArrowheads="1"/>
          </p:cNvSpPr>
          <p:nvPr>
            <p:ph type="sldNum" sz="quarter" idx="12"/>
          </p:nvPr>
        </p:nvSpPr>
        <p:spPr>
          <a:ln/>
        </p:spPr>
        <p:txBody>
          <a:bodyPr/>
          <a:lstStyle>
            <a:lvl1pPr>
              <a:defRPr/>
            </a:lvl1pPr>
          </a:lstStyle>
          <a:p>
            <a:pPr>
              <a:defRPr/>
            </a:pPr>
            <a:fld id="{F1296F1B-CCF6-45C9-8E64-B1BE0310E4E4}" type="slidenum">
              <a:rPr lang="es-ES" altLang="es-US"/>
              <a:pPr>
                <a:defRPr/>
              </a:pPr>
              <a:t>‹Nº›</a:t>
            </a:fld>
            <a:endParaRPr lang="es-ES" altLang="es-US"/>
          </a:p>
        </p:txBody>
      </p:sp>
    </p:spTree>
    <p:extLst>
      <p:ext uri="{BB962C8B-B14F-4D97-AF65-F5344CB8AC3E}">
        <p14:creationId xmlns:p14="http://schemas.microsoft.com/office/powerpoint/2010/main" val="3556037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4" name="Rectangle 6"/>
          <p:cNvSpPr>
            <a:spLocks noGrp="1" noChangeArrowheads="1"/>
          </p:cNvSpPr>
          <p:nvPr>
            <p:ph type="sldNum" sz="quarter" idx="12"/>
          </p:nvPr>
        </p:nvSpPr>
        <p:spPr>
          <a:ln/>
        </p:spPr>
        <p:txBody>
          <a:bodyPr/>
          <a:lstStyle>
            <a:lvl1pPr>
              <a:defRPr/>
            </a:lvl1pPr>
          </a:lstStyle>
          <a:p>
            <a:pPr>
              <a:defRPr/>
            </a:pPr>
            <a:fld id="{54DBB106-2875-41F7-B1B1-9B03CE626ABB}" type="slidenum">
              <a:rPr lang="es-ES" altLang="es-US"/>
              <a:pPr>
                <a:defRPr/>
              </a:pPr>
              <a:t>‹Nº›</a:t>
            </a:fld>
            <a:endParaRPr lang="es-ES" altLang="es-US"/>
          </a:p>
        </p:txBody>
      </p:sp>
    </p:spTree>
    <p:extLst>
      <p:ext uri="{BB962C8B-B14F-4D97-AF65-F5344CB8AC3E}">
        <p14:creationId xmlns:p14="http://schemas.microsoft.com/office/powerpoint/2010/main" val="2613973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FD1D0773-E26C-4564-A126-54039ADB5AFD}" type="slidenum">
              <a:rPr lang="es-ES" altLang="es-US"/>
              <a:pPr>
                <a:defRPr/>
              </a:pPr>
              <a:t>‹Nº›</a:t>
            </a:fld>
            <a:endParaRPr lang="es-ES" altLang="es-US"/>
          </a:p>
        </p:txBody>
      </p:sp>
    </p:spTree>
    <p:extLst>
      <p:ext uri="{BB962C8B-B14F-4D97-AF65-F5344CB8AC3E}">
        <p14:creationId xmlns:p14="http://schemas.microsoft.com/office/powerpoint/2010/main" val="1478258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CEEBBE23-C1F3-426E-B5A3-7840F16ED2B1}" type="slidenum">
              <a:rPr lang="es-ES" altLang="es-US"/>
              <a:pPr>
                <a:defRPr/>
              </a:pPr>
              <a:t>‹Nº›</a:t>
            </a:fld>
            <a:endParaRPr lang="es-ES" altLang="es-US"/>
          </a:p>
        </p:txBody>
      </p:sp>
    </p:spTree>
    <p:extLst>
      <p:ext uri="{BB962C8B-B14F-4D97-AF65-F5344CB8AC3E}">
        <p14:creationId xmlns:p14="http://schemas.microsoft.com/office/powerpoint/2010/main" val="11832120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S" noProof="0" smtClean="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30062711-4BE9-482D-A48E-13805C5C8057}" type="slidenum">
              <a:rPr lang="es-ES" altLang="es-US"/>
              <a:pPr>
                <a:defRPr/>
              </a:pPr>
              <a:t>‹Nº›</a:t>
            </a:fld>
            <a:endParaRPr lang="es-ES" altLang="es-US"/>
          </a:p>
        </p:txBody>
      </p:sp>
    </p:spTree>
    <p:extLst>
      <p:ext uri="{BB962C8B-B14F-4D97-AF65-F5344CB8AC3E}">
        <p14:creationId xmlns:p14="http://schemas.microsoft.com/office/powerpoint/2010/main" val="2803080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B0BDED21-5049-45B9-94C2-E60BEEBFBDDB}" type="slidenum">
              <a:rPr lang="es-ES" altLang="es-US"/>
              <a:pPr>
                <a:defRPr/>
              </a:pPr>
              <a:t>‹Nº›</a:t>
            </a:fld>
            <a:endParaRPr lang="es-ES" altLang="es-US"/>
          </a:p>
        </p:txBody>
      </p:sp>
    </p:spTree>
    <p:extLst>
      <p:ext uri="{BB962C8B-B14F-4D97-AF65-F5344CB8AC3E}">
        <p14:creationId xmlns:p14="http://schemas.microsoft.com/office/powerpoint/2010/main" val="28751112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685800" y="609600"/>
            <a:ext cx="5676900" cy="54864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5E362B66-A1DA-49E4-AA68-A280F31C4F03}" type="slidenum">
              <a:rPr lang="es-ES" altLang="es-US"/>
              <a:pPr>
                <a:defRPr/>
              </a:pPr>
              <a:t>‹Nº›</a:t>
            </a:fld>
            <a:endParaRPr lang="es-ES" altLang="es-US"/>
          </a:p>
        </p:txBody>
      </p:sp>
    </p:spTree>
    <p:extLst>
      <p:ext uri="{BB962C8B-B14F-4D97-AF65-F5344CB8AC3E}">
        <p14:creationId xmlns:p14="http://schemas.microsoft.com/office/powerpoint/2010/main" val="655329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BDD27A29-B1A5-4384-9C8D-1ECFFB031618}" type="slidenum">
              <a:rPr lang="es-ES" altLang="es-US"/>
              <a:pPr>
                <a:defRPr/>
              </a:pPr>
              <a:t>‹Nº›</a:t>
            </a:fld>
            <a:endParaRPr lang="es-ES" altLang="es-US"/>
          </a:p>
        </p:txBody>
      </p:sp>
    </p:spTree>
    <p:extLst>
      <p:ext uri="{BB962C8B-B14F-4D97-AF65-F5344CB8AC3E}">
        <p14:creationId xmlns:p14="http://schemas.microsoft.com/office/powerpoint/2010/main" val="15902958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8FFF16C8-A880-418F-94F2-FF2FA34C52B9}" type="slidenum">
              <a:rPr lang="es-ES" altLang="es-US"/>
              <a:pPr>
                <a:defRPr/>
              </a:pPr>
              <a:t>‹Nº›</a:t>
            </a:fld>
            <a:endParaRPr lang="es-ES" altLang="es-US"/>
          </a:p>
        </p:txBody>
      </p:sp>
    </p:spTree>
    <p:extLst>
      <p:ext uri="{BB962C8B-B14F-4D97-AF65-F5344CB8AC3E}">
        <p14:creationId xmlns:p14="http://schemas.microsoft.com/office/powerpoint/2010/main" val="34923384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7CB17D09-D366-461C-AF28-9EDF8B10BFB7}" type="slidenum">
              <a:rPr lang="es-ES" altLang="es-US"/>
              <a:pPr>
                <a:defRPr/>
              </a:pPr>
              <a:t>‹Nº›</a:t>
            </a:fld>
            <a:endParaRPr lang="es-ES" altLang="es-US"/>
          </a:p>
        </p:txBody>
      </p:sp>
    </p:spTree>
    <p:extLst>
      <p:ext uri="{BB962C8B-B14F-4D97-AF65-F5344CB8AC3E}">
        <p14:creationId xmlns:p14="http://schemas.microsoft.com/office/powerpoint/2010/main" val="1044528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457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4648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3577F845-49E8-4DE4-A194-0D7FD3922034}" type="slidenum">
              <a:rPr lang="es-ES" altLang="es-US"/>
              <a:pPr>
                <a:defRPr/>
              </a:pPr>
              <a:t>‹Nº›</a:t>
            </a:fld>
            <a:endParaRPr lang="es-ES" altLang="es-US"/>
          </a:p>
        </p:txBody>
      </p:sp>
    </p:spTree>
    <p:extLst>
      <p:ext uri="{BB962C8B-B14F-4D97-AF65-F5344CB8AC3E}">
        <p14:creationId xmlns:p14="http://schemas.microsoft.com/office/powerpoint/2010/main" val="4279174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9" name="Rectangle 6"/>
          <p:cNvSpPr>
            <a:spLocks noGrp="1" noChangeArrowheads="1"/>
          </p:cNvSpPr>
          <p:nvPr>
            <p:ph type="sldNum" sz="quarter" idx="12"/>
          </p:nvPr>
        </p:nvSpPr>
        <p:spPr>
          <a:ln/>
        </p:spPr>
        <p:txBody>
          <a:bodyPr/>
          <a:lstStyle>
            <a:lvl1pPr>
              <a:defRPr/>
            </a:lvl1pPr>
          </a:lstStyle>
          <a:p>
            <a:pPr>
              <a:defRPr/>
            </a:pPr>
            <a:fld id="{585832CF-C1A6-4468-9987-B7566145EDB5}" type="slidenum">
              <a:rPr lang="es-ES" altLang="es-US"/>
              <a:pPr>
                <a:defRPr/>
              </a:pPr>
              <a:t>‹Nº›</a:t>
            </a:fld>
            <a:endParaRPr lang="es-ES" altLang="es-US"/>
          </a:p>
        </p:txBody>
      </p:sp>
    </p:spTree>
    <p:extLst>
      <p:ext uri="{BB962C8B-B14F-4D97-AF65-F5344CB8AC3E}">
        <p14:creationId xmlns:p14="http://schemas.microsoft.com/office/powerpoint/2010/main" val="30248383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5" name="Rectangle 6"/>
          <p:cNvSpPr>
            <a:spLocks noGrp="1" noChangeArrowheads="1"/>
          </p:cNvSpPr>
          <p:nvPr>
            <p:ph type="sldNum" sz="quarter" idx="12"/>
          </p:nvPr>
        </p:nvSpPr>
        <p:spPr>
          <a:ln/>
        </p:spPr>
        <p:txBody>
          <a:bodyPr/>
          <a:lstStyle>
            <a:lvl1pPr>
              <a:defRPr/>
            </a:lvl1pPr>
          </a:lstStyle>
          <a:p>
            <a:pPr>
              <a:defRPr/>
            </a:pPr>
            <a:fld id="{2209A31B-69FD-4750-AA65-C19A4D3D7A66}" type="slidenum">
              <a:rPr lang="es-ES" altLang="es-US"/>
              <a:pPr>
                <a:defRPr/>
              </a:pPr>
              <a:t>‹Nº›</a:t>
            </a:fld>
            <a:endParaRPr lang="es-ES" altLang="es-US"/>
          </a:p>
        </p:txBody>
      </p:sp>
    </p:spTree>
    <p:extLst>
      <p:ext uri="{BB962C8B-B14F-4D97-AF65-F5344CB8AC3E}">
        <p14:creationId xmlns:p14="http://schemas.microsoft.com/office/powerpoint/2010/main" val="28892127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4" name="Rectangle 6"/>
          <p:cNvSpPr>
            <a:spLocks noGrp="1" noChangeArrowheads="1"/>
          </p:cNvSpPr>
          <p:nvPr>
            <p:ph type="sldNum" sz="quarter" idx="12"/>
          </p:nvPr>
        </p:nvSpPr>
        <p:spPr>
          <a:ln/>
        </p:spPr>
        <p:txBody>
          <a:bodyPr/>
          <a:lstStyle>
            <a:lvl1pPr>
              <a:defRPr/>
            </a:lvl1pPr>
          </a:lstStyle>
          <a:p>
            <a:pPr>
              <a:defRPr/>
            </a:pPr>
            <a:fld id="{094838AE-1783-4993-8834-E5AEF56F413E}" type="slidenum">
              <a:rPr lang="es-ES" altLang="es-US"/>
              <a:pPr>
                <a:defRPr/>
              </a:pPr>
              <a:t>‹Nº›</a:t>
            </a:fld>
            <a:endParaRPr lang="es-ES" altLang="es-US"/>
          </a:p>
        </p:txBody>
      </p:sp>
    </p:spTree>
    <p:extLst>
      <p:ext uri="{BB962C8B-B14F-4D97-AF65-F5344CB8AC3E}">
        <p14:creationId xmlns:p14="http://schemas.microsoft.com/office/powerpoint/2010/main" val="283445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58FBB57A-12BC-4A8F-AB0E-763BEEFFC6B7}" type="slidenum">
              <a:rPr lang="es-ES" altLang="es-US"/>
              <a:pPr>
                <a:defRPr/>
              </a:pPr>
              <a:t>‹Nº›</a:t>
            </a:fld>
            <a:endParaRPr lang="es-ES" altLang="es-US"/>
          </a:p>
        </p:txBody>
      </p:sp>
    </p:spTree>
    <p:extLst>
      <p:ext uri="{BB962C8B-B14F-4D97-AF65-F5344CB8AC3E}">
        <p14:creationId xmlns:p14="http://schemas.microsoft.com/office/powerpoint/2010/main" val="27732908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24C33790-25C9-40ED-96EB-21455AF67679}" type="slidenum">
              <a:rPr lang="es-ES" altLang="es-US"/>
              <a:pPr>
                <a:defRPr/>
              </a:pPr>
              <a:t>‹Nº›</a:t>
            </a:fld>
            <a:endParaRPr lang="es-ES" altLang="es-US"/>
          </a:p>
        </p:txBody>
      </p:sp>
    </p:spTree>
    <p:extLst>
      <p:ext uri="{BB962C8B-B14F-4D97-AF65-F5344CB8AC3E}">
        <p14:creationId xmlns:p14="http://schemas.microsoft.com/office/powerpoint/2010/main" val="10821342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S" noProof="0" smtClean="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E6F03C12-CBAC-4D8E-990D-EC144185D324}" type="slidenum">
              <a:rPr lang="es-ES" altLang="es-US"/>
              <a:pPr>
                <a:defRPr/>
              </a:pPr>
              <a:t>‹Nº›</a:t>
            </a:fld>
            <a:endParaRPr lang="es-ES" altLang="es-US"/>
          </a:p>
        </p:txBody>
      </p:sp>
    </p:spTree>
    <p:extLst>
      <p:ext uri="{BB962C8B-B14F-4D97-AF65-F5344CB8AC3E}">
        <p14:creationId xmlns:p14="http://schemas.microsoft.com/office/powerpoint/2010/main" val="11060647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808D0023-D446-4000-B14E-27495125BE23}" type="slidenum">
              <a:rPr lang="es-ES" altLang="es-US"/>
              <a:pPr>
                <a:defRPr/>
              </a:pPr>
              <a:t>‹Nº›</a:t>
            </a:fld>
            <a:endParaRPr lang="es-ES" altLang="es-US"/>
          </a:p>
        </p:txBody>
      </p:sp>
    </p:spTree>
    <p:extLst>
      <p:ext uri="{BB962C8B-B14F-4D97-AF65-F5344CB8AC3E}">
        <p14:creationId xmlns:p14="http://schemas.microsoft.com/office/powerpoint/2010/main" val="40770503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6" name="Rectangle 6"/>
          <p:cNvSpPr>
            <a:spLocks noGrp="1" noChangeArrowheads="1"/>
          </p:cNvSpPr>
          <p:nvPr>
            <p:ph type="sldNum" sz="quarter" idx="12"/>
          </p:nvPr>
        </p:nvSpPr>
        <p:spPr>
          <a:ln/>
        </p:spPr>
        <p:txBody>
          <a:bodyPr/>
          <a:lstStyle>
            <a:lvl1pPr>
              <a:defRPr/>
            </a:lvl1pPr>
          </a:lstStyle>
          <a:p>
            <a:pPr>
              <a:defRPr/>
            </a:pPr>
            <a:fld id="{3E98986E-46AA-436D-88E6-EEAF73C64382}" type="slidenum">
              <a:rPr lang="es-ES" altLang="es-US"/>
              <a:pPr>
                <a:defRPr/>
              </a:pPr>
              <a:t>‹Nº›</a:t>
            </a:fld>
            <a:endParaRPr lang="es-ES" altLang="es-US"/>
          </a:p>
        </p:txBody>
      </p:sp>
    </p:spTree>
    <p:extLst>
      <p:ext uri="{BB962C8B-B14F-4D97-AF65-F5344CB8AC3E}">
        <p14:creationId xmlns:p14="http://schemas.microsoft.com/office/powerpoint/2010/main" val="3995127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457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4648200" y="1600200"/>
            <a:ext cx="40386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3B381E79-8401-4E21-A44E-4AD0EC689FB0}" type="slidenum">
              <a:rPr lang="es-ES" altLang="es-US"/>
              <a:pPr>
                <a:defRPr/>
              </a:pPr>
              <a:t>‹Nº›</a:t>
            </a:fld>
            <a:endParaRPr lang="es-ES" altLang="es-US"/>
          </a:p>
        </p:txBody>
      </p:sp>
    </p:spTree>
    <p:extLst>
      <p:ext uri="{BB962C8B-B14F-4D97-AF65-F5344CB8AC3E}">
        <p14:creationId xmlns:p14="http://schemas.microsoft.com/office/powerpoint/2010/main" val="375126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9" name="Rectangle 6"/>
          <p:cNvSpPr>
            <a:spLocks noGrp="1" noChangeArrowheads="1"/>
          </p:cNvSpPr>
          <p:nvPr>
            <p:ph type="sldNum" sz="quarter" idx="12"/>
          </p:nvPr>
        </p:nvSpPr>
        <p:spPr>
          <a:ln/>
        </p:spPr>
        <p:txBody>
          <a:bodyPr/>
          <a:lstStyle>
            <a:lvl1pPr>
              <a:defRPr/>
            </a:lvl1pPr>
          </a:lstStyle>
          <a:p>
            <a:pPr>
              <a:defRPr/>
            </a:pPr>
            <a:fld id="{41AF379B-83F7-4964-BD7E-A3C760184F62}" type="slidenum">
              <a:rPr lang="es-ES" altLang="es-US"/>
              <a:pPr>
                <a:defRPr/>
              </a:pPr>
              <a:t>‹Nº›</a:t>
            </a:fld>
            <a:endParaRPr lang="es-ES" altLang="es-US"/>
          </a:p>
        </p:txBody>
      </p:sp>
    </p:spTree>
    <p:extLst>
      <p:ext uri="{BB962C8B-B14F-4D97-AF65-F5344CB8AC3E}">
        <p14:creationId xmlns:p14="http://schemas.microsoft.com/office/powerpoint/2010/main" val="145885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5" name="Rectangle 6"/>
          <p:cNvSpPr>
            <a:spLocks noGrp="1" noChangeArrowheads="1"/>
          </p:cNvSpPr>
          <p:nvPr>
            <p:ph type="sldNum" sz="quarter" idx="12"/>
          </p:nvPr>
        </p:nvSpPr>
        <p:spPr>
          <a:ln/>
        </p:spPr>
        <p:txBody>
          <a:bodyPr/>
          <a:lstStyle>
            <a:lvl1pPr>
              <a:defRPr/>
            </a:lvl1pPr>
          </a:lstStyle>
          <a:p>
            <a:pPr>
              <a:defRPr/>
            </a:pPr>
            <a:fld id="{349F13BC-F435-4B15-B18C-A3DB82A28E2E}" type="slidenum">
              <a:rPr lang="es-ES" altLang="es-US"/>
              <a:pPr>
                <a:defRPr/>
              </a:pPr>
              <a:t>‹Nº›</a:t>
            </a:fld>
            <a:endParaRPr lang="es-ES" altLang="es-US"/>
          </a:p>
        </p:txBody>
      </p:sp>
    </p:spTree>
    <p:extLst>
      <p:ext uri="{BB962C8B-B14F-4D97-AF65-F5344CB8AC3E}">
        <p14:creationId xmlns:p14="http://schemas.microsoft.com/office/powerpoint/2010/main" val="3380645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4" name="Rectangle 6"/>
          <p:cNvSpPr>
            <a:spLocks noGrp="1" noChangeArrowheads="1"/>
          </p:cNvSpPr>
          <p:nvPr>
            <p:ph type="sldNum" sz="quarter" idx="12"/>
          </p:nvPr>
        </p:nvSpPr>
        <p:spPr>
          <a:ln/>
        </p:spPr>
        <p:txBody>
          <a:bodyPr/>
          <a:lstStyle>
            <a:lvl1pPr>
              <a:defRPr/>
            </a:lvl1pPr>
          </a:lstStyle>
          <a:p>
            <a:pPr>
              <a:defRPr/>
            </a:pPr>
            <a:fld id="{844A91EA-AC46-4C86-ADB6-82DE93F79D43}" type="slidenum">
              <a:rPr lang="es-ES" altLang="es-US"/>
              <a:pPr>
                <a:defRPr/>
              </a:pPr>
              <a:t>‹Nº›</a:t>
            </a:fld>
            <a:endParaRPr lang="es-ES" altLang="es-US"/>
          </a:p>
        </p:txBody>
      </p:sp>
    </p:spTree>
    <p:extLst>
      <p:ext uri="{BB962C8B-B14F-4D97-AF65-F5344CB8AC3E}">
        <p14:creationId xmlns:p14="http://schemas.microsoft.com/office/powerpoint/2010/main" val="2507227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2D26B4D8-4C5C-4171-827D-FDE01AB54C82}" type="slidenum">
              <a:rPr lang="es-ES" altLang="es-US"/>
              <a:pPr>
                <a:defRPr/>
              </a:pPr>
              <a:t>‹Nº›</a:t>
            </a:fld>
            <a:endParaRPr lang="es-ES" altLang="es-US"/>
          </a:p>
        </p:txBody>
      </p:sp>
    </p:spTree>
    <p:extLst>
      <p:ext uri="{BB962C8B-B14F-4D97-AF65-F5344CB8AC3E}">
        <p14:creationId xmlns:p14="http://schemas.microsoft.com/office/powerpoint/2010/main" val="349281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US" noProof="0" smtClean="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s-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s-US"/>
          </a:p>
        </p:txBody>
      </p:sp>
      <p:sp>
        <p:nvSpPr>
          <p:cNvPr id="7" name="Rectangle 6"/>
          <p:cNvSpPr>
            <a:spLocks noGrp="1" noChangeArrowheads="1"/>
          </p:cNvSpPr>
          <p:nvPr>
            <p:ph type="sldNum" sz="quarter" idx="12"/>
          </p:nvPr>
        </p:nvSpPr>
        <p:spPr>
          <a:ln/>
        </p:spPr>
        <p:txBody>
          <a:bodyPr/>
          <a:lstStyle>
            <a:lvl1pPr>
              <a:defRPr/>
            </a:lvl1pPr>
          </a:lstStyle>
          <a:p>
            <a:pPr>
              <a:defRPr/>
            </a:pPr>
            <a:fld id="{7D157D3F-2BDB-4F4C-A367-1F89CED3C582}" type="slidenum">
              <a:rPr lang="es-ES" altLang="es-US"/>
              <a:pPr>
                <a:defRPr/>
              </a:pPr>
              <a:t>‹Nº›</a:t>
            </a:fld>
            <a:endParaRPr lang="es-ES" altLang="es-US"/>
          </a:p>
        </p:txBody>
      </p:sp>
    </p:spTree>
    <p:extLst>
      <p:ext uri="{BB962C8B-B14F-4D97-AF65-F5344CB8AC3E}">
        <p14:creationId xmlns:p14="http://schemas.microsoft.com/office/powerpoint/2010/main" val="3890098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s-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ltLang="es-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FF22F8F-B78A-4991-B9BE-F6EC90DD0203}" type="slidenum">
              <a:rPr lang="es-ES" altLang="es-US"/>
              <a:pPr>
                <a:defRPr/>
              </a:pPr>
              <a:t>‹Nº›</a:t>
            </a:fld>
            <a:endParaRPr lang="es-ES" altLang="es-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modificar el estilo de título del patrón</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7578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s-ES" altLang="es-US"/>
          </a:p>
        </p:txBody>
      </p:sp>
      <p:sp>
        <p:nvSpPr>
          <p:cNvPr id="7578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s-ES" altLang="es-US"/>
          </a:p>
        </p:txBody>
      </p:sp>
      <p:sp>
        <p:nvSpPr>
          <p:cNvPr id="75782"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73AF9EB-C178-47C8-A0EC-B23C5AAC04DA}" type="slidenum">
              <a:rPr lang="es-ES" altLang="es-US"/>
              <a:pPr>
                <a:defRPr/>
              </a:pPr>
              <a:t>‹Nº›</a:t>
            </a:fld>
            <a:endParaRPr lang="es-ES" altLang="es-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798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s-US"/>
          </a:p>
        </p:txBody>
      </p:sp>
      <p:sp>
        <p:nvSpPr>
          <p:cNvPr id="798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ltLang="es-US"/>
          </a:p>
        </p:txBody>
      </p:sp>
      <p:sp>
        <p:nvSpPr>
          <p:cNvPr id="798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F3513F9-F6F1-4BB0-A75A-42E4E02FD35D}" type="slidenum">
              <a:rPr lang="es-ES" altLang="es-US"/>
              <a:pPr>
                <a:defRPr/>
              </a:pPr>
              <a:t>‹Nº›</a:t>
            </a:fld>
            <a:endParaRPr lang="es-ES" altLang="es-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28431" y="1160749"/>
            <a:ext cx="7517734" cy="1823576"/>
          </a:xfrm>
          <a:prstGeom prst="rect">
            <a:avLst/>
          </a:prstGeom>
          <a:noFill/>
        </p:spPr>
        <p:txBody>
          <a:bodyPr wrap="square" lIns="68580" tIns="34290" rIns="68580" bIns="3429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La Universidad de Ciencias </a:t>
            </a:r>
          </a:p>
          <a:p>
            <a:pPr algn="ct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Médicas de La Habana</a:t>
            </a:r>
          </a:p>
          <a:p>
            <a:pPr algn="ct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Por la EXCELENCIA </a:t>
            </a:r>
          </a:p>
          <a:p>
            <a:pPr algn="ct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2024</a:t>
            </a:r>
            <a:endPar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135" name="Imagen 8">
            <a:extLst>
              <a:ext uri="{FF2B5EF4-FFF2-40B4-BE49-F238E27FC236}">
                <a16:creationId xmlns:a16="http://schemas.microsoft.com/office/drawing/2014/main" id="{E182BEBF-EA5A-4C73-8B06-04A9AF0CF903}"/>
              </a:ext>
            </a:extLst>
          </p:cNvPr>
          <p:cNvPicPr>
            <a:picLocks noChangeAspect="1"/>
          </p:cNvPicPr>
          <p:nvPr/>
        </p:nvPicPr>
        <p:blipFill>
          <a:blip r:embed="rId2"/>
          <a:stretch>
            <a:fillRect/>
          </a:stretch>
        </p:blipFill>
        <p:spPr>
          <a:xfrm>
            <a:off x="728431" y="2350998"/>
            <a:ext cx="1512168" cy="1286265"/>
          </a:xfrm>
          <a:prstGeom prst="rect">
            <a:avLst/>
          </a:prstGeom>
        </p:spPr>
      </p:pic>
      <p:sp>
        <p:nvSpPr>
          <p:cNvPr id="136" name="135 Rectángulo"/>
          <p:cNvSpPr/>
          <p:nvPr/>
        </p:nvSpPr>
        <p:spPr>
          <a:xfrm>
            <a:off x="1408671" y="3753036"/>
            <a:ext cx="5932620" cy="2308324"/>
          </a:xfrm>
          <a:prstGeom prst="rect">
            <a:avLst/>
          </a:prstGeom>
        </p:spPr>
        <p:txBody>
          <a:bodyPr wrap="square">
            <a:spAutoFit/>
          </a:bodyPr>
          <a:lstStyle/>
          <a:p>
            <a:pPr algn="just"/>
            <a:r>
              <a:rPr lang="es-ES" b="1" i="1" dirty="0"/>
              <a:t>Promover una cultura de </a:t>
            </a:r>
            <a:r>
              <a:rPr lang="es-ES" b="1" i="1" dirty="0" smtClean="0"/>
              <a:t>GESTIÓN DE LA CALIDAD en </a:t>
            </a:r>
            <a:r>
              <a:rPr lang="es-ES" b="1" i="1" dirty="0"/>
              <a:t>la Facultad de Ciencias Médicas </a:t>
            </a:r>
            <a:r>
              <a:rPr lang="es-ES" b="1" i="1" dirty="0" smtClean="0"/>
              <a:t>“Miguel Enríquez”</a:t>
            </a:r>
            <a:r>
              <a:rPr lang="es-ES" i="1" dirty="0" smtClean="0"/>
              <a:t>, </a:t>
            </a:r>
            <a:r>
              <a:rPr lang="es-ES" i="1" dirty="0"/>
              <a:t>que posibilite la adopción de decisiones acertadas y oportunas en la dirección de los procesos </a:t>
            </a:r>
            <a:r>
              <a:rPr lang="es-ES" i="1" dirty="0" smtClean="0"/>
              <a:t>sustantivos de la facultad, </a:t>
            </a:r>
            <a:r>
              <a:rPr lang="es-ES" i="1" dirty="0"/>
              <a:t>propiciando la mejora continua, que  conduce a la </a:t>
            </a:r>
            <a:r>
              <a:rPr lang="es-ES" b="1" i="1" dirty="0"/>
              <a:t>acreditación</a:t>
            </a:r>
            <a:r>
              <a:rPr lang="es-ES" i="1" dirty="0"/>
              <a:t> y al reconocimiento social de la calidad alcanzada, con visibilidad nacional e internacional.</a:t>
            </a:r>
            <a:endParaRPr lang="es-E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6415" y="2455785"/>
            <a:ext cx="1809750" cy="1007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 name="137 Rectángulo"/>
          <p:cNvSpPr/>
          <p:nvPr/>
        </p:nvSpPr>
        <p:spPr>
          <a:xfrm>
            <a:off x="1767271" y="4941169"/>
            <a:ext cx="5463131" cy="1200329"/>
          </a:xfrm>
          <a:prstGeom prst="rect">
            <a:avLst/>
          </a:prstGeom>
        </p:spPr>
        <p:txBody>
          <a:bodyPr wrap="square">
            <a:spAutoFit/>
          </a:bodyPr>
          <a:lstStyle/>
          <a:p>
            <a:pPr algn="ctr"/>
            <a:r>
              <a:rPr lang="es-ES" b="1" dirty="0">
                <a:ln w="11430"/>
                <a:solidFill>
                  <a:srgbClr val="FF0000"/>
                </a:solidFill>
                <a:latin typeface="Times New Roman" pitchFamily="18" charset="0"/>
                <a:cs typeface="Times New Roman" pitchFamily="18" charset="0"/>
              </a:rPr>
              <a:t>La </a:t>
            </a:r>
            <a:r>
              <a:rPr lang="es-ES" b="1" dirty="0" smtClean="0">
                <a:ln w="11430"/>
                <a:solidFill>
                  <a:srgbClr val="FF0000"/>
                </a:solidFill>
                <a:latin typeface="Times New Roman" pitchFamily="18" charset="0"/>
                <a:cs typeface="Times New Roman" pitchFamily="18" charset="0"/>
              </a:rPr>
              <a:t>Facultad de Ciencias Médicas “Miguel Enríquez”</a:t>
            </a:r>
          </a:p>
          <a:p>
            <a:pPr algn="ctr"/>
            <a:r>
              <a:rPr lang="es-ES" b="1" dirty="0" smtClean="0">
                <a:ln w="11430"/>
                <a:solidFill>
                  <a:srgbClr val="FF0000"/>
                </a:solidFill>
                <a:latin typeface="Times New Roman" pitchFamily="18" charset="0"/>
                <a:cs typeface="Times New Roman" pitchFamily="18" charset="0"/>
              </a:rPr>
              <a:t>Por la EXCELENCIA </a:t>
            </a:r>
          </a:p>
          <a:p>
            <a:pPr algn="ctr"/>
            <a:r>
              <a:rPr lang="es-ES" b="1" dirty="0" smtClean="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algn="ctr"/>
            <a:r>
              <a:rPr lang="es-ES" b="1" dirty="0" smtClean="0">
                <a:ln w="11430"/>
                <a:solidFill>
                  <a:srgbClr val="FF0000"/>
                </a:solidFill>
                <a:latin typeface="Times New Roman" pitchFamily="18" charset="0"/>
                <a:cs typeface="Times New Roman" pitchFamily="18" charset="0"/>
              </a:rPr>
              <a:t>2024</a:t>
            </a: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0426" y="2994131"/>
            <a:ext cx="792088" cy="613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3088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629400" y="4495800"/>
            <a:ext cx="914400" cy="838200"/>
          </a:xfrm>
          <a:prstGeom prst="rect">
            <a:avLst/>
          </a:prstGeom>
          <a:solidFill>
            <a:srgbClr val="006600"/>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chemeClr val="bg1"/>
                </a:solidFill>
                <a:latin typeface="Arial Black" panose="020B0A04020102020204" pitchFamily="34" charset="0"/>
              </a:rPr>
              <a:t>ZD</a:t>
            </a:r>
          </a:p>
        </p:txBody>
      </p:sp>
      <p:sp>
        <p:nvSpPr>
          <p:cNvPr id="13315" name="Rectangle 3"/>
          <p:cNvSpPr>
            <a:spLocks noChangeArrowheads="1"/>
          </p:cNvSpPr>
          <p:nvPr/>
        </p:nvSpPr>
        <p:spPr bwMode="auto">
          <a:xfrm>
            <a:off x="228600" y="152400"/>
            <a:ext cx="8686800" cy="685800"/>
          </a:xfrm>
          <a:prstGeom prst="rect">
            <a:avLst/>
          </a:prstGeom>
          <a:solidFill>
            <a:srgbClr val="008000"/>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chemeClr val="bg1"/>
                </a:solidFill>
                <a:latin typeface="Arial Black" panose="020B0A04020102020204" pitchFamily="34" charset="0"/>
              </a:rPr>
              <a:t>CONSEJO NACIONAL DE DEFENSA</a:t>
            </a:r>
          </a:p>
        </p:txBody>
      </p:sp>
      <p:sp>
        <p:nvSpPr>
          <p:cNvPr id="13316" name="Rectangle 4"/>
          <p:cNvSpPr>
            <a:spLocks noChangeArrowheads="1"/>
          </p:cNvSpPr>
          <p:nvPr/>
        </p:nvSpPr>
        <p:spPr bwMode="auto">
          <a:xfrm>
            <a:off x="914400" y="1524000"/>
            <a:ext cx="1600200" cy="533400"/>
          </a:xfrm>
          <a:prstGeom prst="rect">
            <a:avLst/>
          </a:prstGeom>
          <a:solidFill>
            <a:srgbClr val="FFFF00"/>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rgbClr val="FF0000"/>
                </a:solidFill>
                <a:latin typeface="Arial Black" panose="020B0A04020102020204" pitchFamily="34" charset="0"/>
              </a:rPr>
              <a:t>IPK</a:t>
            </a:r>
          </a:p>
        </p:txBody>
      </p:sp>
      <p:sp>
        <p:nvSpPr>
          <p:cNvPr id="13317" name="Rectangle 5"/>
          <p:cNvSpPr>
            <a:spLocks noChangeArrowheads="1"/>
          </p:cNvSpPr>
          <p:nvPr/>
        </p:nvSpPr>
        <p:spPr bwMode="auto">
          <a:xfrm>
            <a:off x="2362200" y="2819400"/>
            <a:ext cx="1752600" cy="838200"/>
          </a:xfrm>
          <a:prstGeom prst="rect">
            <a:avLst/>
          </a:prstGeom>
          <a:solidFill>
            <a:srgbClr val="0000FF"/>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rgbClr val="66FFFF"/>
                </a:solidFill>
                <a:latin typeface="Arial Black" panose="020B0A04020102020204" pitchFamily="34" charset="0"/>
              </a:rPr>
              <a:t>CPHE</a:t>
            </a:r>
          </a:p>
        </p:txBody>
      </p:sp>
      <p:sp>
        <p:nvSpPr>
          <p:cNvPr id="13318" name="Rectangle 6"/>
          <p:cNvSpPr>
            <a:spLocks noChangeArrowheads="1"/>
          </p:cNvSpPr>
          <p:nvPr/>
        </p:nvSpPr>
        <p:spPr bwMode="auto">
          <a:xfrm>
            <a:off x="2667000" y="5867400"/>
            <a:ext cx="1219200" cy="838200"/>
          </a:xfrm>
          <a:prstGeom prst="rect">
            <a:avLst/>
          </a:prstGeom>
          <a:solidFill>
            <a:srgbClr val="FF0000"/>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chemeClr val="bg1"/>
                </a:solidFill>
                <a:latin typeface="Arial Black" panose="020B0A04020102020204" pitchFamily="34" charset="0"/>
              </a:rPr>
              <a:t>EHE</a:t>
            </a:r>
          </a:p>
        </p:txBody>
      </p:sp>
      <p:sp>
        <p:nvSpPr>
          <p:cNvPr id="13319" name="Rectangle 7"/>
          <p:cNvSpPr>
            <a:spLocks noChangeArrowheads="1"/>
          </p:cNvSpPr>
          <p:nvPr/>
        </p:nvSpPr>
        <p:spPr bwMode="auto">
          <a:xfrm>
            <a:off x="1295400" y="4495800"/>
            <a:ext cx="1752600" cy="838200"/>
          </a:xfrm>
          <a:prstGeom prst="rect">
            <a:avLst/>
          </a:prstGeom>
          <a:solidFill>
            <a:srgbClr val="CCFFCC"/>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rgbClr val="0000FF"/>
                </a:solidFill>
                <a:latin typeface="Arial Black" panose="020B0A04020102020204" pitchFamily="34" charset="0"/>
              </a:rPr>
              <a:t>CMHE</a:t>
            </a:r>
          </a:p>
        </p:txBody>
      </p:sp>
      <p:sp>
        <p:nvSpPr>
          <p:cNvPr id="13320" name="Rectangle 8"/>
          <p:cNvSpPr>
            <a:spLocks noChangeArrowheads="1"/>
          </p:cNvSpPr>
          <p:nvPr/>
        </p:nvSpPr>
        <p:spPr bwMode="auto">
          <a:xfrm>
            <a:off x="3733800" y="1524000"/>
            <a:ext cx="1752600" cy="533400"/>
          </a:xfrm>
          <a:prstGeom prst="rect">
            <a:avLst/>
          </a:prstGeom>
          <a:solidFill>
            <a:srgbClr val="00FFFF"/>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rgbClr val="000066"/>
                </a:solidFill>
                <a:latin typeface="Arial Black" panose="020B0A04020102020204" pitchFamily="34" charset="0"/>
              </a:rPr>
              <a:t>CNES</a:t>
            </a:r>
          </a:p>
        </p:txBody>
      </p:sp>
      <p:sp>
        <p:nvSpPr>
          <p:cNvPr id="13321" name="Rectangle 9"/>
          <p:cNvSpPr>
            <a:spLocks noChangeArrowheads="1"/>
          </p:cNvSpPr>
          <p:nvPr/>
        </p:nvSpPr>
        <p:spPr bwMode="auto">
          <a:xfrm>
            <a:off x="6477000" y="2819400"/>
            <a:ext cx="1219200" cy="838200"/>
          </a:xfrm>
          <a:prstGeom prst="rect">
            <a:avLst/>
          </a:prstGeom>
          <a:solidFill>
            <a:srgbClr val="006600"/>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chemeClr val="bg1"/>
                </a:solidFill>
                <a:latin typeface="Arial Black" panose="020B0A04020102020204" pitchFamily="34" charset="0"/>
              </a:rPr>
              <a:t>CPD</a:t>
            </a:r>
          </a:p>
        </p:txBody>
      </p:sp>
      <p:sp>
        <p:nvSpPr>
          <p:cNvPr id="13322" name="Rectangle 10"/>
          <p:cNvSpPr>
            <a:spLocks noChangeArrowheads="1"/>
          </p:cNvSpPr>
          <p:nvPr/>
        </p:nvSpPr>
        <p:spPr bwMode="auto">
          <a:xfrm>
            <a:off x="3581400" y="4495800"/>
            <a:ext cx="1752600" cy="838200"/>
          </a:xfrm>
          <a:prstGeom prst="rect">
            <a:avLst/>
          </a:prstGeom>
          <a:solidFill>
            <a:srgbClr val="CCFFCC"/>
          </a:solidFill>
          <a:ln w="1270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rgbClr val="9900CC"/>
                </a:solidFill>
                <a:latin typeface="Arial Black" panose="020B0A04020102020204" pitchFamily="34" charset="0"/>
              </a:rPr>
              <a:t>UMHE</a:t>
            </a:r>
          </a:p>
        </p:txBody>
      </p:sp>
      <p:sp>
        <p:nvSpPr>
          <p:cNvPr id="13323" name="Line 11"/>
          <p:cNvSpPr>
            <a:spLocks noChangeShapeType="1"/>
          </p:cNvSpPr>
          <p:nvPr/>
        </p:nvSpPr>
        <p:spPr bwMode="auto">
          <a:xfrm>
            <a:off x="7086600" y="914400"/>
            <a:ext cx="0" cy="1828800"/>
          </a:xfrm>
          <a:prstGeom prst="line">
            <a:avLst/>
          </a:prstGeom>
          <a:noFill/>
          <a:ln w="1714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24" name="Line 12"/>
          <p:cNvSpPr>
            <a:spLocks noChangeShapeType="1"/>
          </p:cNvSpPr>
          <p:nvPr/>
        </p:nvSpPr>
        <p:spPr bwMode="auto">
          <a:xfrm>
            <a:off x="4800600" y="914400"/>
            <a:ext cx="0" cy="5334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25" name="Line 13"/>
          <p:cNvSpPr>
            <a:spLocks noChangeShapeType="1"/>
          </p:cNvSpPr>
          <p:nvPr/>
        </p:nvSpPr>
        <p:spPr bwMode="auto">
          <a:xfrm>
            <a:off x="1600200" y="2057400"/>
            <a:ext cx="685800" cy="6858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26" name="Line 14"/>
          <p:cNvSpPr>
            <a:spLocks noChangeShapeType="1"/>
          </p:cNvSpPr>
          <p:nvPr/>
        </p:nvSpPr>
        <p:spPr bwMode="auto">
          <a:xfrm flipH="1">
            <a:off x="4191000" y="2057400"/>
            <a:ext cx="609600" cy="6858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27" name="Line 15"/>
          <p:cNvSpPr>
            <a:spLocks noChangeShapeType="1"/>
          </p:cNvSpPr>
          <p:nvPr/>
        </p:nvSpPr>
        <p:spPr bwMode="auto">
          <a:xfrm flipH="1">
            <a:off x="4191000" y="3200400"/>
            <a:ext cx="2209800" cy="0"/>
          </a:xfrm>
          <a:prstGeom prst="line">
            <a:avLst/>
          </a:prstGeom>
          <a:noFill/>
          <a:ln w="165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28" name="Line 16"/>
          <p:cNvSpPr>
            <a:spLocks noChangeShapeType="1"/>
          </p:cNvSpPr>
          <p:nvPr/>
        </p:nvSpPr>
        <p:spPr bwMode="auto">
          <a:xfrm>
            <a:off x="7086600" y="3733800"/>
            <a:ext cx="0" cy="6858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29" name="Line 17"/>
          <p:cNvSpPr>
            <a:spLocks noChangeShapeType="1"/>
          </p:cNvSpPr>
          <p:nvPr/>
        </p:nvSpPr>
        <p:spPr bwMode="auto">
          <a:xfrm flipH="1">
            <a:off x="2514600" y="3657600"/>
            <a:ext cx="533400" cy="7620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30" name="Line 18"/>
          <p:cNvSpPr>
            <a:spLocks noChangeShapeType="1"/>
          </p:cNvSpPr>
          <p:nvPr/>
        </p:nvSpPr>
        <p:spPr bwMode="auto">
          <a:xfrm>
            <a:off x="3429000" y="3657600"/>
            <a:ext cx="533400" cy="7620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31" name="Line 19"/>
          <p:cNvSpPr>
            <a:spLocks noChangeShapeType="1"/>
          </p:cNvSpPr>
          <p:nvPr/>
        </p:nvSpPr>
        <p:spPr bwMode="auto">
          <a:xfrm flipH="1">
            <a:off x="3962400" y="5334000"/>
            <a:ext cx="685800" cy="4572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32" name="Line 20"/>
          <p:cNvSpPr>
            <a:spLocks noChangeShapeType="1"/>
          </p:cNvSpPr>
          <p:nvPr/>
        </p:nvSpPr>
        <p:spPr bwMode="auto">
          <a:xfrm flipH="1">
            <a:off x="5410200" y="4876800"/>
            <a:ext cx="1143000" cy="0"/>
          </a:xfrm>
          <a:prstGeom prst="line">
            <a:avLst/>
          </a:prstGeom>
          <a:noFill/>
          <a:ln w="152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33" name="Line 21"/>
          <p:cNvSpPr>
            <a:spLocks noChangeShapeType="1"/>
          </p:cNvSpPr>
          <p:nvPr/>
        </p:nvSpPr>
        <p:spPr bwMode="auto">
          <a:xfrm>
            <a:off x="1905000" y="5334000"/>
            <a:ext cx="685800" cy="4572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3334" name="Line 22"/>
          <p:cNvSpPr>
            <a:spLocks noChangeShapeType="1"/>
          </p:cNvSpPr>
          <p:nvPr/>
        </p:nvSpPr>
        <p:spPr bwMode="auto">
          <a:xfrm>
            <a:off x="1676400" y="914400"/>
            <a:ext cx="0" cy="533400"/>
          </a:xfrm>
          <a:prstGeom prst="line">
            <a:avLst/>
          </a:prstGeom>
          <a:noFill/>
          <a:ln w="1270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1066800"/>
            <a:ext cx="9144000" cy="384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None/>
            </a:pPr>
            <a:r>
              <a:rPr lang="es-ES" altLang="es-US">
                <a:solidFill>
                  <a:schemeClr val="bg1"/>
                </a:solidFill>
                <a:latin typeface="Arial Black" panose="020B0A04020102020204" pitchFamily="34" charset="0"/>
              </a:rPr>
              <a:t>ESTRUCTURA DE LA ESCUADRA HIGIÉNICO EPIDÉMICA (EHE) </a:t>
            </a:r>
          </a:p>
          <a:p>
            <a:pPr eaLnBrk="1" hangingPunct="1">
              <a:spcBef>
                <a:spcPct val="0"/>
              </a:spcBef>
              <a:buFont typeface="Wingdings" panose="05000000000000000000" pitchFamily="2" charset="2"/>
              <a:buNone/>
            </a:pPr>
            <a:endParaRPr lang="es-ES" altLang="es-US" sz="1000">
              <a:solidFill>
                <a:schemeClr val="bg1"/>
              </a:solidFill>
              <a:latin typeface="Arial Black" panose="020B0A04020102020204" pitchFamily="34" charset="0"/>
            </a:endParaRPr>
          </a:p>
          <a:p>
            <a:pPr eaLnBrk="1" hangingPunct="1">
              <a:spcBef>
                <a:spcPct val="0"/>
              </a:spcBef>
              <a:buFont typeface="Wingdings" panose="05000000000000000000" pitchFamily="2" charset="2"/>
              <a:buNone/>
            </a:pPr>
            <a:endParaRPr lang="es-ES" altLang="es-US" sz="1000">
              <a:solidFill>
                <a:schemeClr val="bg1"/>
              </a:solidFill>
              <a:latin typeface="Arial Black" panose="020B0A04020102020204" pitchFamily="34" charset="0"/>
            </a:endParaRPr>
          </a:p>
          <a:p>
            <a:pPr eaLnBrk="1" hangingPunct="1">
              <a:spcBef>
                <a:spcPct val="0"/>
              </a:spcBef>
              <a:buFont typeface="Wingdings" panose="05000000000000000000" pitchFamily="2" charset="2"/>
              <a:buNone/>
            </a:pPr>
            <a:r>
              <a:rPr lang="es-ES" altLang="es-US">
                <a:solidFill>
                  <a:schemeClr val="bg1"/>
                </a:solidFill>
                <a:latin typeface="Arial Black" panose="020B0A04020102020204" pitchFamily="34" charset="0"/>
              </a:rPr>
              <a:t>- JEFE DE ESCUADRA</a:t>
            </a:r>
          </a:p>
          <a:p>
            <a:pPr eaLnBrk="1" hangingPunct="1">
              <a:spcBef>
                <a:spcPct val="0"/>
              </a:spcBef>
              <a:buFont typeface="Wingdings" panose="05000000000000000000" pitchFamily="2" charset="2"/>
              <a:buNone/>
            </a:pPr>
            <a:r>
              <a:rPr lang="es-ES" altLang="es-US">
                <a:solidFill>
                  <a:schemeClr val="bg1"/>
                </a:solidFill>
                <a:latin typeface="Arial Black" panose="020B0A04020102020204" pitchFamily="34" charset="0"/>
              </a:rPr>
              <a:t>- TÉCNICO HIGIENE Y EPIDEMIOLOGIA</a:t>
            </a:r>
          </a:p>
          <a:p>
            <a:pPr eaLnBrk="1" hangingPunct="1">
              <a:spcBef>
                <a:spcPct val="0"/>
              </a:spcBef>
              <a:buFont typeface="Wingdings" panose="05000000000000000000" pitchFamily="2" charset="2"/>
              <a:buNone/>
            </a:pPr>
            <a:r>
              <a:rPr lang="es-ES" altLang="es-US">
                <a:solidFill>
                  <a:schemeClr val="bg1"/>
                </a:solidFill>
                <a:latin typeface="Arial Black" panose="020B0A04020102020204" pitchFamily="34" charset="0"/>
              </a:rPr>
              <a:t>- ENFERMERA</a:t>
            </a:r>
          </a:p>
          <a:p>
            <a:pPr eaLnBrk="1" hangingPunct="1">
              <a:spcBef>
                <a:spcPct val="0"/>
              </a:spcBef>
              <a:buFont typeface="Wingdings" panose="05000000000000000000" pitchFamily="2" charset="2"/>
              <a:buNone/>
            </a:pPr>
            <a:r>
              <a:rPr lang="es-ES" altLang="es-US">
                <a:solidFill>
                  <a:schemeClr val="bg1"/>
                </a:solidFill>
                <a:latin typeface="Arial Black" panose="020B0A04020102020204" pitchFamily="34" charset="0"/>
              </a:rPr>
              <a:t>- CONTROLADOR DE VECTORES</a:t>
            </a:r>
          </a:p>
          <a:p>
            <a:pPr eaLnBrk="1" hangingPunct="1">
              <a:spcBef>
                <a:spcPct val="0"/>
              </a:spcBef>
              <a:buFont typeface="Wingdings" panose="05000000000000000000" pitchFamily="2" charset="2"/>
              <a:buNone/>
            </a:pPr>
            <a:r>
              <a:rPr lang="es-ES" altLang="es-US">
                <a:solidFill>
                  <a:schemeClr val="bg1"/>
                </a:solidFill>
                <a:latin typeface="Arial Black" panose="020B0A04020102020204" pitchFamily="34" charset="0"/>
              </a:rPr>
              <a:t>- 2 OPERARIOS DE SANEAMIENTO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1154113"/>
            <a:ext cx="9144000" cy="478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s-ES" altLang="es-US" sz="2800">
                <a:solidFill>
                  <a:schemeClr val="bg1"/>
                </a:solidFill>
                <a:latin typeface="Arial Black" panose="020B0A04020102020204" pitchFamily="34" charset="0"/>
              </a:rPr>
              <a:t>- ORGANIZAR Y REALIZAR LA EXPLORACION HIGIENICO EPIDEMIOLOGICO.</a:t>
            </a:r>
          </a:p>
          <a:p>
            <a:pPr algn="just" eaLnBrk="1" hangingPunct="1">
              <a:spcBef>
                <a:spcPct val="0"/>
              </a:spcBef>
              <a:buFontTx/>
              <a:buChar char="-"/>
            </a:pPr>
            <a:r>
              <a:rPr lang="es-ES" altLang="es-US" sz="2800">
                <a:solidFill>
                  <a:schemeClr val="bg1"/>
                </a:solidFill>
                <a:latin typeface="Arial Black" panose="020B0A04020102020204" pitchFamily="34" charset="0"/>
              </a:rPr>
              <a:t> AISLAMIENTO DE ENFERMOS.</a:t>
            </a:r>
          </a:p>
          <a:p>
            <a:pPr algn="just" eaLnBrk="1" hangingPunct="1">
              <a:spcBef>
                <a:spcPct val="0"/>
              </a:spcBef>
              <a:buFontTx/>
              <a:buChar char="-"/>
            </a:pPr>
            <a:r>
              <a:rPr lang="es-ES" altLang="es-US" sz="2800">
                <a:solidFill>
                  <a:schemeClr val="bg1"/>
                </a:solidFill>
                <a:latin typeface="Arial Black" panose="020B0A04020102020204" pitchFamily="34" charset="0"/>
              </a:rPr>
              <a:t> ENCUESTAS DE CONTACTOS.</a:t>
            </a:r>
          </a:p>
          <a:p>
            <a:pPr algn="just" eaLnBrk="1" hangingPunct="1">
              <a:spcBef>
                <a:spcPct val="0"/>
              </a:spcBef>
              <a:buFontTx/>
              <a:buChar char="-"/>
            </a:pPr>
            <a:r>
              <a:rPr lang="es-ES" altLang="es-US" sz="2800">
                <a:solidFill>
                  <a:schemeClr val="bg1"/>
                </a:solidFill>
                <a:latin typeface="Arial Black" panose="020B0A04020102020204" pitchFamily="34" charset="0"/>
              </a:rPr>
              <a:t> NOTIFICACION INMEDIATA DE CASOS.</a:t>
            </a:r>
          </a:p>
          <a:p>
            <a:pPr algn="just" eaLnBrk="1" hangingPunct="1">
              <a:spcBef>
                <a:spcPct val="0"/>
              </a:spcBef>
              <a:buFontTx/>
              <a:buChar char="-"/>
            </a:pPr>
            <a:r>
              <a:rPr lang="es-ES" altLang="es-US" sz="2800">
                <a:solidFill>
                  <a:schemeClr val="bg1"/>
                </a:solidFill>
                <a:latin typeface="Arial Black" panose="020B0A04020102020204" pitchFamily="34" charset="0"/>
              </a:rPr>
              <a:t> TOMA Y REMISION DE MUESTRAS.</a:t>
            </a:r>
          </a:p>
          <a:p>
            <a:pPr algn="just" eaLnBrk="1" hangingPunct="1">
              <a:spcBef>
                <a:spcPct val="0"/>
              </a:spcBef>
              <a:buFontTx/>
              <a:buChar char="-"/>
            </a:pPr>
            <a:r>
              <a:rPr lang="es-ES" altLang="es-US" sz="2800">
                <a:solidFill>
                  <a:schemeClr val="bg1"/>
                </a:solidFill>
                <a:latin typeface="Arial Black" panose="020B0A04020102020204" pitchFamily="34" charset="0"/>
              </a:rPr>
              <a:t> MEDIDAS PRIMARIAS DE CONTROL EPIDEM.</a:t>
            </a:r>
          </a:p>
          <a:p>
            <a:pPr algn="just" eaLnBrk="1" hangingPunct="1">
              <a:spcBef>
                <a:spcPct val="0"/>
              </a:spcBef>
              <a:buFontTx/>
              <a:buChar char="-"/>
            </a:pPr>
            <a:r>
              <a:rPr lang="es-ES" altLang="es-US" sz="2800">
                <a:solidFill>
                  <a:schemeClr val="bg1"/>
                </a:solidFill>
                <a:latin typeface="Arial Black" panose="020B0A04020102020204" pitchFamily="34" charset="0"/>
              </a:rPr>
              <a:t> ACCIONES ANTIVECTORIALES.</a:t>
            </a:r>
          </a:p>
          <a:p>
            <a:pPr algn="just" eaLnBrk="1" hangingPunct="1">
              <a:spcBef>
                <a:spcPct val="0"/>
              </a:spcBef>
              <a:buFontTx/>
              <a:buChar char="-"/>
            </a:pPr>
            <a:r>
              <a:rPr lang="es-ES" altLang="es-US" sz="2800">
                <a:solidFill>
                  <a:schemeClr val="bg1"/>
                </a:solidFill>
                <a:latin typeface="Arial Black" panose="020B0A04020102020204" pitchFamily="34" charset="0"/>
              </a:rPr>
              <a:t> INSPECCIONES SANITARIAS.</a:t>
            </a:r>
          </a:p>
          <a:p>
            <a:pPr algn="just" eaLnBrk="1" hangingPunct="1">
              <a:spcBef>
                <a:spcPct val="0"/>
              </a:spcBef>
              <a:buFontTx/>
              <a:buChar char="-"/>
            </a:pPr>
            <a:r>
              <a:rPr lang="es-ES" altLang="es-US" sz="2800">
                <a:solidFill>
                  <a:schemeClr val="bg1"/>
                </a:solidFill>
                <a:latin typeface="Arial Black" panose="020B0A04020102020204" pitchFamily="34" charset="0"/>
              </a:rPr>
              <a:t> DIVULGACION Y EDUCACION SANITARIA A LA POBLACION.</a:t>
            </a:r>
          </a:p>
        </p:txBody>
      </p:sp>
      <p:sp>
        <p:nvSpPr>
          <p:cNvPr id="15363" name="Text Box 3"/>
          <p:cNvSpPr txBox="1">
            <a:spLocks noChangeArrowheads="1"/>
          </p:cNvSpPr>
          <p:nvPr/>
        </p:nvSpPr>
        <p:spPr bwMode="auto">
          <a:xfrm>
            <a:off x="0" y="258763"/>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b="1">
                <a:solidFill>
                  <a:schemeClr val="bg1"/>
                </a:solidFill>
              </a:rPr>
              <a:t>PRINCIPALES MISIONES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1752600"/>
            <a:ext cx="91440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s-ES" altLang="es-US" b="1">
                <a:solidFill>
                  <a:schemeClr val="bg1"/>
                </a:solidFill>
              </a:rPr>
              <a:t>PRIMARIA: A NIVEL DE ZONA DE DEFENSA</a:t>
            </a:r>
          </a:p>
          <a:p>
            <a:pPr algn="just" eaLnBrk="1" hangingPunct="1">
              <a:spcBef>
                <a:spcPct val="0"/>
              </a:spcBef>
              <a:buFontTx/>
              <a:buNone/>
            </a:pPr>
            <a:r>
              <a:rPr lang="es-ES" altLang="es-US" b="1">
                <a:solidFill>
                  <a:schemeClr val="bg1"/>
                </a:solidFill>
              </a:rPr>
              <a:t>                    (EHE)</a:t>
            </a:r>
          </a:p>
          <a:p>
            <a:pPr algn="just" eaLnBrk="1" hangingPunct="1">
              <a:spcBef>
                <a:spcPct val="0"/>
              </a:spcBef>
              <a:buFontTx/>
              <a:buNone/>
            </a:pPr>
            <a:endParaRPr lang="es-ES" altLang="es-US" b="1">
              <a:solidFill>
                <a:schemeClr val="bg1"/>
              </a:solidFill>
            </a:endParaRPr>
          </a:p>
          <a:p>
            <a:pPr algn="just" eaLnBrk="1" hangingPunct="1">
              <a:spcBef>
                <a:spcPct val="0"/>
              </a:spcBef>
              <a:buFontTx/>
              <a:buNone/>
            </a:pPr>
            <a:r>
              <a:rPr lang="es-ES" altLang="es-US" b="1">
                <a:solidFill>
                  <a:schemeClr val="bg1"/>
                </a:solidFill>
              </a:rPr>
              <a:t>SECUNDARIA: A NIVEL DE MUNICIPIOS</a:t>
            </a:r>
          </a:p>
          <a:p>
            <a:pPr algn="just" eaLnBrk="1" hangingPunct="1">
              <a:spcBef>
                <a:spcPct val="0"/>
              </a:spcBef>
              <a:buFontTx/>
              <a:buNone/>
            </a:pPr>
            <a:r>
              <a:rPr lang="es-ES" altLang="es-US" b="1">
                <a:solidFill>
                  <a:schemeClr val="bg1"/>
                </a:solidFill>
              </a:rPr>
              <a:t>                          (UMHE y CMHE)</a:t>
            </a:r>
          </a:p>
          <a:p>
            <a:pPr algn="just" eaLnBrk="1" hangingPunct="1">
              <a:spcBef>
                <a:spcPct val="0"/>
              </a:spcBef>
              <a:buFontTx/>
              <a:buNone/>
            </a:pPr>
            <a:endParaRPr lang="es-ES" altLang="es-US" b="1">
              <a:solidFill>
                <a:schemeClr val="bg1"/>
              </a:solidFill>
            </a:endParaRPr>
          </a:p>
          <a:p>
            <a:pPr algn="just" eaLnBrk="1" hangingPunct="1">
              <a:spcBef>
                <a:spcPct val="0"/>
              </a:spcBef>
              <a:buFontTx/>
              <a:buNone/>
            </a:pPr>
            <a:r>
              <a:rPr lang="es-ES" altLang="es-US" b="1">
                <a:solidFill>
                  <a:schemeClr val="bg1"/>
                </a:solidFill>
              </a:rPr>
              <a:t>TERCIARIA: A NIVEL DE PROVINCIA (CPHE)</a:t>
            </a:r>
          </a:p>
          <a:p>
            <a:pPr algn="just" eaLnBrk="1" hangingPunct="1">
              <a:spcBef>
                <a:spcPct val="0"/>
              </a:spcBef>
              <a:buFontTx/>
              <a:buNone/>
            </a:pPr>
            <a:r>
              <a:rPr lang="es-ES" altLang="es-US" b="1">
                <a:solidFill>
                  <a:schemeClr val="bg1"/>
                </a:solidFill>
              </a:rPr>
              <a:t>                     A NIVEL NACIONAL (IPK y CNES)</a:t>
            </a:r>
          </a:p>
        </p:txBody>
      </p:sp>
      <p:sp>
        <p:nvSpPr>
          <p:cNvPr id="16387" name="Text Box 3"/>
          <p:cNvSpPr txBox="1">
            <a:spLocks noChangeArrowheads="1"/>
          </p:cNvSpPr>
          <p:nvPr/>
        </p:nvSpPr>
        <p:spPr bwMode="auto">
          <a:xfrm>
            <a:off x="0" y="0"/>
            <a:ext cx="91440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b="1">
                <a:solidFill>
                  <a:schemeClr val="bg1"/>
                </a:solidFill>
              </a:rPr>
              <a:t>¿CUÁLES SON LAS ETAPAS DEL ASEGURAMIENTO SANITARIO ANTIEPIDEMICO?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1219200"/>
            <a:ext cx="92964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Char char="-"/>
            </a:pPr>
            <a:r>
              <a:rPr lang="es-ES" altLang="es-US" b="1">
                <a:solidFill>
                  <a:schemeClr val="bg1"/>
                </a:solidFill>
              </a:rPr>
              <a:t> ASEGURAR LOS MÉTODOS DE CONTROL Y PROFILAXIS EPIDEMIOLOGICOS.</a:t>
            </a:r>
          </a:p>
          <a:p>
            <a:pPr algn="just" eaLnBrk="1" hangingPunct="1">
              <a:spcBef>
                <a:spcPct val="0"/>
              </a:spcBef>
              <a:buFontTx/>
              <a:buChar char="-"/>
            </a:pPr>
            <a:r>
              <a:rPr lang="es-ES" altLang="es-US" b="1">
                <a:solidFill>
                  <a:schemeClr val="bg1"/>
                </a:solidFill>
              </a:rPr>
              <a:t> GARANTIZAR LA CALIDAD DEL AGUA.</a:t>
            </a:r>
          </a:p>
          <a:p>
            <a:pPr algn="just" eaLnBrk="1" hangingPunct="1">
              <a:spcBef>
                <a:spcPct val="0"/>
              </a:spcBef>
              <a:buFontTx/>
              <a:buChar char="-"/>
            </a:pPr>
            <a:r>
              <a:rPr lang="es-ES" altLang="es-US" b="1">
                <a:solidFill>
                  <a:schemeClr val="bg1"/>
                </a:solidFill>
              </a:rPr>
              <a:t> PREVENIR LA CONTAMINACIÓN AMBIENTAL</a:t>
            </a:r>
          </a:p>
          <a:p>
            <a:pPr algn="just" eaLnBrk="1" hangingPunct="1">
              <a:spcBef>
                <a:spcPct val="0"/>
              </a:spcBef>
              <a:buFontTx/>
              <a:buChar char="-"/>
            </a:pPr>
            <a:r>
              <a:rPr lang="es-ES" altLang="es-US" b="1">
                <a:solidFill>
                  <a:schemeClr val="bg1"/>
                </a:solidFill>
              </a:rPr>
              <a:t> MANTENER LAS MEDIDAS DE LA LUCHA ANTIVECTORIAL.</a:t>
            </a:r>
          </a:p>
          <a:p>
            <a:pPr algn="just" eaLnBrk="1" hangingPunct="1">
              <a:spcBef>
                <a:spcPct val="0"/>
              </a:spcBef>
              <a:buFontTx/>
              <a:buChar char="-"/>
            </a:pPr>
            <a:r>
              <a:rPr lang="es-ES" altLang="es-US" b="1">
                <a:solidFill>
                  <a:schemeClr val="bg1"/>
                </a:solidFill>
              </a:rPr>
              <a:t> GARANTIZAR LAS MEDIDAS ADECUADAS PARA LOS OBJETIVOS ECONOMICOS Y DE SERVICIOS IMPRESINDIBLES PARA LA POBLACION.</a:t>
            </a:r>
          </a:p>
        </p:txBody>
      </p:sp>
      <p:sp>
        <p:nvSpPr>
          <p:cNvPr id="17411" name="Text Box 3"/>
          <p:cNvSpPr txBox="1">
            <a:spLocks noChangeArrowheads="1"/>
          </p:cNvSpPr>
          <p:nvPr/>
        </p:nvSpPr>
        <p:spPr bwMode="auto">
          <a:xfrm>
            <a:off x="0" y="258763"/>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chemeClr val="bg1"/>
                </a:solidFill>
              </a:rPr>
              <a:t>¿CÓMO SE EJERCE EL CONTROL.?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685800"/>
            <a:ext cx="9144000" cy="569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Char char="-"/>
            </a:pPr>
            <a:r>
              <a:rPr lang="es-ES" altLang="es-US" b="1">
                <a:solidFill>
                  <a:schemeClr val="bg1"/>
                </a:solidFill>
              </a:rPr>
              <a:t> PLAN DE EDUCACION PARA LA SALUD.</a:t>
            </a:r>
          </a:p>
          <a:p>
            <a:pPr algn="just" eaLnBrk="1" hangingPunct="1">
              <a:spcBef>
                <a:spcPct val="0"/>
              </a:spcBef>
              <a:buFontTx/>
              <a:buChar char="-"/>
            </a:pPr>
            <a:r>
              <a:rPr lang="es-ES" altLang="es-US" b="1">
                <a:solidFill>
                  <a:schemeClr val="bg1"/>
                </a:solidFill>
              </a:rPr>
              <a:t> ASEGURAR LAS MISIONES DEL CMHE, UMHE, IPK y CNES.</a:t>
            </a:r>
          </a:p>
          <a:p>
            <a:pPr algn="just" eaLnBrk="1" hangingPunct="1">
              <a:spcBef>
                <a:spcPct val="0"/>
              </a:spcBef>
              <a:buFontTx/>
              <a:buChar char="-"/>
            </a:pPr>
            <a:r>
              <a:rPr lang="es-ES" altLang="es-US" b="1">
                <a:solidFill>
                  <a:schemeClr val="bg1"/>
                </a:solidFill>
              </a:rPr>
              <a:t> GARANTIZAR LA INFORMACION ESTADISTICA A LOS DIFERENTES NIVELES.</a:t>
            </a:r>
          </a:p>
          <a:p>
            <a:pPr algn="just" eaLnBrk="1" hangingPunct="1">
              <a:spcBef>
                <a:spcPct val="0"/>
              </a:spcBef>
              <a:buFontTx/>
              <a:buChar char="-"/>
            </a:pPr>
            <a:r>
              <a:rPr lang="es-ES" altLang="es-US" b="1">
                <a:solidFill>
                  <a:schemeClr val="bg1"/>
                </a:solidFill>
              </a:rPr>
              <a:t> APLICAR LA LEGISLACION EXISTENTE.</a:t>
            </a:r>
          </a:p>
          <a:p>
            <a:pPr algn="just" eaLnBrk="1" hangingPunct="1">
              <a:spcBef>
                <a:spcPct val="0"/>
              </a:spcBef>
              <a:buFontTx/>
              <a:buNone/>
            </a:pPr>
            <a:endParaRPr lang="es-ES" altLang="es-US" sz="1600" b="1">
              <a:solidFill>
                <a:schemeClr val="bg1"/>
              </a:solidFill>
            </a:endParaRPr>
          </a:p>
          <a:p>
            <a:pPr algn="just" eaLnBrk="1" hangingPunct="1">
              <a:spcBef>
                <a:spcPct val="0"/>
              </a:spcBef>
              <a:buFontTx/>
              <a:buNone/>
            </a:pPr>
            <a:r>
              <a:rPr lang="es-ES" altLang="es-US" b="1">
                <a:solidFill>
                  <a:schemeClr val="bg1"/>
                </a:solidFill>
              </a:rPr>
              <a:t>EN GENERAL EL CONTROL EPIDEMIOLOG. SON UN GRUPO DE MEDIDAS DESTINADAS PARA CONTROLAR LA SITUACION HIGIENIC EPIDEMIOLOGICA EN SITUACIONES EXCEPCIONALES.</a:t>
            </a:r>
          </a:p>
        </p:txBody>
      </p:sp>
      <p:sp>
        <p:nvSpPr>
          <p:cNvPr id="18435" name="Text Box 3"/>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u="sng">
                <a:solidFill>
                  <a:schemeClr val="bg1"/>
                </a:solidFill>
              </a:rPr>
              <a:t>CONTROL EPIDEMIOLOGICO</a:t>
            </a:r>
            <a:r>
              <a:rPr lang="es-ES" altLang="es-US" b="1">
                <a:solidFill>
                  <a:schemeClr val="bg1"/>
                </a:solidFill>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0" y="0"/>
            <a:ext cx="9144000" cy="685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chemeClr val="bg1"/>
                </a:solidFill>
              </a:rPr>
              <a:t>ESTAS MEDIDAS PUEDEN SER:</a:t>
            </a:r>
          </a:p>
          <a:p>
            <a:pPr eaLnBrk="1" hangingPunct="1">
              <a:spcBef>
                <a:spcPct val="0"/>
              </a:spcBef>
              <a:buFontTx/>
              <a:buNone/>
            </a:pPr>
            <a:endParaRPr lang="es-ES" altLang="es-US" sz="1400" b="1">
              <a:solidFill>
                <a:schemeClr val="bg1"/>
              </a:solidFill>
            </a:endParaRPr>
          </a:p>
          <a:p>
            <a:pPr eaLnBrk="1" hangingPunct="1">
              <a:spcBef>
                <a:spcPct val="0"/>
              </a:spcBef>
              <a:buFontTx/>
              <a:buNone/>
            </a:pPr>
            <a:r>
              <a:rPr lang="es-ES" altLang="es-US" b="1" u="sng">
                <a:solidFill>
                  <a:schemeClr val="bg1"/>
                </a:solidFill>
              </a:rPr>
              <a:t>PERMANENTES</a:t>
            </a:r>
            <a:r>
              <a:rPr lang="es-ES" altLang="es-US" b="1">
                <a:solidFill>
                  <a:schemeClr val="bg1"/>
                </a:solidFill>
              </a:rPr>
              <a:t>: SON LAS QUE SE TOMAN CONTINUAMENTE PARA LA PREVENCION O LA PROFILAXIS. EJEMPLO (VACUNACION, MUESTREO, EDUCACION PARA LA SALUD, CHEQUEO MEDICO)</a:t>
            </a:r>
          </a:p>
          <a:p>
            <a:pPr eaLnBrk="1" hangingPunct="1">
              <a:spcBef>
                <a:spcPct val="0"/>
              </a:spcBef>
              <a:buFontTx/>
              <a:buNone/>
            </a:pPr>
            <a:endParaRPr lang="es-ES" altLang="es-US" sz="1400" b="1">
              <a:solidFill>
                <a:schemeClr val="bg1"/>
              </a:solidFill>
            </a:endParaRPr>
          </a:p>
          <a:p>
            <a:pPr eaLnBrk="1" hangingPunct="1">
              <a:spcBef>
                <a:spcPct val="0"/>
              </a:spcBef>
              <a:buFontTx/>
              <a:buNone/>
            </a:pPr>
            <a:r>
              <a:rPr lang="es-ES" altLang="es-US" b="1" u="sng">
                <a:solidFill>
                  <a:schemeClr val="bg1"/>
                </a:solidFill>
              </a:rPr>
              <a:t>MEDIDAS PARA LA LUCHA ANTIEPIDEMICA</a:t>
            </a:r>
            <a:r>
              <a:rPr lang="es-ES" altLang="es-US" b="1">
                <a:solidFill>
                  <a:schemeClr val="bg1"/>
                </a:solidFill>
              </a:rPr>
              <a:t>:</a:t>
            </a:r>
          </a:p>
          <a:p>
            <a:pPr eaLnBrk="1" hangingPunct="1">
              <a:spcBef>
                <a:spcPct val="0"/>
              </a:spcBef>
              <a:buFontTx/>
              <a:buNone/>
            </a:pPr>
            <a:r>
              <a:rPr lang="es-ES" altLang="es-US" b="1">
                <a:solidFill>
                  <a:schemeClr val="bg1"/>
                </a:solidFill>
              </a:rPr>
              <a:t>1- EXPLORACION HIGIENICO-EPIDEMIOLOG.</a:t>
            </a:r>
          </a:p>
          <a:p>
            <a:pPr eaLnBrk="1" hangingPunct="1">
              <a:spcBef>
                <a:spcPct val="0"/>
              </a:spcBef>
              <a:buFontTx/>
              <a:buNone/>
            </a:pPr>
            <a:r>
              <a:rPr lang="es-ES" altLang="es-US" b="1">
                <a:solidFill>
                  <a:schemeClr val="bg1"/>
                </a:solidFill>
              </a:rPr>
              <a:t>2- DETECCION DE CASOS, AISLAMIENTO, EVACUACION y TRATAMIENTO.</a:t>
            </a:r>
          </a:p>
          <a:p>
            <a:pPr eaLnBrk="1" hangingPunct="1">
              <a:spcBef>
                <a:spcPct val="0"/>
              </a:spcBef>
              <a:buFontTx/>
              <a:buNone/>
            </a:pPr>
            <a:r>
              <a:rPr lang="es-ES" altLang="es-US" b="1">
                <a:solidFill>
                  <a:schemeClr val="bg1"/>
                </a:solidFill>
              </a:rPr>
              <a:t>3- DETERMINAR E INTERRUMPIR LA CADENA EPIDEMICA TOMANDO LAS MEDIDAS NECESARIAS SOBRE LA FUENTE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228600" y="292100"/>
            <a:ext cx="8686800" cy="584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chemeClr val="bg1"/>
                </a:solidFill>
              </a:rPr>
              <a:t>DESINFECCION, LA VIA DE TRANSMISION Y LOS SUSCEPTIBLES.</a:t>
            </a:r>
          </a:p>
          <a:p>
            <a:pPr eaLnBrk="1" hangingPunct="1">
              <a:spcBef>
                <a:spcPct val="0"/>
              </a:spcBef>
              <a:buFontTx/>
              <a:buNone/>
            </a:pPr>
            <a:r>
              <a:rPr lang="es-ES" altLang="es-US" b="1">
                <a:solidFill>
                  <a:schemeClr val="bg1"/>
                </a:solidFill>
              </a:rPr>
              <a:t>4- EDUCACION PARA LA SALUD.</a:t>
            </a:r>
          </a:p>
          <a:p>
            <a:pPr eaLnBrk="1" hangingPunct="1">
              <a:spcBef>
                <a:spcPct val="0"/>
              </a:spcBef>
              <a:buFontTx/>
              <a:buNone/>
            </a:pPr>
            <a:endParaRPr lang="es-ES" altLang="es-US" sz="2000" b="1">
              <a:solidFill>
                <a:schemeClr val="bg1"/>
              </a:solidFill>
            </a:endParaRPr>
          </a:p>
          <a:p>
            <a:pPr eaLnBrk="1" hangingPunct="1">
              <a:spcBef>
                <a:spcPct val="0"/>
              </a:spcBef>
              <a:buFontTx/>
              <a:buNone/>
            </a:pPr>
            <a:endParaRPr lang="es-ES" altLang="es-US" sz="2000" b="1">
              <a:solidFill>
                <a:schemeClr val="bg1"/>
              </a:solidFill>
            </a:endParaRPr>
          </a:p>
          <a:p>
            <a:pPr eaLnBrk="1" hangingPunct="1">
              <a:spcBef>
                <a:spcPct val="0"/>
              </a:spcBef>
              <a:buFontTx/>
              <a:buNone/>
            </a:pPr>
            <a:r>
              <a:rPr lang="es-ES" altLang="es-US" b="1" u="sng">
                <a:solidFill>
                  <a:schemeClr val="bg1"/>
                </a:solidFill>
              </a:rPr>
              <a:t>ELEMENTOS DE LA DOCTRINA ÚNICA</a:t>
            </a:r>
            <a:r>
              <a:rPr lang="es-ES" altLang="es-US" b="1">
                <a:solidFill>
                  <a:schemeClr val="bg1"/>
                </a:solidFill>
              </a:rPr>
              <a:t>:</a:t>
            </a:r>
          </a:p>
          <a:p>
            <a:pPr eaLnBrk="1" hangingPunct="1">
              <a:spcBef>
                <a:spcPct val="0"/>
              </a:spcBef>
              <a:buFontTx/>
              <a:buNone/>
            </a:pPr>
            <a:endParaRPr lang="es-ES" altLang="es-US" sz="1400" b="1">
              <a:solidFill>
                <a:schemeClr val="bg1"/>
              </a:solidFill>
            </a:endParaRPr>
          </a:p>
          <a:p>
            <a:pPr eaLnBrk="1" hangingPunct="1">
              <a:spcBef>
                <a:spcPct val="0"/>
              </a:spcBef>
              <a:buFontTx/>
              <a:buNone/>
            </a:pPr>
            <a:r>
              <a:rPr lang="es-ES" altLang="es-US" b="1">
                <a:solidFill>
                  <a:schemeClr val="bg1"/>
                </a:solidFill>
              </a:rPr>
              <a:t>1- ESTADO ECOLOGICO DE LA ZONA.</a:t>
            </a:r>
          </a:p>
          <a:p>
            <a:pPr eaLnBrk="1" hangingPunct="1">
              <a:spcBef>
                <a:spcPct val="0"/>
              </a:spcBef>
              <a:buFontTx/>
              <a:buNone/>
            </a:pPr>
            <a:r>
              <a:rPr lang="es-ES" altLang="es-US" b="1">
                <a:solidFill>
                  <a:schemeClr val="bg1"/>
                </a:solidFill>
              </a:rPr>
              <a:t>2- DESPLAZAMIENTO FORZOSO DE LA POBLACION.</a:t>
            </a:r>
          </a:p>
          <a:p>
            <a:pPr eaLnBrk="1" hangingPunct="1">
              <a:spcBef>
                <a:spcPct val="0"/>
              </a:spcBef>
              <a:buFontTx/>
              <a:buNone/>
            </a:pPr>
            <a:r>
              <a:rPr lang="es-ES" altLang="es-US" b="1">
                <a:solidFill>
                  <a:schemeClr val="bg1"/>
                </a:solidFill>
              </a:rPr>
              <a:t>3- INSUFICIENCIA EN LOS SERVICIOS PÚBLICOS.</a:t>
            </a:r>
          </a:p>
          <a:p>
            <a:pPr eaLnBrk="1" hangingPunct="1">
              <a:spcBef>
                <a:spcPct val="0"/>
              </a:spcBef>
              <a:buFontTx/>
              <a:buNone/>
            </a:pPr>
            <a:r>
              <a:rPr lang="es-ES" altLang="es-US" b="1">
                <a:solidFill>
                  <a:schemeClr val="bg1"/>
                </a:solidFill>
              </a:rPr>
              <a:t>4- BAJO NIVEL INMUNITARIO.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228600" y="1905000"/>
            <a:ext cx="89154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US" sz="3200" b="1">
                <a:solidFill>
                  <a:srgbClr val="FFFF00"/>
                </a:solidFill>
              </a:rPr>
              <a:t>1. Libro  de  texto  de  Preparación  para  la Defensa. Colectivo de autores.</a:t>
            </a:r>
          </a:p>
          <a:p>
            <a:pPr eaLnBrk="1" hangingPunct="1"/>
            <a:r>
              <a:rPr lang="es-ES" altLang="es-US" sz="3200" b="1">
                <a:solidFill>
                  <a:srgbClr val="FFFF00"/>
                </a:solidFill>
              </a:rPr>
              <a:t>   Organización, Higiene y Epidemiología, y Protección contra Armas en Situaciones de Contingencia. Tomo - </a:t>
            </a:r>
            <a:r>
              <a:rPr lang="es-ES" altLang="es-US" sz="3200" b="1">
                <a:solidFill>
                  <a:srgbClr val="FFFF00"/>
                </a:solidFill>
                <a:latin typeface="Times New Roman" panose="02020603050405020304" pitchFamily="18" charset="0"/>
              </a:rPr>
              <a:t>I</a:t>
            </a:r>
            <a:r>
              <a:rPr lang="es-ES" altLang="es-US" sz="3200" b="1">
                <a:solidFill>
                  <a:srgbClr val="FFFF00"/>
                </a:solidFill>
              </a:rPr>
              <a:t> (Libro Azul)</a:t>
            </a:r>
          </a:p>
          <a:p>
            <a:pPr eaLnBrk="1" hangingPunct="1"/>
            <a:endParaRPr lang="es-ES" altLang="es-US" sz="3200" b="1">
              <a:solidFill>
                <a:srgbClr val="FFFF00"/>
              </a:solidFill>
            </a:endParaRPr>
          </a:p>
          <a:p>
            <a:pPr eaLnBrk="1" hangingPunct="1"/>
            <a:r>
              <a:rPr lang="es-ES" altLang="es-US" sz="3200" b="1">
                <a:solidFill>
                  <a:srgbClr val="FFFF00"/>
                </a:solidFill>
              </a:rPr>
              <a:t>2. Preparación Médico Militar. L. Más y J. García. Tomo - </a:t>
            </a:r>
            <a:r>
              <a:rPr lang="es-ES" altLang="es-US" sz="3200" b="1">
                <a:solidFill>
                  <a:srgbClr val="FFFF00"/>
                </a:solidFill>
                <a:latin typeface="Times New Roman" panose="02020603050405020304" pitchFamily="18" charset="0"/>
              </a:rPr>
              <a:t>III</a:t>
            </a:r>
            <a:r>
              <a:rPr lang="es-ES" altLang="es-US" sz="3200" b="1">
                <a:solidFill>
                  <a:srgbClr val="FFFF00"/>
                </a:solidFill>
              </a:rPr>
              <a:t>. (Libro Rojo)</a:t>
            </a:r>
          </a:p>
        </p:txBody>
      </p:sp>
      <p:sp>
        <p:nvSpPr>
          <p:cNvPr id="21507" name="Text Box 4"/>
          <p:cNvSpPr txBox="1">
            <a:spLocks noChangeArrowheads="1"/>
          </p:cNvSpPr>
          <p:nvPr/>
        </p:nvSpPr>
        <p:spPr bwMode="auto">
          <a:xfrm>
            <a:off x="0" y="6096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a:solidFill>
                  <a:srgbClr val="FFFF00"/>
                </a:solidFill>
                <a:latin typeface="Arial Black" panose="020B0A04020102020204" pitchFamily="34" charset="0"/>
              </a:rPr>
              <a:t>BIBLIOGRAFÍA: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C MARTÍ"/>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0"/>
            <a:ext cx="5181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3"/>
          <p:cNvSpPr>
            <a:spLocks noChangeArrowheads="1"/>
          </p:cNvSpPr>
          <p:nvPr/>
        </p:nvSpPr>
        <p:spPr bwMode="auto">
          <a:xfrm>
            <a:off x="0" y="5670550"/>
            <a:ext cx="9144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s-ES_tradnl" altLang="es-US">
                <a:latin typeface="Arial Black" panose="020B0A04020102020204" pitchFamily="34" charset="0"/>
              </a:rPr>
              <a:t>“Ver después no vale, lo que vale es ver antes y estar preparados.” José Martí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after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p:cTn id="7" dur="5000" fill="hold"/>
                                        <p:tgtEl>
                                          <p:spTgt spid="76802"/>
                                        </p:tgtEl>
                                        <p:attrNameLst>
                                          <p:attrName>ppt_w</p:attrName>
                                        </p:attrNameLst>
                                      </p:cBhvr>
                                      <p:tavLst>
                                        <p:tav tm="0" fmla="#ppt_w*sin(2.5*pi*$)">
                                          <p:val>
                                            <p:fltVal val="0"/>
                                          </p:val>
                                        </p:tav>
                                        <p:tav tm="100000">
                                          <p:val>
                                            <p:fltVal val="1"/>
                                          </p:val>
                                        </p:tav>
                                      </p:tavLst>
                                    </p:anim>
                                    <p:anim calcmode="lin" valueType="num">
                                      <p:cBhvr>
                                        <p:cTn id="8" dur="5000" fill="hold"/>
                                        <p:tgtEl>
                                          <p:spTgt spid="7680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idel y Raul convers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0" y="3902075"/>
            <a:ext cx="91440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b="1">
                <a:solidFill>
                  <a:schemeClr val="bg1"/>
                </a:solidFill>
              </a:rPr>
              <a:t>TEMA: DOCTRINA ÚNICA PARA EL ASEGURAMIENTO HIGIENICO EPIDEMIOLOGICO EN SITUACIONES DE CONTINGENCIA.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296400" cy="689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chemeClr val="bg1"/>
                </a:solidFill>
              </a:rPr>
              <a:t>OBJETIVOS DEL TEMA: DOCTRINA ÚNICA</a:t>
            </a:r>
          </a:p>
          <a:p>
            <a:pPr eaLnBrk="1" hangingPunct="1">
              <a:spcBef>
                <a:spcPct val="0"/>
              </a:spcBef>
              <a:buFontTx/>
              <a:buNone/>
            </a:pPr>
            <a:endParaRPr lang="es-ES" altLang="es-US" sz="1000" b="1">
              <a:solidFill>
                <a:schemeClr val="bg1"/>
              </a:solidFill>
            </a:endParaRPr>
          </a:p>
          <a:p>
            <a:pPr eaLnBrk="1" hangingPunct="1">
              <a:spcBef>
                <a:spcPct val="0"/>
              </a:spcBef>
              <a:buFontTx/>
              <a:buChar char="-"/>
            </a:pPr>
            <a:r>
              <a:rPr lang="es-ES" altLang="es-US" b="1">
                <a:solidFill>
                  <a:schemeClr val="bg1"/>
                </a:solidFill>
              </a:rPr>
              <a:t>ESTABLECER LAS BASES ESTRUCTURALES DE LOS ASEGURAMIENTOS HIGIENICOS Y EPIDEMIOLÓGICOS.</a:t>
            </a:r>
          </a:p>
          <a:p>
            <a:pPr eaLnBrk="1" hangingPunct="1">
              <a:spcBef>
                <a:spcPct val="0"/>
              </a:spcBef>
              <a:buFontTx/>
              <a:buNone/>
            </a:pPr>
            <a:endParaRPr lang="es-ES" altLang="es-US" sz="1600" b="1">
              <a:solidFill>
                <a:schemeClr val="bg1"/>
              </a:solidFill>
            </a:endParaRPr>
          </a:p>
          <a:p>
            <a:pPr eaLnBrk="1" hangingPunct="1">
              <a:spcBef>
                <a:spcPct val="0"/>
              </a:spcBef>
              <a:buFontTx/>
              <a:buChar char="-"/>
            </a:pPr>
            <a:r>
              <a:rPr lang="es-ES" altLang="es-US" b="1">
                <a:solidFill>
                  <a:schemeClr val="bg1"/>
                </a:solidFill>
              </a:rPr>
              <a:t>EXPLICAR EN QUE CONSISTE LA DOCTRINA ÚNICA PARA EL ASEGURAMIENTO HIGIENO-EPIDEMIOLÓGICO EN SITUACIONES DE CONTINGENCIAS.</a:t>
            </a:r>
          </a:p>
          <a:p>
            <a:pPr eaLnBrk="1" hangingPunct="1">
              <a:spcBef>
                <a:spcPct val="0"/>
              </a:spcBef>
              <a:buFontTx/>
              <a:buChar char="-"/>
            </a:pPr>
            <a:r>
              <a:rPr lang="es-ES" altLang="es-US" b="1">
                <a:solidFill>
                  <a:schemeClr val="bg1"/>
                </a:solidFill>
              </a:rPr>
              <a:t>IDENTIFICAR LOS INTEGRANTES Y LAS MISIONES DE UNA ESCUADRA HIGIENICO EPIDEMIOLOGICA.</a:t>
            </a:r>
          </a:p>
          <a:p>
            <a:pPr eaLnBrk="1" hangingPunct="1">
              <a:spcBef>
                <a:spcPct val="0"/>
              </a:spcBef>
              <a:buFontTx/>
              <a:buChar char="-"/>
            </a:pPr>
            <a:r>
              <a:rPr lang="es-ES" altLang="es-US" b="1">
                <a:solidFill>
                  <a:schemeClr val="bg1"/>
                </a:solidFill>
              </a:rPr>
              <a:t>DESCRIBIR LAS MEDIDAS PARA EL TRABAJO DE CONTROL HIGIENICO-EPIDEM.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0" y="1143000"/>
            <a:ext cx="9144000" cy="496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Ø"/>
            </a:pPr>
            <a:r>
              <a:rPr lang="es-ES" altLang="es-US" b="1">
                <a:solidFill>
                  <a:schemeClr val="bg1"/>
                </a:solidFill>
              </a:rPr>
              <a:t> </a:t>
            </a:r>
            <a:r>
              <a:rPr lang="es-ES" altLang="es-US" b="1" u="sng">
                <a:solidFill>
                  <a:schemeClr val="bg1"/>
                </a:solidFill>
              </a:rPr>
              <a:t>BASES ESTRUCTURALES</a:t>
            </a:r>
            <a:r>
              <a:rPr lang="es-ES" altLang="es-US" b="1">
                <a:solidFill>
                  <a:schemeClr val="bg1"/>
                </a:solidFill>
              </a:rPr>
              <a:t> para el aseguramiento sanitario anti-epidémico.</a:t>
            </a:r>
          </a:p>
          <a:p>
            <a:pPr eaLnBrk="1" hangingPunct="1">
              <a:spcBef>
                <a:spcPct val="0"/>
              </a:spcBef>
              <a:buFont typeface="Wingdings" panose="05000000000000000000" pitchFamily="2" charset="2"/>
              <a:buNone/>
            </a:pPr>
            <a:endParaRPr lang="es-ES" altLang="es-US" sz="800" b="1">
              <a:solidFill>
                <a:schemeClr val="bg1"/>
              </a:solidFill>
            </a:endParaRPr>
          </a:p>
          <a:p>
            <a:pPr eaLnBrk="1" hangingPunct="1">
              <a:spcBef>
                <a:spcPct val="0"/>
              </a:spcBef>
              <a:buFont typeface="Wingdings" panose="05000000000000000000" pitchFamily="2" charset="2"/>
              <a:buChar char="Ø"/>
            </a:pPr>
            <a:r>
              <a:rPr lang="es-ES" altLang="es-US" b="1">
                <a:solidFill>
                  <a:schemeClr val="bg1"/>
                </a:solidFill>
              </a:rPr>
              <a:t> Composición de la </a:t>
            </a:r>
            <a:r>
              <a:rPr lang="es-ES" altLang="es-US" b="1" u="sng">
                <a:solidFill>
                  <a:schemeClr val="bg1"/>
                </a:solidFill>
              </a:rPr>
              <a:t>ESCUADRA HIGIÉNICA ANTIEPIDÉMICA</a:t>
            </a:r>
            <a:r>
              <a:rPr lang="es-ES" altLang="es-US" b="1">
                <a:solidFill>
                  <a:schemeClr val="bg1"/>
                </a:solidFill>
              </a:rPr>
              <a:t> (EHE) en la Zona de Defensa.</a:t>
            </a:r>
          </a:p>
          <a:p>
            <a:pPr eaLnBrk="1" hangingPunct="1">
              <a:spcBef>
                <a:spcPct val="0"/>
              </a:spcBef>
              <a:buFont typeface="Wingdings" panose="05000000000000000000" pitchFamily="2" charset="2"/>
              <a:buNone/>
            </a:pPr>
            <a:endParaRPr lang="es-ES" altLang="es-US" sz="800" b="1">
              <a:solidFill>
                <a:schemeClr val="bg1"/>
              </a:solidFill>
            </a:endParaRPr>
          </a:p>
          <a:p>
            <a:pPr eaLnBrk="1" hangingPunct="1">
              <a:spcBef>
                <a:spcPct val="0"/>
              </a:spcBef>
              <a:buFont typeface="Wingdings" panose="05000000000000000000" pitchFamily="2" charset="2"/>
              <a:buChar char="Ø"/>
            </a:pPr>
            <a:r>
              <a:rPr lang="es-ES" altLang="es-US" b="1">
                <a:solidFill>
                  <a:schemeClr val="bg1"/>
                </a:solidFill>
              </a:rPr>
              <a:t> MISIONES de la escuadra higiénica antiepidémica en la Zona de Defensa.</a:t>
            </a:r>
          </a:p>
          <a:p>
            <a:pPr eaLnBrk="1" hangingPunct="1">
              <a:spcBef>
                <a:spcPct val="0"/>
              </a:spcBef>
              <a:buFont typeface="Wingdings" panose="05000000000000000000" pitchFamily="2" charset="2"/>
              <a:buNone/>
            </a:pPr>
            <a:endParaRPr lang="es-ES" altLang="es-US" sz="800" b="1">
              <a:solidFill>
                <a:schemeClr val="bg1"/>
              </a:solidFill>
            </a:endParaRPr>
          </a:p>
          <a:p>
            <a:pPr eaLnBrk="1" hangingPunct="1">
              <a:spcBef>
                <a:spcPct val="0"/>
              </a:spcBef>
              <a:buFont typeface="Wingdings" panose="05000000000000000000" pitchFamily="2" charset="2"/>
              <a:buChar char="Ø"/>
            </a:pPr>
            <a:r>
              <a:rPr lang="es-ES" altLang="es-US" b="1">
                <a:solidFill>
                  <a:schemeClr val="bg1"/>
                </a:solidFill>
              </a:rPr>
              <a:t> Medidas para el trabajo de control higiénico epidemiológico.</a:t>
            </a:r>
          </a:p>
          <a:p>
            <a:pPr eaLnBrk="1" hangingPunct="1">
              <a:spcBef>
                <a:spcPct val="0"/>
              </a:spcBef>
              <a:buFont typeface="Wingdings" panose="05000000000000000000" pitchFamily="2" charset="2"/>
              <a:buNone/>
            </a:pPr>
            <a:endParaRPr lang="es-ES" altLang="es-US" sz="800" b="1">
              <a:solidFill>
                <a:schemeClr val="bg1"/>
              </a:solidFill>
            </a:endParaRPr>
          </a:p>
          <a:p>
            <a:pPr eaLnBrk="1" hangingPunct="1">
              <a:spcBef>
                <a:spcPct val="0"/>
              </a:spcBef>
              <a:buFont typeface="Wingdings" panose="05000000000000000000" pitchFamily="2" charset="2"/>
              <a:buChar char="Ø"/>
            </a:pPr>
            <a:r>
              <a:rPr lang="es-ES" altLang="es-US" b="1">
                <a:solidFill>
                  <a:schemeClr val="bg1"/>
                </a:solidFill>
              </a:rPr>
              <a:t> Manejo masivo de cadáveres.</a:t>
            </a:r>
          </a:p>
        </p:txBody>
      </p:sp>
      <p:sp>
        <p:nvSpPr>
          <p:cNvPr id="7171" name="Text Box 5"/>
          <p:cNvSpPr txBox="1">
            <a:spLocks noChangeArrowheads="1"/>
          </p:cNvSpPr>
          <p:nvPr/>
        </p:nvSpPr>
        <p:spPr bwMode="auto">
          <a:xfrm>
            <a:off x="0" y="3048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rgbClr val="FFFF66"/>
                </a:solidFill>
              </a:rPr>
              <a:t>CONTENIDO del TEMA :DOCTRINA ÚNICA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762000"/>
            <a:ext cx="9144000" cy="545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Ø"/>
            </a:pPr>
            <a:r>
              <a:rPr lang="es-ES" altLang="es-US" b="1">
                <a:solidFill>
                  <a:schemeClr val="bg1"/>
                </a:solidFill>
              </a:rPr>
              <a:t>Doctrina única de tratamiento para el control de las enfermedades transmisibles.</a:t>
            </a:r>
          </a:p>
          <a:p>
            <a:pPr eaLnBrk="1" hangingPunct="1">
              <a:spcBef>
                <a:spcPct val="0"/>
              </a:spcBef>
              <a:buFont typeface="Wingdings" panose="05000000000000000000" pitchFamily="2" charset="2"/>
              <a:buChar char="Ø"/>
            </a:pPr>
            <a:r>
              <a:rPr lang="es-ES" altLang="es-US" b="1">
                <a:solidFill>
                  <a:schemeClr val="bg1"/>
                </a:solidFill>
              </a:rPr>
              <a:t>Elementos de desinfección y lucha antiepidémica.</a:t>
            </a:r>
          </a:p>
          <a:p>
            <a:pPr eaLnBrk="1" hangingPunct="1">
              <a:spcBef>
                <a:spcPct val="0"/>
              </a:spcBef>
              <a:buFont typeface="Wingdings" panose="05000000000000000000" pitchFamily="2" charset="2"/>
              <a:buChar char="Ø"/>
            </a:pPr>
            <a:r>
              <a:rPr lang="es-ES" altLang="es-US" b="1">
                <a:solidFill>
                  <a:schemeClr val="bg1"/>
                </a:solidFill>
              </a:rPr>
              <a:t>La exploración higiénico epidemiológica de la comunidad, definición, principios y etapas.</a:t>
            </a:r>
          </a:p>
          <a:p>
            <a:pPr eaLnBrk="1" hangingPunct="1">
              <a:spcBef>
                <a:spcPct val="0"/>
              </a:spcBef>
              <a:buFont typeface="Wingdings" panose="05000000000000000000" pitchFamily="2" charset="2"/>
              <a:buChar char="Ø"/>
            </a:pPr>
            <a:r>
              <a:rPr lang="es-ES" altLang="es-US" b="1">
                <a:solidFill>
                  <a:schemeClr val="bg1"/>
                </a:solidFill>
              </a:rPr>
              <a:t>Contenido de la exploración higiénico epidemiológica en caso de empleo de arma biológica.</a:t>
            </a:r>
          </a:p>
          <a:p>
            <a:pPr eaLnBrk="1" hangingPunct="1">
              <a:spcBef>
                <a:spcPct val="0"/>
              </a:spcBef>
              <a:buFont typeface="Wingdings" panose="05000000000000000000" pitchFamily="2" charset="2"/>
              <a:buChar char="Ø"/>
            </a:pPr>
            <a:r>
              <a:rPr lang="es-ES" altLang="es-US" b="1">
                <a:solidFill>
                  <a:schemeClr val="bg1"/>
                </a:solidFill>
              </a:rPr>
              <a:t>Clasificación de la situación higiénico epidemiológica.</a:t>
            </a:r>
          </a:p>
        </p:txBody>
      </p:sp>
      <p:sp>
        <p:nvSpPr>
          <p:cNvPr id="8195" name="Text Box 3"/>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rgbClr val="FFFF66"/>
                </a:solidFill>
              </a:rPr>
              <a:t>CONTENIDO del TEMA: DOCTRINA ÚNICA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430213"/>
            <a:ext cx="9144000" cy="642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s-ES" altLang="es-US" b="1">
                <a:solidFill>
                  <a:schemeClr val="bg1"/>
                </a:solidFill>
              </a:rPr>
              <a:t>El pensamiento higiénico-epidemiológico y preventivo en los servicios de salud implica desarrollar una vigilancia continua contra las enfermedades transmisibles. Es por esa razón que en cada territorio existen estructuras que se encargan de monitorear mediante un sistema nacional de vigilancia epidemiológica el comportamiento de las diferentes variables que </a:t>
            </a:r>
            <a:r>
              <a:rPr lang="es-ES" altLang="es-US" b="1" u="sng">
                <a:solidFill>
                  <a:schemeClr val="bg1"/>
                </a:solidFill>
              </a:rPr>
              <a:t>alertan</a:t>
            </a:r>
            <a:r>
              <a:rPr lang="es-ES" altLang="es-US" b="1">
                <a:solidFill>
                  <a:schemeClr val="bg1"/>
                </a:solidFill>
              </a:rPr>
              <a:t> sobre el desarrollo de estas enfermedades.</a:t>
            </a:r>
          </a:p>
          <a:p>
            <a:pPr algn="just" eaLnBrk="1" hangingPunct="1">
              <a:spcBef>
                <a:spcPct val="0"/>
              </a:spcBef>
              <a:buFontTx/>
              <a:buNone/>
            </a:pPr>
            <a:r>
              <a:rPr lang="es-ES" altLang="es-US" b="1">
                <a:solidFill>
                  <a:schemeClr val="bg1"/>
                </a:solidFill>
              </a:rPr>
              <a:t>Estas estructuras funcionan constantemente, incluso con a penas algunas variaciones se utilizan las mismas estructuras cuando se</a:t>
            </a:r>
          </a:p>
        </p:txBody>
      </p:sp>
      <p:sp>
        <p:nvSpPr>
          <p:cNvPr id="9219" name="Text Box 3"/>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rgbClr val="66FFFF"/>
                </a:solidFill>
              </a:rPr>
              <a:t>INTRODUCCIÓN: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914400"/>
            <a:ext cx="9144000" cy="545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s-ES" altLang="es-US" b="1">
                <a:solidFill>
                  <a:schemeClr val="bg1"/>
                </a:solidFill>
              </a:rPr>
              <a:t>desencadena una contingencia.</a:t>
            </a:r>
          </a:p>
          <a:p>
            <a:pPr algn="just" eaLnBrk="1" hangingPunct="1">
              <a:spcBef>
                <a:spcPct val="0"/>
              </a:spcBef>
              <a:buFontTx/>
              <a:buNone/>
            </a:pPr>
            <a:r>
              <a:rPr lang="es-ES" altLang="es-US" b="1">
                <a:solidFill>
                  <a:schemeClr val="bg1"/>
                </a:solidFill>
              </a:rPr>
              <a:t>Como nuestro país por su clima tropical está expuesto a sufrir epidemias y como existe una amenaza continua de agresión por parte de EUA, con la posibilidad latente del uso del arma biológica, nuestros servicios médicos se mantienen activados. </a:t>
            </a:r>
          </a:p>
          <a:p>
            <a:pPr algn="just" eaLnBrk="1" hangingPunct="1">
              <a:spcBef>
                <a:spcPct val="0"/>
              </a:spcBef>
              <a:buFontTx/>
              <a:buNone/>
            </a:pPr>
            <a:r>
              <a:rPr lang="es-ES" altLang="es-US" b="1">
                <a:solidFill>
                  <a:schemeClr val="bg1"/>
                </a:solidFill>
              </a:rPr>
              <a:t>Es por esa razón que decimos que tanto en la guerra como en tiempo de paz existe una Doctrina Única para los aseguramientos Higiénico-epidemiológicos.</a:t>
            </a:r>
          </a:p>
        </p:txBody>
      </p:sp>
      <p:sp>
        <p:nvSpPr>
          <p:cNvPr id="10243" name="Text Box 3"/>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ES" altLang="es-US" b="1">
                <a:solidFill>
                  <a:srgbClr val="66FFFF"/>
                </a:solidFill>
              </a:rPr>
              <a:t>INTRODUCCIÓN: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76200"/>
            <a:ext cx="9144000" cy="67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s-ES" altLang="es-US" b="1">
                <a:solidFill>
                  <a:schemeClr val="bg1"/>
                </a:solidFill>
              </a:rPr>
              <a:t>BASES ESTRUCTURALES DE LA ORGANIZACIÓN DEL ASEGURAMIENTO SANITARIO, HIGIÉNICO Y ANTIEPIDÉMICO.</a:t>
            </a:r>
          </a:p>
          <a:p>
            <a:pPr algn="just" eaLnBrk="1" hangingPunct="1">
              <a:spcBef>
                <a:spcPct val="0"/>
              </a:spcBef>
              <a:buFontTx/>
              <a:buNone/>
            </a:pPr>
            <a:endParaRPr lang="es-ES" altLang="es-US" sz="1000" b="1">
              <a:solidFill>
                <a:schemeClr val="bg1"/>
              </a:solidFill>
            </a:endParaRPr>
          </a:p>
          <a:p>
            <a:pPr algn="just" eaLnBrk="1" hangingPunct="1">
              <a:spcBef>
                <a:spcPct val="0"/>
              </a:spcBef>
              <a:buFontTx/>
              <a:buNone/>
            </a:pPr>
            <a:r>
              <a:rPr lang="es-ES" altLang="es-US" b="1" u="sng">
                <a:solidFill>
                  <a:schemeClr val="bg1"/>
                </a:solidFill>
              </a:rPr>
              <a:t>NIVEL MUNICIPAL</a:t>
            </a:r>
            <a:r>
              <a:rPr lang="es-ES" altLang="es-US" b="1">
                <a:solidFill>
                  <a:schemeClr val="bg1"/>
                </a:solidFill>
              </a:rPr>
              <a:t>:</a:t>
            </a:r>
          </a:p>
          <a:p>
            <a:pPr algn="just" eaLnBrk="1" hangingPunct="1">
              <a:spcBef>
                <a:spcPct val="0"/>
              </a:spcBef>
              <a:buFontTx/>
              <a:buNone/>
            </a:pPr>
            <a:endParaRPr lang="es-ES" altLang="es-US" sz="1200" b="1">
              <a:solidFill>
                <a:schemeClr val="bg1"/>
              </a:solidFill>
            </a:endParaRPr>
          </a:p>
          <a:p>
            <a:pPr algn="just" eaLnBrk="1" hangingPunct="1">
              <a:spcBef>
                <a:spcPct val="0"/>
              </a:spcBef>
              <a:buFontTx/>
              <a:buNone/>
            </a:pPr>
            <a:r>
              <a:rPr lang="es-ES" altLang="es-US" b="1">
                <a:solidFill>
                  <a:schemeClr val="bg1"/>
                </a:solidFill>
              </a:rPr>
              <a:t>ZONA DE DEFENSA (ZD)</a:t>
            </a:r>
          </a:p>
          <a:p>
            <a:pPr algn="just" eaLnBrk="1" hangingPunct="1">
              <a:spcBef>
                <a:spcPct val="0"/>
              </a:spcBef>
              <a:buFontTx/>
              <a:buNone/>
            </a:pPr>
            <a:r>
              <a:rPr lang="es-ES" altLang="es-US" b="1">
                <a:solidFill>
                  <a:schemeClr val="bg1"/>
                </a:solidFill>
              </a:rPr>
              <a:t>Para la ZD se crea la ESCUADRA HIGIÉNICO EPIDEMIOLÓGICA (EHE) que se subordina metodológicamente al Centro Municipal de Higiene y Epidemiología (CMHE) o a la Unidad Municipal de Higiene y Epidemiología (UMHE)</a:t>
            </a:r>
          </a:p>
          <a:p>
            <a:pPr algn="just" eaLnBrk="1" hangingPunct="1">
              <a:spcBef>
                <a:spcPct val="0"/>
              </a:spcBef>
              <a:buFontTx/>
              <a:buNone/>
            </a:pPr>
            <a:endParaRPr lang="es-ES" altLang="es-US" sz="1000" b="1">
              <a:solidFill>
                <a:schemeClr val="bg1"/>
              </a:solidFill>
            </a:endParaRPr>
          </a:p>
          <a:p>
            <a:pPr algn="just" eaLnBrk="1" hangingPunct="1">
              <a:spcBef>
                <a:spcPct val="0"/>
              </a:spcBef>
              <a:buFontTx/>
              <a:buNone/>
            </a:pPr>
            <a:r>
              <a:rPr lang="es-ES" altLang="es-US" b="1">
                <a:solidFill>
                  <a:schemeClr val="bg1"/>
                </a:solidFill>
              </a:rPr>
              <a:t>                 UMHE   ZD   CMHE</a:t>
            </a:r>
          </a:p>
          <a:p>
            <a:pPr algn="just" eaLnBrk="1" hangingPunct="1">
              <a:spcBef>
                <a:spcPct val="0"/>
              </a:spcBef>
              <a:buFontTx/>
              <a:buNone/>
            </a:pPr>
            <a:endParaRPr lang="es-ES" altLang="es-US" sz="2000" b="1">
              <a:solidFill>
                <a:schemeClr val="bg1"/>
              </a:solidFill>
            </a:endParaRPr>
          </a:p>
          <a:p>
            <a:pPr algn="just" eaLnBrk="1" hangingPunct="1">
              <a:spcBef>
                <a:spcPct val="0"/>
              </a:spcBef>
              <a:buFontTx/>
              <a:buNone/>
            </a:pPr>
            <a:r>
              <a:rPr lang="es-ES" altLang="es-US" b="1">
                <a:solidFill>
                  <a:schemeClr val="bg1"/>
                </a:solidFill>
              </a:rPr>
              <a:t>                             EHE</a:t>
            </a:r>
          </a:p>
        </p:txBody>
      </p:sp>
      <p:sp>
        <p:nvSpPr>
          <p:cNvPr id="11267" name="Line 4"/>
          <p:cNvSpPr>
            <a:spLocks noChangeShapeType="1"/>
          </p:cNvSpPr>
          <p:nvPr/>
        </p:nvSpPr>
        <p:spPr bwMode="auto">
          <a:xfrm>
            <a:off x="2590800" y="5943600"/>
            <a:ext cx="685800" cy="381000"/>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1268" name="Line 5"/>
          <p:cNvSpPr>
            <a:spLocks noChangeShapeType="1"/>
          </p:cNvSpPr>
          <p:nvPr/>
        </p:nvSpPr>
        <p:spPr bwMode="auto">
          <a:xfrm>
            <a:off x="3733800" y="5943600"/>
            <a:ext cx="0" cy="381000"/>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
        <p:nvSpPr>
          <p:cNvPr id="11269" name="Line 6"/>
          <p:cNvSpPr>
            <a:spLocks noChangeShapeType="1"/>
          </p:cNvSpPr>
          <p:nvPr/>
        </p:nvSpPr>
        <p:spPr bwMode="auto">
          <a:xfrm flipH="1">
            <a:off x="4267200" y="5943600"/>
            <a:ext cx="762000" cy="381000"/>
          </a:xfrm>
          <a:prstGeom prst="line">
            <a:avLst/>
          </a:prstGeom>
          <a:noFill/>
          <a:ln w="635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76200"/>
            <a:ext cx="9144000" cy="683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 altLang="es-US" b="1">
                <a:solidFill>
                  <a:schemeClr val="bg1"/>
                </a:solidFill>
              </a:rPr>
              <a:t>BASES ESTRUCTURALES</a:t>
            </a:r>
            <a:endParaRPr lang="es-ES" altLang="es-US" sz="1000" b="1">
              <a:solidFill>
                <a:schemeClr val="bg1"/>
              </a:solidFill>
            </a:endParaRPr>
          </a:p>
          <a:p>
            <a:pPr algn="just" eaLnBrk="1" hangingPunct="1">
              <a:spcBef>
                <a:spcPct val="0"/>
              </a:spcBef>
              <a:buFontTx/>
              <a:buNone/>
            </a:pPr>
            <a:r>
              <a:rPr lang="es-ES" altLang="es-US" b="1" u="sng">
                <a:solidFill>
                  <a:schemeClr val="bg1"/>
                </a:solidFill>
              </a:rPr>
              <a:t>NIVEL PROVINCIAL</a:t>
            </a:r>
            <a:r>
              <a:rPr lang="es-ES" altLang="es-US" b="1">
                <a:solidFill>
                  <a:schemeClr val="bg1"/>
                </a:solidFill>
              </a:rPr>
              <a:t>:</a:t>
            </a:r>
          </a:p>
          <a:p>
            <a:pPr algn="just" eaLnBrk="1" hangingPunct="1">
              <a:spcBef>
                <a:spcPct val="0"/>
              </a:spcBef>
              <a:buFontTx/>
              <a:buNone/>
            </a:pPr>
            <a:endParaRPr lang="es-ES" altLang="es-US" sz="1200" b="1">
              <a:solidFill>
                <a:schemeClr val="bg1"/>
              </a:solidFill>
            </a:endParaRPr>
          </a:p>
          <a:p>
            <a:pPr algn="just" eaLnBrk="1" hangingPunct="1">
              <a:spcBef>
                <a:spcPct val="0"/>
              </a:spcBef>
              <a:buFontTx/>
              <a:buNone/>
            </a:pPr>
            <a:r>
              <a:rPr lang="es-ES" altLang="es-US" b="1">
                <a:solidFill>
                  <a:schemeClr val="bg1"/>
                </a:solidFill>
              </a:rPr>
              <a:t>Centro Provincial de Higiene y Epidemiología (CPHE) se subordina al Instituto de la Lucha Anti-Epidémica “Pedro Kourí” (IPK) y al Centro Nacional de Educación para la Salud (CNES)</a:t>
            </a:r>
          </a:p>
          <a:p>
            <a:pPr algn="just" eaLnBrk="1" hangingPunct="1">
              <a:spcBef>
                <a:spcPct val="0"/>
              </a:spcBef>
              <a:buFontTx/>
              <a:buNone/>
            </a:pPr>
            <a:endParaRPr lang="es-ES" altLang="es-US" sz="1000" b="1">
              <a:solidFill>
                <a:schemeClr val="bg1"/>
              </a:solidFill>
            </a:endParaRPr>
          </a:p>
          <a:p>
            <a:pPr algn="just" eaLnBrk="1" hangingPunct="1">
              <a:spcBef>
                <a:spcPct val="0"/>
              </a:spcBef>
              <a:buFontTx/>
              <a:buNone/>
            </a:pPr>
            <a:r>
              <a:rPr lang="es-ES" altLang="es-US" b="1" u="sng">
                <a:solidFill>
                  <a:schemeClr val="bg1"/>
                </a:solidFill>
              </a:rPr>
              <a:t>NIVEL NACIONAL</a:t>
            </a:r>
            <a:r>
              <a:rPr lang="es-ES" altLang="es-US" b="1">
                <a:solidFill>
                  <a:schemeClr val="bg1"/>
                </a:solidFill>
              </a:rPr>
              <a:t>:</a:t>
            </a:r>
          </a:p>
          <a:p>
            <a:pPr algn="just" eaLnBrk="1" hangingPunct="1">
              <a:spcBef>
                <a:spcPct val="0"/>
              </a:spcBef>
              <a:buFontTx/>
              <a:buNone/>
            </a:pPr>
            <a:r>
              <a:rPr lang="es-ES" altLang="es-US" b="1">
                <a:solidFill>
                  <a:schemeClr val="bg1"/>
                </a:solidFill>
              </a:rPr>
              <a:t>  IPK</a:t>
            </a:r>
          </a:p>
          <a:p>
            <a:pPr algn="just" eaLnBrk="1" hangingPunct="1">
              <a:spcBef>
                <a:spcPct val="0"/>
              </a:spcBef>
              <a:buFontTx/>
              <a:buNone/>
            </a:pPr>
            <a:r>
              <a:rPr lang="es-ES" altLang="es-US" b="1">
                <a:solidFill>
                  <a:schemeClr val="bg1"/>
                </a:solidFill>
              </a:rPr>
              <a:t>  CNES</a:t>
            </a:r>
          </a:p>
          <a:p>
            <a:pPr algn="just" eaLnBrk="1" hangingPunct="1">
              <a:spcBef>
                <a:spcPct val="0"/>
              </a:spcBef>
              <a:buFontTx/>
              <a:buNone/>
            </a:pPr>
            <a:r>
              <a:rPr lang="es-ES" altLang="es-US" b="1">
                <a:solidFill>
                  <a:schemeClr val="bg1"/>
                </a:solidFill>
              </a:rPr>
              <a:t>ESTAS 2 UNIDADES NACIONALES SE SUBORDINAN AL CONSEJO NACIONAL DE DEFENSA.</a:t>
            </a:r>
            <a:endParaRPr lang="es-ES" altLang="es-US" sz="1000" b="1">
              <a:solidFill>
                <a:schemeClr val="bg1"/>
              </a:solidFill>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Diseño predeterminado">
  <a:themeElements>
    <a:clrScheme name="3_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_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3_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iseño predeterminado">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- 6.2 DOCTRINA ÚNICA</Template>
  <TotalTime>1</TotalTime>
  <Words>1021</Words>
  <Application>Microsoft Office PowerPoint</Application>
  <PresentationFormat>Presentación en pantalla (4:3)</PresentationFormat>
  <Paragraphs>133</Paragraphs>
  <Slides>19</Slides>
  <Notes>1</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19</vt:i4>
      </vt:variant>
    </vt:vector>
  </HeadingPairs>
  <TitlesOfParts>
    <vt:vector size="26" baseType="lpstr">
      <vt:lpstr>Arial</vt:lpstr>
      <vt:lpstr>Times New Roman</vt:lpstr>
      <vt:lpstr>Wingdings</vt:lpstr>
      <vt:lpstr>Arial Black</vt:lpstr>
      <vt:lpstr>Diseño predeterminado</vt:lpstr>
      <vt:lpstr>3_Diseño predeterminado</vt:lpstr>
      <vt:lpstr>1_Diseño predeterminado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Defensa</dc:creator>
  <cp:lastModifiedBy>Defensa</cp:lastModifiedBy>
  <cp:revision>2</cp:revision>
  <cp:lastPrinted>1601-01-01T00:00:00Z</cp:lastPrinted>
  <dcterms:created xsi:type="dcterms:W3CDTF">2024-05-09T19:31:57Z</dcterms:created>
  <dcterms:modified xsi:type="dcterms:W3CDTF">2024-05-09T19:33:42Z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