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42" d="100"/>
          <a:sy n="42" d="100"/>
        </p:scale>
        <p:origin x="-7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DBBA1-14C8-46F4-A3CA-1035D585A21E}" type="datetimeFigureOut">
              <a:rPr lang="es-ES" smtClean="0"/>
              <a:t>01/01/2002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61B2B-17A4-4773-A10C-B83E4FA76EA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DBBA1-14C8-46F4-A3CA-1035D585A21E}" type="datetimeFigureOut">
              <a:rPr lang="es-ES" smtClean="0"/>
              <a:t>01/01/2002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61B2B-17A4-4773-A10C-B83E4FA76EA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DBBA1-14C8-46F4-A3CA-1035D585A21E}" type="datetimeFigureOut">
              <a:rPr lang="es-ES" smtClean="0"/>
              <a:t>01/01/2002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61B2B-17A4-4773-A10C-B83E4FA76EA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DBBA1-14C8-46F4-A3CA-1035D585A21E}" type="datetimeFigureOut">
              <a:rPr lang="es-ES" smtClean="0"/>
              <a:t>01/01/2002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61B2B-17A4-4773-A10C-B83E4FA76EA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DBBA1-14C8-46F4-A3CA-1035D585A21E}" type="datetimeFigureOut">
              <a:rPr lang="es-ES" smtClean="0"/>
              <a:t>01/01/2002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61B2B-17A4-4773-A10C-B83E4FA76EA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DBBA1-14C8-46F4-A3CA-1035D585A21E}" type="datetimeFigureOut">
              <a:rPr lang="es-ES" smtClean="0"/>
              <a:t>01/01/2002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61B2B-17A4-4773-A10C-B83E4FA76EA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DBBA1-14C8-46F4-A3CA-1035D585A21E}" type="datetimeFigureOut">
              <a:rPr lang="es-ES" smtClean="0"/>
              <a:t>01/01/2002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61B2B-17A4-4773-A10C-B83E4FA76EA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DBBA1-14C8-46F4-A3CA-1035D585A21E}" type="datetimeFigureOut">
              <a:rPr lang="es-ES" smtClean="0"/>
              <a:t>01/01/2002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61B2B-17A4-4773-A10C-B83E4FA76EA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DBBA1-14C8-46F4-A3CA-1035D585A21E}" type="datetimeFigureOut">
              <a:rPr lang="es-ES" smtClean="0"/>
              <a:t>01/01/2002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61B2B-17A4-4773-A10C-B83E4FA76EA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DBBA1-14C8-46F4-A3CA-1035D585A21E}" type="datetimeFigureOut">
              <a:rPr lang="es-ES" smtClean="0"/>
              <a:t>01/01/2002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61B2B-17A4-4773-A10C-B83E4FA76EA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DBBA1-14C8-46F4-A3CA-1035D585A21E}" type="datetimeFigureOut">
              <a:rPr lang="es-ES" smtClean="0"/>
              <a:t>01/01/2002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61B2B-17A4-4773-A10C-B83E4FA76EA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BDBBA1-14C8-46F4-A3CA-1035D585A21E}" type="datetimeFigureOut">
              <a:rPr lang="es-ES" smtClean="0"/>
              <a:t>01/01/2002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361B2B-17A4-4773-A10C-B83E4FA76EAF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5"/>
          <p:cNvSpPr>
            <a:spLocks noChangeArrowheads="1"/>
          </p:cNvSpPr>
          <p:nvPr/>
        </p:nvSpPr>
        <p:spPr bwMode="auto">
          <a:xfrm>
            <a:off x="457200" y="1700213"/>
            <a:ext cx="8229600" cy="5238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s-ES" altLang="es-ES">
              <a:solidFill>
                <a:srgbClr val="1F497D"/>
              </a:solidFill>
            </a:endParaRPr>
          </a:p>
        </p:txBody>
      </p:sp>
      <p:sp>
        <p:nvSpPr>
          <p:cNvPr id="20483" name="Text Box 6"/>
          <p:cNvSpPr txBox="1">
            <a:spLocks noChangeArrowheads="1"/>
          </p:cNvSpPr>
          <p:nvPr/>
        </p:nvSpPr>
        <p:spPr bwMode="auto">
          <a:xfrm>
            <a:off x="457200" y="1700213"/>
            <a:ext cx="8229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None/>
            </a:pPr>
            <a:r>
              <a:rPr lang="es-ES" altLang="es-ES" sz="2800" b="1">
                <a:solidFill>
                  <a:srgbClr val="1A0A92"/>
                </a:solidFill>
                <a:latin typeface="Arial Narrow" pitchFamily="34" charset="0"/>
                <a:cs typeface="Times New Roman" pitchFamily="18" charset="0"/>
              </a:rPr>
              <a:t>En el plano individual: sugerencias para su desarrollo </a:t>
            </a:r>
            <a:endParaRPr lang="es-ES" altLang="es-ES" sz="2800" b="1">
              <a:solidFill>
                <a:srgbClr val="000000"/>
              </a:solidFill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40965" name="Rectangle 2"/>
          <p:cNvSpPr>
            <a:spLocks noGrp="1" noChangeArrowheads="1"/>
          </p:cNvSpPr>
          <p:nvPr>
            <p:ph type="title"/>
          </p:nvPr>
        </p:nvSpPr>
        <p:spPr>
          <a:xfrm>
            <a:off x="404813" y="274638"/>
            <a:ext cx="8281987" cy="1143000"/>
          </a:xfrm>
          <a:ln w="57150">
            <a:solidFill>
              <a:schemeClr val="tx1"/>
            </a:solidFill>
          </a:ln>
        </p:spPr>
        <p:txBody>
          <a:bodyPr/>
          <a:lstStyle/>
          <a:p>
            <a:pPr>
              <a:spcAft>
                <a:spcPts val="1200"/>
              </a:spcAft>
              <a:defRPr/>
            </a:pPr>
            <a:r>
              <a:rPr lang="es-ES_tradnl" altLang="es-ES" sz="3200" b="1" dirty="0" smtClean="0">
                <a:solidFill>
                  <a:srgbClr val="000000"/>
                </a:solidFill>
                <a:latin typeface="Arial Narrow" panose="020B0606020202030204" pitchFamily="34" charset="0"/>
                <a:ea typeface="+mn-ea"/>
                <a:cs typeface="+mn-cs"/>
              </a:rPr>
              <a:t>Educación para la salud</a:t>
            </a:r>
            <a:endParaRPr lang="es-ES_tradnl" altLang="es-ES" sz="3200" b="1" dirty="0">
              <a:solidFill>
                <a:srgbClr val="000000"/>
              </a:solidFill>
              <a:latin typeface="Arial Narrow" panose="020B0606020202030204" pitchFamily="34" charset="0"/>
              <a:ea typeface="+mn-ea"/>
              <a:cs typeface="+mn-cs"/>
            </a:endParaRPr>
          </a:p>
        </p:txBody>
      </p:sp>
      <p:pic>
        <p:nvPicPr>
          <p:cNvPr id="20485" name="Imagen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4813" y="2349500"/>
            <a:ext cx="8328025" cy="417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5" name="Rectangle 2"/>
          <p:cNvSpPr>
            <a:spLocks noGrp="1" noChangeArrowheads="1"/>
          </p:cNvSpPr>
          <p:nvPr>
            <p:ph type="title"/>
          </p:nvPr>
        </p:nvSpPr>
        <p:spPr>
          <a:xfrm>
            <a:off x="404813" y="274638"/>
            <a:ext cx="8281987" cy="1143000"/>
          </a:xfrm>
          <a:ln w="57150">
            <a:solidFill>
              <a:schemeClr val="tx1"/>
            </a:solidFill>
          </a:ln>
        </p:spPr>
        <p:txBody>
          <a:bodyPr/>
          <a:lstStyle/>
          <a:p>
            <a:pPr>
              <a:spcAft>
                <a:spcPts val="1200"/>
              </a:spcAft>
              <a:defRPr/>
            </a:pPr>
            <a:r>
              <a:rPr lang="es-ES_tradnl" altLang="es-ES" sz="3200" b="1" dirty="0" smtClean="0">
                <a:solidFill>
                  <a:srgbClr val="000000"/>
                </a:solidFill>
                <a:latin typeface="Arial Narrow" panose="020B0606020202030204" pitchFamily="34" charset="0"/>
                <a:ea typeface="+mn-ea"/>
                <a:cs typeface="+mn-cs"/>
              </a:rPr>
              <a:t>Educación para la salud</a:t>
            </a:r>
            <a:endParaRPr lang="es-ES_tradnl" altLang="es-ES" sz="3200" b="1" dirty="0">
              <a:solidFill>
                <a:srgbClr val="000000"/>
              </a:solidFill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457200" y="1700213"/>
            <a:ext cx="8229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None/>
            </a:pPr>
            <a:r>
              <a:rPr lang="es-ES" altLang="es-ES" sz="2800" b="1">
                <a:solidFill>
                  <a:srgbClr val="1A0A92"/>
                </a:solidFill>
                <a:latin typeface="Arial Narrow" pitchFamily="34" charset="0"/>
                <a:cs typeface="Times New Roman" pitchFamily="18" charset="0"/>
              </a:rPr>
              <a:t>Materiales educativos: </a:t>
            </a:r>
            <a:endParaRPr lang="es-ES" altLang="es-ES" sz="2800" b="1">
              <a:solidFill>
                <a:srgbClr val="000000"/>
              </a:solidFill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29700" name="Rectangle 3"/>
          <p:cNvSpPr txBox="1">
            <a:spLocks noChangeArrowheads="1"/>
          </p:cNvSpPr>
          <p:nvPr/>
        </p:nvSpPr>
        <p:spPr bwMode="auto">
          <a:xfrm>
            <a:off x="457200" y="2493963"/>
            <a:ext cx="8202613" cy="2303462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buFont typeface="Arial" pitchFamily="34" charset="0"/>
              <a:buNone/>
            </a:pPr>
            <a:r>
              <a:rPr lang="es-ES" altLang="es-ES" sz="280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“Los materiales o medios educativos son los instrumentos que se utilizan en la educación para la salud para facilitar la comunicación entre el educador y el educando”. </a:t>
            </a:r>
          </a:p>
          <a:p>
            <a:pPr>
              <a:buFont typeface="Arial" pitchFamily="34" charset="0"/>
              <a:buNone/>
            </a:pPr>
            <a:endParaRPr lang="es-ES" altLang="es-ES" sz="2800">
              <a:solidFill>
                <a:schemeClr val="tx1"/>
              </a:solidFill>
              <a:latin typeface="Arial Narrow" pitchFamily="34" charset="0"/>
              <a:cs typeface="Arial" pitchFamily="34" charset="0"/>
            </a:endParaRPr>
          </a:p>
          <a:p>
            <a:pPr>
              <a:buFont typeface="Arial" pitchFamily="34" charset="0"/>
              <a:buNone/>
            </a:pPr>
            <a:r>
              <a:rPr lang="es-ES" altLang="es-ES" sz="2800" b="1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Ej.: afiches, plegables, suertos.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5" name="Rectangle 2"/>
          <p:cNvSpPr>
            <a:spLocks noGrp="1" noChangeArrowheads="1"/>
          </p:cNvSpPr>
          <p:nvPr>
            <p:ph type="title"/>
          </p:nvPr>
        </p:nvSpPr>
        <p:spPr>
          <a:xfrm>
            <a:off x="404813" y="274638"/>
            <a:ext cx="8281987" cy="1143000"/>
          </a:xfrm>
          <a:ln w="57150">
            <a:solidFill>
              <a:schemeClr val="tx1"/>
            </a:solidFill>
          </a:ln>
        </p:spPr>
        <p:txBody>
          <a:bodyPr/>
          <a:lstStyle/>
          <a:p>
            <a:pPr>
              <a:spcAft>
                <a:spcPts val="1200"/>
              </a:spcAft>
              <a:defRPr/>
            </a:pPr>
            <a:r>
              <a:rPr lang="es-ES_tradnl" altLang="es-ES" sz="3200" b="1" dirty="0" smtClean="0">
                <a:solidFill>
                  <a:srgbClr val="000000"/>
                </a:solidFill>
                <a:latin typeface="Arial Narrow" panose="020B0606020202030204" pitchFamily="34" charset="0"/>
                <a:ea typeface="+mn-ea"/>
                <a:cs typeface="+mn-cs"/>
              </a:rPr>
              <a:t>Educación para la salud</a:t>
            </a:r>
            <a:endParaRPr lang="es-ES_tradnl" altLang="es-ES" sz="3200" b="1" dirty="0">
              <a:solidFill>
                <a:srgbClr val="000000"/>
              </a:solidFill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30723" name="Text Box 6"/>
          <p:cNvSpPr txBox="1">
            <a:spLocks noChangeArrowheads="1"/>
          </p:cNvSpPr>
          <p:nvPr/>
        </p:nvSpPr>
        <p:spPr bwMode="auto">
          <a:xfrm>
            <a:off x="457200" y="1628775"/>
            <a:ext cx="8229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None/>
            </a:pPr>
            <a:r>
              <a:rPr lang="es-ES" altLang="es-ES" sz="2800" b="1">
                <a:solidFill>
                  <a:srgbClr val="1A0A92"/>
                </a:solidFill>
                <a:latin typeface="Arial Narrow" pitchFamily="34" charset="0"/>
                <a:cs typeface="Times New Roman" pitchFamily="18" charset="0"/>
              </a:rPr>
              <a:t>Técnicas educativas: </a:t>
            </a:r>
            <a:endParaRPr lang="es-ES" altLang="es-ES" sz="2800" b="1">
              <a:solidFill>
                <a:srgbClr val="000000"/>
              </a:solidFill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30724" name="Rectangle 3"/>
          <p:cNvSpPr txBox="1">
            <a:spLocks noChangeArrowheads="1"/>
          </p:cNvSpPr>
          <p:nvPr/>
        </p:nvSpPr>
        <p:spPr bwMode="auto">
          <a:xfrm>
            <a:off x="457200" y="2276475"/>
            <a:ext cx="8202613" cy="410527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buFont typeface="Arial" pitchFamily="34" charset="0"/>
              <a:buNone/>
            </a:pPr>
            <a:r>
              <a:rPr lang="es-ES" altLang="es-ES" sz="280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Procedimientos y Recursos de los que se vale una ciencia o arte para el logro de fines específicos.</a:t>
            </a:r>
          </a:p>
          <a:p>
            <a:pPr>
              <a:buFont typeface="Arial" pitchFamily="34" charset="0"/>
              <a:buNone/>
            </a:pPr>
            <a:endParaRPr lang="es-ES" altLang="es-ES" sz="2800">
              <a:solidFill>
                <a:schemeClr val="tx1"/>
              </a:solidFill>
              <a:latin typeface="Arial Narrow" pitchFamily="34" charset="0"/>
              <a:cs typeface="Arial" pitchFamily="34" charset="0"/>
            </a:endParaRPr>
          </a:p>
          <a:p>
            <a:pPr>
              <a:buFont typeface="Arial" pitchFamily="34" charset="0"/>
              <a:buNone/>
            </a:pPr>
            <a:endParaRPr lang="es-ES" altLang="es-ES" sz="2800">
              <a:solidFill>
                <a:schemeClr val="tx1"/>
              </a:solidFill>
              <a:latin typeface="Arial Narrow" pitchFamily="34" charset="0"/>
              <a:cs typeface="Arial" pitchFamily="34" charset="0"/>
            </a:endParaRPr>
          </a:p>
          <a:p>
            <a:pPr>
              <a:buFont typeface="Arial" pitchFamily="34" charset="0"/>
              <a:buNone/>
            </a:pPr>
            <a:endParaRPr lang="es-ES" altLang="es-ES" sz="2800">
              <a:solidFill>
                <a:schemeClr val="tx1"/>
              </a:solidFill>
              <a:latin typeface="Arial Narrow" pitchFamily="34" charset="0"/>
              <a:cs typeface="Arial" pitchFamily="34" charset="0"/>
            </a:endParaRPr>
          </a:p>
          <a:p>
            <a:pPr>
              <a:buFont typeface="Arial" pitchFamily="34" charset="0"/>
              <a:buNone/>
            </a:pPr>
            <a:r>
              <a:rPr lang="es-ES" altLang="es-ES" sz="280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1- Especificidad (de acuerdo a los objetivos)</a:t>
            </a:r>
          </a:p>
          <a:p>
            <a:pPr>
              <a:buFont typeface="Arial" pitchFamily="34" charset="0"/>
              <a:buNone/>
            </a:pPr>
            <a:r>
              <a:rPr lang="es-ES" altLang="es-ES" sz="280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2- Relatividad (Quién, como y con que)</a:t>
            </a:r>
          </a:p>
          <a:p>
            <a:pPr>
              <a:buFont typeface="Arial" pitchFamily="34" charset="0"/>
              <a:buNone/>
            </a:pPr>
            <a:r>
              <a:rPr lang="es-ES" altLang="es-ES" sz="280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3- Complementariedad (Combinación de técnicas)</a:t>
            </a:r>
          </a:p>
          <a:p>
            <a:pPr>
              <a:buFont typeface="Arial" pitchFamily="34" charset="0"/>
              <a:buNone/>
            </a:pPr>
            <a:r>
              <a:rPr lang="es-ES" altLang="es-ES" sz="280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4- Interdependencia (Situación, educador, comunidad)</a:t>
            </a:r>
          </a:p>
          <a:p>
            <a:pPr>
              <a:buFont typeface="Arial" pitchFamily="34" charset="0"/>
              <a:buNone/>
            </a:pPr>
            <a:endParaRPr lang="es-ES" altLang="es-ES" sz="2800">
              <a:solidFill>
                <a:schemeClr val="tx1"/>
              </a:solidFill>
              <a:latin typeface="Arial Narrow" pitchFamily="34" charset="0"/>
              <a:cs typeface="Arial" pitchFamily="34" charset="0"/>
            </a:endParaRPr>
          </a:p>
        </p:txBody>
      </p:sp>
      <p:pic>
        <p:nvPicPr>
          <p:cNvPr id="30725" name="Imagen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19475" y="3284538"/>
            <a:ext cx="5233988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/>
          <p:cNvSpPr txBox="1">
            <a:spLocks noChangeArrowheads="1"/>
          </p:cNvSpPr>
          <p:nvPr/>
        </p:nvSpPr>
        <p:spPr bwMode="auto">
          <a:xfrm>
            <a:off x="457200" y="1700213"/>
            <a:ext cx="8202613" cy="316865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514350" indent="-514350">
              <a:buFont typeface="Calibri" pitchFamily="34" charset="0"/>
              <a:buAutoNum type="arabicPeriod"/>
            </a:pPr>
            <a:r>
              <a:rPr lang="es-ES" altLang="es-ES" sz="280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¿Argumente cómo contribuye la educación para la salud como indicador de éxito de los programas de salud del Ministerio de Salud Pública?</a:t>
            </a:r>
          </a:p>
          <a:p>
            <a:pPr marL="514350" indent="-514350">
              <a:buFont typeface="Calibri" pitchFamily="34" charset="0"/>
              <a:buAutoNum type="arabicPeriod"/>
            </a:pPr>
            <a:endParaRPr lang="es-ES" altLang="es-ES" sz="2800">
              <a:solidFill>
                <a:schemeClr val="tx1"/>
              </a:solidFill>
              <a:latin typeface="Arial Narrow" pitchFamily="34" charset="0"/>
              <a:cs typeface="Arial" pitchFamily="34" charset="0"/>
            </a:endParaRPr>
          </a:p>
          <a:p>
            <a:pPr marL="514350" indent="-514350">
              <a:buFont typeface="Calibri" pitchFamily="34" charset="0"/>
              <a:buAutoNum type="arabicPeriod"/>
            </a:pPr>
            <a:r>
              <a:rPr lang="es-ES" altLang="es-ES" sz="280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¿Mencione. Cuáles son los elementos que comprende la educación para la salud, así como el objetivo que se proponen?</a:t>
            </a:r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>
          <a:ln w="57150"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es-ES" altLang="es-ES" sz="3200" b="1" smtClean="0">
                <a:latin typeface="Arial Narrow" pitchFamily="34" charset="0"/>
                <a:cs typeface="Arial" pitchFamily="34" charset="0"/>
              </a:rPr>
              <a:t>Comprobación de la clase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6"/>
          <p:cNvSpPr>
            <a:spLocks noChangeArrowheads="1"/>
          </p:cNvSpPr>
          <p:nvPr/>
        </p:nvSpPr>
        <p:spPr bwMode="auto">
          <a:xfrm>
            <a:off x="457200" y="1595438"/>
            <a:ext cx="8229600" cy="1384300"/>
          </a:xfrm>
          <a:prstGeom prst="rect">
            <a:avLst/>
          </a:prstGeom>
          <a:noFill/>
          <a:ln w="38100" algn="ctr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spcAft>
                <a:spcPts val="1200"/>
              </a:spcAft>
              <a:buFont typeface="Wingdings" pitchFamily="2" charset="2"/>
              <a:buChar char="q"/>
            </a:pPr>
            <a:r>
              <a:rPr lang="es-ES" altLang="es-ES" sz="2800">
                <a:solidFill>
                  <a:srgbClr val="000000"/>
                </a:solidFill>
                <a:latin typeface="Arial Narrow" pitchFamily="34" charset="0"/>
              </a:rPr>
              <a:t>Educación para la salud, dirigida a la comunidad, la familia y al individuo. Elementos educativos correspondientes con los factores mencionados.</a:t>
            </a:r>
          </a:p>
        </p:txBody>
      </p:sp>
      <p:sp>
        <p:nvSpPr>
          <p:cNvPr id="48131" name="Rectangle 2"/>
          <p:cNvSpPr>
            <a:spLocks noGrp="1" noChangeArrowheads="1"/>
          </p:cNvSpPr>
          <p:nvPr>
            <p:ph type="title"/>
          </p:nvPr>
        </p:nvSpPr>
        <p:spPr>
          <a:ln w="57150">
            <a:solidFill>
              <a:schemeClr val="tx1"/>
            </a:solidFill>
          </a:ln>
        </p:spPr>
        <p:txBody>
          <a:bodyPr/>
          <a:lstStyle/>
          <a:p>
            <a:pPr>
              <a:spcBef>
                <a:spcPct val="20000"/>
              </a:spcBef>
              <a:spcAft>
                <a:spcPts val="1200"/>
              </a:spcAft>
              <a:defRPr/>
            </a:pPr>
            <a:r>
              <a:rPr lang="es-ES_tradnl" altLang="es-ES" sz="3200" b="1" dirty="0" smtClean="0">
                <a:solidFill>
                  <a:srgbClr val="000000"/>
                </a:solidFill>
                <a:latin typeface="Arial Narrow" panose="020B0606020202030204" pitchFamily="34" charset="0"/>
                <a:ea typeface="+mn-ea"/>
                <a:cs typeface="+mn-cs"/>
              </a:rPr>
              <a:t>Resumen de la clase</a:t>
            </a:r>
            <a:endParaRPr lang="es-ES_tradnl" altLang="es-ES" sz="3200" b="1" dirty="0">
              <a:solidFill>
                <a:srgbClr val="000000"/>
              </a:solidFill>
              <a:latin typeface="Arial Narrow" panose="020B0606020202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6"/>
          <p:cNvSpPr>
            <a:spLocks noChangeArrowheads="1"/>
          </p:cNvSpPr>
          <p:nvPr/>
        </p:nvSpPr>
        <p:spPr bwMode="auto">
          <a:xfrm>
            <a:off x="457200" y="1595438"/>
            <a:ext cx="8229600" cy="1816100"/>
          </a:xfrm>
          <a:prstGeom prst="rect">
            <a:avLst/>
          </a:prstGeom>
          <a:noFill/>
          <a:ln w="38100" algn="ctr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spcBef>
                <a:spcPct val="20000"/>
              </a:spcBef>
              <a:spcAft>
                <a:spcPts val="1200"/>
              </a:spcAft>
              <a:buFont typeface="Wingdings" pitchFamily="2" charset="2"/>
              <a:buChar char="q"/>
            </a:pPr>
            <a:r>
              <a:rPr lang="es-ES_tradnl" altLang="es-ES" sz="2800" b="1">
                <a:solidFill>
                  <a:srgbClr val="1A0A92"/>
                </a:solidFill>
                <a:latin typeface="Arial Narrow" pitchFamily="34" charset="0"/>
              </a:rPr>
              <a:t>Orientación del autoestudio. </a:t>
            </a:r>
            <a:r>
              <a:rPr lang="es-ES" altLang="es-ES" sz="2800">
                <a:solidFill>
                  <a:srgbClr val="000000"/>
                </a:solidFill>
                <a:latin typeface="Arial Narrow" pitchFamily="34" charset="0"/>
              </a:rPr>
              <a:t>Identificar los contenidos, están dirigidos a actuar en los factores que influyen en los comportamientos humanos en salud, según factores personales y sociales.</a:t>
            </a:r>
          </a:p>
        </p:txBody>
      </p:sp>
      <p:sp>
        <p:nvSpPr>
          <p:cNvPr id="48131" name="Rectangle 2"/>
          <p:cNvSpPr>
            <a:spLocks noGrp="1" noChangeArrowheads="1"/>
          </p:cNvSpPr>
          <p:nvPr>
            <p:ph type="title"/>
          </p:nvPr>
        </p:nvSpPr>
        <p:spPr>
          <a:ln w="57150">
            <a:solidFill>
              <a:schemeClr val="tx1"/>
            </a:solidFill>
          </a:ln>
        </p:spPr>
        <p:txBody>
          <a:bodyPr/>
          <a:lstStyle/>
          <a:p>
            <a:pPr>
              <a:spcBef>
                <a:spcPct val="20000"/>
              </a:spcBef>
              <a:spcAft>
                <a:spcPts val="1200"/>
              </a:spcAft>
              <a:defRPr/>
            </a:pPr>
            <a:r>
              <a:rPr lang="es-ES_tradnl" altLang="es-ES" sz="3200" b="1" dirty="0" smtClean="0">
                <a:solidFill>
                  <a:srgbClr val="000000"/>
                </a:solidFill>
                <a:latin typeface="Arial Narrow" panose="020B0606020202030204" pitchFamily="34" charset="0"/>
                <a:ea typeface="+mn-ea"/>
                <a:cs typeface="+mn-cs"/>
              </a:rPr>
              <a:t>Estudio independiente</a:t>
            </a:r>
            <a:endParaRPr lang="es-ES_tradnl" altLang="es-ES" sz="3200" b="1" dirty="0">
              <a:solidFill>
                <a:srgbClr val="000000"/>
              </a:solidFill>
              <a:latin typeface="Arial Narrow" panose="020B0606020202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2"/>
          <p:cNvSpPr>
            <a:spLocks noGrp="1" noChangeArrowheads="1"/>
          </p:cNvSpPr>
          <p:nvPr>
            <p:ph type="title"/>
          </p:nvPr>
        </p:nvSpPr>
        <p:spPr>
          <a:ln w="57150">
            <a:solidFill>
              <a:schemeClr val="tx1"/>
            </a:solidFill>
          </a:ln>
        </p:spPr>
        <p:txBody>
          <a:bodyPr/>
          <a:lstStyle/>
          <a:p>
            <a:pPr>
              <a:spcBef>
                <a:spcPct val="20000"/>
              </a:spcBef>
              <a:spcAft>
                <a:spcPts val="1200"/>
              </a:spcAft>
              <a:defRPr/>
            </a:pPr>
            <a:r>
              <a:rPr lang="es-ES_tradnl" altLang="es-ES" sz="3200" b="1" dirty="0" smtClean="0">
                <a:solidFill>
                  <a:srgbClr val="000000"/>
                </a:solidFill>
                <a:latin typeface="Arial Narrow" panose="020B0606020202030204" pitchFamily="34" charset="0"/>
                <a:ea typeface="+mn-ea"/>
                <a:cs typeface="+mn-cs"/>
              </a:rPr>
              <a:t>Motivación para la próxima actividad docente </a:t>
            </a:r>
            <a:endParaRPr lang="es-ES_tradnl" altLang="es-ES" sz="3200" b="1" dirty="0">
              <a:solidFill>
                <a:srgbClr val="000000"/>
              </a:solidFill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34819" name="Rectangle 6"/>
          <p:cNvSpPr>
            <a:spLocks noChangeArrowheads="1"/>
          </p:cNvSpPr>
          <p:nvPr/>
        </p:nvSpPr>
        <p:spPr bwMode="auto">
          <a:xfrm>
            <a:off x="457200" y="1773238"/>
            <a:ext cx="8229600" cy="2917825"/>
          </a:xfrm>
          <a:prstGeom prst="rect">
            <a:avLst/>
          </a:prstGeom>
          <a:noFill/>
          <a:ln w="38100" algn="ctr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spcAft>
                <a:spcPts val="1200"/>
              </a:spcAft>
              <a:buFont typeface="Arial" pitchFamily="34" charset="0"/>
              <a:buNone/>
            </a:pPr>
            <a:r>
              <a:rPr lang="es-ES_tradnl" altLang="es-ES" sz="2800" b="1">
                <a:solidFill>
                  <a:srgbClr val="1A0A92"/>
                </a:solidFill>
                <a:latin typeface="Arial Narrow" pitchFamily="34" charset="0"/>
              </a:rPr>
              <a:t>Educación en el Trabajo. Tema 3 </a:t>
            </a:r>
            <a:r>
              <a:rPr lang="es-ES_tradnl" altLang="es-ES" sz="2800" b="1">
                <a:solidFill>
                  <a:srgbClr val="000000"/>
                </a:solidFill>
                <a:latin typeface="Arial Narrow" pitchFamily="34" charset="0"/>
              </a:rPr>
              <a:t>Educación para la Salud en el individuo, la familia y la comunidad. </a:t>
            </a:r>
          </a:p>
          <a:p>
            <a:pPr>
              <a:spcBef>
                <a:spcPct val="20000"/>
              </a:spcBef>
              <a:spcAft>
                <a:spcPts val="1200"/>
              </a:spcAft>
              <a:buFont typeface="Arial" pitchFamily="34" charset="0"/>
              <a:buNone/>
            </a:pPr>
            <a:r>
              <a:rPr lang="es-ES_tradnl" altLang="es-ES" sz="2800" b="1">
                <a:solidFill>
                  <a:srgbClr val="1A0A92"/>
                </a:solidFill>
                <a:latin typeface="Arial Narrow" pitchFamily="34" charset="0"/>
              </a:rPr>
              <a:t>Trabajo independiente No 1. Tema 3. </a:t>
            </a:r>
            <a:r>
              <a:rPr lang="es-ES_tradnl" altLang="es-ES" sz="2800" b="1">
                <a:solidFill>
                  <a:srgbClr val="000000"/>
                </a:solidFill>
                <a:latin typeface="Arial Narrow" pitchFamily="34" charset="0"/>
              </a:rPr>
              <a:t>Desarrollar la encuesta, sobre vigilancia epidemiológica o trabajo comunitario. (análisis y discusión: educación en el trabajo).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576" y="764704"/>
            <a:ext cx="3528392" cy="536562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764704"/>
            <a:ext cx="3803576" cy="536562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5"/>
          <p:cNvSpPr>
            <a:spLocks noChangeArrowheads="1"/>
          </p:cNvSpPr>
          <p:nvPr/>
        </p:nvSpPr>
        <p:spPr bwMode="auto">
          <a:xfrm>
            <a:off x="457200" y="1700213"/>
            <a:ext cx="8229600" cy="5238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s-ES" altLang="es-ES">
              <a:solidFill>
                <a:srgbClr val="1F497D"/>
              </a:solidFill>
            </a:endParaRPr>
          </a:p>
        </p:txBody>
      </p:sp>
      <p:sp>
        <p:nvSpPr>
          <p:cNvPr id="21507" name="Text Box 6"/>
          <p:cNvSpPr txBox="1">
            <a:spLocks noChangeArrowheads="1"/>
          </p:cNvSpPr>
          <p:nvPr/>
        </p:nvSpPr>
        <p:spPr bwMode="auto">
          <a:xfrm>
            <a:off x="457200" y="1700213"/>
            <a:ext cx="8229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None/>
            </a:pPr>
            <a:r>
              <a:rPr lang="es-ES" altLang="es-ES" sz="2800" b="1">
                <a:solidFill>
                  <a:srgbClr val="1A0A92"/>
                </a:solidFill>
                <a:latin typeface="Arial Narrow" pitchFamily="34" charset="0"/>
                <a:cs typeface="Times New Roman" pitchFamily="18" charset="0"/>
              </a:rPr>
              <a:t>En el plano individual: distintos escenarios </a:t>
            </a:r>
            <a:endParaRPr lang="es-ES" altLang="es-ES" sz="2800" b="1">
              <a:solidFill>
                <a:srgbClr val="000000"/>
              </a:solidFill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40965" name="Rectangle 2"/>
          <p:cNvSpPr>
            <a:spLocks noGrp="1" noChangeArrowheads="1"/>
          </p:cNvSpPr>
          <p:nvPr>
            <p:ph type="title"/>
          </p:nvPr>
        </p:nvSpPr>
        <p:spPr>
          <a:xfrm>
            <a:off x="404813" y="274638"/>
            <a:ext cx="8281987" cy="1143000"/>
          </a:xfrm>
          <a:ln w="57150">
            <a:solidFill>
              <a:schemeClr val="tx1"/>
            </a:solidFill>
          </a:ln>
        </p:spPr>
        <p:txBody>
          <a:bodyPr/>
          <a:lstStyle/>
          <a:p>
            <a:pPr>
              <a:spcAft>
                <a:spcPts val="1200"/>
              </a:spcAft>
              <a:defRPr/>
            </a:pPr>
            <a:r>
              <a:rPr lang="es-ES_tradnl" altLang="es-ES" sz="3200" b="1" dirty="0" smtClean="0">
                <a:solidFill>
                  <a:srgbClr val="000000"/>
                </a:solidFill>
                <a:latin typeface="Arial Narrow" panose="020B0606020202030204" pitchFamily="34" charset="0"/>
                <a:ea typeface="+mn-ea"/>
                <a:cs typeface="+mn-cs"/>
              </a:rPr>
              <a:t>Educación para la salud</a:t>
            </a:r>
            <a:endParaRPr lang="es-ES_tradnl" altLang="es-ES" sz="3200" b="1" dirty="0">
              <a:solidFill>
                <a:srgbClr val="000000"/>
              </a:solidFill>
              <a:latin typeface="Arial Narrow" panose="020B0606020202030204" pitchFamily="34" charset="0"/>
              <a:ea typeface="+mn-ea"/>
              <a:cs typeface="+mn-cs"/>
            </a:endParaRPr>
          </a:p>
        </p:txBody>
      </p:sp>
      <p:pic>
        <p:nvPicPr>
          <p:cNvPr id="21509" name="Imagen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506663"/>
            <a:ext cx="8229600" cy="399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5"/>
          <p:cNvSpPr>
            <a:spLocks noChangeArrowheads="1"/>
          </p:cNvSpPr>
          <p:nvPr/>
        </p:nvSpPr>
        <p:spPr bwMode="auto">
          <a:xfrm>
            <a:off x="457200" y="1700213"/>
            <a:ext cx="8229600" cy="5238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s-ES" altLang="es-ES">
              <a:solidFill>
                <a:srgbClr val="1F497D"/>
              </a:solidFill>
            </a:endParaRPr>
          </a:p>
        </p:txBody>
      </p:sp>
      <p:sp>
        <p:nvSpPr>
          <p:cNvPr id="22531" name="Text Box 6"/>
          <p:cNvSpPr txBox="1">
            <a:spLocks noChangeArrowheads="1"/>
          </p:cNvSpPr>
          <p:nvPr/>
        </p:nvSpPr>
        <p:spPr bwMode="auto">
          <a:xfrm>
            <a:off x="457200" y="1700213"/>
            <a:ext cx="8229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None/>
            </a:pPr>
            <a:r>
              <a:rPr lang="es-ES" altLang="es-ES" sz="2800" b="1">
                <a:solidFill>
                  <a:srgbClr val="1A0A92"/>
                </a:solidFill>
                <a:latin typeface="Arial Narrow" pitchFamily="34" charset="0"/>
                <a:cs typeface="Times New Roman" pitchFamily="18" charset="0"/>
              </a:rPr>
              <a:t>En el plano grupal: </a:t>
            </a:r>
            <a:endParaRPr lang="es-ES" altLang="es-ES" sz="2800" b="1">
              <a:solidFill>
                <a:srgbClr val="000000"/>
              </a:solidFill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40965" name="Rectangle 2"/>
          <p:cNvSpPr>
            <a:spLocks noGrp="1" noChangeArrowheads="1"/>
          </p:cNvSpPr>
          <p:nvPr>
            <p:ph type="title"/>
          </p:nvPr>
        </p:nvSpPr>
        <p:spPr>
          <a:xfrm>
            <a:off x="404813" y="274638"/>
            <a:ext cx="8281987" cy="1143000"/>
          </a:xfrm>
          <a:ln w="57150">
            <a:solidFill>
              <a:schemeClr val="tx1"/>
            </a:solidFill>
          </a:ln>
        </p:spPr>
        <p:txBody>
          <a:bodyPr/>
          <a:lstStyle/>
          <a:p>
            <a:pPr>
              <a:spcAft>
                <a:spcPts val="1200"/>
              </a:spcAft>
              <a:defRPr/>
            </a:pPr>
            <a:r>
              <a:rPr lang="es-ES_tradnl" altLang="es-ES" sz="3200" b="1" dirty="0" smtClean="0">
                <a:solidFill>
                  <a:srgbClr val="000000"/>
                </a:solidFill>
                <a:latin typeface="Arial Narrow" panose="020B0606020202030204" pitchFamily="34" charset="0"/>
                <a:ea typeface="+mn-ea"/>
                <a:cs typeface="+mn-cs"/>
              </a:rPr>
              <a:t>Educación para la salud</a:t>
            </a:r>
            <a:endParaRPr lang="es-ES_tradnl" altLang="es-ES" sz="3200" b="1" dirty="0">
              <a:solidFill>
                <a:srgbClr val="000000"/>
              </a:solidFill>
              <a:latin typeface="Arial Narrow" panose="020B0606020202030204" pitchFamily="34" charset="0"/>
              <a:ea typeface="+mn-ea"/>
              <a:cs typeface="+mn-cs"/>
            </a:endParaRPr>
          </a:p>
        </p:txBody>
      </p:sp>
      <p:pic>
        <p:nvPicPr>
          <p:cNvPr id="22533" name="Imagen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506663"/>
            <a:ext cx="8240713" cy="412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5"/>
          <p:cNvSpPr>
            <a:spLocks noChangeArrowheads="1"/>
          </p:cNvSpPr>
          <p:nvPr/>
        </p:nvSpPr>
        <p:spPr bwMode="auto">
          <a:xfrm>
            <a:off x="457200" y="1700213"/>
            <a:ext cx="8229600" cy="5238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s-ES" altLang="es-ES">
              <a:solidFill>
                <a:srgbClr val="1F497D"/>
              </a:solidFill>
            </a:endParaRPr>
          </a:p>
        </p:txBody>
      </p:sp>
      <p:sp>
        <p:nvSpPr>
          <p:cNvPr id="23555" name="Text Box 6"/>
          <p:cNvSpPr txBox="1">
            <a:spLocks noChangeArrowheads="1"/>
          </p:cNvSpPr>
          <p:nvPr/>
        </p:nvSpPr>
        <p:spPr bwMode="auto">
          <a:xfrm>
            <a:off x="457200" y="1700213"/>
            <a:ext cx="8229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None/>
            </a:pPr>
            <a:r>
              <a:rPr lang="es-ES" altLang="es-ES" sz="2800" b="1">
                <a:solidFill>
                  <a:srgbClr val="1A0A92"/>
                </a:solidFill>
                <a:latin typeface="Arial Narrow" pitchFamily="34" charset="0"/>
                <a:cs typeface="Times New Roman" pitchFamily="18" charset="0"/>
              </a:rPr>
              <a:t>En el plano grupal: temas de salud específicos</a:t>
            </a:r>
            <a:endParaRPr lang="es-ES" altLang="es-ES" sz="2800" b="1">
              <a:solidFill>
                <a:srgbClr val="000000"/>
              </a:solidFill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40965" name="Rectangle 2"/>
          <p:cNvSpPr>
            <a:spLocks noGrp="1" noChangeArrowheads="1"/>
          </p:cNvSpPr>
          <p:nvPr>
            <p:ph type="title"/>
          </p:nvPr>
        </p:nvSpPr>
        <p:spPr>
          <a:xfrm>
            <a:off x="404813" y="274638"/>
            <a:ext cx="8281987" cy="1143000"/>
          </a:xfrm>
          <a:ln w="57150">
            <a:solidFill>
              <a:schemeClr val="tx1"/>
            </a:solidFill>
          </a:ln>
        </p:spPr>
        <p:txBody>
          <a:bodyPr/>
          <a:lstStyle/>
          <a:p>
            <a:pPr>
              <a:spcAft>
                <a:spcPts val="1200"/>
              </a:spcAft>
              <a:defRPr/>
            </a:pPr>
            <a:r>
              <a:rPr lang="es-ES_tradnl" altLang="es-ES" sz="3200" b="1" dirty="0" smtClean="0">
                <a:solidFill>
                  <a:srgbClr val="000000"/>
                </a:solidFill>
                <a:latin typeface="Arial Narrow" panose="020B0606020202030204" pitchFamily="34" charset="0"/>
                <a:ea typeface="+mn-ea"/>
                <a:cs typeface="+mn-cs"/>
              </a:rPr>
              <a:t>Educación para la salud</a:t>
            </a:r>
            <a:endParaRPr lang="es-ES_tradnl" altLang="es-ES" sz="3200" b="1" dirty="0">
              <a:solidFill>
                <a:srgbClr val="000000"/>
              </a:solidFill>
              <a:latin typeface="Arial Narrow" panose="020B0606020202030204" pitchFamily="34" charset="0"/>
              <a:ea typeface="+mn-ea"/>
              <a:cs typeface="+mn-cs"/>
            </a:endParaRPr>
          </a:p>
        </p:txBody>
      </p:sp>
      <p:pic>
        <p:nvPicPr>
          <p:cNvPr id="23557" name="Imagen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5450" y="2349500"/>
            <a:ext cx="8267700" cy="417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5"/>
          <p:cNvSpPr>
            <a:spLocks noChangeArrowheads="1"/>
          </p:cNvSpPr>
          <p:nvPr/>
        </p:nvSpPr>
        <p:spPr bwMode="auto">
          <a:xfrm>
            <a:off x="457200" y="1700213"/>
            <a:ext cx="8229600" cy="95408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s-ES" altLang="es-ES">
              <a:solidFill>
                <a:srgbClr val="1F497D"/>
              </a:solidFill>
            </a:endParaRPr>
          </a:p>
        </p:txBody>
      </p:sp>
      <p:sp>
        <p:nvSpPr>
          <p:cNvPr id="24579" name="Text Box 6"/>
          <p:cNvSpPr txBox="1">
            <a:spLocks noChangeArrowheads="1"/>
          </p:cNvSpPr>
          <p:nvPr/>
        </p:nvSpPr>
        <p:spPr bwMode="auto">
          <a:xfrm>
            <a:off x="457200" y="1700213"/>
            <a:ext cx="82296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None/>
            </a:pPr>
            <a:r>
              <a:rPr lang="es-ES" altLang="es-ES" sz="2800" b="1">
                <a:solidFill>
                  <a:srgbClr val="1A0A92"/>
                </a:solidFill>
                <a:latin typeface="Arial Narrow" pitchFamily="34" charset="0"/>
                <a:cs typeface="Times New Roman" pitchFamily="18" charset="0"/>
              </a:rPr>
              <a:t>En el plano individual y grupal: las acciones están dirigidas a lograr el empoderamiento.</a:t>
            </a:r>
            <a:endParaRPr lang="es-ES" altLang="es-ES" sz="2800" b="1">
              <a:solidFill>
                <a:srgbClr val="000000"/>
              </a:solidFill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40965" name="Rectangle 2"/>
          <p:cNvSpPr>
            <a:spLocks noGrp="1" noChangeArrowheads="1"/>
          </p:cNvSpPr>
          <p:nvPr>
            <p:ph type="title"/>
          </p:nvPr>
        </p:nvSpPr>
        <p:spPr>
          <a:xfrm>
            <a:off x="404813" y="274638"/>
            <a:ext cx="8281987" cy="1143000"/>
          </a:xfrm>
          <a:ln w="57150">
            <a:solidFill>
              <a:schemeClr val="tx1"/>
            </a:solidFill>
          </a:ln>
        </p:spPr>
        <p:txBody>
          <a:bodyPr/>
          <a:lstStyle/>
          <a:p>
            <a:pPr>
              <a:spcAft>
                <a:spcPts val="1200"/>
              </a:spcAft>
              <a:defRPr/>
            </a:pPr>
            <a:r>
              <a:rPr lang="es-ES_tradnl" altLang="es-ES" sz="3200" b="1" dirty="0" smtClean="0">
                <a:solidFill>
                  <a:srgbClr val="000000"/>
                </a:solidFill>
                <a:latin typeface="Arial Narrow" panose="020B0606020202030204" pitchFamily="34" charset="0"/>
                <a:ea typeface="+mn-ea"/>
                <a:cs typeface="+mn-cs"/>
              </a:rPr>
              <a:t>Educación para la salud</a:t>
            </a:r>
            <a:endParaRPr lang="es-ES_tradnl" altLang="es-ES" sz="3200" b="1" dirty="0">
              <a:solidFill>
                <a:srgbClr val="000000"/>
              </a:solidFill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7" name="11 Flecha abajo"/>
          <p:cNvSpPr>
            <a:spLocks noChangeArrowheads="1"/>
          </p:cNvSpPr>
          <p:nvPr/>
        </p:nvSpPr>
        <p:spPr bwMode="auto">
          <a:xfrm>
            <a:off x="971600" y="2690262"/>
            <a:ext cx="1055688" cy="522714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tx2">
              <a:lumMod val="40000"/>
              <a:lumOff val="60000"/>
            </a:schemeClr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/>
          <a:lstStyle/>
          <a:p>
            <a:pPr eaLnBrk="1" hangingPunct="1">
              <a:defRPr/>
            </a:pPr>
            <a:endParaRPr lang="es-ES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11 Flecha abajo"/>
          <p:cNvSpPr>
            <a:spLocks noChangeArrowheads="1"/>
          </p:cNvSpPr>
          <p:nvPr/>
        </p:nvSpPr>
        <p:spPr bwMode="auto">
          <a:xfrm>
            <a:off x="6804248" y="2700687"/>
            <a:ext cx="1055688" cy="550108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tx2">
              <a:lumMod val="40000"/>
              <a:lumOff val="60000"/>
            </a:schemeClr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/>
          <a:lstStyle/>
          <a:p>
            <a:pPr eaLnBrk="1" hangingPunct="1">
              <a:defRPr/>
            </a:pPr>
            <a:endParaRPr lang="es-ES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444500" y="3284538"/>
            <a:ext cx="8237538" cy="33496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 algn="ctr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Aft>
                <a:spcPts val="1200"/>
              </a:spcAft>
              <a:buFont typeface="Arial" panose="020B0604020202020204" pitchFamily="34" charset="0"/>
              <a:buNone/>
              <a:defRPr/>
            </a:pPr>
            <a:r>
              <a:rPr lang="es-ES" altLang="es-ES" sz="2800" b="1" dirty="0">
                <a:solidFill>
                  <a:srgbClr val="1A0A92"/>
                </a:solidFill>
                <a:latin typeface="Arial Narrow" panose="020B0606020202030204" pitchFamily="34" charset="0"/>
              </a:rPr>
              <a:t>El empoderamiento individual se refiere a la habilidad del individuo para tomar decisiones y tener control sobre su vida personal</a:t>
            </a:r>
          </a:p>
          <a:p>
            <a:pPr>
              <a:spcAft>
                <a:spcPts val="1200"/>
              </a:spcAft>
              <a:buFont typeface="Arial" panose="020B0604020202020204" pitchFamily="34" charset="0"/>
              <a:buNone/>
              <a:defRPr/>
            </a:pPr>
            <a:r>
              <a:rPr lang="es-ES" altLang="es-ES" sz="2800" b="1" dirty="0">
                <a:solidFill>
                  <a:srgbClr val="1A0A92"/>
                </a:solidFill>
                <a:latin typeface="Arial Narrow" panose="020B0606020202030204" pitchFamily="34" charset="0"/>
              </a:rPr>
              <a:t>El empoderamiento comunitario involucra a  los individuos que actúan colectivamente para ganar una mayor influencia y control sobre los determinantes de salud y la calidad de vida en su comunidad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5" name="Rectangle 2"/>
          <p:cNvSpPr>
            <a:spLocks noGrp="1" noChangeArrowheads="1"/>
          </p:cNvSpPr>
          <p:nvPr>
            <p:ph type="title"/>
          </p:nvPr>
        </p:nvSpPr>
        <p:spPr>
          <a:xfrm>
            <a:off x="404813" y="274638"/>
            <a:ext cx="8281987" cy="1143000"/>
          </a:xfrm>
          <a:ln w="57150">
            <a:solidFill>
              <a:schemeClr val="tx1"/>
            </a:solidFill>
          </a:ln>
        </p:spPr>
        <p:txBody>
          <a:bodyPr/>
          <a:lstStyle/>
          <a:p>
            <a:pPr>
              <a:spcAft>
                <a:spcPts val="1200"/>
              </a:spcAft>
              <a:defRPr/>
            </a:pPr>
            <a:r>
              <a:rPr lang="es-ES_tradnl" altLang="es-ES" sz="3200" b="1" dirty="0" smtClean="0">
                <a:solidFill>
                  <a:srgbClr val="000000"/>
                </a:solidFill>
                <a:latin typeface="Arial Narrow" panose="020B0606020202030204" pitchFamily="34" charset="0"/>
                <a:ea typeface="+mn-ea"/>
                <a:cs typeface="+mn-cs"/>
              </a:rPr>
              <a:t>Educación para la salud</a:t>
            </a:r>
            <a:endParaRPr lang="es-ES_tradnl" altLang="es-ES" sz="3200" b="1" dirty="0">
              <a:solidFill>
                <a:srgbClr val="000000"/>
              </a:solidFill>
              <a:latin typeface="Arial Narrow" panose="020B0606020202030204" pitchFamily="34" charset="0"/>
              <a:ea typeface="+mn-ea"/>
              <a:cs typeface="+mn-cs"/>
            </a:endParaRPr>
          </a:p>
        </p:txBody>
      </p:sp>
      <p:pic>
        <p:nvPicPr>
          <p:cNvPr id="25603" name="Imagen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838" y="1773238"/>
            <a:ext cx="8335962" cy="345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Imagen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85900" y="5229225"/>
            <a:ext cx="6119813" cy="1243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5" name="Rectangle 2"/>
          <p:cNvSpPr>
            <a:spLocks noGrp="1" noChangeArrowheads="1"/>
          </p:cNvSpPr>
          <p:nvPr>
            <p:ph type="title"/>
          </p:nvPr>
        </p:nvSpPr>
        <p:spPr>
          <a:xfrm>
            <a:off x="404813" y="274638"/>
            <a:ext cx="8281987" cy="1143000"/>
          </a:xfrm>
          <a:ln w="57150">
            <a:solidFill>
              <a:schemeClr val="tx1"/>
            </a:solidFill>
          </a:ln>
        </p:spPr>
        <p:txBody>
          <a:bodyPr/>
          <a:lstStyle/>
          <a:p>
            <a:pPr>
              <a:spcAft>
                <a:spcPts val="1200"/>
              </a:spcAft>
              <a:defRPr/>
            </a:pPr>
            <a:r>
              <a:rPr lang="es-ES_tradnl" altLang="es-ES" sz="3200" b="1" dirty="0" smtClean="0">
                <a:solidFill>
                  <a:srgbClr val="000000"/>
                </a:solidFill>
                <a:latin typeface="Arial Narrow" panose="020B0606020202030204" pitchFamily="34" charset="0"/>
                <a:ea typeface="+mn-ea"/>
                <a:cs typeface="+mn-cs"/>
              </a:rPr>
              <a:t>Educación para la salud</a:t>
            </a:r>
            <a:endParaRPr lang="es-ES_tradnl" altLang="es-ES" sz="3200" b="1" dirty="0">
              <a:solidFill>
                <a:srgbClr val="000000"/>
              </a:solidFill>
              <a:latin typeface="Arial Narrow" panose="020B0606020202030204" pitchFamily="34" charset="0"/>
              <a:ea typeface="+mn-ea"/>
              <a:cs typeface="+mn-cs"/>
            </a:endParaRPr>
          </a:p>
        </p:txBody>
      </p:sp>
      <p:pic>
        <p:nvPicPr>
          <p:cNvPr id="26627" name="Imagen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4813" y="2420938"/>
            <a:ext cx="8281987" cy="400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Text Box 6"/>
          <p:cNvSpPr txBox="1">
            <a:spLocks noChangeArrowheads="1"/>
          </p:cNvSpPr>
          <p:nvPr/>
        </p:nvSpPr>
        <p:spPr bwMode="auto">
          <a:xfrm>
            <a:off x="457200" y="1700213"/>
            <a:ext cx="8229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None/>
            </a:pPr>
            <a:r>
              <a:rPr lang="es-ES" altLang="es-ES" sz="2800" b="1">
                <a:solidFill>
                  <a:srgbClr val="1A0A92"/>
                </a:solidFill>
                <a:latin typeface="Arial Narrow" pitchFamily="34" charset="0"/>
                <a:cs typeface="Times New Roman" pitchFamily="18" charset="0"/>
              </a:rPr>
              <a:t>Elementos educativos: </a:t>
            </a:r>
            <a:endParaRPr lang="es-ES" altLang="es-ES" sz="2800" b="1">
              <a:solidFill>
                <a:srgbClr val="000000"/>
              </a:solidFill>
              <a:latin typeface="Arial Narrow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5" name="Rectangle 2"/>
          <p:cNvSpPr>
            <a:spLocks noGrp="1" noChangeArrowheads="1"/>
          </p:cNvSpPr>
          <p:nvPr>
            <p:ph type="title"/>
          </p:nvPr>
        </p:nvSpPr>
        <p:spPr>
          <a:xfrm>
            <a:off x="404813" y="274638"/>
            <a:ext cx="8281987" cy="1143000"/>
          </a:xfrm>
          <a:ln w="57150">
            <a:solidFill>
              <a:schemeClr val="tx1"/>
            </a:solidFill>
          </a:ln>
        </p:spPr>
        <p:txBody>
          <a:bodyPr/>
          <a:lstStyle/>
          <a:p>
            <a:pPr>
              <a:spcAft>
                <a:spcPts val="1200"/>
              </a:spcAft>
              <a:defRPr/>
            </a:pPr>
            <a:r>
              <a:rPr lang="es-ES_tradnl" altLang="es-ES" sz="3200" b="1" dirty="0" smtClean="0">
                <a:solidFill>
                  <a:srgbClr val="000000"/>
                </a:solidFill>
                <a:latin typeface="Arial Narrow" panose="020B0606020202030204" pitchFamily="34" charset="0"/>
                <a:ea typeface="+mn-ea"/>
                <a:cs typeface="+mn-cs"/>
              </a:rPr>
              <a:t>Educación para la salud</a:t>
            </a:r>
            <a:endParaRPr lang="es-ES_tradnl" altLang="es-ES" sz="3200" b="1" dirty="0">
              <a:solidFill>
                <a:srgbClr val="000000"/>
              </a:solidFill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27651" name="Text Box 6"/>
          <p:cNvSpPr txBox="1">
            <a:spLocks noChangeArrowheads="1"/>
          </p:cNvSpPr>
          <p:nvPr/>
        </p:nvSpPr>
        <p:spPr bwMode="auto">
          <a:xfrm>
            <a:off x="457200" y="1700213"/>
            <a:ext cx="8229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None/>
            </a:pPr>
            <a:r>
              <a:rPr lang="es-ES" altLang="es-ES" sz="2800" b="1">
                <a:solidFill>
                  <a:srgbClr val="1A0A92"/>
                </a:solidFill>
                <a:latin typeface="Arial Narrow" pitchFamily="34" charset="0"/>
                <a:cs typeface="Times New Roman" pitchFamily="18" charset="0"/>
              </a:rPr>
              <a:t>Métodos educativos: </a:t>
            </a:r>
            <a:endParaRPr lang="es-ES" altLang="es-ES" sz="2800" b="1">
              <a:solidFill>
                <a:srgbClr val="000000"/>
              </a:solidFill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27652" name="Rectangle 3"/>
          <p:cNvSpPr txBox="1">
            <a:spLocks noChangeArrowheads="1"/>
          </p:cNvSpPr>
          <p:nvPr/>
        </p:nvSpPr>
        <p:spPr bwMode="auto">
          <a:xfrm>
            <a:off x="457200" y="2493963"/>
            <a:ext cx="8202613" cy="2303462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514350" indent="-514350">
              <a:buFont typeface="Calibri" pitchFamily="34" charset="0"/>
              <a:buAutoNum type="arabicPeriod"/>
            </a:pPr>
            <a:r>
              <a:rPr lang="es-ES" altLang="es-ES" sz="280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Expositivos: Lección, audiovisuales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es-ES" altLang="es-ES" sz="280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Discusión: Grupos focales, nominales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es-ES" altLang="es-ES" sz="280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Participativos: Juegos de roles, demostraciones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es-ES" altLang="es-ES" sz="280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Individualizados: Consejos, seguimientos, tutorías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es-ES" altLang="es-ES" sz="280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Conductuales: Entrenamientos, refuerzos.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5" name="Rectangle 2"/>
          <p:cNvSpPr>
            <a:spLocks noGrp="1" noChangeArrowheads="1"/>
          </p:cNvSpPr>
          <p:nvPr>
            <p:ph type="title"/>
          </p:nvPr>
        </p:nvSpPr>
        <p:spPr>
          <a:xfrm>
            <a:off x="404813" y="274638"/>
            <a:ext cx="8281987" cy="1143000"/>
          </a:xfrm>
          <a:ln w="57150">
            <a:solidFill>
              <a:schemeClr val="tx1"/>
            </a:solidFill>
          </a:ln>
        </p:spPr>
        <p:txBody>
          <a:bodyPr/>
          <a:lstStyle/>
          <a:p>
            <a:pPr>
              <a:spcAft>
                <a:spcPts val="1200"/>
              </a:spcAft>
              <a:defRPr/>
            </a:pPr>
            <a:r>
              <a:rPr lang="es-ES_tradnl" altLang="es-ES" sz="3200" b="1" dirty="0" smtClean="0">
                <a:solidFill>
                  <a:srgbClr val="000000"/>
                </a:solidFill>
                <a:latin typeface="Arial Narrow" panose="020B0606020202030204" pitchFamily="34" charset="0"/>
                <a:ea typeface="+mn-ea"/>
                <a:cs typeface="+mn-cs"/>
              </a:rPr>
              <a:t>Educación para la salud</a:t>
            </a:r>
            <a:endParaRPr lang="es-ES_tradnl" altLang="es-ES" sz="3200" b="1" dirty="0">
              <a:solidFill>
                <a:srgbClr val="000000"/>
              </a:solidFill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28675" name="Text Box 6"/>
          <p:cNvSpPr txBox="1">
            <a:spLocks noChangeArrowheads="1"/>
          </p:cNvSpPr>
          <p:nvPr/>
        </p:nvSpPr>
        <p:spPr bwMode="auto">
          <a:xfrm>
            <a:off x="457200" y="1700213"/>
            <a:ext cx="8229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None/>
            </a:pPr>
            <a:r>
              <a:rPr lang="es-ES" altLang="es-ES" sz="2800" b="1">
                <a:solidFill>
                  <a:srgbClr val="1A0A92"/>
                </a:solidFill>
                <a:latin typeface="Arial Narrow" pitchFamily="34" charset="0"/>
                <a:cs typeface="Times New Roman" pitchFamily="18" charset="0"/>
              </a:rPr>
              <a:t>Medios educativos: </a:t>
            </a:r>
            <a:endParaRPr lang="es-ES" altLang="es-ES" sz="2800" b="1">
              <a:solidFill>
                <a:srgbClr val="000000"/>
              </a:solidFill>
              <a:latin typeface="Arial Narrow" pitchFamily="34" charset="0"/>
              <a:cs typeface="Times New Roman" pitchFamily="18" charset="0"/>
            </a:endParaRPr>
          </a:p>
        </p:txBody>
      </p:sp>
      <p:pic>
        <p:nvPicPr>
          <p:cNvPr id="28676" name="Imagen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4813" y="2506663"/>
            <a:ext cx="8281987" cy="394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444</Words>
  <Application>Microsoft Office PowerPoint</Application>
  <PresentationFormat>Presentación en pantalla (4:3)</PresentationFormat>
  <Paragraphs>50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17" baseType="lpstr">
      <vt:lpstr>Tema de Office</vt:lpstr>
      <vt:lpstr>Educación para la salud</vt:lpstr>
      <vt:lpstr>Educación para la salud</vt:lpstr>
      <vt:lpstr>Educación para la salud</vt:lpstr>
      <vt:lpstr>Educación para la salud</vt:lpstr>
      <vt:lpstr>Educación para la salud</vt:lpstr>
      <vt:lpstr>Educación para la salud</vt:lpstr>
      <vt:lpstr>Educación para la salud</vt:lpstr>
      <vt:lpstr>Educación para la salud</vt:lpstr>
      <vt:lpstr>Educación para la salud</vt:lpstr>
      <vt:lpstr>Educación para la salud</vt:lpstr>
      <vt:lpstr>Educación para la salud</vt:lpstr>
      <vt:lpstr>Comprobación de la clase</vt:lpstr>
      <vt:lpstr>Resumen de la clase</vt:lpstr>
      <vt:lpstr>Estudio independiente</vt:lpstr>
      <vt:lpstr>Motivación para la próxima actividad docente </vt:lpstr>
      <vt:lpstr>Diapositiva 16</vt:lpstr>
    </vt:vector>
  </TitlesOfParts>
  <Company>MINSAP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Educación para la salud</dc:title>
  <dc:creator>Dpt. Salud</dc:creator>
  <cp:lastModifiedBy>Dpt. Salud</cp:lastModifiedBy>
  <cp:revision>1</cp:revision>
  <dcterms:created xsi:type="dcterms:W3CDTF">2002-01-01T00:40:44Z</dcterms:created>
  <dcterms:modified xsi:type="dcterms:W3CDTF">2002-01-01T00:42:23Z</dcterms:modified>
</cp:coreProperties>
</file>