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2" r:id="rId2"/>
    <p:sldId id="291" r:id="rId3"/>
    <p:sldId id="290" r:id="rId4"/>
    <p:sldId id="288" r:id="rId5"/>
    <p:sldId id="289" r:id="rId6"/>
    <p:sldId id="296" r:id="rId7"/>
    <p:sldId id="297" r:id="rId8"/>
    <p:sldId id="293" r:id="rId9"/>
    <p:sldId id="298" r:id="rId10"/>
    <p:sldId id="319" r:id="rId11"/>
    <p:sldId id="317" r:id="rId12"/>
    <p:sldId id="318" r:id="rId13"/>
    <p:sldId id="299" r:id="rId14"/>
    <p:sldId id="294" r:id="rId15"/>
    <p:sldId id="300" r:id="rId16"/>
    <p:sldId id="301" r:id="rId17"/>
    <p:sldId id="320" r:id="rId18"/>
    <p:sldId id="302" r:id="rId19"/>
    <p:sldId id="304" r:id="rId20"/>
    <p:sldId id="305" r:id="rId21"/>
    <p:sldId id="306" r:id="rId22"/>
    <p:sldId id="307" r:id="rId23"/>
    <p:sldId id="308" r:id="rId24"/>
    <p:sldId id="310" r:id="rId25"/>
    <p:sldId id="313" r:id="rId26"/>
    <p:sldId id="311" r:id="rId27"/>
    <p:sldId id="312" r:id="rId28"/>
    <p:sldId id="314" r:id="rId29"/>
    <p:sldId id="315" r:id="rId30"/>
    <p:sldId id="316" r:id="rId31"/>
    <p:sldId id="321" r:id="rId32"/>
    <p:sldId id="278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89418" autoAdjust="0"/>
  </p:normalViewPr>
  <p:slideViewPr>
    <p:cSldViewPr>
      <p:cViewPr varScale="1">
        <p:scale>
          <a:sx n="66" d="100"/>
          <a:sy n="66" d="100"/>
        </p:scale>
        <p:origin x="15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E3D62-25A9-48D1-9602-9646F2DBAE1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6408E6-56A9-4389-A448-375773A5B8E4}">
      <dgm:prSet phldrT="[Texto]" custT="1"/>
      <dgm:spPr/>
      <dgm:t>
        <a:bodyPr/>
        <a:lstStyle/>
        <a:p>
          <a:r>
            <a:rPr lang="es-ES" sz="4400" b="1" dirty="0" smtClean="0">
              <a:solidFill>
                <a:srgbClr val="FFC000"/>
              </a:solidFill>
            </a:rPr>
            <a:t>Identificación del problema</a:t>
          </a:r>
          <a:endParaRPr lang="es-ES" sz="4400" b="1" dirty="0">
            <a:solidFill>
              <a:srgbClr val="FFC000"/>
            </a:solidFill>
          </a:endParaRPr>
        </a:p>
      </dgm:t>
    </dgm:pt>
    <dgm:pt modelId="{12B24F50-CE6F-4038-9339-CD0025DE21FE}" type="parTrans" cxnId="{24A3EF65-875E-4488-9339-005E1B21B7B0}">
      <dgm:prSet/>
      <dgm:spPr/>
      <dgm:t>
        <a:bodyPr/>
        <a:lstStyle/>
        <a:p>
          <a:endParaRPr lang="es-ES"/>
        </a:p>
      </dgm:t>
    </dgm:pt>
    <dgm:pt modelId="{82A076AA-064D-44FC-B043-306978B8014B}" type="sibTrans" cxnId="{24A3EF65-875E-4488-9339-005E1B21B7B0}">
      <dgm:prSet/>
      <dgm:spPr/>
      <dgm:t>
        <a:bodyPr/>
        <a:lstStyle/>
        <a:p>
          <a:endParaRPr lang="es-ES"/>
        </a:p>
      </dgm:t>
    </dgm:pt>
    <dgm:pt modelId="{82AE0632-63EB-4D76-91B6-054CE251151C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FFC000"/>
              </a:solidFill>
            </a:rPr>
            <a:t>Literatura Científica</a:t>
          </a:r>
          <a:endParaRPr lang="es-ES" sz="2800" dirty="0">
            <a:solidFill>
              <a:srgbClr val="FFC000"/>
            </a:solidFill>
          </a:endParaRPr>
        </a:p>
      </dgm:t>
    </dgm:pt>
    <dgm:pt modelId="{81F4A50A-E983-4D54-90A0-6BA965C8BB01}" type="parTrans" cxnId="{124ED37C-49CF-40C3-918B-CFDB9FDC392A}">
      <dgm:prSet/>
      <dgm:spPr/>
      <dgm:t>
        <a:bodyPr/>
        <a:lstStyle/>
        <a:p>
          <a:endParaRPr lang="es-ES"/>
        </a:p>
      </dgm:t>
    </dgm:pt>
    <dgm:pt modelId="{53520BC4-0638-408B-922C-C212D151FA5B}" type="sibTrans" cxnId="{124ED37C-49CF-40C3-918B-CFDB9FDC392A}">
      <dgm:prSet/>
      <dgm:spPr/>
      <dgm:t>
        <a:bodyPr/>
        <a:lstStyle/>
        <a:p>
          <a:endParaRPr lang="es-ES"/>
        </a:p>
      </dgm:t>
    </dgm:pt>
    <dgm:pt modelId="{AC294E23-2901-4ACC-96E3-929F18EB0C0F}">
      <dgm:prSet phldrT="[Texto]"/>
      <dgm:spPr/>
      <dgm:t>
        <a:bodyPr/>
        <a:lstStyle/>
        <a:p>
          <a:r>
            <a:rPr lang="es-ES" dirty="0" smtClean="0">
              <a:solidFill>
                <a:srgbClr val="FFC000"/>
              </a:solidFill>
            </a:rPr>
            <a:t>Teorías</a:t>
          </a:r>
          <a:endParaRPr lang="es-ES" dirty="0">
            <a:solidFill>
              <a:srgbClr val="FFC000"/>
            </a:solidFill>
          </a:endParaRPr>
        </a:p>
      </dgm:t>
    </dgm:pt>
    <dgm:pt modelId="{1887E9DE-9286-44E6-AFE0-DEB64E82FC31}" type="parTrans" cxnId="{D25797AE-8202-4B3A-A83C-0B81DB890277}">
      <dgm:prSet/>
      <dgm:spPr/>
      <dgm:t>
        <a:bodyPr/>
        <a:lstStyle/>
        <a:p>
          <a:endParaRPr lang="es-ES"/>
        </a:p>
      </dgm:t>
    </dgm:pt>
    <dgm:pt modelId="{64040885-1621-4E3F-A6B3-1C935D621D3F}" type="sibTrans" cxnId="{D25797AE-8202-4B3A-A83C-0B81DB890277}">
      <dgm:prSet/>
      <dgm:spPr/>
      <dgm:t>
        <a:bodyPr/>
        <a:lstStyle/>
        <a:p>
          <a:endParaRPr lang="es-ES"/>
        </a:p>
      </dgm:t>
    </dgm:pt>
    <dgm:pt modelId="{F85D7886-4E21-4907-A1D2-73394A6B2B38}">
      <dgm:prSet phldrT="[Texto]"/>
      <dgm:spPr/>
      <dgm:t>
        <a:bodyPr/>
        <a:lstStyle/>
        <a:p>
          <a:r>
            <a:rPr lang="es-ES" dirty="0" smtClean="0">
              <a:solidFill>
                <a:srgbClr val="FFC000"/>
              </a:solidFill>
            </a:rPr>
            <a:t>Fuentes externas</a:t>
          </a:r>
          <a:endParaRPr lang="es-ES" dirty="0">
            <a:solidFill>
              <a:srgbClr val="FFC000"/>
            </a:solidFill>
          </a:endParaRPr>
        </a:p>
      </dgm:t>
    </dgm:pt>
    <dgm:pt modelId="{8B43BDAF-4306-459F-9AAE-10D103B481EC}" type="parTrans" cxnId="{57CB984E-2A90-4305-9EB0-F10E33127058}">
      <dgm:prSet/>
      <dgm:spPr/>
      <dgm:t>
        <a:bodyPr/>
        <a:lstStyle/>
        <a:p>
          <a:endParaRPr lang="es-ES"/>
        </a:p>
      </dgm:t>
    </dgm:pt>
    <dgm:pt modelId="{78A1CAE5-D9ED-4A51-8280-A46F521DF658}" type="sibTrans" cxnId="{57CB984E-2A90-4305-9EB0-F10E33127058}">
      <dgm:prSet/>
      <dgm:spPr/>
      <dgm:t>
        <a:bodyPr/>
        <a:lstStyle/>
        <a:p>
          <a:endParaRPr lang="es-ES"/>
        </a:p>
      </dgm:t>
    </dgm:pt>
    <dgm:pt modelId="{A90655CF-80E0-4A5D-B3C7-88B04C4D4F3C}">
      <dgm:prSet phldrT="[Texto]"/>
      <dgm:spPr/>
      <dgm:t>
        <a:bodyPr/>
        <a:lstStyle/>
        <a:p>
          <a:r>
            <a:rPr lang="es-ES" dirty="0" smtClean="0">
              <a:solidFill>
                <a:srgbClr val="FFC000"/>
              </a:solidFill>
            </a:rPr>
            <a:t>Experiencia</a:t>
          </a:r>
          <a:endParaRPr lang="es-ES" dirty="0">
            <a:solidFill>
              <a:srgbClr val="FFC000"/>
            </a:solidFill>
          </a:endParaRPr>
        </a:p>
      </dgm:t>
    </dgm:pt>
    <dgm:pt modelId="{A2A2C250-1589-4F9E-A40B-43C02E5279A0}" type="sibTrans" cxnId="{EEE2AAA8-F5FD-4674-BCFF-D65215CEB527}">
      <dgm:prSet/>
      <dgm:spPr/>
      <dgm:t>
        <a:bodyPr/>
        <a:lstStyle/>
        <a:p>
          <a:endParaRPr lang="es-ES"/>
        </a:p>
      </dgm:t>
    </dgm:pt>
    <dgm:pt modelId="{1590789F-B5E8-423D-B2C4-C5CD39A3D1FC}" type="parTrans" cxnId="{EEE2AAA8-F5FD-4674-BCFF-D65215CEB527}">
      <dgm:prSet/>
      <dgm:spPr/>
      <dgm:t>
        <a:bodyPr/>
        <a:lstStyle/>
        <a:p>
          <a:endParaRPr lang="es-ES"/>
        </a:p>
      </dgm:t>
    </dgm:pt>
    <dgm:pt modelId="{C4561C0C-4935-4971-BE86-490BAA56AE80}" type="pres">
      <dgm:prSet presAssocID="{832E3D62-25A9-48D1-9602-9646F2DBAE1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B4247CC-C0CA-44D6-A7D4-93DFF366AC9E}" type="pres">
      <dgm:prSet presAssocID="{EB6408E6-56A9-4389-A448-375773A5B8E4}" presName="root1" presStyleCnt="0"/>
      <dgm:spPr/>
    </dgm:pt>
    <dgm:pt modelId="{87C61A35-2864-49D0-86CD-44B4D3632E9C}" type="pres">
      <dgm:prSet presAssocID="{EB6408E6-56A9-4389-A448-375773A5B8E4}" presName="LevelOneTextNode" presStyleLbl="node0" presStyleIdx="0" presStyleCnt="1" custAng="5400000" custScaleX="346888" custScaleY="78126" custLinFactX="-870" custLinFactNeighborX="-100000" custLinFactNeighborY="-3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DD3AF8-4BAC-432F-8552-412EA1905C41}" type="pres">
      <dgm:prSet presAssocID="{EB6408E6-56A9-4389-A448-375773A5B8E4}" presName="level2hierChild" presStyleCnt="0"/>
      <dgm:spPr/>
    </dgm:pt>
    <dgm:pt modelId="{56DA8F76-468B-4184-BBAA-B61777B37822}" type="pres">
      <dgm:prSet presAssocID="{1590789F-B5E8-423D-B2C4-C5CD39A3D1FC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F850B274-5803-4A0E-98DC-A709B2BF2083}" type="pres">
      <dgm:prSet presAssocID="{1590789F-B5E8-423D-B2C4-C5CD39A3D1FC}" presName="connTx" presStyleLbl="parChTrans1D2" presStyleIdx="0" presStyleCnt="4"/>
      <dgm:spPr/>
      <dgm:t>
        <a:bodyPr/>
        <a:lstStyle/>
        <a:p>
          <a:endParaRPr lang="es-ES"/>
        </a:p>
      </dgm:t>
    </dgm:pt>
    <dgm:pt modelId="{0540F553-3C6A-4A1E-8E6E-3A39F1CDEE3B}" type="pres">
      <dgm:prSet presAssocID="{A90655CF-80E0-4A5D-B3C7-88B04C4D4F3C}" presName="root2" presStyleCnt="0"/>
      <dgm:spPr/>
    </dgm:pt>
    <dgm:pt modelId="{119AFFE4-EFB4-4B4A-8F9D-C5A861C09549}" type="pres">
      <dgm:prSet presAssocID="{A90655CF-80E0-4A5D-B3C7-88B04C4D4F3C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6B6E6B-2951-4622-9BAA-39B0807EC531}" type="pres">
      <dgm:prSet presAssocID="{A90655CF-80E0-4A5D-B3C7-88B04C4D4F3C}" presName="level3hierChild" presStyleCnt="0"/>
      <dgm:spPr/>
    </dgm:pt>
    <dgm:pt modelId="{700D168A-7EEE-4620-B8DF-7D70721973DE}" type="pres">
      <dgm:prSet presAssocID="{81F4A50A-E983-4D54-90A0-6BA965C8BB01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B483803A-CC3C-4226-A64C-7898A8DD3819}" type="pres">
      <dgm:prSet presAssocID="{81F4A50A-E983-4D54-90A0-6BA965C8BB01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0F2B815-4F49-4ED9-AA92-5F9420ED223B}" type="pres">
      <dgm:prSet presAssocID="{82AE0632-63EB-4D76-91B6-054CE251151C}" presName="root2" presStyleCnt="0"/>
      <dgm:spPr/>
    </dgm:pt>
    <dgm:pt modelId="{B1D5B815-4555-4899-955C-2B01EB16B92A}" type="pres">
      <dgm:prSet presAssocID="{82AE0632-63EB-4D76-91B6-054CE251151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8B9E7-16B5-423B-8F9C-EAFC08788B35}" type="pres">
      <dgm:prSet presAssocID="{82AE0632-63EB-4D76-91B6-054CE251151C}" presName="level3hierChild" presStyleCnt="0"/>
      <dgm:spPr/>
    </dgm:pt>
    <dgm:pt modelId="{1B7A74A8-10FC-4740-88B4-AD50225AB484}" type="pres">
      <dgm:prSet presAssocID="{1887E9DE-9286-44E6-AFE0-DEB64E82FC31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D3F2F537-9386-4F03-B308-17BEACE5ED5A}" type="pres">
      <dgm:prSet presAssocID="{1887E9DE-9286-44E6-AFE0-DEB64E82FC31}" presName="connTx" presStyleLbl="parChTrans1D2" presStyleIdx="2" presStyleCnt="4"/>
      <dgm:spPr/>
      <dgm:t>
        <a:bodyPr/>
        <a:lstStyle/>
        <a:p>
          <a:endParaRPr lang="es-ES"/>
        </a:p>
      </dgm:t>
    </dgm:pt>
    <dgm:pt modelId="{0BE3CD5C-A83B-4DD0-98EB-4F5C51BB56D4}" type="pres">
      <dgm:prSet presAssocID="{AC294E23-2901-4ACC-96E3-929F18EB0C0F}" presName="root2" presStyleCnt="0"/>
      <dgm:spPr/>
    </dgm:pt>
    <dgm:pt modelId="{E31B902F-2427-4636-B734-6D758C03AAA9}" type="pres">
      <dgm:prSet presAssocID="{AC294E23-2901-4ACC-96E3-929F18EB0C0F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81400DD-BDDC-42B4-853F-455E6A002FD2}" type="pres">
      <dgm:prSet presAssocID="{AC294E23-2901-4ACC-96E3-929F18EB0C0F}" presName="level3hierChild" presStyleCnt="0"/>
      <dgm:spPr/>
    </dgm:pt>
    <dgm:pt modelId="{D1A04F4C-21D3-42B8-AEF2-8576A5C92EA0}" type="pres">
      <dgm:prSet presAssocID="{8B43BDAF-4306-459F-9AAE-10D103B481EC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80E539AD-BFA7-4A00-AEC6-B97C642338C2}" type="pres">
      <dgm:prSet presAssocID="{8B43BDAF-4306-459F-9AAE-10D103B481EC}" presName="connTx" presStyleLbl="parChTrans1D2" presStyleIdx="3" presStyleCnt="4"/>
      <dgm:spPr/>
      <dgm:t>
        <a:bodyPr/>
        <a:lstStyle/>
        <a:p>
          <a:endParaRPr lang="es-ES"/>
        </a:p>
      </dgm:t>
    </dgm:pt>
    <dgm:pt modelId="{C459CFA1-48A1-48C7-AFE7-06D261B07471}" type="pres">
      <dgm:prSet presAssocID="{F85D7886-4E21-4907-A1D2-73394A6B2B38}" presName="root2" presStyleCnt="0"/>
      <dgm:spPr/>
    </dgm:pt>
    <dgm:pt modelId="{EC2B4557-B14E-43A1-B5D2-0AB27C99A83B}" type="pres">
      <dgm:prSet presAssocID="{F85D7886-4E21-4907-A1D2-73394A6B2B3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313F20-8468-438E-B245-662D9E7169C8}" type="pres">
      <dgm:prSet presAssocID="{F85D7886-4E21-4907-A1D2-73394A6B2B38}" presName="level3hierChild" presStyleCnt="0"/>
      <dgm:spPr/>
    </dgm:pt>
  </dgm:ptLst>
  <dgm:cxnLst>
    <dgm:cxn modelId="{12703AC8-BDAD-4D19-B251-378B125E7F3A}" type="presOf" srcId="{82AE0632-63EB-4D76-91B6-054CE251151C}" destId="{B1D5B815-4555-4899-955C-2B01EB16B92A}" srcOrd="0" destOrd="0" presId="urn:microsoft.com/office/officeart/2008/layout/HorizontalMultiLevelHierarchy"/>
    <dgm:cxn modelId="{97C36243-0B0E-46B0-9454-3E73ECDFEF38}" type="presOf" srcId="{1887E9DE-9286-44E6-AFE0-DEB64E82FC31}" destId="{1B7A74A8-10FC-4740-88B4-AD50225AB484}" srcOrd="0" destOrd="0" presId="urn:microsoft.com/office/officeart/2008/layout/HorizontalMultiLevelHierarchy"/>
    <dgm:cxn modelId="{D25797AE-8202-4B3A-A83C-0B81DB890277}" srcId="{EB6408E6-56A9-4389-A448-375773A5B8E4}" destId="{AC294E23-2901-4ACC-96E3-929F18EB0C0F}" srcOrd="2" destOrd="0" parTransId="{1887E9DE-9286-44E6-AFE0-DEB64E82FC31}" sibTransId="{64040885-1621-4E3F-A6B3-1C935D621D3F}"/>
    <dgm:cxn modelId="{FFAE8091-AC05-426A-85CE-36E858360FA2}" type="presOf" srcId="{832E3D62-25A9-48D1-9602-9646F2DBAE1D}" destId="{C4561C0C-4935-4971-BE86-490BAA56AE80}" srcOrd="0" destOrd="0" presId="urn:microsoft.com/office/officeart/2008/layout/HorizontalMultiLevelHierarchy"/>
    <dgm:cxn modelId="{4CFC8152-F846-4946-BBF7-553D0A7D9185}" type="presOf" srcId="{A90655CF-80E0-4A5D-B3C7-88B04C4D4F3C}" destId="{119AFFE4-EFB4-4B4A-8F9D-C5A861C09549}" srcOrd="0" destOrd="0" presId="urn:microsoft.com/office/officeart/2008/layout/HorizontalMultiLevelHierarchy"/>
    <dgm:cxn modelId="{0E520B20-F21B-4C3E-BCFF-0DEB1B7476D1}" type="presOf" srcId="{1590789F-B5E8-423D-B2C4-C5CD39A3D1FC}" destId="{56DA8F76-468B-4184-BBAA-B61777B37822}" srcOrd="0" destOrd="0" presId="urn:microsoft.com/office/officeart/2008/layout/HorizontalMultiLevelHierarchy"/>
    <dgm:cxn modelId="{1F28E251-CE71-4E33-986A-DCC96CF07C67}" type="presOf" srcId="{81F4A50A-E983-4D54-90A0-6BA965C8BB01}" destId="{B483803A-CC3C-4226-A64C-7898A8DD3819}" srcOrd="1" destOrd="0" presId="urn:microsoft.com/office/officeart/2008/layout/HorizontalMultiLevelHierarchy"/>
    <dgm:cxn modelId="{7517D553-CD3D-40F7-B82F-A946A93C7C07}" type="presOf" srcId="{1590789F-B5E8-423D-B2C4-C5CD39A3D1FC}" destId="{F850B274-5803-4A0E-98DC-A709B2BF2083}" srcOrd="1" destOrd="0" presId="urn:microsoft.com/office/officeart/2008/layout/HorizontalMultiLevelHierarchy"/>
    <dgm:cxn modelId="{BE757086-5684-4D39-9A96-A14B535EA076}" type="presOf" srcId="{AC294E23-2901-4ACC-96E3-929F18EB0C0F}" destId="{E31B902F-2427-4636-B734-6D758C03AAA9}" srcOrd="0" destOrd="0" presId="urn:microsoft.com/office/officeart/2008/layout/HorizontalMultiLevelHierarchy"/>
    <dgm:cxn modelId="{57CB984E-2A90-4305-9EB0-F10E33127058}" srcId="{EB6408E6-56A9-4389-A448-375773A5B8E4}" destId="{F85D7886-4E21-4907-A1D2-73394A6B2B38}" srcOrd="3" destOrd="0" parTransId="{8B43BDAF-4306-459F-9AAE-10D103B481EC}" sibTransId="{78A1CAE5-D9ED-4A51-8280-A46F521DF658}"/>
    <dgm:cxn modelId="{750EBF24-4DE6-4C0A-B4B7-D81604B4C573}" type="presOf" srcId="{1887E9DE-9286-44E6-AFE0-DEB64E82FC31}" destId="{D3F2F537-9386-4F03-B308-17BEACE5ED5A}" srcOrd="1" destOrd="0" presId="urn:microsoft.com/office/officeart/2008/layout/HorizontalMultiLevelHierarchy"/>
    <dgm:cxn modelId="{16CC4421-E583-43B1-87E4-4188C8EDB457}" type="presOf" srcId="{8B43BDAF-4306-459F-9AAE-10D103B481EC}" destId="{80E539AD-BFA7-4A00-AEC6-B97C642338C2}" srcOrd="1" destOrd="0" presId="urn:microsoft.com/office/officeart/2008/layout/HorizontalMultiLevelHierarchy"/>
    <dgm:cxn modelId="{11FEBAF6-8E55-48CA-983E-CBC562046C31}" type="presOf" srcId="{EB6408E6-56A9-4389-A448-375773A5B8E4}" destId="{87C61A35-2864-49D0-86CD-44B4D3632E9C}" srcOrd="0" destOrd="0" presId="urn:microsoft.com/office/officeart/2008/layout/HorizontalMultiLevelHierarchy"/>
    <dgm:cxn modelId="{C0106FD5-4EFE-4C28-9902-D8D298FDFFDE}" type="presOf" srcId="{8B43BDAF-4306-459F-9AAE-10D103B481EC}" destId="{D1A04F4C-21D3-42B8-AEF2-8576A5C92EA0}" srcOrd="0" destOrd="0" presId="urn:microsoft.com/office/officeart/2008/layout/HorizontalMultiLevelHierarchy"/>
    <dgm:cxn modelId="{401A47BB-FC58-41E4-A671-4E2C82377556}" type="presOf" srcId="{F85D7886-4E21-4907-A1D2-73394A6B2B38}" destId="{EC2B4557-B14E-43A1-B5D2-0AB27C99A83B}" srcOrd="0" destOrd="0" presId="urn:microsoft.com/office/officeart/2008/layout/HorizontalMultiLevelHierarchy"/>
    <dgm:cxn modelId="{24A3EF65-875E-4488-9339-005E1B21B7B0}" srcId="{832E3D62-25A9-48D1-9602-9646F2DBAE1D}" destId="{EB6408E6-56A9-4389-A448-375773A5B8E4}" srcOrd="0" destOrd="0" parTransId="{12B24F50-CE6F-4038-9339-CD0025DE21FE}" sibTransId="{82A076AA-064D-44FC-B043-306978B8014B}"/>
    <dgm:cxn modelId="{EEE2AAA8-F5FD-4674-BCFF-D65215CEB527}" srcId="{EB6408E6-56A9-4389-A448-375773A5B8E4}" destId="{A90655CF-80E0-4A5D-B3C7-88B04C4D4F3C}" srcOrd="0" destOrd="0" parTransId="{1590789F-B5E8-423D-B2C4-C5CD39A3D1FC}" sibTransId="{A2A2C250-1589-4F9E-A40B-43C02E5279A0}"/>
    <dgm:cxn modelId="{507577E5-51F7-44DC-819F-6695AE1037CB}" type="presOf" srcId="{81F4A50A-E983-4D54-90A0-6BA965C8BB01}" destId="{700D168A-7EEE-4620-B8DF-7D70721973DE}" srcOrd="0" destOrd="0" presId="urn:microsoft.com/office/officeart/2008/layout/HorizontalMultiLevelHierarchy"/>
    <dgm:cxn modelId="{124ED37C-49CF-40C3-918B-CFDB9FDC392A}" srcId="{EB6408E6-56A9-4389-A448-375773A5B8E4}" destId="{82AE0632-63EB-4D76-91B6-054CE251151C}" srcOrd="1" destOrd="0" parTransId="{81F4A50A-E983-4D54-90A0-6BA965C8BB01}" sibTransId="{53520BC4-0638-408B-922C-C212D151FA5B}"/>
    <dgm:cxn modelId="{8DC7535A-4F1A-4904-B4F5-77BD69753E64}" type="presParOf" srcId="{C4561C0C-4935-4971-BE86-490BAA56AE80}" destId="{2B4247CC-C0CA-44D6-A7D4-93DFF366AC9E}" srcOrd="0" destOrd="0" presId="urn:microsoft.com/office/officeart/2008/layout/HorizontalMultiLevelHierarchy"/>
    <dgm:cxn modelId="{70B74A2D-5C3D-4479-BF6A-A7C388AE663A}" type="presParOf" srcId="{2B4247CC-C0CA-44D6-A7D4-93DFF366AC9E}" destId="{87C61A35-2864-49D0-86CD-44B4D3632E9C}" srcOrd="0" destOrd="0" presId="urn:microsoft.com/office/officeart/2008/layout/HorizontalMultiLevelHierarchy"/>
    <dgm:cxn modelId="{BB5D3D4B-F80A-4E0C-8D73-CC7CB72AF3D5}" type="presParOf" srcId="{2B4247CC-C0CA-44D6-A7D4-93DFF366AC9E}" destId="{E7DD3AF8-4BAC-432F-8552-412EA1905C41}" srcOrd="1" destOrd="0" presId="urn:microsoft.com/office/officeart/2008/layout/HorizontalMultiLevelHierarchy"/>
    <dgm:cxn modelId="{87B4D62A-9720-46E3-B023-7B2984F39C62}" type="presParOf" srcId="{E7DD3AF8-4BAC-432F-8552-412EA1905C41}" destId="{56DA8F76-468B-4184-BBAA-B61777B37822}" srcOrd="0" destOrd="0" presId="urn:microsoft.com/office/officeart/2008/layout/HorizontalMultiLevelHierarchy"/>
    <dgm:cxn modelId="{1064CC96-AB17-485C-829B-5042146AE578}" type="presParOf" srcId="{56DA8F76-468B-4184-BBAA-B61777B37822}" destId="{F850B274-5803-4A0E-98DC-A709B2BF2083}" srcOrd="0" destOrd="0" presId="urn:microsoft.com/office/officeart/2008/layout/HorizontalMultiLevelHierarchy"/>
    <dgm:cxn modelId="{6D7A6155-E03F-4863-A48A-B4D0B362B312}" type="presParOf" srcId="{E7DD3AF8-4BAC-432F-8552-412EA1905C41}" destId="{0540F553-3C6A-4A1E-8E6E-3A39F1CDEE3B}" srcOrd="1" destOrd="0" presId="urn:microsoft.com/office/officeart/2008/layout/HorizontalMultiLevelHierarchy"/>
    <dgm:cxn modelId="{C6666CFF-FD00-4765-BA06-9DBA748A690C}" type="presParOf" srcId="{0540F553-3C6A-4A1E-8E6E-3A39F1CDEE3B}" destId="{119AFFE4-EFB4-4B4A-8F9D-C5A861C09549}" srcOrd="0" destOrd="0" presId="urn:microsoft.com/office/officeart/2008/layout/HorizontalMultiLevelHierarchy"/>
    <dgm:cxn modelId="{96CDEE43-8D57-45C1-BF25-AF759811DCE9}" type="presParOf" srcId="{0540F553-3C6A-4A1E-8E6E-3A39F1CDEE3B}" destId="{106B6E6B-2951-4622-9BAA-39B0807EC531}" srcOrd="1" destOrd="0" presId="urn:microsoft.com/office/officeart/2008/layout/HorizontalMultiLevelHierarchy"/>
    <dgm:cxn modelId="{25135700-9F6D-4F30-98BD-B7064F989790}" type="presParOf" srcId="{E7DD3AF8-4BAC-432F-8552-412EA1905C41}" destId="{700D168A-7EEE-4620-B8DF-7D70721973DE}" srcOrd="2" destOrd="0" presId="urn:microsoft.com/office/officeart/2008/layout/HorizontalMultiLevelHierarchy"/>
    <dgm:cxn modelId="{FEE4CD81-9274-47AD-8520-92FB810A7412}" type="presParOf" srcId="{700D168A-7EEE-4620-B8DF-7D70721973DE}" destId="{B483803A-CC3C-4226-A64C-7898A8DD3819}" srcOrd="0" destOrd="0" presId="urn:microsoft.com/office/officeart/2008/layout/HorizontalMultiLevelHierarchy"/>
    <dgm:cxn modelId="{78DCA78C-A5C5-43CF-AC56-639D6F2C27DC}" type="presParOf" srcId="{E7DD3AF8-4BAC-432F-8552-412EA1905C41}" destId="{D0F2B815-4F49-4ED9-AA92-5F9420ED223B}" srcOrd="3" destOrd="0" presId="urn:microsoft.com/office/officeart/2008/layout/HorizontalMultiLevelHierarchy"/>
    <dgm:cxn modelId="{E37FD1FC-4AC6-4AE8-A5C9-B187B0972340}" type="presParOf" srcId="{D0F2B815-4F49-4ED9-AA92-5F9420ED223B}" destId="{B1D5B815-4555-4899-955C-2B01EB16B92A}" srcOrd="0" destOrd="0" presId="urn:microsoft.com/office/officeart/2008/layout/HorizontalMultiLevelHierarchy"/>
    <dgm:cxn modelId="{402C4687-53AF-485C-8D4F-8178D1A4EED9}" type="presParOf" srcId="{D0F2B815-4F49-4ED9-AA92-5F9420ED223B}" destId="{2A58B9E7-16B5-423B-8F9C-EAFC08788B35}" srcOrd="1" destOrd="0" presId="urn:microsoft.com/office/officeart/2008/layout/HorizontalMultiLevelHierarchy"/>
    <dgm:cxn modelId="{93433E1E-A909-4098-AE15-8B239973FA1F}" type="presParOf" srcId="{E7DD3AF8-4BAC-432F-8552-412EA1905C41}" destId="{1B7A74A8-10FC-4740-88B4-AD50225AB484}" srcOrd="4" destOrd="0" presId="urn:microsoft.com/office/officeart/2008/layout/HorizontalMultiLevelHierarchy"/>
    <dgm:cxn modelId="{AB7D475A-2637-40BE-816E-3715BB05A793}" type="presParOf" srcId="{1B7A74A8-10FC-4740-88B4-AD50225AB484}" destId="{D3F2F537-9386-4F03-B308-17BEACE5ED5A}" srcOrd="0" destOrd="0" presId="urn:microsoft.com/office/officeart/2008/layout/HorizontalMultiLevelHierarchy"/>
    <dgm:cxn modelId="{2291039F-DB72-4682-87EF-001E80399A43}" type="presParOf" srcId="{E7DD3AF8-4BAC-432F-8552-412EA1905C41}" destId="{0BE3CD5C-A83B-4DD0-98EB-4F5C51BB56D4}" srcOrd="5" destOrd="0" presId="urn:microsoft.com/office/officeart/2008/layout/HorizontalMultiLevelHierarchy"/>
    <dgm:cxn modelId="{C0E157C8-C084-4F1E-A527-31586ACB4077}" type="presParOf" srcId="{0BE3CD5C-A83B-4DD0-98EB-4F5C51BB56D4}" destId="{E31B902F-2427-4636-B734-6D758C03AAA9}" srcOrd="0" destOrd="0" presId="urn:microsoft.com/office/officeart/2008/layout/HorizontalMultiLevelHierarchy"/>
    <dgm:cxn modelId="{9D6496AA-EAB2-4D65-B778-E92265619A1E}" type="presParOf" srcId="{0BE3CD5C-A83B-4DD0-98EB-4F5C51BB56D4}" destId="{281400DD-BDDC-42B4-853F-455E6A002FD2}" srcOrd="1" destOrd="0" presId="urn:microsoft.com/office/officeart/2008/layout/HorizontalMultiLevelHierarchy"/>
    <dgm:cxn modelId="{9FC8F893-97D9-4867-9331-A219BE7F85FB}" type="presParOf" srcId="{E7DD3AF8-4BAC-432F-8552-412EA1905C41}" destId="{D1A04F4C-21D3-42B8-AEF2-8576A5C92EA0}" srcOrd="6" destOrd="0" presId="urn:microsoft.com/office/officeart/2008/layout/HorizontalMultiLevelHierarchy"/>
    <dgm:cxn modelId="{A4460429-772D-4555-8247-803E29598FE7}" type="presParOf" srcId="{D1A04F4C-21D3-42B8-AEF2-8576A5C92EA0}" destId="{80E539AD-BFA7-4A00-AEC6-B97C642338C2}" srcOrd="0" destOrd="0" presId="urn:microsoft.com/office/officeart/2008/layout/HorizontalMultiLevelHierarchy"/>
    <dgm:cxn modelId="{9A7A2614-2E57-446E-A827-0ED846A07BEB}" type="presParOf" srcId="{E7DD3AF8-4BAC-432F-8552-412EA1905C41}" destId="{C459CFA1-48A1-48C7-AFE7-06D261B07471}" srcOrd="7" destOrd="0" presId="urn:microsoft.com/office/officeart/2008/layout/HorizontalMultiLevelHierarchy"/>
    <dgm:cxn modelId="{73D152DA-77B2-4A67-86C0-19D18A8F9A03}" type="presParOf" srcId="{C459CFA1-48A1-48C7-AFE7-06D261B07471}" destId="{EC2B4557-B14E-43A1-B5D2-0AB27C99A83B}" srcOrd="0" destOrd="0" presId="urn:microsoft.com/office/officeart/2008/layout/HorizontalMultiLevelHierarchy"/>
    <dgm:cxn modelId="{673195C8-DE7E-4202-9E2B-EE5D22008A29}" type="presParOf" srcId="{C459CFA1-48A1-48C7-AFE7-06D261B07471}" destId="{89313F20-8468-438E-B245-662D9E7169C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METODOLOGÍA DE LA INVESTIGACIÓN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976F-C04C-45CA-A159-EA88CB8934EF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AE63C-10DE-4267-B97F-19BFDDD4D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0206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METODOLOGÍA DE LA INVESTIGACIÓN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95795-090B-449E-A53F-CAE9C1669559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29F8E-F9EE-4016-ABC8-4A797C2FE5B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774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867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F870F-31D5-49E7-8171-FC492AE5D5E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478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Cualitativas: se refieren a propiedades de los objetos en estudio; no pueden ser medidas en términos de la cantidad de la propiedad presente, sino que solo se determina la presencia o no de ella. Ej. sexo, ocupación, religión.</a:t>
            </a:r>
          </a:p>
          <a:p>
            <a:r>
              <a:rPr lang="es-ES" dirty="0" err="1" smtClean="0"/>
              <a:t>Naminal</a:t>
            </a:r>
            <a:r>
              <a:rPr lang="es-ES" dirty="0" smtClean="0"/>
              <a:t>:</a:t>
            </a:r>
            <a:r>
              <a:rPr lang="es-ES" baseline="0" dirty="0" smtClean="0"/>
              <a:t> No hay relación de orden entre sus categorías. </a:t>
            </a:r>
            <a:r>
              <a:rPr lang="es-ES" baseline="0" dirty="0" err="1" smtClean="0"/>
              <a:t>Ej</a:t>
            </a:r>
            <a:r>
              <a:rPr lang="es-ES" baseline="0" dirty="0" smtClean="0"/>
              <a:t> Sexo (femenino, masculino).</a:t>
            </a:r>
          </a:p>
          <a:p>
            <a:r>
              <a:rPr lang="es-ES" baseline="0" dirty="0" smtClean="0"/>
              <a:t>Ordinal: Hay relación de orden entre sus categorías. Ej. Nivel </a:t>
            </a:r>
            <a:r>
              <a:rPr lang="es-ES" baseline="0" dirty="0" err="1" smtClean="0"/>
              <a:t>eductivo</a:t>
            </a:r>
            <a:r>
              <a:rPr lang="es-ES" baseline="0" dirty="0" smtClean="0"/>
              <a:t>(primario, secundario, etc..) </a:t>
            </a:r>
            <a:endParaRPr lang="es-ES" dirty="0" smtClean="0"/>
          </a:p>
          <a:p>
            <a:endParaRPr lang="es-ES" dirty="0" smtClean="0"/>
          </a:p>
          <a:p>
            <a:pPr marL="228600" indent="-228600">
              <a:buAutoNum type="alphaLcParenR"/>
            </a:pPr>
            <a:r>
              <a:rPr lang="es-ES" dirty="0" smtClean="0"/>
              <a:t>Continuas: pueden tomar cualquier valor numérico de un intervalo. Ej. talla, peso. b). </a:t>
            </a:r>
          </a:p>
          <a:p>
            <a:pPr marL="228600" indent="-228600">
              <a:buAutoNum type="alphaLcParenR"/>
            </a:pPr>
            <a:r>
              <a:rPr lang="es-ES" dirty="0" smtClean="0"/>
              <a:t>Discontinuas o discretas: solo pueden tomar valores enteros o un número finito de valores, debido a que la unidad de medición no puede ser fraccionada. Ej. número de hijos.</a:t>
            </a:r>
          </a:p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202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Cualitativas: se refieren a propiedades de los objetos en estudio; no pueden ser medidas en términos de la cantidad de la propiedad presente, sino que solo se determina la presencia o no de ella. Ej. sexo, ocupación, religión.</a:t>
            </a:r>
          </a:p>
          <a:p>
            <a:r>
              <a:rPr lang="es-ES" dirty="0" err="1" smtClean="0"/>
              <a:t>Naminal</a:t>
            </a:r>
            <a:r>
              <a:rPr lang="es-ES" dirty="0" smtClean="0"/>
              <a:t>:</a:t>
            </a:r>
            <a:r>
              <a:rPr lang="es-ES" baseline="0" dirty="0" smtClean="0"/>
              <a:t> No hay relación de orden entre sus categorías. </a:t>
            </a:r>
            <a:r>
              <a:rPr lang="es-ES" baseline="0" dirty="0" err="1" smtClean="0"/>
              <a:t>Ej</a:t>
            </a:r>
            <a:r>
              <a:rPr lang="es-ES" baseline="0" dirty="0" smtClean="0"/>
              <a:t> Sexo (femenino, masculino).</a:t>
            </a:r>
          </a:p>
          <a:p>
            <a:r>
              <a:rPr lang="es-ES" baseline="0" dirty="0" smtClean="0"/>
              <a:t>Ordinal: Hay relación de orden entre sus categorías. Ej. Nivel </a:t>
            </a:r>
            <a:r>
              <a:rPr lang="es-ES" baseline="0" dirty="0" err="1" smtClean="0"/>
              <a:t>eductivo</a:t>
            </a:r>
            <a:r>
              <a:rPr lang="es-ES" baseline="0" dirty="0" smtClean="0"/>
              <a:t>(primario, secundario, etc..) </a:t>
            </a:r>
            <a:endParaRPr lang="es-ES" dirty="0" smtClean="0"/>
          </a:p>
          <a:p>
            <a:endParaRPr lang="es-ES" dirty="0" smtClean="0"/>
          </a:p>
          <a:p>
            <a:pPr marL="228600" indent="-228600">
              <a:buAutoNum type="alphaLcParenR"/>
            </a:pPr>
            <a:r>
              <a:rPr lang="es-ES" dirty="0" smtClean="0"/>
              <a:t>Continuas: pueden tomar cualquier valor numérico de un intervalo. Ej. talla, peso. b). </a:t>
            </a:r>
          </a:p>
          <a:p>
            <a:pPr marL="228600" indent="-228600">
              <a:buAutoNum type="alphaLcParenR"/>
            </a:pPr>
            <a:r>
              <a:rPr lang="es-ES" dirty="0" smtClean="0"/>
              <a:t>Discontinuas o discretas: solo pueden tomar valores enteros o un número finito de valores, debido a que la unidad de medición no puede ser fraccionada. Ej. número de hijos.</a:t>
            </a:r>
          </a:p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786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Identificado y definido el problema, y sobre la base de su experiencia y sus conocimientos, el investigador elabora una explicación provisional acerca del carácter del problema, una concepción preliminar capaz de abarcar sus diferentes aspectos.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hipótesis intenta adelantar una explicación teórica del problema y con ello facilitar su solución práctica.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 considerarse la hipótesis como una suposición científicamente fundamentada acerca de la situación hasta ese momento desconocida, es una especie de sospecha sobre la interrogante principal del problema a estudiar.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investigación puede tener una, dos o varias hipótesis,  pueden ser verdaderas o no.</a:t>
            </a:r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738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Identificado y definido el problema, y sobre la base de su experiencia y sus conocimientos, el investigador elabora una explicación provisional acerca del carácter del problema, una concepción preliminar capaz de abarcar sus diferentes aspectos.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hipótesis intenta adelantar una explicación teórica del problema y con ello facilitar su solución práctica.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 considerarse la hipótesis como una suposición científicamente fundamentada acerca de la situación hasta ese momento desconocida, es una especie de sospecha sobre la interrogante principal del problema a estudiar.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investigación puede tener una, dos o varias hipótesis,  pueden ser verdaderas o no.</a:t>
            </a:r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10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Identificado y definido el problema, y sobre la base de su experiencia y sus conocimientos, el investigador elabora una explicación provisional acerca del carácter del problema, una concepción preliminar capaz de abarcar sus diferentes aspectos.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hipótesis intenta adelantar una explicación teórica del problema y con ello facilitar su solución práctica.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 considerarse la hipótesis como una suposición científicamente fundamentada acerca de la situación hasta ese momento desconocida, es una especie de sospecha sobre la interrogante principal del problema a estudiar.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investigación puede tener una, dos o varias hipótesis,  pueden ser verdaderas o no.</a:t>
            </a:r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470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Identificado y definido el problema, y sobre la base de su experiencia y sus conocimientos, el investigador elabora una explicación provisional acerca del carácter del problema, una concepción preliminar capaz de abarcar sus diferentes aspectos.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hipótesis intenta adelantar una explicación teórica del problema y con ello facilitar su solución práctica.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 considerarse la hipótesis como una suposición científicamente fundamentada acerca de la situación hasta ese momento desconocida, es una especie de sospecha sobre la interrogante principal del problema a estudiar.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investigación puede tener una, dos o varias hipótesis,  pueden ser verdaderas o no.</a:t>
            </a:r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545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38688" cy="351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894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8E3CCF-9583-4581-B817-B69C8F63EBB8}" type="slidenum">
              <a:rPr lang="es-E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SzPct val="100000"/>
            </a:pPr>
            <a:fld id="{B469F9A2-6335-4A38-BAB8-C89FFB5A1722}" type="slidenum">
              <a:rPr lang="es-ES" sz="1200">
                <a:solidFill>
                  <a:srgbClr val="000000"/>
                </a:solidFill>
              </a:rPr>
              <a:pPr algn="r">
                <a:buSzPct val="100000"/>
              </a:pPr>
              <a:t>3</a:t>
            </a:fld>
            <a:endParaRPr lang="es-E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36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880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Un problema es un hecho, fenómeno o situación que incita a la reflexión o al estudio; algo que se desea conocer y que aún no se sabe (o no se ha verificado), es decir un punto a resolver dentro de nuestra indagación acerca de la realidad. </a:t>
            </a:r>
          </a:p>
          <a:p>
            <a:endParaRPr lang="es-ES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228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objetivos de una investigación se dividen en general y específicos. En una investigación el objetivo general constituye el logro que permita dar respuesta a la pregunta de investigación. Es un enunciado general que sintetiza las metas del estudio con sus partes y el efecto final que se espera alcanzar. Lo usual es que toda investigación tenga un solo objetivo general. </a:t>
            </a:r>
          </a:p>
          <a:p>
            <a:pPr algn="just"/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 objetivo es la manifestación de un propósito, una finalidad y está dirigido a alcanzar un resultado, una meta o un logro asociados directamente a la naturaleza de la investigación. </a:t>
            </a:r>
          </a:p>
          <a:p>
            <a:pPr algn="just"/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19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La diferencia entre el propósito y los objetivos consiste en que: el propósito es un enunciado amplio, general y los objetivos enunciados específicos, particulares, observables, orientados hacia una terea. Los objetivos específicos representan los estadios que se deben cubrir para alcanzar el objetivo general.</a:t>
            </a:r>
          </a:p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096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El marco teórico:</a:t>
            </a:r>
          </a:p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Amplia</a:t>
            </a:r>
            <a:r>
              <a:rPr lang="es-ES" sz="1200" dirty="0" smtClean="0"/>
              <a:t> La descripción y análisis del problema de estudio planteado.</a:t>
            </a:r>
          </a:p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Orienta</a:t>
            </a:r>
            <a:r>
              <a:rPr lang="es-ES" sz="1200" dirty="0" smtClean="0">
                <a:solidFill>
                  <a:srgbClr val="FF0000"/>
                </a:solidFill>
              </a:rPr>
              <a:t> </a:t>
            </a:r>
            <a:r>
              <a:rPr lang="es-ES" sz="1200" dirty="0" smtClean="0"/>
              <a:t>hacia la organización de datos o hechos significativos para descubrir las relaciones de un problema con las teorías existentes.</a:t>
            </a:r>
          </a:p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Integra</a:t>
            </a:r>
            <a:r>
              <a:rPr lang="es-ES" sz="1200" dirty="0" smtClean="0"/>
              <a:t> la teoría con la investigación</a:t>
            </a:r>
            <a:r>
              <a:rPr lang="es-ES" sz="105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s-ES" sz="105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Su objetivo es ubicar el problema y el resultado de su análisis dentro del conjunto de</a:t>
            </a:r>
          </a:p>
          <a:p>
            <a:pPr algn="just">
              <a:spcBef>
                <a:spcPct val="20000"/>
              </a:spcBef>
            </a:pPr>
            <a:r>
              <a:rPr lang="es-ES" sz="105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conocimientos existentes, y orientar, en general, todo el proceso de investigación.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 smtClean="0"/>
              <a:t>Su objetivo es ubicar el problema y el resultado de su análisis dentro del conjunto de conocimientos existentes, y orientar, en general, todo el proceso de investigación.</a:t>
            </a:r>
          </a:p>
          <a:p>
            <a:r>
              <a:rPr lang="es-ES" sz="1050" dirty="0" smtClean="0"/>
              <a:t>El marco teórico ayuda a precisar y organizar los elementos contenidos en la descripción</a:t>
            </a:r>
          </a:p>
          <a:p>
            <a:r>
              <a:rPr lang="es-ES" sz="1050" dirty="0" smtClean="0"/>
              <a:t>del problema de tal forma que puedan ser manejados y convertidos en acciones</a:t>
            </a:r>
          </a:p>
          <a:p>
            <a:r>
              <a:rPr lang="es-ES" sz="1050" dirty="0" smtClean="0"/>
              <a:t>concretas.</a:t>
            </a:r>
          </a:p>
          <a:p>
            <a:pPr algn="just">
              <a:spcBef>
                <a:spcPct val="20000"/>
              </a:spcBef>
            </a:pPr>
            <a:endParaRPr lang="es-ES" sz="1050" dirty="0" smtClean="0">
              <a:solidFill>
                <a:schemeClr val="tx2"/>
              </a:solidFill>
              <a:latin typeface="Arial" panose="020B0604020202020204" pitchFamily="34" charset="0"/>
              <a:ea typeface="DejaVu Sans" pitchFamily="34" charset="0"/>
              <a:cs typeface="DejaVu Sans" pitchFamily="34" charset="0"/>
            </a:endParaRPr>
          </a:p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51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El marco teórico:</a:t>
            </a:r>
          </a:p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Amplia</a:t>
            </a:r>
            <a:r>
              <a:rPr lang="es-ES" sz="1200" dirty="0" smtClean="0"/>
              <a:t> La descripción y análisis del problema de estudio planteado.</a:t>
            </a:r>
          </a:p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Orienta</a:t>
            </a:r>
            <a:r>
              <a:rPr lang="es-ES" sz="1200" dirty="0" smtClean="0">
                <a:solidFill>
                  <a:srgbClr val="FF0000"/>
                </a:solidFill>
              </a:rPr>
              <a:t> </a:t>
            </a:r>
            <a:r>
              <a:rPr lang="es-ES" sz="1200" dirty="0" smtClean="0"/>
              <a:t>hacia la organización de datos o hechos significativos para descubrir las relaciones de un problema con las teorías existentes.</a:t>
            </a:r>
          </a:p>
          <a:p>
            <a:pPr algn="just">
              <a:spcBef>
                <a:spcPct val="20000"/>
              </a:spcBef>
            </a:pPr>
            <a:r>
              <a:rPr lang="es-ES" sz="1200" b="1" dirty="0" smtClean="0">
                <a:solidFill>
                  <a:srgbClr val="FF0000"/>
                </a:solidFill>
              </a:rPr>
              <a:t>Integra</a:t>
            </a:r>
            <a:r>
              <a:rPr lang="es-ES" sz="1200" dirty="0" smtClean="0"/>
              <a:t> la teoría con la investigación</a:t>
            </a:r>
            <a:r>
              <a:rPr lang="es-ES" sz="105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s-ES" sz="105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Su objetivo es ubicar el problema y el resultado de su análisis dentro del conjunto de</a:t>
            </a:r>
          </a:p>
          <a:p>
            <a:pPr algn="just">
              <a:spcBef>
                <a:spcPct val="20000"/>
              </a:spcBef>
            </a:pPr>
            <a:r>
              <a:rPr lang="es-ES" sz="105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conocimientos existentes, y orientar, en general, todo el proceso de investigación.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 smtClean="0"/>
              <a:t>Su objetivo es ubicar el problema y el resultado de su análisis dentro del conjunto de conocimientos existentes, y orientar, en general, todo el proceso de investigación.</a:t>
            </a:r>
          </a:p>
          <a:p>
            <a:r>
              <a:rPr lang="es-ES" sz="1050" dirty="0" smtClean="0"/>
              <a:t>El marco teórico ayuda a precisar y organizar los elementos contenidos en la descripción</a:t>
            </a:r>
          </a:p>
          <a:p>
            <a:r>
              <a:rPr lang="es-ES" sz="1050" dirty="0" smtClean="0"/>
              <a:t>del problema de tal forma que puedan ser manejados y convertidos en acciones</a:t>
            </a:r>
          </a:p>
          <a:p>
            <a:r>
              <a:rPr lang="es-ES" sz="1050" dirty="0" smtClean="0"/>
              <a:t>concretas.</a:t>
            </a:r>
          </a:p>
          <a:p>
            <a:pPr algn="just">
              <a:spcBef>
                <a:spcPct val="20000"/>
              </a:spcBef>
            </a:pPr>
            <a:endParaRPr lang="es-ES" sz="1050" dirty="0" smtClean="0">
              <a:solidFill>
                <a:schemeClr val="tx2"/>
              </a:solidFill>
              <a:latin typeface="Arial" panose="020B0604020202020204" pitchFamily="34" charset="0"/>
              <a:ea typeface="DejaVu Sans" pitchFamily="34" charset="0"/>
              <a:cs typeface="DejaVu Sans" pitchFamily="34" charset="0"/>
            </a:endParaRPr>
          </a:p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685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1200" b="1" dirty="0" smtClean="0"/>
              <a:t>La construcción del marco teórico depende de lo que encontremos en la revisión de la literatura:</a:t>
            </a:r>
          </a:p>
          <a:p>
            <a:endParaRPr lang="es-ES" sz="1200" b="1" dirty="0" smtClean="0"/>
          </a:p>
          <a:p>
            <a:pPr marL="457200" indent="-457200">
              <a:buAutoNum type="alphaLcParenR"/>
            </a:pPr>
            <a:r>
              <a:rPr lang="es-ES" sz="1200" b="1" dirty="0" smtClean="0"/>
              <a:t>Que exista una teoría completamente desarrollada que se aplique a nuestro  </a:t>
            </a:r>
          </a:p>
          <a:p>
            <a:pPr marL="457200" indent="-457200"/>
            <a:r>
              <a:rPr lang="es-ES" sz="1200" b="1" dirty="0" smtClean="0"/>
              <a:t>        problema de investigación</a:t>
            </a:r>
          </a:p>
          <a:p>
            <a:r>
              <a:rPr lang="es-ES" sz="1200" b="1" i="1" dirty="0" smtClean="0"/>
              <a:t>b</a:t>
            </a:r>
            <a:r>
              <a:rPr lang="es-ES" sz="1200" b="1" dirty="0" smtClean="0"/>
              <a:t>)   Que haya varias teorías que se apliquen al problema de investigación</a:t>
            </a:r>
          </a:p>
          <a:p>
            <a:r>
              <a:rPr lang="es-ES" sz="1200" b="1" i="1" dirty="0" smtClean="0"/>
              <a:t>c</a:t>
            </a:r>
            <a:r>
              <a:rPr lang="es-ES" sz="1200" b="1" dirty="0" smtClean="0"/>
              <a:t>)    Que haya generalizaciones empíricas que se adapten a dicho problema</a:t>
            </a:r>
          </a:p>
          <a:p>
            <a:r>
              <a:rPr lang="es-ES" sz="1200" b="1" i="1" dirty="0" smtClean="0"/>
              <a:t>d</a:t>
            </a:r>
            <a:r>
              <a:rPr lang="es-ES" sz="1200" b="1" dirty="0" smtClean="0"/>
              <a:t>)   Que encontremos descubrimientos interesantes, pero parciales que no</a:t>
            </a:r>
          </a:p>
          <a:p>
            <a:r>
              <a:rPr lang="es-ES" sz="1200" b="1" dirty="0" smtClean="0"/>
              <a:t>        se   ajustan a una teoría</a:t>
            </a:r>
          </a:p>
          <a:p>
            <a:pPr marL="457200" indent="-457200">
              <a:buAutoNum type="alphaLcParenR" startAt="5"/>
            </a:pPr>
            <a:r>
              <a:rPr lang="es-ES" sz="1200" b="1" dirty="0" smtClean="0"/>
              <a:t>Que solamente existan guías aún no estudiadas e ideas vagamente   </a:t>
            </a:r>
          </a:p>
          <a:p>
            <a:pPr marL="457200" indent="-457200"/>
            <a:r>
              <a:rPr lang="es-ES" sz="1200" b="1" dirty="0" smtClean="0"/>
              <a:t>       relacionadas con el problema de investigación. </a:t>
            </a:r>
          </a:p>
          <a:p>
            <a:endParaRPr lang="es-ES" sz="1200" b="1" dirty="0" smtClean="0"/>
          </a:p>
          <a:p>
            <a:r>
              <a:rPr lang="es-ES" sz="1200" b="1" dirty="0" smtClean="0"/>
              <a:t>         Al construir el marco teórico debemos centrarnos en el problema de   </a:t>
            </a:r>
          </a:p>
          <a:p>
            <a:r>
              <a:rPr lang="es-ES" sz="1200" b="1" dirty="0" smtClean="0"/>
              <a:t>        investigación que nos ocupa sin divagar en otros temas ajenos al estudio.</a:t>
            </a:r>
          </a:p>
          <a:p>
            <a:endParaRPr lang="es-ES" dirty="0" smtClean="0"/>
          </a:p>
          <a:p>
            <a:r>
              <a:rPr lang="es-ES" dirty="0" smtClean="0"/>
              <a:t>Paso1. Identificación de los elementos teóricos necesarios para fundamentar el</a:t>
            </a:r>
          </a:p>
          <a:p>
            <a:r>
              <a:rPr lang="es-ES" dirty="0" smtClean="0"/>
              <a:t>problema.</a:t>
            </a:r>
          </a:p>
          <a:p>
            <a:r>
              <a:rPr lang="es-ES" dirty="0" smtClean="0"/>
              <a:t>Para orientar el proceso de revisión de literatura es necesario que sobre la base del</a:t>
            </a:r>
          </a:p>
          <a:p>
            <a:r>
              <a:rPr lang="es-ES" dirty="0" smtClean="0"/>
              <a:t>problema y objetivos se identifiquen los elementos, factores y aspectos pertinentes para</a:t>
            </a:r>
          </a:p>
          <a:p>
            <a:r>
              <a:rPr lang="es-ES" dirty="0" smtClean="0"/>
              <a:t>fundamentar el problema; de esta revisión se extraen resultados de las diferentes teorías,</a:t>
            </a:r>
          </a:p>
          <a:p>
            <a:r>
              <a:rPr lang="es-ES" dirty="0" smtClean="0"/>
              <a:t>investigaciones y datos estadísticos, que a juicio del investigador estén relacionados con el</a:t>
            </a:r>
          </a:p>
          <a:p>
            <a:r>
              <a:rPr lang="es-ES" dirty="0" smtClean="0"/>
              <a:t>problema en estudio y sus objetivos; esto es lo que anteriormente se ha llamado</a:t>
            </a:r>
          </a:p>
          <a:p>
            <a:r>
              <a:rPr lang="es-ES" dirty="0" smtClean="0"/>
              <a:t>conocimiento del tema de estudio.</a:t>
            </a:r>
          </a:p>
          <a:p>
            <a:r>
              <a:rPr lang="es-ES" dirty="0" smtClean="0"/>
              <a:t>Paso 2. Selección de las variables principales, o sea, los elementos más importantes para</a:t>
            </a:r>
          </a:p>
          <a:p>
            <a:r>
              <a:rPr lang="es-ES" dirty="0" smtClean="0"/>
              <a:t>el estudio del problema.</a:t>
            </a:r>
          </a:p>
          <a:p>
            <a:r>
              <a:rPr lang="es-ES" dirty="0" smtClean="0"/>
              <a:t>Sobre la base de los elementos teóricos planteados en el paso 1 y a la revisión de la</a:t>
            </a:r>
          </a:p>
          <a:p>
            <a:r>
              <a:rPr lang="es-ES" dirty="0" smtClean="0"/>
              <a:t>literatura se procede a la selección de las variables central y secundarias del tema que se</a:t>
            </a:r>
          </a:p>
          <a:p>
            <a:r>
              <a:rPr lang="es-ES" dirty="0" smtClean="0"/>
              <a:t>está estudiando. La variable central se refiere básicamente al problema, y constituye la</a:t>
            </a:r>
          </a:p>
          <a:p>
            <a:r>
              <a:rPr lang="es-ES" dirty="0" smtClean="0"/>
              <a:t>variable dependiente; las secundarias son aquellas que ayudan a explicar y analizar el</a:t>
            </a:r>
          </a:p>
          <a:p>
            <a:r>
              <a:rPr lang="es-ES" dirty="0" smtClean="0"/>
              <a:t>problema y se denominan variables independientes.</a:t>
            </a:r>
          </a:p>
          <a:p>
            <a:r>
              <a:rPr lang="es-ES" dirty="0" smtClean="0"/>
              <a:t>Paso 3. Identificar las relaciones entre variables y enunciar las hipótesis.</a:t>
            </a:r>
          </a:p>
          <a:p>
            <a:r>
              <a:rPr lang="es-ES" dirty="0" smtClean="0"/>
              <a:t>Una vez que se hace la selección de variables principales es necesario postular las</a:t>
            </a:r>
          </a:p>
          <a:p>
            <a:r>
              <a:rPr lang="es-ES" dirty="0" smtClean="0"/>
              <a:t>hipótesis, describir las relaciones entre las variables identificadas; estas hipótesis</a:t>
            </a:r>
          </a:p>
          <a:p>
            <a:r>
              <a:rPr lang="es-ES" dirty="0" smtClean="0"/>
              <a:t>contienen las suposiciones, proposiciones, explicaciones y respuestas a hechos y</a:t>
            </a:r>
          </a:p>
          <a:p>
            <a:r>
              <a:rPr lang="es-ES" dirty="0" smtClean="0"/>
              <a:t>fenómenos del problema.</a:t>
            </a:r>
          </a:p>
          <a:p>
            <a:r>
              <a:rPr lang="es-ES" dirty="0" smtClean="0"/>
              <a:t>Paso 4. Esquematizar las relaciones entre variables.</a:t>
            </a:r>
          </a:p>
          <a:p>
            <a:r>
              <a:rPr lang="es-ES" dirty="0" smtClean="0"/>
              <a:t>Sobre la base de las relaciones de las variables traducidas en las hipótesis planteadas, el</a:t>
            </a:r>
          </a:p>
          <a:p>
            <a:r>
              <a:rPr lang="es-ES" dirty="0" smtClean="0"/>
              <a:t>paso que sigue corresponde a la construcción del esquema de relaciones; esto ayuda al</a:t>
            </a:r>
          </a:p>
          <a:p>
            <a:r>
              <a:rPr lang="es-ES" dirty="0" smtClean="0"/>
              <a:t>investigador a tener una visión de conjunto de las relaciones, y facilita la elaboración del</a:t>
            </a:r>
          </a:p>
          <a:p>
            <a:r>
              <a:rPr lang="es-ES" dirty="0" smtClean="0"/>
              <a:t>marco teórico.</a:t>
            </a:r>
          </a:p>
          <a:p>
            <a:r>
              <a:rPr lang="es-ES" dirty="0" smtClean="0"/>
              <a:t>Paso 5. Elaborar el marco teórico.</a:t>
            </a:r>
          </a:p>
          <a:p>
            <a:r>
              <a:rPr lang="es-ES" dirty="0" smtClean="0"/>
              <a:t>De acuerdo con todos los pasos anteriores, se procede a la organización del material para</a:t>
            </a:r>
          </a:p>
          <a:p>
            <a:r>
              <a:rPr lang="es-ES" dirty="0" smtClean="0"/>
              <a:t>la elaboración del marco teórico. Se puede iniciar con la descripción general del problema</a:t>
            </a:r>
          </a:p>
          <a:p>
            <a:r>
              <a:rPr lang="es-ES" dirty="0" smtClean="0"/>
              <a:t>y los elementos teóricos relativos al mismo; a continuación puede incluirse las variables</a:t>
            </a:r>
          </a:p>
          <a:p>
            <a:r>
              <a:rPr lang="es-ES" dirty="0" smtClean="0"/>
              <a:t>conceptuales explicando ampliamente la relación planteada en las hipótesis; estas pueden</a:t>
            </a:r>
          </a:p>
          <a:p>
            <a:r>
              <a:rPr lang="es-ES" dirty="0" smtClean="0"/>
              <a:t>ser redactadas en un estilo expositivo y no de manera esquemática.</a:t>
            </a:r>
          </a:p>
          <a:p>
            <a:r>
              <a:rPr lang="es-ES" dirty="0" smtClean="0"/>
              <a:t>El esquema de relaciones establecido (paso 4) puede ser incluido como parte del marco</a:t>
            </a:r>
          </a:p>
          <a:p>
            <a:r>
              <a:rPr lang="es-ES" dirty="0" smtClean="0"/>
              <a:t>teórico, si el investigador lo considera necesario o si contribuye a aclarar el marco teórico.</a:t>
            </a:r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METODOLOGÍA DE LA INVESTIGACIÓN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19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08C93-0CF9-4389-A19C-92D72A46B7F0}" type="datetimeFigureOut">
              <a:rPr lang="es-ES" smtClean="0"/>
              <a:pPr/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D085-E681-4159-A113-8EC28B8B02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8.xml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7.xml"/><Relationship Id="rId4" Type="http://schemas.openxmlformats.org/officeDocument/2006/relationships/slide" Target="slide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oso.vcl.sld.cu/ebooks/40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doso.vcl.sld.cu/ebooks/5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1493658" y="2240868"/>
            <a:ext cx="6172200" cy="3456384"/>
          </a:xfrm>
          <a:noFill/>
          <a:ln w="38100">
            <a:solidFill>
              <a:srgbClr val="C00000"/>
            </a:solidFill>
          </a:ln>
        </p:spPr>
        <p:txBody>
          <a:bodyPr/>
          <a:lstStyle/>
          <a:p>
            <a:pPr lvl="0"/>
            <a:r>
              <a:rPr lang="es-ES" sz="2700" dirty="0">
                <a:solidFill>
                  <a:srgbClr val="C00000"/>
                </a:solidFill>
              </a:rPr>
              <a:t>FACULTAD </a:t>
            </a:r>
            <a:r>
              <a:rPr lang="es-ES" sz="2700" dirty="0">
                <a:solidFill>
                  <a:srgbClr val="C00000"/>
                </a:solidFill>
              </a:rPr>
              <a:t>DE CIENCIAS MÉDICAS </a:t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700" dirty="0">
                <a:solidFill>
                  <a:srgbClr val="C00000"/>
                </a:solidFill>
              </a:rPr>
              <a:t>“Sagua la Grande”</a:t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700" dirty="0">
                <a:solidFill>
                  <a:srgbClr val="C00000"/>
                </a:solidFill>
              </a:rPr>
              <a:t>curso </a:t>
            </a:r>
            <a:r>
              <a:rPr lang="es-ES" sz="2700" dirty="0">
                <a:solidFill>
                  <a:srgbClr val="C00000"/>
                </a:solidFill>
              </a:rPr>
              <a:t>2024</a:t>
            </a:r>
            <a:r>
              <a:rPr lang="es-ES" sz="2700" dirty="0">
                <a:solidFill>
                  <a:srgbClr val="C00000"/>
                </a:solidFill>
              </a:rPr>
              <a:t/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METODOLOGÍA </a:t>
            </a: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DE LA INVESTIGACIÓN</a:t>
            </a:r>
            <a:b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MEDICINA</a:t>
            </a:r>
            <a: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1er </a:t>
            </a:r>
            <a: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Año</a:t>
            </a:r>
            <a:b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15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Profesor: </a:t>
            </a:r>
            <a:r>
              <a:rPr lang="es-ES" sz="1500" dirty="0" err="1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MsC</a:t>
            </a:r>
            <a:r>
              <a:rPr lang="es-ES" sz="15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. </a:t>
            </a:r>
            <a:r>
              <a:rPr lang="es-ES" sz="1500" dirty="0" err="1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Rafel</a:t>
            </a:r>
            <a:r>
              <a:rPr lang="es-ES" sz="15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 A Machado</a:t>
            </a:r>
            <a:br>
              <a:rPr lang="es-ES" sz="15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15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Ing.: Raquel Sosa </a:t>
            </a:r>
            <a:r>
              <a:rPr lang="es-ES" sz="1500" dirty="0" err="1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Sosa</a:t>
            </a:r>
            <a:endParaRPr lang="es-ES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93658" y="1106743"/>
            <a:ext cx="6172200" cy="1061829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100" dirty="0">
                <a:solidFill>
                  <a:schemeClr val="tx2"/>
                </a:solidFill>
              </a:rPr>
              <a:t>UNIVERSIDAD DE CIENCIAS MÉDICAS </a:t>
            </a:r>
          </a:p>
          <a:p>
            <a:pPr algn="ctr"/>
            <a:r>
              <a:rPr lang="es-ES" sz="2100" dirty="0">
                <a:solidFill>
                  <a:schemeClr val="tx2"/>
                </a:solidFill>
              </a:rPr>
              <a:t>“Serafín Sánchez de </a:t>
            </a:r>
            <a:r>
              <a:rPr lang="es-ES" sz="2100" dirty="0" err="1">
                <a:solidFill>
                  <a:schemeClr val="tx2"/>
                </a:solidFill>
              </a:rPr>
              <a:t>Sarate</a:t>
            </a:r>
            <a:r>
              <a:rPr lang="es-ES" sz="2100" dirty="0">
                <a:solidFill>
                  <a:schemeClr val="tx2"/>
                </a:solidFill>
              </a:rPr>
              <a:t> Ruiz”</a:t>
            </a:r>
          </a:p>
          <a:p>
            <a:pPr algn="ctr"/>
            <a:r>
              <a:rPr lang="es-ES" sz="2100" dirty="0">
                <a:solidFill>
                  <a:schemeClr val="tx2"/>
                </a:solidFill>
              </a:rPr>
              <a:t>Villa Clara </a:t>
            </a:r>
          </a:p>
        </p:txBody>
      </p:sp>
    </p:spTree>
    <p:extLst>
      <p:ext uri="{BB962C8B-B14F-4D97-AF65-F5344CB8AC3E}">
        <p14:creationId xmlns:p14="http://schemas.microsoft.com/office/powerpoint/2010/main" val="6288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4624"/>
            <a:ext cx="8229600" cy="796908"/>
          </a:xfrm>
          <a:ln w="476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Revisión bibliográfica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2" y="980728"/>
            <a:ext cx="8464454" cy="5693866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investigación no debe entenderse como el intento de responder a una pregunta partiendo de cero, sino que se enmarca en el conjunto de los conocimientos científicos existentes, que son precisamente los que justifican la realización del estudio.</a:t>
            </a:r>
          </a:p>
          <a:p>
            <a:pPr algn="just"/>
            <a:r>
              <a:rPr lang="es-E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búsqueda bibliográfica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importante durante todo el proceso de una investigación: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saber si la pregunta que se plantea ha sido contestada previamente 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Aprovechar la experiencia previa de otros investigadores para diseñar y ejecutar mejor el estudio.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298" y="332656"/>
            <a:ext cx="8692186" cy="72008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2800" b="1" dirty="0"/>
              <a:t>JUSTIFICACION DE LA </a:t>
            </a:r>
            <a:r>
              <a:rPr lang="es-ES" sz="2800" b="1" dirty="0" smtClean="0"/>
              <a:t>INVESTIGACION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7059" y="1268760"/>
            <a:ext cx="8712968" cy="309634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Consiste en brindar una descripción sucinta de las razones por las cuales se </a:t>
            </a:r>
            <a:r>
              <a:rPr lang="es-ES" dirty="0" smtClean="0"/>
              <a:t>considera válido </a:t>
            </a:r>
            <a:r>
              <a:rPr lang="es-ES" dirty="0"/>
              <a:t>y necesario realizar la investigación; dichas razones deben ser convincentes de </a:t>
            </a:r>
            <a:r>
              <a:rPr lang="es-ES" dirty="0" smtClean="0"/>
              <a:t>tal manera </a:t>
            </a:r>
            <a:r>
              <a:rPr lang="es-ES" dirty="0"/>
              <a:t>que se justifique la inversión de recursos, esfuerzos y tiempo.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04755" y="4795897"/>
            <a:ext cx="8723729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Se debe explicar por qué es importante resolver el problema que se ha propuesto (importancia práctica y/o teórica).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8467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298" y="332656"/>
            <a:ext cx="8692186" cy="72008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2800" b="1" dirty="0"/>
              <a:t>JUSTIFICACION DE LA </a:t>
            </a:r>
            <a:r>
              <a:rPr lang="es-ES" sz="2800" b="1" dirty="0" smtClean="0"/>
              <a:t>INVESTIGACION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516" y="1268760"/>
            <a:ext cx="8712968" cy="558924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expresar </a:t>
            </a:r>
            <a:r>
              <a:rPr lang="es-ES" dirty="0"/>
              <a:t>los motivos o razones de su selección, en términos de </a:t>
            </a:r>
            <a:r>
              <a:rPr lang="es-ES" dirty="0" smtClean="0"/>
              <a:t>los beneficios </a:t>
            </a:r>
            <a:r>
              <a:rPr lang="es-ES" dirty="0"/>
              <a:t>o importancia del estudio desde el punto de vista teórico o práctico; su utilidad</a:t>
            </a:r>
            <a:r>
              <a:rPr lang="es-ES" dirty="0" smtClean="0"/>
              <a:t>, aplicabilidad</a:t>
            </a:r>
            <a:r>
              <a:rPr lang="es-ES" dirty="0"/>
              <a:t>, novedad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Ser convincentes: sustentados tomando como base datos objetivos o </a:t>
            </a:r>
            <a:r>
              <a:rPr lang="es-ES" dirty="0" smtClean="0"/>
              <a:t>referencias bibliográficas</a:t>
            </a:r>
            <a:r>
              <a:rPr lang="es-ES" dirty="0"/>
              <a:t>, resultados de otros estudios, descripciones de hechos o vivencias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 Señalar la magnitud del problema a solucionar: </a:t>
            </a:r>
            <a:r>
              <a:rPr lang="es-ES" dirty="0">
                <a:solidFill>
                  <a:srgbClr val="FF0000"/>
                </a:solidFill>
              </a:rPr>
              <a:t>Avance en el conocimiento científico </a:t>
            </a:r>
            <a:r>
              <a:rPr lang="es-ES" dirty="0"/>
              <a:t>y </a:t>
            </a:r>
            <a:r>
              <a:rPr lang="es-ES" dirty="0">
                <a:solidFill>
                  <a:srgbClr val="FF0000"/>
                </a:solidFill>
              </a:rPr>
              <a:t>Beneficio</a:t>
            </a:r>
            <a:endParaRPr lang="es-ES" dirty="0" smtClean="0">
              <a:solidFill>
                <a:srgbClr val="FF0000"/>
              </a:solidFill>
            </a:endParaRP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03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3528" y="2348880"/>
            <a:ext cx="446449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591780" y="2634599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OBJETIVOS</a:t>
            </a:r>
            <a:endParaRPr lang="es-E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Flecha izquierda, derecha y arriba 7"/>
          <p:cNvSpPr/>
          <p:nvPr/>
        </p:nvSpPr>
        <p:spPr>
          <a:xfrm>
            <a:off x="3563888" y="3737938"/>
            <a:ext cx="1800200" cy="108012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2555776" y="2206906"/>
            <a:ext cx="3816424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323528" y="4356393"/>
            <a:ext cx="2952328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S" dirty="0"/>
              <a:t>GENERALES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652119" y="4297863"/>
            <a:ext cx="2580945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S" dirty="0"/>
              <a:t>ESPECÍFICOS</a:t>
            </a:r>
          </a:p>
        </p:txBody>
      </p:sp>
    </p:spTree>
    <p:extLst>
      <p:ext uri="{BB962C8B-B14F-4D97-AF65-F5344CB8AC3E}">
        <p14:creationId xmlns:p14="http://schemas.microsoft.com/office/powerpoint/2010/main" val="40929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512" y="1268760"/>
            <a:ext cx="8784976" cy="4401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800" dirty="0" smtClean="0"/>
              <a:t>Los </a:t>
            </a:r>
            <a:r>
              <a:rPr lang="es-ES" sz="2800" dirty="0"/>
              <a:t>objetivos se inician con un verbo en infinitivo e involucran </a:t>
            </a:r>
            <a:r>
              <a:rPr lang="es-ES" sz="2800" dirty="0" smtClean="0"/>
              <a:t>logros.</a:t>
            </a:r>
          </a:p>
          <a:p>
            <a:pPr marL="342900" indent="-342900">
              <a:buAutoNum type="arabicPeriod"/>
            </a:pPr>
            <a:r>
              <a:rPr lang="es-ES" sz="2800" dirty="0" smtClean="0"/>
              <a:t>En </a:t>
            </a:r>
            <a:r>
              <a:rPr lang="es-ES" sz="2800" dirty="0"/>
              <a:t>forma clara y específica respecto al resultado o producto esperado</a:t>
            </a:r>
            <a:r>
              <a:rPr lang="es-ES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es-ES" sz="2800" dirty="0" smtClean="0"/>
              <a:t>Describir </a:t>
            </a:r>
            <a:r>
              <a:rPr lang="es-ES" sz="2800" dirty="0"/>
              <a:t>las condiciones bajo las cuales se va a lograr dicho resultado o los </a:t>
            </a:r>
            <a:r>
              <a:rPr lang="es-ES" sz="2800" dirty="0" smtClean="0"/>
              <a:t>pasos que </a:t>
            </a:r>
            <a:r>
              <a:rPr lang="es-ES" sz="2800" dirty="0"/>
              <a:t>es necesario llevar a cabo para su consecución</a:t>
            </a:r>
            <a:r>
              <a:rPr lang="es-ES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es-ES" sz="2800" dirty="0"/>
              <a:t>Determinar, opcionalmente, el nivel de logro del mismo y plantearse en </a:t>
            </a:r>
            <a:r>
              <a:rPr lang="es-ES" sz="2800" dirty="0" smtClean="0"/>
              <a:t>términos operativos</a:t>
            </a:r>
            <a:r>
              <a:rPr lang="es-ES" sz="2800" dirty="0"/>
              <a:t>, es decir, indicando las unidades de medida de cada uno de </a:t>
            </a:r>
            <a:r>
              <a:rPr lang="es-ES" sz="2800" dirty="0" smtClean="0"/>
              <a:t>sus elementos</a:t>
            </a:r>
            <a:r>
              <a:rPr lang="es-ES" sz="2800" dirty="0"/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11560" y="404664"/>
            <a:ext cx="7056784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¿Cómo redactar los objetivos</a:t>
            </a:r>
            <a:r>
              <a:rPr lang="es-E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es-E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06386" y="1296887"/>
            <a:ext cx="8380413" cy="2455863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marL="0" indent="0" algn="just" eaLnBrk="1" hangingPunct="1">
              <a:lnSpc>
                <a:spcPct val="160000"/>
              </a:lnSpc>
              <a:buClr>
                <a:schemeClr val="bg1"/>
              </a:buClr>
            </a:pPr>
            <a:r>
              <a:rPr lang="es-ES" altLang="pt-BR" u="none" dirty="0" smtClean="0">
                <a:solidFill>
                  <a:schemeClr val="tx2"/>
                </a:solidFill>
                <a:latin typeface="Arial" panose="020B0604020202020204" pitchFamily="34" charset="0"/>
              </a:rPr>
              <a:t> Confundir </a:t>
            </a:r>
            <a:r>
              <a:rPr lang="es-ES" altLang="pt-BR" u="none" dirty="0">
                <a:solidFill>
                  <a:schemeClr val="tx2"/>
                </a:solidFill>
                <a:latin typeface="Arial" panose="020B0604020202020204" pitchFamily="34" charset="0"/>
              </a:rPr>
              <a:t>los objetivos con el método o incluir un procedimiento como parte del mismo. </a:t>
            </a:r>
            <a:r>
              <a:rPr lang="es-ES" altLang="pt-BR" u="none" dirty="0">
                <a:solidFill>
                  <a:srgbClr val="FF0000"/>
                </a:solidFill>
                <a:latin typeface="Arial" panose="020B0604020202020204" pitchFamily="34" charset="0"/>
              </a:rPr>
              <a:t>Por ejemplo: Estimar la prevalencia del asma bronquial mediante una </a:t>
            </a:r>
            <a:r>
              <a:rPr lang="es-ES" alt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encuesta por muestreo</a:t>
            </a:r>
            <a:r>
              <a:rPr lang="es-ES" altLang="pt-BR" u="none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306387" y="4221088"/>
            <a:ext cx="8380413" cy="2455863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marL="0" indent="0" algn="just" eaLnBrk="1" hangingPunct="1">
              <a:lnSpc>
                <a:spcPct val="160000"/>
              </a:lnSpc>
              <a:buClr>
                <a:schemeClr val="bg1"/>
              </a:buClr>
              <a:buSzPct val="110000"/>
            </a:pPr>
            <a:r>
              <a:rPr lang="es-ES" altLang="pt-BR" u="none" dirty="0">
                <a:solidFill>
                  <a:schemeClr val="tx2"/>
                </a:solidFill>
                <a:latin typeface="Arial" panose="020B0604020202020204" pitchFamily="34" charset="0"/>
              </a:rPr>
              <a:t>Confundir los objetivos con acciones asistenciales. </a:t>
            </a:r>
            <a:r>
              <a:rPr lang="es-ES" altLang="pt-BR" u="none" dirty="0">
                <a:solidFill>
                  <a:srgbClr val="FF0000"/>
                </a:solidFill>
                <a:latin typeface="Arial" panose="020B0604020202020204" pitchFamily="34" charset="0"/>
              </a:rPr>
              <a:t>Por ejemplo: </a:t>
            </a:r>
            <a:r>
              <a:rPr lang="es-ES" alt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Seguir durante el embarazo a un grupo de mujeres</a:t>
            </a:r>
            <a:r>
              <a:rPr lang="es-ES" altLang="pt-BR" u="none" dirty="0">
                <a:solidFill>
                  <a:srgbClr val="FF0000"/>
                </a:solidFill>
                <a:latin typeface="Arial" panose="020B0604020202020204" pitchFamily="34" charset="0"/>
              </a:rPr>
              <a:t> para identificar la aparición de diabetes gestacional</a:t>
            </a:r>
            <a:r>
              <a:rPr lang="es-ES" altLang="pt-BR" sz="2000" u="none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15" y="-31061"/>
            <a:ext cx="882777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285" y="199025"/>
            <a:ext cx="8800975" cy="49706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3600" dirty="0" smtClean="0"/>
              <a:t>Errores en la formulación de los objetivos</a:t>
            </a:r>
            <a:endParaRPr lang="es-ES" sz="3600" dirty="0"/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63514" y="936681"/>
            <a:ext cx="8800974" cy="2969274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buClr>
                <a:schemeClr val="bg1"/>
              </a:buClr>
            </a:pPr>
            <a:r>
              <a:rPr lang="es-ES" altLang="pt-BR" sz="2400" dirty="0" smtClean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Confundir </a:t>
            </a:r>
            <a:r>
              <a:rPr lang="es-ES" altLang="pt-BR" sz="2400" dirty="0">
                <a:solidFill>
                  <a:schemeClr val="tx2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los objetivos con beneficios esperados. Por ejemplo: Disminuir la mortalidad infantil en Villa Clara. </a:t>
            </a:r>
            <a:r>
              <a:rPr lang="es-ES" altLang="pt-BR" sz="2400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(Hay que recordar que los objetivos son los fines alcanzables en términos de conocimiento y que la aplicación práctica de este conocimiento es un beneficio esperado</a:t>
            </a:r>
            <a:r>
              <a:rPr lang="es-ES" altLang="pt-BR" sz="2400" dirty="0" smtClean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).</a:t>
            </a:r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163513" y="4146550"/>
            <a:ext cx="8893175" cy="2455863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eaLnBrk="0" hangingPunct="0"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eaLnBrk="0" hangingPunct="0"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eaLnBrk="0" hangingPunct="0"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eaLnBrk="0" hangingPunct="0"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Clr>
                <a:schemeClr val="bg1"/>
              </a:buClr>
            </a:pPr>
            <a:r>
              <a:rPr lang="es-ES" altLang="pt-BR" u="none" dirty="0">
                <a:solidFill>
                  <a:schemeClr val="tx2"/>
                </a:solidFill>
                <a:latin typeface="Arial" panose="020B0604020202020204" pitchFamily="34" charset="0"/>
              </a:rPr>
              <a:t>Utilización de palabras que no expresan correctamente lo que debe ser un objetivo. </a:t>
            </a:r>
            <a:r>
              <a:rPr lang="es-ES" altLang="pt-BR" u="none" dirty="0">
                <a:solidFill>
                  <a:srgbClr val="FF0000"/>
                </a:solidFill>
                <a:latin typeface="Arial" panose="020B0604020202020204" pitchFamily="34" charset="0"/>
              </a:rPr>
              <a:t>Por ejemplo: Correlacionar la ganancia de peso durante el embarazo con el peso del recién nacido.  (Debe ser: Determinar la correlación entre la ganancia  …).</a:t>
            </a:r>
          </a:p>
        </p:txBody>
      </p:sp>
    </p:spTree>
    <p:extLst>
      <p:ext uri="{BB962C8B-B14F-4D97-AF65-F5344CB8AC3E}">
        <p14:creationId xmlns:p14="http://schemas.microsoft.com/office/powerpoint/2010/main" val="25081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Formulación de objetivos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28670"/>
            <a:ext cx="8784976" cy="5715040"/>
          </a:xfrm>
          <a:ln w="444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 </a:t>
            </a:r>
          </a:p>
          <a:p>
            <a:pPr>
              <a:buNone/>
            </a:pPr>
            <a:r>
              <a:rPr lang="es-E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ES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  <a:r>
              <a:rPr lang="es-E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Determinar el nivel de atención brindado por el equipo de salud y la familia al adulto mayor en el área de salud.</a:t>
            </a:r>
          </a:p>
          <a:p>
            <a:pPr>
              <a:buNone/>
            </a:pPr>
            <a:r>
              <a:rPr lang="es-E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Objetivos específicos:</a:t>
            </a: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el nivel de preparación que posee la familia y el equipo de salud sobre el manejo del adulto mayor.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Precisar el grado de satisfacción del adulto mayor con la atención brindada por el equipo de salud y su familia.  </a:t>
            </a:r>
          </a:p>
          <a:p>
            <a:pPr>
              <a:buNone/>
            </a:pPr>
            <a:endParaRPr lang="es-ES" sz="2800" dirty="0" smtClean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785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ES" b="1" dirty="0" smtClean="0">
                <a:ln/>
                <a:solidFill>
                  <a:schemeClr val="accent3"/>
                </a:solidFill>
              </a:rPr>
              <a:t>Marco Teórico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2808312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El </a:t>
            </a:r>
            <a:r>
              <a:rPr lang="es-ES" b="1" dirty="0">
                <a:solidFill>
                  <a:srgbClr val="FF0000"/>
                </a:solidFill>
              </a:rPr>
              <a:t>marco teórico </a:t>
            </a:r>
            <a:r>
              <a:rPr lang="es-ES" dirty="0"/>
              <a:t>representa la descripción, explicación y análisis, en un plano teórico, del</a:t>
            </a:r>
          </a:p>
          <a:p>
            <a:pPr marL="0" indent="0" algn="just">
              <a:buNone/>
            </a:pPr>
            <a:r>
              <a:rPr lang="es-ES" dirty="0"/>
              <a:t>problema central que trata la investigación. Proporciona los principios teóricos </a:t>
            </a:r>
            <a:r>
              <a:rPr lang="es-ES" dirty="0" smtClean="0"/>
              <a:t>y conceptos </a:t>
            </a:r>
            <a:r>
              <a:rPr lang="es-ES" dirty="0"/>
              <a:t>sustentadores del trabajo de investigación.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3527" y="4653136"/>
            <a:ext cx="8505679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Su objetivo es ubicar el problema y el resultado de su análisis dentro del conjunto </a:t>
            </a:r>
            <a:r>
              <a:rPr lang="es-ES" sz="3200" dirty="0" smtClean="0"/>
              <a:t>de conocimientos </a:t>
            </a:r>
            <a:r>
              <a:rPr lang="es-ES" sz="3200" dirty="0"/>
              <a:t>existentes, y orientar, en general, todo el proceso de investigación.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879107"/>
            <a:ext cx="644403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ES" b="1" dirty="0" smtClean="0">
                <a:ln/>
                <a:solidFill>
                  <a:schemeClr val="accent3"/>
                </a:solidFill>
              </a:rPr>
              <a:t>Marco Teórico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180020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dirty="0"/>
              <a:t>El </a:t>
            </a:r>
            <a:r>
              <a:rPr lang="es-ES" sz="2800" dirty="0">
                <a:solidFill>
                  <a:srgbClr val="FF0000"/>
                </a:solidFill>
              </a:rPr>
              <a:t>marco teórico </a:t>
            </a:r>
            <a:r>
              <a:rPr lang="es-ES" sz="2800" dirty="0"/>
              <a:t>ayuda a precisar y organizar los elementos contenidos en la </a:t>
            </a:r>
            <a:r>
              <a:rPr lang="es-ES" sz="2800" dirty="0" smtClean="0"/>
              <a:t>descripción del </a:t>
            </a:r>
            <a:r>
              <a:rPr lang="es-ES" sz="2800" dirty="0"/>
              <a:t>problema de tal forma que puedan ser manejados y convertidos en </a:t>
            </a:r>
            <a:r>
              <a:rPr lang="es-ES" sz="2800" dirty="0" smtClean="0"/>
              <a:t>acciones concretas</a:t>
            </a:r>
            <a:r>
              <a:rPr lang="es-ES" sz="2800" dirty="0"/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7504" y="2780928"/>
            <a:ext cx="8928992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El objetivo fundamental de un proyecto de investigación es la construcción de teoría. </a:t>
            </a:r>
            <a:r>
              <a:rPr lang="es-ES" sz="2800" dirty="0" smtClean="0"/>
              <a:t>El marco </a:t>
            </a:r>
            <a:r>
              <a:rPr lang="es-ES" sz="2800" dirty="0"/>
              <a:t>teórico o referente </a:t>
            </a:r>
            <a:r>
              <a:rPr lang="es-ES" sz="2800" dirty="0" smtClean="0"/>
              <a:t>conceptual </a:t>
            </a:r>
            <a:r>
              <a:rPr lang="es-ES" sz="2800" dirty="0"/>
              <a:t>en el contexto del proceso de investigación lleva</a:t>
            </a:r>
          </a:p>
          <a:p>
            <a:pPr algn="just"/>
            <a:r>
              <a:rPr lang="es-ES" sz="2800" dirty="0"/>
              <a:t>inmersa la </a:t>
            </a:r>
            <a:r>
              <a:rPr lang="es-ES" sz="2800" dirty="0" smtClean="0"/>
              <a:t>teoría.  </a:t>
            </a:r>
          </a:p>
          <a:p>
            <a:pPr algn="just"/>
            <a:r>
              <a:rPr lang="es-ES" sz="2800" dirty="0" smtClean="0"/>
              <a:t>Sus funciones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Permite la construcción del objeto de </a:t>
            </a:r>
            <a:r>
              <a:rPr lang="es-ES" sz="2800" dirty="0" smtClean="0"/>
              <a:t>estudio.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La orientación de las características metodológicas del </a:t>
            </a:r>
            <a:r>
              <a:rPr lang="es-ES" sz="2800" dirty="0" smtClean="0"/>
              <a:t>proyecto.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La interpretación de la </a:t>
            </a:r>
            <a:r>
              <a:rPr lang="es-ES" sz="2800" dirty="0" smtClean="0"/>
              <a:t>información.</a:t>
            </a:r>
          </a:p>
        </p:txBody>
      </p:sp>
    </p:spTree>
    <p:extLst>
      <p:ext uri="{BB962C8B-B14F-4D97-AF65-F5344CB8AC3E}">
        <p14:creationId xmlns:p14="http://schemas.microsoft.com/office/powerpoint/2010/main" val="34944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1500" y="69215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Conferencia No. 2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El Proceso de la Investigación Cuantitativa</a:t>
            </a:r>
            <a:endParaRPr lang="es-ES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3266" y="1857336"/>
            <a:ext cx="9144000" cy="5000664"/>
          </a:xfr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Sumario: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2400" dirty="0" smtClean="0"/>
              <a:t>Problema </a:t>
            </a:r>
            <a:r>
              <a:rPr lang="es-ES" sz="2400" dirty="0"/>
              <a:t>de investigación. Requisitos que debe cumplir el problema de investigación. Criterios para plantear el problema de investigación</a:t>
            </a:r>
            <a:r>
              <a:rPr lang="es-ES" sz="24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 smtClean="0"/>
              <a:t> </a:t>
            </a:r>
            <a:r>
              <a:rPr lang="es-ES" sz="2400" dirty="0"/>
              <a:t>Objetivos. Clasificación de los objetivos. Objetivo general. Objetivos específicos. Errores más frecuentes en la formulación de objetivos. </a:t>
            </a:r>
            <a:endParaRPr lang="es-E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s-ES" sz="2400" dirty="0" smtClean="0"/>
              <a:t>Marco </a:t>
            </a:r>
            <a:r>
              <a:rPr lang="es-ES" sz="2400" dirty="0"/>
              <a:t>teórico. Elementos del marco teórico. Construcción del marco teórico. </a:t>
            </a:r>
            <a:endParaRPr lang="es-E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s-ES" sz="2400" dirty="0" smtClean="0"/>
              <a:t>Variables</a:t>
            </a:r>
            <a:r>
              <a:rPr lang="es-ES" sz="2400" dirty="0"/>
              <a:t>. Clasificación de las variables. Ejemplos. </a:t>
            </a:r>
            <a:endParaRPr lang="es-E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s-ES" sz="2400" dirty="0" smtClean="0"/>
              <a:t>Hipótesis</a:t>
            </a:r>
            <a:r>
              <a:rPr lang="es-ES" sz="2400" dirty="0"/>
              <a:t>. Características de las hipótesis. Estructura de las hipótesis. Tipos de hipótesis. </a:t>
            </a:r>
            <a:endParaRPr lang="es-E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s-ES" sz="2400" dirty="0" smtClean="0"/>
              <a:t>Relación </a:t>
            </a:r>
            <a:r>
              <a:rPr lang="es-ES" sz="2400" dirty="0"/>
              <a:t>entre problema, objetivos e hipótesis. Verificación de las hipótesis.</a:t>
            </a:r>
            <a:endParaRPr lang="es-E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 smtClean="0"/>
          </a:p>
          <a:p>
            <a:pPr fontAlgn="auto">
              <a:spcAft>
                <a:spcPts val="0"/>
              </a:spcAft>
              <a:defRPr/>
            </a:pPr>
            <a:endParaRPr lang="es-ES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dirty="0"/>
          </a:p>
          <a:p>
            <a:pPr fontAlgn="auto">
              <a:spcAft>
                <a:spcPts val="0"/>
              </a:spcAft>
              <a:defRPr/>
            </a:pPr>
            <a:endParaRPr lang="es-ES" sz="2000" b="1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571500" y="214313"/>
            <a:ext cx="8229600" cy="78581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Tema I</a:t>
            </a:r>
            <a:r>
              <a:rPr lang="es-ES" sz="32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 </a:t>
            </a:r>
            <a:r>
              <a:rPr lang="es-ES" sz="28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Metodología de la Investigación </a:t>
            </a:r>
            <a:r>
              <a:rPr lang="es-ES" sz="28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/>
            </a:r>
            <a:br>
              <a:rPr lang="es-ES" sz="28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</a:br>
            <a:endParaRPr lang="es-ES" sz="2800" dirty="0">
              <a:solidFill>
                <a:prstClr val="black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97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ES" b="1" dirty="0" smtClean="0">
                <a:ln/>
                <a:solidFill>
                  <a:schemeClr val="accent3"/>
                </a:solidFill>
              </a:rPr>
              <a:t>Marco Teórico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57200" y="1052736"/>
            <a:ext cx="8505679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Pasos para la construcción del marco teórico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9512" y="1868631"/>
            <a:ext cx="8783367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</a:rPr>
              <a:t>Paso1</a:t>
            </a:r>
            <a:r>
              <a:rPr lang="es-ES" sz="2800" dirty="0"/>
              <a:t>. Identificación de los elementos teóricos necesarios para fundamentar </a:t>
            </a:r>
            <a:r>
              <a:rPr lang="es-ES" sz="2800" dirty="0" smtClean="0"/>
              <a:t>el problema</a:t>
            </a:r>
            <a:r>
              <a:rPr lang="es-ES" sz="2800" dirty="0"/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9512" y="2937470"/>
            <a:ext cx="8783367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/>
            </a:lvl1pPr>
          </a:lstStyle>
          <a:p>
            <a:r>
              <a:rPr lang="es-ES" b="1" dirty="0">
                <a:solidFill>
                  <a:srgbClr val="FF0000"/>
                </a:solidFill>
              </a:rPr>
              <a:t>Paso 2</a:t>
            </a:r>
            <a:r>
              <a:rPr lang="es-ES" dirty="0"/>
              <a:t>. Selección de las variables principales, o sea, los elementos más importantes </a:t>
            </a:r>
            <a:r>
              <a:rPr lang="es-ES" dirty="0" smtClean="0"/>
              <a:t>para el </a:t>
            </a:r>
            <a:r>
              <a:rPr lang="es-ES" dirty="0"/>
              <a:t>estudio del problema.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9511" y="4131077"/>
            <a:ext cx="8783367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/>
            </a:lvl1pPr>
          </a:lstStyle>
          <a:p>
            <a:r>
              <a:rPr lang="es-ES" b="1" dirty="0">
                <a:solidFill>
                  <a:srgbClr val="FF0000"/>
                </a:solidFill>
              </a:rPr>
              <a:t>Paso 3</a:t>
            </a:r>
            <a:r>
              <a:rPr lang="es-ES" dirty="0"/>
              <a:t>. Identificar las relaciones entre variables y enunciar las hipótesis.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9511" y="5324684"/>
            <a:ext cx="878336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/>
            </a:lvl1pPr>
          </a:lstStyle>
          <a:p>
            <a:r>
              <a:rPr lang="es-ES" dirty="0">
                <a:solidFill>
                  <a:srgbClr val="FF0000"/>
                </a:solidFill>
              </a:rPr>
              <a:t>Paso 4</a:t>
            </a:r>
            <a:r>
              <a:rPr lang="es-ES" dirty="0"/>
              <a:t>. Esquematizar las relaciones entre variables.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79511" y="6087404"/>
            <a:ext cx="878336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/>
            </a:lvl1pPr>
          </a:lstStyle>
          <a:p>
            <a:r>
              <a:rPr lang="es-ES" b="1" dirty="0">
                <a:solidFill>
                  <a:srgbClr val="FF0000"/>
                </a:solidFill>
              </a:rPr>
              <a:t>Paso 5</a:t>
            </a:r>
            <a:r>
              <a:rPr lang="es-ES" dirty="0"/>
              <a:t>. Elaborar el marco teórico.</a:t>
            </a:r>
          </a:p>
        </p:txBody>
      </p:sp>
    </p:spTree>
    <p:extLst>
      <p:ext uri="{BB962C8B-B14F-4D97-AF65-F5344CB8AC3E}">
        <p14:creationId xmlns:p14="http://schemas.microsoft.com/office/powerpoint/2010/main" val="8254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424936" cy="7109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Variables.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50416" y="1340768"/>
            <a:ext cx="8424936" cy="18158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La </a:t>
            </a:r>
            <a:r>
              <a:rPr lang="es-ES" sz="2800" b="1" dirty="0">
                <a:solidFill>
                  <a:srgbClr val="FF0000"/>
                </a:solidFill>
              </a:rPr>
              <a:t>variable</a:t>
            </a:r>
            <a:r>
              <a:rPr lang="es-ES" sz="2800" dirty="0"/>
              <a:t> es una característica o propiedad de la realidad que puede variar </a:t>
            </a:r>
            <a:r>
              <a:rPr lang="es-ES" sz="2800" dirty="0" smtClean="0"/>
              <a:t>entre individuos </a:t>
            </a:r>
            <a:r>
              <a:rPr lang="es-ES" sz="2800" dirty="0"/>
              <a:t>o conjuntos</a:t>
            </a:r>
            <a:r>
              <a:rPr lang="es-ES" sz="2800" dirty="0" smtClean="0"/>
              <a:t>. </a:t>
            </a:r>
            <a:r>
              <a:rPr lang="es-ES" sz="2800" dirty="0"/>
              <a:t>Ejemplo:  talla, peso, temperatura corporal, diagnóstico médico.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50416" y="3356992"/>
            <a:ext cx="8424936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La </a:t>
            </a:r>
            <a:r>
              <a:rPr lang="es-ES" sz="2800" b="1" dirty="0" smtClean="0"/>
              <a:t>medición:</a:t>
            </a:r>
            <a:r>
              <a:rPr lang="es-ES" sz="2800" dirty="0" smtClean="0"/>
              <a:t> </a:t>
            </a:r>
            <a:r>
              <a:rPr lang="es-ES" sz="2800" dirty="0"/>
              <a:t>Es la cualificación </a:t>
            </a:r>
            <a:r>
              <a:rPr lang="es-ES" sz="2800" dirty="0" smtClean="0"/>
              <a:t>o cuantificación </a:t>
            </a:r>
            <a:r>
              <a:rPr lang="es-ES" sz="2800" dirty="0"/>
              <a:t>de una variable para un estudio dado.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492361"/>
            <a:ext cx="2280102" cy="190211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669160"/>
            <a:ext cx="2088232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424936" cy="7109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Variables</a:t>
            </a:r>
            <a:r>
              <a:rPr lang="es-ES" sz="3200" dirty="0" smtClean="0">
                <a:solidFill>
                  <a:srgbClr val="002060"/>
                </a:solidFill>
              </a:rPr>
              <a:t>. Clasificación de las variables. 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95536" y="3474586"/>
            <a:ext cx="1512168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Variables</a:t>
            </a:r>
            <a:endParaRPr lang="es-ES" sz="2800" dirty="0"/>
          </a:p>
        </p:txBody>
      </p:sp>
      <p:sp>
        <p:nvSpPr>
          <p:cNvPr id="4" name="Abrir llave 3"/>
          <p:cNvSpPr/>
          <p:nvPr/>
        </p:nvSpPr>
        <p:spPr>
          <a:xfrm>
            <a:off x="2339752" y="1251920"/>
            <a:ext cx="1512168" cy="4968552"/>
          </a:xfrm>
          <a:prstGeom prst="lef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3527884" y="1772816"/>
            <a:ext cx="1764196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Cualitativa</a:t>
            </a:r>
            <a:endParaRPr lang="es-ES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527884" y="4941168"/>
            <a:ext cx="198022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Cuantitativa</a:t>
            </a:r>
            <a:endParaRPr lang="es-ES" sz="2800" dirty="0"/>
          </a:p>
        </p:txBody>
      </p:sp>
      <p:sp>
        <p:nvSpPr>
          <p:cNvPr id="9" name="Abrir llave 8"/>
          <p:cNvSpPr/>
          <p:nvPr/>
        </p:nvSpPr>
        <p:spPr>
          <a:xfrm>
            <a:off x="5508104" y="1113456"/>
            <a:ext cx="720080" cy="1841939"/>
          </a:xfrm>
          <a:prstGeom prst="lef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6138381" y="1306378"/>
            <a:ext cx="1529963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Nominal</a:t>
            </a:r>
            <a:endParaRPr lang="es-ES" sz="2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168499" y="2299264"/>
            <a:ext cx="1499845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Ordinal</a:t>
            </a:r>
            <a:endParaRPr lang="es-ES" sz="28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684602" y="4417948"/>
            <a:ext cx="1499845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Discretas</a:t>
            </a:r>
            <a:endParaRPr lang="es-ES" sz="28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629655" y="5244334"/>
            <a:ext cx="1686761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Continuas</a:t>
            </a:r>
            <a:endParaRPr lang="es-ES" sz="2800" dirty="0"/>
          </a:p>
        </p:txBody>
      </p:sp>
      <p:sp>
        <p:nvSpPr>
          <p:cNvPr id="14" name="Abrir llave 13"/>
          <p:cNvSpPr/>
          <p:nvPr/>
        </p:nvSpPr>
        <p:spPr>
          <a:xfrm>
            <a:off x="5778341" y="4251357"/>
            <a:ext cx="720080" cy="1985955"/>
          </a:xfrm>
          <a:prstGeom prst="lef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275856" y="2350621"/>
            <a:ext cx="201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No se miden numéricamente</a:t>
            </a:r>
            <a:endParaRPr lang="es-ES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491879" y="4251357"/>
            <a:ext cx="201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S</a:t>
            </a:r>
            <a:r>
              <a:rPr lang="es-ES" b="1" dirty="0" smtClean="0"/>
              <a:t>e miden numéricamente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242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424936" cy="7109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Variables</a:t>
            </a:r>
            <a:r>
              <a:rPr lang="es-ES" sz="3200" dirty="0" smtClean="0">
                <a:solidFill>
                  <a:srgbClr val="002060"/>
                </a:solidFill>
              </a:rPr>
              <a:t>. Clasificación de las variables. 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9512" y="980728"/>
            <a:ext cx="8640960" cy="4401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>
                <a:solidFill>
                  <a:srgbClr val="FF0000"/>
                </a:solidFill>
              </a:rPr>
              <a:t>Dependiente</a:t>
            </a:r>
            <a:r>
              <a:rPr lang="es-ES" sz="2800" dirty="0"/>
              <a:t>: </a:t>
            </a:r>
            <a:r>
              <a:rPr lang="es-ES" sz="2800" dirty="0" smtClean="0"/>
              <a:t> </a:t>
            </a:r>
            <a:r>
              <a:rPr lang="es-ES" sz="2800" b="1" u="sng" dirty="0"/>
              <a:t>efecto supuesto</a:t>
            </a:r>
            <a:r>
              <a:rPr lang="es-ES" sz="2800" dirty="0"/>
              <a:t>, los cambios esperados o producidos por la </a:t>
            </a:r>
            <a:r>
              <a:rPr lang="es-ES" sz="2800" dirty="0" smtClean="0"/>
              <a:t>variable independiente</a:t>
            </a:r>
            <a:r>
              <a:rPr lang="es-ES" sz="2800" dirty="0"/>
              <a:t>, el resultado atribuible a la existencia o manipulación de la </a:t>
            </a:r>
            <a:r>
              <a:rPr lang="es-ES" sz="2800" dirty="0" smtClean="0"/>
              <a:t>variable independiente</a:t>
            </a:r>
            <a:r>
              <a:rPr lang="es-ES" sz="2800" dirty="0"/>
              <a:t>.</a:t>
            </a:r>
          </a:p>
          <a:p>
            <a:pPr algn="just"/>
            <a:r>
              <a:rPr lang="es-ES" sz="2800" b="1" dirty="0" smtClean="0">
                <a:solidFill>
                  <a:srgbClr val="FF0000"/>
                </a:solidFill>
              </a:rPr>
              <a:t>Independiente</a:t>
            </a:r>
            <a:r>
              <a:rPr lang="es-ES" sz="2800" dirty="0"/>
              <a:t>: las </a:t>
            </a:r>
            <a:r>
              <a:rPr lang="es-ES" sz="2800" b="1" u="sng" dirty="0"/>
              <a:t>supuestas causas</a:t>
            </a:r>
            <a:r>
              <a:rPr lang="es-ES" sz="2800" dirty="0"/>
              <a:t>, es la característica o </a:t>
            </a:r>
            <a:r>
              <a:rPr lang="es-ES" sz="2800" dirty="0" smtClean="0"/>
              <a:t>propiedad </a:t>
            </a:r>
            <a:r>
              <a:rPr lang="es-ES" sz="2800" dirty="0"/>
              <a:t>que se supone </a:t>
            </a:r>
            <a:r>
              <a:rPr lang="es-ES" sz="2800" dirty="0" smtClean="0"/>
              <a:t>el antecedente </a:t>
            </a:r>
            <a:r>
              <a:rPr lang="es-ES" sz="2800" dirty="0"/>
              <a:t>o causa del fenómeno estudiado. Cuando es manipulada por el </a:t>
            </a:r>
            <a:r>
              <a:rPr lang="es-ES" sz="2800" dirty="0" smtClean="0"/>
              <a:t>investigador también </a:t>
            </a:r>
            <a:r>
              <a:rPr lang="es-ES" sz="2800" dirty="0"/>
              <a:t>se llama variable experimental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Confusoras</a:t>
            </a:r>
            <a:r>
              <a:rPr lang="es-ES" sz="2800" dirty="0"/>
              <a:t>: aquellas que pueden afectar positiva o </a:t>
            </a:r>
            <a:r>
              <a:rPr lang="es-ES" sz="2800" dirty="0" smtClean="0"/>
              <a:t>negativamente </a:t>
            </a:r>
            <a:r>
              <a:rPr lang="es-ES" sz="2800" dirty="0"/>
              <a:t>el resultado de </a:t>
            </a:r>
            <a:r>
              <a:rPr lang="es-ES" sz="2800" dirty="0" smtClean="0"/>
              <a:t>un estudio</a:t>
            </a:r>
            <a:r>
              <a:rPr lang="es-ES" sz="2800" dirty="0"/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79512" y="5373216"/>
            <a:ext cx="864096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800" dirty="0" err="1"/>
              <a:t>Ejs</a:t>
            </a:r>
            <a:r>
              <a:rPr lang="es-ES" sz="2800" dirty="0"/>
              <a:t>.: </a:t>
            </a:r>
            <a:r>
              <a:rPr lang="es-ES" sz="2800" dirty="0">
                <a:solidFill>
                  <a:srgbClr val="0070C0"/>
                </a:solidFill>
              </a:rPr>
              <a:t>Estudio de la magnitud en la cual el cáncer pulmonar (v. dependiente) depende </a:t>
            </a:r>
            <a:r>
              <a:rPr lang="es-ES" sz="2800" dirty="0" smtClean="0">
                <a:solidFill>
                  <a:srgbClr val="0070C0"/>
                </a:solidFill>
              </a:rPr>
              <a:t>del tabaquismo </a:t>
            </a:r>
            <a:r>
              <a:rPr lang="es-ES" sz="2800" dirty="0">
                <a:solidFill>
                  <a:srgbClr val="0070C0"/>
                </a:solidFill>
              </a:rPr>
              <a:t>(v. independiente</a:t>
            </a:r>
            <a:r>
              <a:rPr lang="es-ES" sz="2800" dirty="0" smtClean="0">
                <a:solidFill>
                  <a:srgbClr val="0070C0"/>
                </a:solidFill>
              </a:rPr>
              <a:t>); </a:t>
            </a:r>
            <a:r>
              <a:rPr lang="es-ES" sz="2800" dirty="0" err="1" smtClean="0">
                <a:solidFill>
                  <a:srgbClr val="0070C0"/>
                </a:solidFill>
              </a:rPr>
              <a:t>Cunfusoras</a:t>
            </a:r>
            <a:r>
              <a:rPr lang="es-ES" sz="2800" dirty="0" smtClean="0">
                <a:solidFill>
                  <a:srgbClr val="0070C0"/>
                </a:solidFill>
              </a:rPr>
              <a:t>: edad, tiempo fumando.</a:t>
            </a:r>
            <a:endParaRPr lang="es-E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173786"/>
            <a:ext cx="8229600" cy="5189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4000" b="1" dirty="0" smtClean="0">
                <a:ln/>
                <a:solidFill>
                  <a:schemeClr val="accent4"/>
                </a:solidFill>
              </a:rPr>
              <a:t>Hipótesis</a:t>
            </a:r>
            <a:endParaRPr lang="es-ES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7848" y="1772816"/>
            <a:ext cx="8496944" cy="3108543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Suposición o conjetura verosímil, de relaciones entre hechos o fenómenos, sujeta a su comprobación.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800" dirty="0">
              <a:solidFill>
                <a:srgbClr val="FF0000"/>
              </a:solidFill>
            </a:endParaRPr>
          </a:p>
          <a:p>
            <a:pPr algn="just"/>
            <a:r>
              <a:rPr lang="es-ES" sz="2800" u="sng" dirty="0" smtClean="0">
                <a:solidFill>
                  <a:schemeClr val="tx2"/>
                </a:solidFill>
              </a:rPr>
              <a:t>La </a:t>
            </a:r>
            <a:r>
              <a:rPr lang="es-ES" sz="2800" b="1" u="sng" dirty="0">
                <a:solidFill>
                  <a:schemeClr val="tx2"/>
                </a:solidFill>
              </a:rPr>
              <a:t>hipótesis</a:t>
            </a:r>
            <a:r>
              <a:rPr lang="es-ES" sz="2800" dirty="0">
                <a:solidFill>
                  <a:schemeClr val="tx2"/>
                </a:solidFill>
              </a:rPr>
              <a:t> es aquella </a:t>
            </a:r>
            <a:r>
              <a:rPr lang="es-ES" sz="2800" u="sng" dirty="0">
                <a:solidFill>
                  <a:schemeClr val="tx2"/>
                </a:solidFill>
              </a:rPr>
              <a:t>explicación anticipada </a:t>
            </a:r>
            <a:r>
              <a:rPr lang="es-ES" sz="2800" dirty="0">
                <a:solidFill>
                  <a:schemeClr val="tx2"/>
                </a:solidFill>
              </a:rPr>
              <a:t>que le permite al científico acercarse a </a:t>
            </a:r>
            <a:r>
              <a:rPr lang="es-ES" sz="2800" dirty="0" smtClean="0">
                <a:solidFill>
                  <a:schemeClr val="tx2"/>
                </a:solidFill>
              </a:rPr>
              <a:t>la realidad</a:t>
            </a:r>
            <a:r>
              <a:rPr lang="es-ES" sz="2800" dirty="0">
                <a:solidFill>
                  <a:schemeClr val="tx2"/>
                </a:solidFill>
              </a:rPr>
              <a:t> </a:t>
            </a:r>
            <a:r>
              <a:rPr lang="es-ES" sz="2800" dirty="0" smtClean="0">
                <a:solidFill>
                  <a:schemeClr val="tx2"/>
                </a:solidFill>
              </a:rPr>
              <a:t>y dar </a:t>
            </a:r>
            <a:r>
              <a:rPr lang="es-ES" sz="2800" dirty="0">
                <a:solidFill>
                  <a:schemeClr val="tx2"/>
                </a:solidFill>
              </a:rPr>
              <a:t>soluciones o </a:t>
            </a:r>
            <a:r>
              <a:rPr lang="es-ES" sz="2800" u="sng" dirty="0">
                <a:solidFill>
                  <a:schemeClr val="tx2"/>
                </a:solidFill>
              </a:rPr>
              <a:t>respuestas tentativas a las preguntas de </a:t>
            </a:r>
            <a:r>
              <a:rPr lang="es-ES" sz="2800" u="sng" dirty="0" smtClean="0">
                <a:solidFill>
                  <a:schemeClr val="tx2"/>
                </a:solidFill>
              </a:rPr>
              <a:t>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8862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173786"/>
            <a:ext cx="8229600" cy="5189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4000" b="1" dirty="0" smtClean="0">
                <a:ln/>
                <a:solidFill>
                  <a:schemeClr val="accent4"/>
                </a:solidFill>
              </a:rPr>
              <a:t>Hipótesis</a:t>
            </a:r>
            <a:endParaRPr lang="es-ES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1520" y="1268760"/>
            <a:ext cx="86148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tx2"/>
                </a:solidFill>
              </a:rPr>
              <a:t>Importancia</a:t>
            </a:r>
            <a:r>
              <a:rPr lang="es-ES" sz="28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800" dirty="0" smtClean="0"/>
              <a:t>La </a:t>
            </a:r>
            <a:r>
              <a:rPr lang="es-ES" sz="2800" dirty="0"/>
              <a:t>hipótesis </a:t>
            </a:r>
            <a:r>
              <a:rPr lang="es-ES" sz="2800" dirty="0" smtClean="0"/>
              <a:t>es el </a:t>
            </a:r>
            <a:r>
              <a:rPr lang="es-ES" sz="2800" dirty="0"/>
              <a:t>eslabón necesario entre la teoría y la investigación que lleva al </a:t>
            </a:r>
            <a:r>
              <a:rPr lang="es-ES" sz="2800" dirty="0" smtClean="0"/>
              <a:t>descubrimiento de </a:t>
            </a:r>
            <a:r>
              <a:rPr lang="es-ES" sz="2800" dirty="0"/>
              <a:t>nuevas aportaciones al saber.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800" dirty="0" smtClean="0"/>
              <a:t>Nos </a:t>
            </a:r>
            <a:r>
              <a:rPr lang="es-ES" sz="2800" dirty="0"/>
              <a:t>orienta </a:t>
            </a:r>
            <a:r>
              <a:rPr lang="es-ES" sz="2800" dirty="0" smtClean="0"/>
              <a:t>en la </a:t>
            </a:r>
            <a:r>
              <a:rPr lang="es-ES" sz="2800" dirty="0"/>
              <a:t>búsqueda de algún orden o regularidad en los hechos que observamos</a:t>
            </a:r>
            <a:r>
              <a:rPr lang="es-ES" sz="28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800" dirty="0"/>
              <a:t>Nos ayuda a seleccionar </a:t>
            </a:r>
            <a:r>
              <a:rPr lang="es-ES" sz="2800" dirty="0" smtClean="0"/>
              <a:t>algunos hechos </a:t>
            </a:r>
            <a:r>
              <a:rPr lang="es-ES" sz="2800" dirty="0"/>
              <a:t>como significativos y a descartar otros que suponemos carentes </a:t>
            </a:r>
            <a:r>
              <a:rPr lang="es-ES" sz="2800" dirty="0" smtClean="0"/>
              <a:t>de significación </a:t>
            </a:r>
            <a:r>
              <a:rPr lang="es-ES" sz="2800" dirty="0"/>
              <a:t>para la investigación.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800" dirty="0" smtClean="0"/>
              <a:t>Nos </a:t>
            </a:r>
            <a:r>
              <a:rPr lang="es-ES" sz="2800" dirty="0"/>
              <a:t>ofrece la solución o explicación al problema de 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17792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0" y="620688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400" b="1" dirty="0"/>
              <a:t>Hipótesis de investigación</a:t>
            </a:r>
            <a:r>
              <a:rPr lang="es-ES" sz="2400" dirty="0"/>
              <a:t>:  es una expresión definida de la relación entre dos variables y se clasifican en:</a:t>
            </a:r>
          </a:p>
          <a:p>
            <a:pPr algn="just"/>
            <a:r>
              <a:rPr lang="es-ES" sz="2400" b="1" dirty="0"/>
              <a:t>Descriptivas: </a:t>
            </a:r>
            <a:r>
              <a:rPr lang="es-ES" sz="2400" dirty="0"/>
              <a:t>“son proposiciones </a:t>
            </a:r>
            <a:r>
              <a:rPr lang="es-ES" sz="2400" dirty="0" err="1"/>
              <a:t>univariables</a:t>
            </a:r>
            <a:r>
              <a:rPr lang="es-ES" sz="2400" dirty="0"/>
              <a:t>, que responden a problemas descriptivos” e indican una “probable relación no causal entre variables cualitativas”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Ejemplos:</a:t>
            </a:r>
          </a:p>
          <a:p>
            <a:pPr lvl="0" algn="just"/>
            <a:r>
              <a:rPr lang="es-ES" sz="2400" dirty="0">
                <a:solidFill>
                  <a:srgbClr val="FF0000"/>
                </a:solidFill>
              </a:rPr>
              <a:t>Las enfermedades de transmisión sexual que prevalecen en </a:t>
            </a:r>
            <a:r>
              <a:rPr lang="es-ES" sz="2400" smtClean="0">
                <a:solidFill>
                  <a:srgbClr val="FF0000"/>
                </a:solidFill>
              </a:rPr>
              <a:t>Cuba son</a:t>
            </a:r>
            <a:r>
              <a:rPr lang="es-ES" sz="2400" dirty="0">
                <a:solidFill>
                  <a:srgbClr val="FF0000"/>
                </a:solidFill>
              </a:rPr>
              <a:t>: la gonorrea, el VIH y la sífilis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s-ES" sz="2400" b="1" dirty="0"/>
              <a:t>Causales o explicativas</a:t>
            </a:r>
            <a:r>
              <a:rPr lang="es-ES" sz="2400" dirty="0"/>
              <a:t>:   explican o señalan las posibles causas de un hecho o fenómeno social o natural; y expresan relaciones de causa-efecto. </a:t>
            </a:r>
            <a:r>
              <a:rPr lang="es-ES" sz="2400" dirty="0">
                <a:solidFill>
                  <a:srgbClr val="FF0000"/>
                </a:solidFill>
              </a:rPr>
              <a:t>Ejemplo: El deterioro de la calidad de la educación se debe a la deficiente formación inicial de los docentes.</a:t>
            </a:r>
          </a:p>
          <a:p>
            <a:pPr algn="just"/>
            <a:r>
              <a:rPr lang="es-ES" sz="2400" b="1" dirty="0" err="1"/>
              <a:t>Correlacionales</a:t>
            </a:r>
            <a:r>
              <a:rPr lang="es-ES" sz="2400" b="1" dirty="0"/>
              <a:t>: </a:t>
            </a:r>
            <a:r>
              <a:rPr lang="es-ES" sz="2400" dirty="0"/>
              <a:t>son proposiciones que establecen el grado de correlación o de asociación entre dos variables cuantitativas, sin que exista una relación de dependencia. </a:t>
            </a:r>
            <a:r>
              <a:rPr lang="es-ES" sz="2400" dirty="0">
                <a:solidFill>
                  <a:srgbClr val="FF0000"/>
                </a:solidFill>
              </a:rPr>
              <a:t>Ejemplo:  Con el aumento de la población, la demanda de los alimentos es mucho mayor.</a:t>
            </a:r>
          </a:p>
          <a:p>
            <a:pPr lvl="0" algn="just"/>
            <a:endParaRPr lang="es-ES" sz="2400" dirty="0" smtClean="0"/>
          </a:p>
          <a:p>
            <a:pPr lvl="0" algn="just"/>
            <a:endParaRPr lang="es-ES" sz="2400" dirty="0"/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67444" y="101778"/>
            <a:ext cx="8229600" cy="5189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4000" b="1" dirty="0" smtClean="0">
                <a:ln/>
                <a:solidFill>
                  <a:schemeClr val="accent4"/>
                </a:solidFill>
              </a:rPr>
              <a:t>Hipótesis. Clasificación de las hipótesis</a:t>
            </a:r>
            <a:endParaRPr lang="es-ES" sz="4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0" y="620688"/>
            <a:ext cx="89644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Predictivas: </a:t>
            </a:r>
            <a:r>
              <a:rPr lang="es-ES" sz="2400" dirty="0"/>
              <a:t>“plantean el posible efecto o consecuencia de un hecho” </a:t>
            </a:r>
            <a:r>
              <a:rPr lang="es-ES" sz="2400" dirty="0">
                <a:solidFill>
                  <a:srgbClr val="FF0000"/>
                </a:solidFill>
              </a:rPr>
              <a:t>Ejemplo: La falta de ejercicios diarios produce gradualmente un deterioro en la salud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ES" sz="2400" dirty="0">
              <a:solidFill>
                <a:srgbClr val="FF0000"/>
              </a:solidFill>
            </a:endParaRPr>
          </a:p>
          <a:p>
            <a:pPr algn="just"/>
            <a:r>
              <a:rPr lang="es-ES" sz="2400" b="1" dirty="0"/>
              <a:t>Comparativas: </a:t>
            </a:r>
            <a:r>
              <a:rPr lang="es-ES" sz="2400" dirty="0"/>
              <a:t>“contrastan resultados o características de grupos en condiciones diferentes</a:t>
            </a:r>
            <a:r>
              <a:rPr lang="es-ES" sz="2400" dirty="0">
                <a:solidFill>
                  <a:srgbClr val="FF0000"/>
                </a:solidFill>
              </a:rPr>
              <a:t>” Ejemplo: - Las computadoras portátiles son más prácticas y versátiles que los computadores de escritorio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ES" sz="2400" dirty="0" smtClean="0">
              <a:solidFill>
                <a:srgbClr val="FF0000"/>
              </a:solidFill>
            </a:endParaRPr>
          </a:p>
          <a:p>
            <a:pPr lvl="0" algn="just"/>
            <a:r>
              <a:rPr lang="es-ES" sz="2400" b="1" dirty="0" smtClean="0"/>
              <a:t>b) Hipótesis </a:t>
            </a:r>
            <a:r>
              <a:rPr lang="es-ES" sz="2400" b="1" dirty="0"/>
              <a:t>estadísticas: </a:t>
            </a:r>
            <a:r>
              <a:rPr lang="es-ES" sz="2400" dirty="0"/>
              <a:t>son aquellas que se utilizan en la prueba de hipótesis, es decir, en los métodos de análisis paramétricos o no paramétricos y se clasifican en:</a:t>
            </a:r>
          </a:p>
          <a:p>
            <a:pPr algn="just"/>
            <a:r>
              <a:rPr lang="es-ES" sz="2400" b="1" dirty="0"/>
              <a:t>-Hipótesis alternativas (</a:t>
            </a:r>
            <a:r>
              <a:rPr lang="es-ES" sz="2400" b="1" dirty="0" smtClean="0"/>
              <a:t>H</a:t>
            </a:r>
            <a:r>
              <a:rPr lang="es-ES" sz="2400" b="1" baseline="-25000" dirty="0"/>
              <a:t>1</a:t>
            </a:r>
            <a:r>
              <a:rPr lang="es-ES" sz="2400" b="1" dirty="0" smtClean="0"/>
              <a:t>): </a:t>
            </a:r>
            <a:r>
              <a:rPr lang="es-ES" sz="2400" dirty="0"/>
              <a:t>aquellas que plantean opciones distintas a la hipótesis de investigación (Hi) y deben ser formulada después de la hipótesis nula (Ho).</a:t>
            </a:r>
          </a:p>
          <a:p>
            <a:pPr algn="just"/>
            <a:r>
              <a:rPr lang="es-ES" sz="2400" b="1" dirty="0"/>
              <a:t>-Hipótesis nula (Ho): </a:t>
            </a:r>
            <a:r>
              <a:rPr lang="es-ES" sz="2400" dirty="0"/>
              <a:t>es la ausencia de relación entre variables. Es la que niega lo supuesto en la hipótesis de investigación.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pPr lvl="0" algn="just"/>
            <a:endParaRPr lang="es-ES" sz="2400" dirty="0" smtClean="0"/>
          </a:p>
          <a:p>
            <a:pPr lvl="0" algn="just"/>
            <a:endParaRPr lang="es-ES" sz="2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7444" y="101778"/>
            <a:ext cx="8229600" cy="5189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4000" b="1" dirty="0" smtClean="0">
                <a:ln/>
                <a:solidFill>
                  <a:schemeClr val="accent4"/>
                </a:solidFill>
              </a:rPr>
              <a:t>Hipótesis. Clasificación de las hipótesis</a:t>
            </a:r>
            <a:endParaRPr lang="es-ES" sz="4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1560" y="332656"/>
            <a:ext cx="7488832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Relación entre problema, objetivos e hipótesis. </a:t>
            </a:r>
            <a:endParaRPr lang="es-ES" sz="2800" dirty="0"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3528" y="1340768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/>
              <a:t>Ejemplo 1.</a:t>
            </a:r>
            <a:endParaRPr lang="es-ES" sz="2800" dirty="0"/>
          </a:p>
          <a:p>
            <a:pPr lvl="0" algn="just"/>
            <a:r>
              <a:rPr lang="es-ES" sz="2800" b="1" u="sng" dirty="0"/>
              <a:t>Pregunta:</a:t>
            </a:r>
            <a:r>
              <a:rPr lang="es-ES" sz="2800" b="1" dirty="0"/>
              <a:t> </a:t>
            </a:r>
            <a:r>
              <a:rPr lang="es-ES" sz="2800" dirty="0"/>
              <a:t>¿Qué efecto produce el consumo de tabaco en la incidencia de cardiopatía isquémica en sujetos hipertensos</a:t>
            </a:r>
            <a:r>
              <a:rPr lang="es-ES" sz="2800" dirty="0" smtClean="0"/>
              <a:t>?</a:t>
            </a:r>
          </a:p>
          <a:p>
            <a:pPr lvl="0" algn="just"/>
            <a:endParaRPr lang="es-ES" sz="2800" dirty="0"/>
          </a:p>
          <a:p>
            <a:pPr lvl="0" algn="just"/>
            <a:r>
              <a:rPr lang="es-ES" sz="2800" b="1" u="sng" dirty="0"/>
              <a:t>Objetivo del estudio</a:t>
            </a:r>
            <a:r>
              <a:rPr lang="es-ES" sz="2800" b="1" dirty="0"/>
              <a:t>: Determinar</a:t>
            </a:r>
            <a:r>
              <a:rPr lang="es-ES" sz="2800" dirty="0"/>
              <a:t> si el consumo de tabaco aumenta la incidencia de cardiopatía isquémica en sujetos hipertensos. </a:t>
            </a:r>
            <a:endParaRPr lang="es-ES" sz="2800" dirty="0" smtClean="0"/>
          </a:p>
          <a:p>
            <a:pPr lvl="0" algn="just"/>
            <a:endParaRPr lang="es-ES" sz="2800" dirty="0"/>
          </a:p>
          <a:p>
            <a:pPr lvl="0" algn="just"/>
            <a:r>
              <a:rPr lang="es-ES" sz="2800" b="1" u="sng" dirty="0"/>
              <a:t>Hipótesis:</a:t>
            </a:r>
            <a:r>
              <a:rPr lang="es-ES" sz="2800" b="1" dirty="0"/>
              <a:t> </a:t>
            </a:r>
            <a:r>
              <a:rPr lang="es-ES" sz="2800" dirty="0"/>
              <a:t>El consumo de tabaco aumenta la incidencia de cardiopatía isquémica en </a:t>
            </a:r>
            <a:r>
              <a:rPr lang="es-ES" sz="2800" dirty="0" smtClean="0"/>
              <a:t> </a:t>
            </a:r>
            <a:r>
              <a:rPr lang="es-ES" sz="2800" dirty="0"/>
              <a:t>sujetos hipertensos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789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1560" y="332656"/>
            <a:ext cx="7488832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Relación entre problema, objetivos e hipótesis. </a:t>
            </a:r>
            <a:endParaRPr lang="es-ES" sz="2800" dirty="0"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3528" y="126876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Ejemplo 2</a:t>
            </a:r>
            <a:r>
              <a:rPr lang="es-MX" sz="2800" dirty="0"/>
              <a:t>.</a:t>
            </a:r>
            <a:endParaRPr lang="es-ES" sz="2800" dirty="0"/>
          </a:p>
          <a:p>
            <a:pPr lvl="0"/>
            <a:r>
              <a:rPr lang="es-ES" sz="2800" b="1" u="sng" dirty="0"/>
              <a:t>Pregunta:</a:t>
            </a:r>
            <a:r>
              <a:rPr lang="es-ES" sz="2800" dirty="0"/>
              <a:t> ¿Cuál de las intervenciones para el control metabólico de los pacientes diabéticos tipo 2 tendrá mejores resultados, la grupal o la individual</a:t>
            </a:r>
            <a:r>
              <a:rPr lang="es-ES" sz="2800" dirty="0" smtClean="0"/>
              <a:t>?</a:t>
            </a:r>
          </a:p>
          <a:p>
            <a:pPr lvl="0"/>
            <a:endParaRPr lang="es-ES" sz="2800" dirty="0"/>
          </a:p>
          <a:p>
            <a:pPr lvl="0"/>
            <a:r>
              <a:rPr lang="es-ES" sz="2800" b="1" u="sng" dirty="0"/>
              <a:t>Objetivo del estudio</a:t>
            </a:r>
            <a:r>
              <a:rPr lang="es-ES" sz="2800" b="1" dirty="0"/>
              <a:t>: </a:t>
            </a:r>
            <a:r>
              <a:rPr lang="es-ES" sz="2800" dirty="0"/>
              <a:t>Evaluar si la educación en salud  grupal produce mejores resultados que la individual en el control metabólico de los pacientes diabéticos tipo 2. </a:t>
            </a:r>
            <a:endParaRPr lang="es-ES" sz="2800" dirty="0" smtClean="0"/>
          </a:p>
          <a:p>
            <a:pPr lvl="0"/>
            <a:endParaRPr lang="es-ES" sz="2800" dirty="0"/>
          </a:p>
          <a:p>
            <a:pPr lvl="0"/>
            <a:r>
              <a:rPr lang="es-ES" sz="2800" b="1" u="sng" dirty="0" smtClean="0"/>
              <a:t>Hipótesis:</a:t>
            </a:r>
            <a:r>
              <a:rPr lang="es-ES" sz="2800" dirty="0" smtClean="0"/>
              <a:t> La educación en salud grupal produce mejores resultados que la individual en el control metabólico de los pacientes hipertensos.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990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475656" y="119257"/>
            <a:ext cx="6665912" cy="681038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2" charset="0"/>
              </a:rPr>
              <a:t>Fases en una investigación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85750" y="980728"/>
            <a:ext cx="3781425" cy="4216400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marL="342900" indent="-3365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ES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anose="020B0503020102020204" pitchFamily="34" charset="0"/>
              </a:rPr>
              <a:t>Fase Conceptual (Teoría)</a:t>
            </a: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AutoNum type="arabicPeriod"/>
              <a:defRPr/>
            </a:pPr>
            <a:r>
              <a:rPr lang="es-ES" sz="2000" dirty="0" smtClean="0">
                <a:solidFill>
                  <a:prstClr val="black"/>
                </a:solidFill>
                <a:latin typeface="Franklin Gothic Book" panose="020B0503020102020204" pitchFamily="34" charset="0"/>
                <a:hlinkClick r:id="rId3" action="ppaction://hlinksldjump"/>
              </a:rPr>
              <a:t>Identificación del problema general </a:t>
            </a:r>
            <a:endParaRPr lang="es-ES" sz="20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AutoNum type="arabicPeriod"/>
              <a:defRPr/>
            </a:pPr>
            <a:r>
              <a:rPr lang="es-ES" sz="2000" dirty="0" smtClean="0">
                <a:solidFill>
                  <a:prstClr val="black"/>
                </a:solidFill>
                <a:latin typeface="Franklin Gothic Book" panose="020B0503020102020204" pitchFamily="34" charset="0"/>
                <a:hlinkClick r:id="rId4" action="ppaction://hlinksldjump"/>
              </a:rPr>
              <a:t>Revisión bibliográfica</a:t>
            </a: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AutoNum type="arabicPeriod"/>
              <a:defRPr/>
            </a:pPr>
            <a:r>
              <a:rPr lang="es-ES" sz="2000" dirty="0" smtClean="0">
                <a:solidFill>
                  <a:prstClr val="black"/>
                </a:solidFill>
                <a:latin typeface="Franklin Gothic Book" panose="020B0503020102020204" pitchFamily="34" charset="0"/>
                <a:hlinkClick r:id="rId4" action="ppaction://hlinksldjump"/>
              </a:rPr>
              <a:t>Creación del marco teórico/conceptual</a:t>
            </a:r>
            <a:endParaRPr lang="es-ES" sz="2000" dirty="0" smtClean="0">
              <a:solidFill>
                <a:prstClr val="black"/>
              </a:solidFill>
              <a:latin typeface="Franklin Gothic Book" panose="020B0503020102020204" pitchFamily="34" charset="0"/>
              <a:hlinkClick r:id="rId5" action="ppaction://hlinksldjump"/>
            </a:endParaRP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AutoNum type="arabicPeriod"/>
              <a:defRPr/>
            </a:pPr>
            <a:r>
              <a:rPr lang="es-ES" sz="2000" dirty="0" smtClean="0">
                <a:solidFill>
                  <a:prstClr val="black"/>
                </a:solidFill>
                <a:latin typeface="Franklin Gothic Book" panose="020B0503020102020204" pitchFamily="34" charset="0"/>
                <a:hlinkClick r:id="rId6" action="ppaction://hlinksldjump"/>
              </a:rPr>
              <a:t>Definición del problema de investigación</a:t>
            </a:r>
            <a:endParaRPr lang="es-ES" sz="20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s-ES" sz="200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Justificación/importancia del estudio/limitaciones</a:t>
            </a: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s-ES" sz="2000" dirty="0" smtClean="0">
                <a:solidFill>
                  <a:srgbClr val="000000"/>
                </a:solidFill>
                <a:latin typeface="Franklin Gothic Book" panose="020B0503020102020204" pitchFamily="34" charset="0"/>
                <a:hlinkClick r:id="rId6" action="ppaction://hlinksldjump"/>
              </a:rPr>
              <a:t>Definición de objetivos</a:t>
            </a:r>
            <a:endParaRPr lang="es-ES" sz="200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defTabSz="449263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s-ES" sz="2000" dirty="0" smtClean="0">
                <a:solidFill>
                  <a:srgbClr val="000000"/>
                </a:solidFill>
                <a:latin typeface="Franklin Gothic Book" panose="020B0503020102020204" pitchFamily="34" charset="0"/>
                <a:hlinkClick r:id="rId7" action="ppaction://hlinksldjump"/>
              </a:rPr>
              <a:t>Formulación de hipótesis</a:t>
            </a:r>
            <a:endParaRPr lang="es-ES" sz="200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defTabSz="449263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s-ES" sz="200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799667" y="1023591"/>
            <a:ext cx="4000500" cy="2310505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marL="514350" indent="-508000" defTabSz="449263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 defTabSz="449263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 defTabSz="449263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 defTabSz="449263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 defTabSz="449263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defTabSz="449263" fontAlgn="base">
              <a:spcBef>
                <a:spcPct val="0"/>
              </a:spcBef>
              <a:spcAft>
                <a:spcPct val="0"/>
              </a:spcAft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defTabSz="449263" fontAlgn="base">
              <a:spcBef>
                <a:spcPct val="0"/>
              </a:spcBef>
              <a:spcAft>
                <a:spcPct val="0"/>
              </a:spcAft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defTabSz="449263" fontAlgn="base">
              <a:spcBef>
                <a:spcPct val="0"/>
              </a:spcBef>
              <a:spcAft>
                <a:spcPct val="0"/>
              </a:spcAft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defTabSz="449263" fontAlgn="base">
              <a:spcBef>
                <a:spcPct val="0"/>
              </a:spcBef>
              <a:spcAft>
                <a:spcPct val="0"/>
              </a:spcAft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Fase </a:t>
            </a:r>
            <a:r>
              <a:rPr lang="es-ES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de Diseño</a:t>
            </a:r>
            <a:endParaRPr lang="es-ES" sz="24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AutoNum type="arabicPeriod" startAt="5"/>
            </a:pPr>
            <a:r>
              <a:rPr lang="es-ES" sz="2000" dirty="0">
                <a:solidFill>
                  <a:srgbClr val="000000"/>
                </a:solidFill>
                <a:latin typeface="Franklin Gothic Book" pitchFamily="34" charset="0"/>
                <a:hlinkClick r:id="rId8" action="ppaction://hlinksldjump"/>
              </a:rPr>
              <a:t>Selección de un diseño de investigación.</a:t>
            </a:r>
            <a:endParaRPr lang="es-ES" sz="2000" dirty="0">
              <a:solidFill>
                <a:srgbClr val="000000"/>
              </a:solidFill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AutoNum type="arabicPeriod" startAt="5"/>
            </a:pPr>
            <a:r>
              <a:rPr lang="es-ES" sz="2000" dirty="0">
                <a:solidFill>
                  <a:srgbClr val="000000"/>
                </a:solidFill>
                <a:latin typeface="Franklin Gothic Book" pitchFamily="34" charset="0"/>
              </a:rPr>
              <a:t>Identificación de población/unidad de estudio</a:t>
            </a:r>
          </a:p>
          <a:p>
            <a:pPr>
              <a:buClr>
                <a:srgbClr val="000000"/>
              </a:buClr>
              <a:buFont typeface="Times New Roman" pitchFamily="18" charset="0"/>
              <a:buAutoNum type="arabicPeriod" startAt="5"/>
            </a:pPr>
            <a:r>
              <a:rPr lang="es-ES" sz="2000" dirty="0">
                <a:solidFill>
                  <a:srgbClr val="000000"/>
                </a:solidFill>
                <a:latin typeface="Franklin Gothic Book" pitchFamily="34" charset="0"/>
              </a:rPr>
              <a:t>Métodos y técnicas para obtener los </a:t>
            </a:r>
            <a:r>
              <a:rPr lang="es-ES" sz="2000" dirty="0" smtClean="0">
                <a:solidFill>
                  <a:srgbClr val="000000"/>
                </a:solidFill>
                <a:latin typeface="Franklin Gothic Book" pitchFamily="34" charset="0"/>
              </a:rPr>
              <a:t>datos</a:t>
            </a:r>
            <a:endParaRPr lang="es-ES" sz="2000" dirty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211960" y="3862310"/>
            <a:ext cx="4825931" cy="1079399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514350" indent="-508000" defTabSz="449263">
              <a:buSzPct val="10000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2" charset="0"/>
              </a:rPr>
              <a:t>Fase </a:t>
            </a:r>
            <a:r>
              <a:rPr lang="es-ES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2" charset="0"/>
              </a:rPr>
              <a:t>Empírica</a:t>
            </a:r>
            <a:endParaRPr lang="es-ES" sz="24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2" charset="0"/>
            </a:endParaRPr>
          </a:p>
          <a:p>
            <a:pPr marL="360363" indent="-354013" defTabSz="449263">
              <a:buSzPct val="100000"/>
              <a:buFont typeface="+mj-lt"/>
              <a:buAutoNum type="arabicPeriod" startAt="8"/>
              <a:tabLst>
                <a:tab pos="4492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000" dirty="0" smtClean="0">
                <a:solidFill>
                  <a:srgbClr val="000000"/>
                </a:solidFill>
                <a:latin typeface="Franklin Gothic Book" pitchFamily="32" charset="0"/>
              </a:rPr>
              <a:t>Recolección de los datos</a:t>
            </a:r>
          </a:p>
          <a:p>
            <a:pPr marL="360363" indent="-354013" defTabSz="449263">
              <a:buSzPct val="100000"/>
              <a:buFont typeface="+mj-lt"/>
              <a:buAutoNum type="arabicPeriod" startAt="8"/>
              <a:tabLst>
                <a:tab pos="4492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000" dirty="0">
                <a:solidFill>
                  <a:srgbClr val="000000"/>
                </a:solidFill>
                <a:latin typeface="Franklin Gothic Book" pitchFamily="32" charset="0"/>
              </a:rPr>
              <a:t>Preparación de los datos para análisis.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96693" y="5701407"/>
            <a:ext cx="4064386" cy="1079399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514350" indent="-508000" algn="ctr" defTabSz="449263">
              <a:buSzPct val="10000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2" charset="0"/>
              </a:rPr>
              <a:t>Fase comunicativa</a:t>
            </a:r>
          </a:p>
          <a:p>
            <a:pPr marL="514350" indent="-508000" defTabSz="449263">
              <a:buSzPct val="10000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000" dirty="0">
                <a:solidFill>
                  <a:srgbClr val="000000"/>
                </a:solidFill>
                <a:latin typeface="Franklin Gothic Book" pitchFamily="32" charset="0"/>
              </a:rPr>
              <a:t>Comunicación / aplicación de resultado</a:t>
            </a: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4215383" y="2071688"/>
            <a:ext cx="428625" cy="21431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624139"/>
          </a:solidFill>
          <a:ln w="25560" cap="sq">
            <a:solidFill>
              <a:srgbClr val="624139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 rot="5400000" flipV="1">
            <a:off x="4946413" y="3487377"/>
            <a:ext cx="428625" cy="204787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624139"/>
          </a:solidFill>
          <a:ln w="25560" cap="sq">
            <a:solidFill>
              <a:srgbClr val="624139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 rot="5400000" flipV="1">
            <a:off x="8456329" y="5102254"/>
            <a:ext cx="378590" cy="200435"/>
          </a:xfrm>
          <a:prstGeom prst="notchedRightArrow">
            <a:avLst>
              <a:gd name="adj1" fmla="val 50000"/>
              <a:gd name="adj2" fmla="val 50005"/>
            </a:avLst>
          </a:prstGeom>
          <a:solidFill>
            <a:srgbClr val="624139"/>
          </a:solidFill>
          <a:ln w="25560" cap="sq">
            <a:solidFill>
              <a:srgbClr val="624139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36504" y="5445224"/>
            <a:ext cx="4572000" cy="1079399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514350" indent="-508000" defTabSz="449263">
              <a:buSzPct val="10000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2" charset="0"/>
              </a:rPr>
              <a:t>Fase analítica -   interpretativa</a:t>
            </a:r>
          </a:p>
          <a:p>
            <a:pPr marL="514350" indent="-508000" algn="ctr" defTabSz="449263">
              <a:buSzPct val="10000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  <a:defRPr/>
            </a:pPr>
            <a:r>
              <a:rPr lang="es-ES" sz="2000" dirty="0">
                <a:solidFill>
                  <a:srgbClr val="000000"/>
                </a:solidFill>
                <a:latin typeface="Franklin Gothic Book" pitchFamily="32" charset="0"/>
              </a:rPr>
              <a:t>Análisis </a:t>
            </a:r>
            <a:r>
              <a:rPr lang="es-ES" sz="2000" dirty="0" smtClean="0">
                <a:solidFill>
                  <a:srgbClr val="000000"/>
                </a:solidFill>
                <a:latin typeface="Franklin Gothic Book" pitchFamily="32" charset="0"/>
              </a:rPr>
              <a:t>de los datos e </a:t>
            </a:r>
            <a:r>
              <a:rPr lang="es-ES" sz="2000" dirty="0">
                <a:solidFill>
                  <a:srgbClr val="000000"/>
                </a:solidFill>
                <a:latin typeface="Franklin Gothic Book" pitchFamily="32" charset="0"/>
              </a:rPr>
              <a:t>interpretación de  </a:t>
            </a:r>
            <a:r>
              <a:rPr lang="es-ES" sz="2000" dirty="0" smtClean="0">
                <a:solidFill>
                  <a:srgbClr val="000000"/>
                </a:solidFill>
                <a:latin typeface="Franklin Gothic Book" pitchFamily="32" charset="0"/>
              </a:rPr>
              <a:t>los resultados</a:t>
            </a:r>
            <a:endParaRPr lang="es-ES" sz="2000" dirty="0">
              <a:solidFill>
                <a:srgbClr val="000000"/>
              </a:solidFill>
              <a:latin typeface="Franklin Gothic Book" pitchFamily="32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 rot="10800000" flipV="1">
            <a:off x="4560140" y="6612940"/>
            <a:ext cx="378590" cy="200435"/>
          </a:xfrm>
          <a:prstGeom prst="notchedRightArrow">
            <a:avLst>
              <a:gd name="adj1" fmla="val 50000"/>
              <a:gd name="adj2" fmla="val 50005"/>
            </a:avLst>
          </a:prstGeom>
          <a:solidFill>
            <a:srgbClr val="624139"/>
          </a:solidFill>
          <a:ln w="25560" cap="sq">
            <a:solidFill>
              <a:srgbClr val="624139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35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>Actividad Independiente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524" y="119675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Ponga </a:t>
            </a:r>
            <a:r>
              <a:rPr lang="es-ES" dirty="0"/>
              <a:t>ejemplo de un problema práctico y de un problema </a:t>
            </a:r>
            <a:r>
              <a:rPr lang="es-ES" dirty="0" smtClean="0"/>
              <a:t>científico relacionado con la una situación a investigar en la atención primaria de salud.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U" dirty="0"/>
              <a:t> </a:t>
            </a:r>
            <a:r>
              <a:rPr lang="es-CU" dirty="0" smtClean="0"/>
              <a:t>Identifique el objetivo de la investigación.</a:t>
            </a:r>
          </a:p>
          <a:p>
            <a:pPr marL="0" lvl="0" indent="0">
              <a:buNone/>
            </a:pPr>
            <a:endParaRPr lang="es-ES" dirty="0"/>
          </a:p>
          <a:p>
            <a:pPr lvl="0"/>
            <a:r>
              <a:rPr lang="es-ES" dirty="0"/>
              <a:t>Estudiar la bibliografía complementaria.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0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es-ES" altLang="pt-BR" b="1" u="none">
                <a:solidFill>
                  <a:srgbClr val="000000"/>
                </a:solidFill>
                <a:latin typeface="Arial" panose="020B0604020202020204" pitchFamily="34" charset="0"/>
              </a:rPr>
              <a:t>BIBLIOGRAFÍA</a:t>
            </a:r>
          </a:p>
        </p:txBody>
      </p:sp>
      <p:sp>
        <p:nvSpPr>
          <p:cNvPr id="26627" name="1 Rectángulo"/>
          <p:cNvSpPr>
            <a:spLocks noChangeArrowheads="1"/>
          </p:cNvSpPr>
          <p:nvPr/>
        </p:nvSpPr>
        <p:spPr bwMode="auto">
          <a:xfrm>
            <a:off x="0" y="720877"/>
            <a:ext cx="9144000" cy="614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eaLnBrk="0" hangingPunct="0"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►"/>
            </a:pP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Artiles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Visbal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, Leticia. 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Metodología de la investigación para las ciencias de la salud. La </a:t>
            </a: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Hab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ana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, Editorial 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Ciencias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Médicas,2008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►"/>
            </a:pP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Disp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onible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en: </a:t>
            </a:r>
            <a:r>
              <a:rPr lang="es-ES_tradnl" altLang="pt-BR" sz="2000" u="none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http://www.undoso.vcl.sld.cu/ebooks/40.pdf</a:t>
            </a:r>
            <a:r>
              <a:rPr lang="es-ES_tradnl" altLang="pt-BR" sz="3200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pt-BR" u="non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►"/>
            </a:pP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_tradnl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Jiménez </a:t>
            </a:r>
            <a:r>
              <a:rPr lang="es-ES_tradnl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Paneque</a:t>
            </a:r>
            <a:r>
              <a:rPr lang="es-ES_tradnl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, Rosa. 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Metodología de la Investigación. Elementos básicos para la investigación clínica. La </a:t>
            </a: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Hab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ana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, Editorial 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Ciencias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Médicas, 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Editorial Ciencias Médicas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1998. </a:t>
            </a: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Disp</a:t>
            </a:r>
            <a:r>
              <a:rPr lang="pt-BR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onible</a:t>
            </a:r>
            <a:r>
              <a:rPr lang="pt-BR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en </a:t>
            </a:r>
            <a:r>
              <a:rPr lang="es-ES_tradnl" altLang="pt-BR" sz="2000" u="none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http://www.undoso.vcl.sld.cu/ebooks/40.pdf</a:t>
            </a:r>
            <a:r>
              <a:rPr lang="es-ES_tradnl" altLang="pt-BR" sz="3200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pt-BR" u="non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►"/>
            </a:pP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Apuntes sobre aspectos metodológicos de la investigación científica. Tomo I. Jorge </a:t>
            </a: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Bacallao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altLang="pt-BR" u="none" dirty="0" err="1">
                <a:solidFill>
                  <a:schemeClr val="tx1"/>
                </a:solidFill>
                <a:latin typeface="Arial" panose="020B0604020202020204" pitchFamily="34" charset="0"/>
              </a:rPr>
              <a:t>Gallestey</a:t>
            </a: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 y coautores. Editorial pueblo y educación. 1986.</a:t>
            </a:r>
          </a:p>
          <a:p>
            <a:pPr algn="just" eaLnBrk="1" hangingPunct="1">
              <a:lnSpc>
                <a:spcPct val="12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►"/>
            </a:pPr>
            <a:r>
              <a:rPr lang="es-ES" altLang="pt-BR" u="none" dirty="0">
                <a:solidFill>
                  <a:schemeClr val="tx1"/>
                </a:solidFill>
                <a:latin typeface="Arial" panose="020B0604020202020204" pitchFamily="34" charset="0"/>
              </a:rPr>
              <a:t>Sociedad y Salud. Colectivo de autores. Editorial Pueblo y Educación. 1986.</a:t>
            </a:r>
          </a:p>
        </p:txBody>
      </p:sp>
    </p:spTree>
    <p:extLst>
      <p:ext uri="{BB962C8B-B14F-4D97-AF65-F5344CB8AC3E}">
        <p14:creationId xmlns:p14="http://schemas.microsoft.com/office/powerpoint/2010/main" val="170424075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s-ES" b="1" dirty="0"/>
              <a:t>Carpeta Tema I, Metodología de la investigación</a:t>
            </a:r>
            <a:r>
              <a:rPr lang="es-ES" b="1" dirty="0" smtClean="0"/>
              <a:t>.</a:t>
            </a:r>
            <a:r>
              <a:rPr lang="es-ES" dirty="0"/>
              <a:t> </a:t>
            </a:r>
          </a:p>
          <a:p>
            <a:pPr lvl="0"/>
            <a:r>
              <a:rPr lang="es-ES" dirty="0"/>
              <a:t>PDF. El método clínico y epidemiológico.</a:t>
            </a:r>
          </a:p>
          <a:p>
            <a:pPr lvl="0"/>
            <a:r>
              <a:rPr lang="es-ES" dirty="0"/>
              <a:t>PDF. Texto auxiliar (</a:t>
            </a:r>
            <a:r>
              <a:rPr lang="es-ES" dirty="0" err="1"/>
              <a:t>Bayarre</a:t>
            </a:r>
            <a:r>
              <a:rPr lang="es-ES" dirty="0"/>
              <a:t>)</a:t>
            </a:r>
          </a:p>
          <a:p>
            <a:pPr lvl="0"/>
            <a:r>
              <a:rPr lang="es-ES" dirty="0"/>
              <a:t>Doc. Problema científico</a:t>
            </a:r>
            <a:r>
              <a:rPr lang="es-ES" dirty="0" smtClean="0"/>
              <a:t>.</a:t>
            </a:r>
          </a:p>
          <a:p>
            <a:r>
              <a:rPr lang="es-ES" b="1" dirty="0"/>
              <a:t>Libro de texto Informática Médica Tomo II, páginas 183 a la </a:t>
            </a:r>
            <a:r>
              <a:rPr lang="es-ES" b="1" dirty="0" smtClean="0"/>
              <a:t>187</a:t>
            </a:r>
          </a:p>
          <a:p>
            <a:r>
              <a:rPr lang="es-ES" b="1" dirty="0" err="1" smtClean="0"/>
              <a:t>Curbelo</a:t>
            </a:r>
            <a:r>
              <a:rPr lang="es-ES" b="1" dirty="0"/>
              <a:t>, Toledo. Fundamentos de salud Pública Tomo I. La Habana. Editorial Pueblo y Educación, 2004. Disponible en : </a:t>
            </a:r>
            <a:r>
              <a:rPr lang="en-GB" b="1" dirty="0">
                <a:hlinkClick r:id="rId2"/>
              </a:rPr>
              <a:t>http://</a:t>
            </a:r>
            <a:r>
              <a:rPr lang="en-GB" b="1" dirty="0" smtClean="0">
                <a:hlinkClick r:id="rId2"/>
              </a:rPr>
              <a:t>www.undoso.vcl.sld.cu/ebooks/55.pdf</a:t>
            </a:r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1744" y="692696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Para iniciar una investigación siempre se necesita una idea, las ideas constituyen el </a:t>
            </a:r>
            <a:r>
              <a:rPr lang="es-ES" sz="2800" dirty="0" smtClean="0"/>
              <a:t>primer acercamiento </a:t>
            </a:r>
            <a:r>
              <a:rPr lang="es-ES" sz="2800" dirty="0"/>
              <a:t>a la “realidad” que habrá de investigarse.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22" y="-99392"/>
            <a:ext cx="8352244" cy="938865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38265455"/>
              </p:ext>
            </p:extLst>
          </p:nvPr>
        </p:nvGraphicFramePr>
        <p:xfrm>
          <a:off x="107504" y="2204864"/>
          <a:ext cx="8784976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944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6629" y="1224145"/>
            <a:ext cx="8582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/>
              <a:t>El punto de partida de una investigación lo constituye la identificación y formulación del problema.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6629" y="3417589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8300" indent="-368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8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800" dirty="0">
                <a:solidFill>
                  <a:schemeClr val="accent2"/>
                </a:solidFill>
                <a:latin typeface="Tahoma" panose="020B0604030504040204" pitchFamily="34" charset="0"/>
              </a:rPr>
              <a:t>Es el primer eslabón de una cadena</a:t>
            </a:r>
            <a:endParaRPr lang="es-ES_tradnl" sz="3200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85800" y="4432002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Problema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733800" y="4432002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Investigación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162800" y="4432002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/>
              <a:t>Solución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81000" y="5651202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/>
              <a:t>Constituye el punto de partida en la búsqueda de un </a:t>
            </a:r>
            <a:r>
              <a:rPr lang="es-ES_tradnl" sz="2800">
                <a:solidFill>
                  <a:srgbClr val="FF0000"/>
                </a:solidFill>
              </a:rPr>
              <a:t>nuevo conocimiento</a:t>
            </a:r>
            <a:r>
              <a:rPr lang="es-ES_tradnl" sz="2800"/>
              <a:t> y del progreso de la Ciencia.</a:t>
            </a:r>
            <a:endParaRPr lang="es-ES_tradnl" sz="320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411760" y="4656495"/>
            <a:ext cx="1007368" cy="410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5868144" y="4656495"/>
            <a:ext cx="1056184" cy="410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532996" y="24516"/>
            <a:ext cx="8229600" cy="4180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3600" dirty="0" smtClean="0"/>
              <a:t>INTRODUCCIÓN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86348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41530" y="211495"/>
            <a:ext cx="8424936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ES" sz="2000" dirty="0"/>
              <a:t>Un problema es un hecho, fenómeno o situación que incita a la reflexión o al estudio; algo que se desea conocer y que aún no se sabe (o no se ha verificado), </a:t>
            </a:r>
            <a:r>
              <a:rPr lang="es-ES" sz="2000" dirty="0" smtClean="0"/>
              <a:t>acerca </a:t>
            </a:r>
            <a:r>
              <a:rPr lang="es-ES" sz="2000" dirty="0"/>
              <a:t>de la realidad. </a:t>
            </a:r>
            <a:endParaRPr lang="es-ES" sz="2000" dirty="0" smtClean="0"/>
          </a:p>
          <a:p>
            <a:pPr lvl="0" algn="just"/>
            <a:r>
              <a:rPr lang="es-ES" sz="2000" dirty="0" smtClean="0">
                <a:solidFill>
                  <a:srgbClr val="FF0000"/>
                </a:solidFill>
              </a:rPr>
              <a:t>Nace de la observación, constituye una duda o pregunta  que para resolverla hay que realizar una investigación científica.</a:t>
            </a:r>
          </a:p>
        </p:txBody>
      </p:sp>
      <p:sp>
        <p:nvSpPr>
          <p:cNvPr id="6" name="Elipse 5"/>
          <p:cNvSpPr/>
          <p:nvPr/>
        </p:nvSpPr>
        <p:spPr>
          <a:xfrm>
            <a:off x="3239852" y="2348880"/>
            <a:ext cx="2448272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3527884" y="2660719"/>
            <a:ext cx="2052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Plantear el Problema de Investigación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51520" y="4941168"/>
            <a:ext cx="4248472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2000" b="1" dirty="0" smtClean="0">
                <a:solidFill>
                  <a:srgbClr val="FF0000"/>
                </a:solidFill>
              </a:rPr>
              <a:t>Importancia</a:t>
            </a:r>
            <a:r>
              <a:rPr lang="es-ES" sz="2000" dirty="0" smtClean="0">
                <a:solidFill>
                  <a:srgbClr val="FF0000"/>
                </a:solidFill>
              </a:rPr>
              <a:t>:</a:t>
            </a:r>
            <a:endParaRPr lang="es-ES" sz="2000" dirty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/>
              <a:t>Permite conocer la situación a estudiar. </a:t>
            </a:r>
            <a:endParaRPr lang="es-E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Delimita </a:t>
            </a:r>
            <a:r>
              <a:rPr lang="es-ES" sz="2000" dirty="0"/>
              <a:t>el problema general del problema científico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737168" y="4942773"/>
            <a:ext cx="4155312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2000" b="1" dirty="0" smtClean="0">
                <a:solidFill>
                  <a:srgbClr val="FF0000"/>
                </a:solidFill>
              </a:rPr>
              <a:t>Aspectos del problema:</a:t>
            </a:r>
            <a:endParaRPr lang="es-ES" sz="2000" b="1" dirty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Descripción</a:t>
            </a:r>
            <a:r>
              <a:rPr lang="es-ES" sz="2000" dirty="0" smtClean="0"/>
              <a:t>: muestra la situación objetos de estudio.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Formulación: </a:t>
            </a:r>
            <a:r>
              <a:rPr lang="es-ES" sz="2000" dirty="0" smtClean="0"/>
              <a:t>elaborar preguntas de reflexión sobre el problema.</a:t>
            </a:r>
            <a:endParaRPr lang="es-ES" sz="2000" dirty="0"/>
          </a:p>
        </p:txBody>
      </p:sp>
      <p:sp>
        <p:nvSpPr>
          <p:cNvPr id="14" name="Flecha arriba y abajo 13"/>
          <p:cNvSpPr/>
          <p:nvPr/>
        </p:nvSpPr>
        <p:spPr>
          <a:xfrm>
            <a:off x="4283968" y="1772816"/>
            <a:ext cx="288032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 izquierda y arriba 14"/>
          <p:cNvSpPr/>
          <p:nvPr/>
        </p:nvSpPr>
        <p:spPr>
          <a:xfrm rot="10800000">
            <a:off x="2555775" y="3137773"/>
            <a:ext cx="649496" cy="18002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 izquierda y arriba 16"/>
          <p:cNvSpPr/>
          <p:nvPr/>
        </p:nvSpPr>
        <p:spPr>
          <a:xfrm rot="16200000">
            <a:off x="5112062" y="3749842"/>
            <a:ext cx="1800200" cy="576061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4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961" y="102470"/>
            <a:ext cx="8229600" cy="85010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dirty="0" smtClean="0"/>
              <a:t>Requisitos del Problema Científico</a:t>
            </a:r>
            <a:endParaRPr lang="es-ES" sz="36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196752"/>
            <a:ext cx="8363272" cy="1006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solidFill>
                  <a:schemeClr val="tx2"/>
                </a:solidFill>
              </a:rPr>
              <a:t>Objetividad</a:t>
            </a:r>
            <a:r>
              <a:rPr lang="es-ES_tradnl" sz="3200" b="1" dirty="0"/>
              <a:t>: </a:t>
            </a:r>
            <a:r>
              <a:rPr lang="es-ES_tradnl" sz="2800" dirty="0"/>
              <a:t>Deben ser formulados sobre la base de conocimientos alcanzados por la Ciencia</a:t>
            </a:r>
            <a:endParaRPr lang="es-ES_tradnl" sz="3200" b="1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2338671"/>
            <a:ext cx="8363272" cy="1433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800" b="1" dirty="0" err="1" smtClean="0">
                <a:solidFill>
                  <a:schemeClr val="tx2"/>
                </a:solidFill>
              </a:rPr>
              <a:t>Contrastibilidad</a:t>
            </a:r>
            <a:r>
              <a:rPr lang="es-ES_tradnl" sz="2800" b="1" dirty="0" smtClean="0">
                <a:solidFill>
                  <a:schemeClr val="tx2"/>
                </a:solidFill>
              </a:rPr>
              <a:t> </a:t>
            </a:r>
            <a:r>
              <a:rPr lang="es-ES_tradnl" sz="2800" b="1" dirty="0">
                <a:solidFill>
                  <a:schemeClr val="tx2"/>
                </a:solidFill>
              </a:rPr>
              <a:t>empírica:</a:t>
            </a:r>
            <a:r>
              <a:rPr lang="es-ES_tradnl" sz="2000" dirty="0"/>
              <a:t> </a:t>
            </a:r>
            <a:r>
              <a:rPr lang="es-ES_tradnl" sz="2800" dirty="0"/>
              <a:t>Debe ser solucionable atendiendo a las condiciones actuales del desarrollo científico. 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3907628"/>
            <a:ext cx="8363272" cy="2893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8300" indent="-368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8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s-ES_tradnl" sz="2800" b="1" dirty="0" smtClean="0">
                <a:solidFill>
                  <a:schemeClr val="tx2"/>
                </a:solidFill>
                <a:latin typeface="+mn-lt"/>
              </a:rPr>
              <a:t>Especificidad</a:t>
            </a:r>
            <a:r>
              <a:rPr lang="es-ES_tradnl" sz="2800" dirty="0" smtClean="0">
                <a:latin typeface="+mn-lt"/>
              </a:rPr>
              <a:t>: Debe </a:t>
            </a:r>
            <a:r>
              <a:rPr lang="es-ES_tradnl" sz="2800" dirty="0">
                <a:latin typeface="+mn-lt"/>
              </a:rPr>
              <a:t>ser lo más específico posible. No pueden ser tan amplios  que constituyan un grupo de problemas</a:t>
            </a:r>
            <a:r>
              <a:rPr lang="es-ES_tradnl" sz="2800" dirty="0" smtClean="0">
                <a:solidFill>
                  <a:schemeClr val="accent2"/>
                </a:solidFill>
                <a:latin typeface="Tahoma" panose="020B0604030504040204" pitchFamily="34" charset="0"/>
              </a:rPr>
              <a:t>. </a:t>
            </a:r>
            <a:r>
              <a:rPr lang="es-ES_tradnl" sz="2800" dirty="0" smtClean="0">
                <a:solidFill>
                  <a:srgbClr val="C00000"/>
                </a:solidFill>
                <a:latin typeface="Tahoma" panose="020B0604030504040204" pitchFamily="34" charset="0"/>
              </a:rPr>
              <a:t>Ejemplo</a:t>
            </a:r>
            <a:r>
              <a:rPr lang="es-ES_tradnl" sz="2800" dirty="0" smtClean="0">
                <a:latin typeface="Tahoma" panose="020B0604030504040204" pitchFamily="34" charset="0"/>
              </a:rPr>
              <a:t>: </a:t>
            </a:r>
            <a:r>
              <a:rPr lang="es-ES_tradnl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Etiología de la Hipertensión Arterial Esencial (incorrecto</a:t>
            </a: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).</a:t>
            </a:r>
          </a:p>
          <a:p>
            <a:pPr marL="0" indent="0">
              <a:spcBef>
                <a:spcPct val="50000"/>
              </a:spcBef>
            </a:pPr>
            <a:r>
              <a:rPr lang="es-ES_tradnl" sz="2800" b="1" dirty="0">
                <a:solidFill>
                  <a:srgbClr val="00B050"/>
                </a:solidFill>
                <a:latin typeface="+mn-lt"/>
              </a:rPr>
              <a:t>Si el factor hereditario influye más que el factor renal en el desarrollo de la </a:t>
            </a:r>
            <a:r>
              <a:rPr lang="es-ES_tradnl" sz="2800" b="1" dirty="0" smtClean="0">
                <a:solidFill>
                  <a:srgbClr val="00B050"/>
                </a:solidFill>
                <a:latin typeface="+mn-lt"/>
              </a:rPr>
              <a:t>HTA</a:t>
            </a:r>
            <a:r>
              <a:rPr lang="es-ES_tradnl" sz="2800" dirty="0" smtClean="0">
                <a:latin typeface="+mn-lt"/>
              </a:rPr>
              <a:t>. (</a:t>
            </a:r>
            <a:r>
              <a:rPr lang="es-ES_tradnl" sz="2800" b="1" dirty="0" smtClean="0">
                <a:solidFill>
                  <a:srgbClr val="00B050"/>
                </a:solidFill>
                <a:latin typeface="+mn-lt"/>
              </a:rPr>
              <a:t>correcto</a:t>
            </a:r>
            <a:r>
              <a:rPr lang="es-ES_tradnl" sz="2800" dirty="0" smtClean="0">
                <a:latin typeface="+mn-lt"/>
              </a:rPr>
              <a:t>)</a:t>
            </a:r>
            <a:endParaRPr lang="es-ES_tradn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37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2800" dirty="0" smtClean="0"/>
              <a:t>Características de la </a:t>
            </a:r>
            <a:r>
              <a:rPr lang="es-ES" sz="2800" dirty="0"/>
              <a:t>formulación del problema de </a:t>
            </a:r>
            <a:r>
              <a:rPr lang="es-ES" sz="2800" dirty="0" smtClean="0"/>
              <a:t>investigación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1</a:t>
            </a:r>
            <a:r>
              <a:rPr lang="es-ES" sz="2800" dirty="0"/>
              <a:t>. Debe formularse en términos claros, concretos y explícitos; no permitir ambigüedades. </a:t>
            </a:r>
          </a:p>
          <a:p>
            <a:pPr marL="0" indent="0">
              <a:buNone/>
            </a:pPr>
            <a:r>
              <a:rPr lang="es-ES" sz="2800" dirty="0"/>
              <a:t>2. Debe expresar una relación entre variables (enunciar </a:t>
            </a:r>
            <a:r>
              <a:rPr lang="es-ES" sz="2800" dirty="0" smtClean="0"/>
              <a:t>las variables y/o la relación entre ellas), sobre todo cuando se trata de investigación de tipo cuantitativo. </a:t>
            </a:r>
          </a:p>
          <a:p>
            <a:pPr marL="0" indent="0">
              <a:buNone/>
            </a:pPr>
            <a:r>
              <a:rPr lang="es-ES" sz="2800" dirty="0" smtClean="0"/>
              <a:t>3. Las variables a estudiar deben posibilitar la prueba empírica. </a:t>
            </a:r>
          </a:p>
          <a:p>
            <a:pPr marL="0" indent="0">
              <a:buNone/>
            </a:pPr>
            <a:r>
              <a:rPr lang="es-ES" sz="2800" dirty="0" smtClean="0"/>
              <a:t>4. Debe ser factible de ser estudiado según: capacidad e interés del investigador y, disponibilidad de recursos. </a:t>
            </a:r>
          </a:p>
          <a:p>
            <a:pPr marL="0" indent="0">
              <a:buNone/>
            </a:pPr>
            <a:r>
              <a:rPr lang="es-ES" sz="2800" dirty="0" smtClean="0"/>
              <a:t>5. Debe expresarse en una dimensión temporal y espacial. </a:t>
            </a:r>
            <a:endParaRPr lang="es-ES" sz="28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0" y="2420888"/>
            <a:ext cx="8229600" cy="258390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dirty="0"/>
              <a:t>6. No debe confundirse el problema con el objetivo del estudio. </a:t>
            </a:r>
          </a:p>
          <a:p>
            <a:pPr marL="0" indent="0">
              <a:buNone/>
            </a:pPr>
            <a:r>
              <a:rPr lang="es-ES" sz="2800" dirty="0"/>
              <a:t>7. Debe formularse en forma de pregunta. </a:t>
            </a:r>
          </a:p>
          <a:p>
            <a:pPr marL="0" indent="0">
              <a:buNone/>
            </a:pPr>
            <a:r>
              <a:rPr lang="es-ES" sz="2800" dirty="0"/>
              <a:t>8. Debe ser adecuadamente delimitado</a:t>
            </a:r>
          </a:p>
        </p:txBody>
      </p:sp>
    </p:spTree>
    <p:extLst>
      <p:ext uri="{BB962C8B-B14F-4D97-AF65-F5344CB8AC3E}">
        <p14:creationId xmlns:p14="http://schemas.microsoft.com/office/powerpoint/2010/main" val="36158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298" y="332656"/>
            <a:ext cx="8692186" cy="114300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2800" b="1" dirty="0"/>
              <a:t>ERRORES QUE SUELEN COMETERSE AL PLANTEAR UN PROBLEMA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516" y="1844824"/>
            <a:ext cx="8712968" cy="452596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Muy amplio, no está delimitado. </a:t>
            </a:r>
          </a:p>
          <a:p>
            <a:pPr marL="0" indent="0">
              <a:buNone/>
            </a:pPr>
            <a:r>
              <a:rPr lang="es-ES" dirty="0"/>
              <a:t>• Muy específico, intrascendente. </a:t>
            </a:r>
          </a:p>
          <a:p>
            <a:pPr marL="0" indent="0">
              <a:buNone/>
            </a:pPr>
            <a:r>
              <a:rPr lang="es-ES" dirty="0"/>
              <a:t>• Incertidumbre metodológica: no se puede medir en la práctica, es imposible verificarlo. </a:t>
            </a:r>
          </a:p>
          <a:p>
            <a:pPr marL="0" indent="0">
              <a:buNone/>
            </a:pPr>
            <a:r>
              <a:rPr lang="es-ES" dirty="0"/>
              <a:t>• Ya está resuelto, no hay novedad. </a:t>
            </a:r>
          </a:p>
          <a:p>
            <a:pPr marL="0" indent="0">
              <a:buNone/>
            </a:pPr>
            <a:r>
              <a:rPr lang="es-ES" dirty="0"/>
              <a:t>• Incluye conceptos confusos o ambiguos. </a:t>
            </a:r>
          </a:p>
          <a:p>
            <a:pPr marL="0" indent="0">
              <a:buNone/>
            </a:pPr>
            <a:r>
              <a:rPr lang="es-ES" dirty="0"/>
              <a:t>• El estudiante no posee los recursos para investigarlo. </a:t>
            </a:r>
          </a:p>
        </p:txBody>
      </p:sp>
    </p:spTree>
    <p:extLst>
      <p:ext uri="{BB962C8B-B14F-4D97-AF65-F5344CB8AC3E}">
        <p14:creationId xmlns:p14="http://schemas.microsoft.com/office/powerpoint/2010/main" val="21099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</TotalTime>
  <Words>4129</Words>
  <Application>Microsoft Office PowerPoint</Application>
  <PresentationFormat>Presentación en pantalla (4:3)</PresentationFormat>
  <Paragraphs>320</Paragraphs>
  <Slides>32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Arial</vt:lpstr>
      <vt:lpstr>Calibri</vt:lpstr>
      <vt:lpstr>DejaVu Sans</vt:lpstr>
      <vt:lpstr>Franklin Gothic Book</vt:lpstr>
      <vt:lpstr>Tahoma</vt:lpstr>
      <vt:lpstr>Times New Roman</vt:lpstr>
      <vt:lpstr>Wingdings</vt:lpstr>
      <vt:lpstr>Tema de Office</vt:lpstr>
      <vt:lpstr>FACULTAD DE CIENCIAS MÉDICAS  “Sagua la Grande” curso 2024 METODOLOGÍA DE LA INVESTIGACIÓN MEDICINA 1er Año  Profesor: MsC. Rafel A Machado Ing.: Raquel Sosa Sosa</vt:lpstr>
      <vt:lpstr>Conferencia No. 2 El Proceso de la Investigación Cuantitativa</vt:lpstr>
      <vt:lpstr>Presentación de PowerPoint</vt:lpstr>
      <vt:lpstr>Presentación de PowerPoint</vt:lpstr>
      <vt:lpstr>INTRODUCCIÓN</vt:lpstr>
      <vt:lpstr>Presentación de PowerPoint</vt:lpstr>
      <vt:lpstr>Requisitos del Problema Científico</vt:lpstr>
      <vt:lpstr>Características de la formulación del problema de investigación</vt:lpstr>
      <vt:lpstr>ERRORES QUE SUELEN COMETERSE AL PLANTEAR UN PROBLEMA </vt:lpstr>
      <vt:lpstr>Revisión bibliográfica</vt:lpstr>
      <vt:lpstr>JUSTIFICACION DE LA INVESTIGACION</vt:lpstr>
      <vt:lpstr>JUSTIFICACION DE LA INVESTIGACION</vt:lpstr>
      <vt:lpstr>Presentación de PowerPoint</vt:lpstr>
      <vt:lpstr>Presentación de PowerPoint</vt:lpstr>
      <vt:lpstr>Presentación de PowerPoint</vt:lpstr>
      <vt:lpstr>Errores en la formulación de los objetivos</vt:lpstr>
      <vt:lpstr> Formulación de objetivos </vt:lpstr>
      <vt:lpstr>Marco Teórico</vt:lpstr>
      <vt:lpstr>Marco Teórico</vt:lpstr>
      <vt:lpstr>Marco Teórico</vt:lpstr>
      <vt:lpstr>Variables. </vt:lpstr>
      <vt:lpstr>Variables. Clasificación de las variables. </vt:lpstr>
      <vt:lpstr>Variables. Clasificación de las variables. </vt:lpstr>
      <vt:lpstr>Hipótesis</vt:lpstr>
      <vt:lpstr>Hipótesis</vt:lpstr>
      <vt:lpstr>Hipótesis. Clasificación de las hipótesis</vt:lpstr>
      <vt:lpstr>Hipótesis. Clasificación de las hipótesis</vt:lpstr>
      <vt:lpstr>Presentación de PowerPoint</vt:lpstr>
      <vt:lpstr>Presentación de PowerPoint</vt:lpstr>
      <vt:lpstr>Actividad Independiente</vt:lpstr>
      <vt:lpstr>Presentación de PowerPoint</vt:lpstr>
      <vt:lpstr>BIBLIOGRAFIA</vt:lpstr>
    </vt:vector>
  </TitlesOfParts>
  <Company>TLR-SERVICE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No. 1 El  Método científico en las ciencias de la salud.</dc:title>
  <dc:creator>ABE Y DANY</dc:creator>
  <cp:lastModifiedBy>FCMSAGUA</cp:lastModifiedBy>
  <cp:revision>176</cp:revision>
  <dcterms:created xsi:type="dcterms:W3CDTF">2015-11-08T11:20:53Z</dcterms:created>
  <dcterms:modified xsi:type="dcterms:W3CDTF">2024-05-21T17:01:21Z</dcterms:modified>
</cp:coreProperties>
</file>