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33"/>
  </p:notesMasterIdLst>
  <p:sldIdLst>
    <p:sldId id="319" r:id="rId3"/>
    <p:sldId id="304" r:id="rId4"/>
    <p:sldId id="318" r:id="rId5"/>
    <p:sldId id="302" r:id="rId6"/>
    <p:sldId id="303" r:id="rId7"/>
    <p:sldId id="320" r:id="rId8"/>
    <p:sldId id="306" r:id="rId9"/>
    <p:sldId id="309" r:id="rId10"/>
    <p:sldId id="321" r:id="rId11"/>
    <p:sldId id="322" r:id="rId12"/>
    <p:sldId id="308" r:id="rId13"/>
    <p:sldId id="310" r:id="rId14"/>
    <p:sldId id="311" r:id="rId15"/>
    <p:sldId id="324" r:id="rId16"/>
    <p:sldId id="325" r:id="rId17"/>
    <p:sldId id="323" r:id="rId18"/>
    <p:sldId id="312" r:id="rId19"/>
    <p:sldId id="327" r:id="rId20"/>
    <p:sldId id="328" r:id="rId21"/>
    <p:sldId id="329" r:id="rId22"/>
    <p:sldId id="307" r:id="rId23"/>
    <p:sldId id="317" r:id="rId24"/>
    <p:sldId id="326" r:id="rId25"/>
    <p:sldId id="313" r:id="rId26"/>
    <p:sldId id="330" r:id="rId27"/>
    <p:sldId id="331" r:id="rId28"/>
    <p:sldId id="283" r:id="rId29"/>
    <p:sldId id="278" r:id="rId30"/>
    <p:sldId id="274" r:id="rId31"/>
    <p:sldId id="332" r:id="rId32"/>
  </p:sldIdLst>
  <p:sldSz cx="12192000" cy="6858000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AC67D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1887" autoAdjust="0"/>
  </p:normalViewPr>
  <p:slideViewPr>
    <p:cSldViewPr>
      <p:cViewPr varScale="1">
        <p:scale>
          <a:sx n="72" d="100"/>
          <a:sy n="72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25" d="100"/>
          <a:sy n="125" d="100"/>
        </p:scale>
        <p:origin x="1266" y="-25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9BD38C-D381-47CB-80EA-2DADEF77319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50C6ACC-54CD-481B-8C73-2771D7A1D7E7}">
      <dgm:prSet phldrT="[Texto]"/>
      <dgm:spPr/>
      <dgm:t>
        <a:bodyPr/>
        <a:lstStyle/>
        <a:p>
          <a:r>
            <a:rPr lang="es-ES" dirty="0" smtClean="0"/>
            <a:t>Inducida</a:t>
          </a:r>
          <a:endParaRPr lang="es-ES" dirty="0"/>
        </a:p>
      </dgm:t>
    </dgm:pt>
    <dgm:pt modelId="{0F2BB3DF-B4F5-4F1B-84C8-46F635328116}" type="parTrans" cxnId="{4F7041AF-82A6-4681-B00A-FC55AC2C9C33}">
      <dgm:prSet/>
      <dgm:spPr/>
      <dgm:t>
        <a:bodyPr/>
        <a:lstStyle/>
        <a:p>
          <a:endParaRPr lang="es-ES"/>
        </a:p>
      </dgm:t>
    </dgm:pt>
    <dgm:pt modelId="{8D742FC9-0FDA-412C-9928-DE774065221C}" type="sibTrans" cxnId="{4F7041AF-82A6-4681-B00A-FC55AC2C9C33}">
      <dgm:prSet/>
      <dgm:spPr/>
      <dgm:t>
        <a:bodyPr/>
        <a:lstStyle/>
        <a:p>
          <a:endParaRPr lang="es-ES"/>
        </a:p>
      </dgm:t>
    </dgm:pt>
    <dgm:pt modelId="{C8B06B30-3EE8-4C47-95A8-160FC2A6927F}">
      <dgm:prSet phldrT="[Texto]"/>
      <dgm:spPr/>
      <dgm:t>
        <a:bodyPr/>
        <a:lstStyle/>
        <a:p>
          <a:r>
            <a:rPr lang="es-ES" dirty="0" smtClean="0"/>
            <a:t>definida por la intención de la información a obtener.</a:t>
          </a:r>
          <a:endParaRPr lang="es-ES" dirty="0"/>
        </a:p>
      </dgm:t>
    </dgm:pt>
    <dgm:pt modelId="{F7D19CFF-7BCB-4C8D-895A-11F66B6F8BDA}" type="parTrans" cxnId="{3AFCD5F0-E991-4E65-AA20-AD38A33F0510}">
      <dgm:prSet/>
      <dgm:spPr/>
      <dgm:t>
        <a:bodyPr/>
        <a:lstStyle/>
        <a:p>
          <a:endParaRPr lang="es-ES"/>
        </a:p>
      </dgm:t>
    </dgm:pt>
    <dgm:pt modelId="{81EF1894-C0BB-434D-915E-F84A65EC04FD}" type="sibTrans" cxnId="{3AFCD5F0-E991-4E65-AA20-AD38A33F0510}">
      <dgm:prSet/>
      <dgm:spPr/>
      <dgm:t>
        <a:bodyPr/>
        <a:lstStyle/>
        <a:p>
          <a:endParaRPr lang="es-ES"/>
        </a:p>
      </dgm:t>
    </dgm:pt>
    <dgm:pt modelId="{FF1A3D54-8922-4F60-8FC5-04FF36186ED9}">
      <dgm:prSet phldrT="[Texto]"/>
      <dgm:spPr/>
      <dgm:t>
        <a:bodyPr/>
        <a:lstStyle/>
        <a:p>
          <a:r>
            <a:rPr lang="es-ES" dirty="0" smtClean="0"/>
            <a:t>Al azar</a:t>
          </a:r>
          <a:endParaRPr lang="es-ES" dirty="0"/>
        </a:p>
      </dgm:t>
    </dgm:pt>
    <dgm:pt modelId="{DD3B35A1-5F3E-4D80-A21F-3E45992745A6}" type="parTrans" cxnId="{2348B784-5014-4E2B-B0F1-C129F07D550F}">
      <dgm:prSet/>
      <dgm:spPr/>
      <dgm:t>
        <a:bodyPr/>
        <a:lstStyle/>
        <a:p>
          <a:endParaRPr lang="es-ES"/>
        </a:p>
      </dgm:t>
    </dgm:pt>
    <dgm:pt modelId="{FF04D031-8ABB-4F96-8DD3-650F9E240E06}" type="sibTrans" cxnId="{2348B784-5014-4E2B-B0F1-C129F07D550F}">
      <dgm:prSet/>
      <dgm:spPr/>
      <dgm:t>
        <a:bodyPr/>
        <a:lstStyle/>
        <a:p>
          <a:endParaRPr lang="es-ES"/>
        </a:p>
      </dgm:t>
    </dgm:pt>
    <dgm:pt modelId="{830FCE16-DB9E-4610-995D-A4635A731025}">
      <dgm:prSet phldrT="[Texto]"/>
      <dgm:spPr/>
      <dgm:t>
        <a:bodyPr/>
        <a:lstStyle/>
        <a:p>
          <a:pPr algn="just"/>
          <a:r>
            <a:rPr lang="es-ES" dirty="0" smtClean="0"/>
            <a:t>de un grupo identificado se utiliza un medio de selección</a:t>
          </a:r>
          <a:br>
            <a:rPr lang="es-ES" dirty="0" smtClean="0"/>
          </a:br>
          <a:r>
            <a:rPr lang="es-ES" dirty="0" smtClean="0"/>
            <a:t>aleatoria para su incorporación al estudio.</a:t>
          </a:r>
          <a:endParaRPr lang="es-ES" dirty="0"/>
        </a:p>
      </dgm:t>
    </dgm:pt>
    <dgm:pt modelId="{81CF56F3-9B43-44E0-A5A5-C531E62E3E76}" type="parTrans" cxnId="{C881EA58-0C6C-48CA-B6F4-5CF5627A371D}">
      <dgm:prSet/>
      <dgm:spPr/>
      <dgm:t>
        <a:bodyPr/>
        <a:lstStyle/>
        <a:p>
          <a:endParaRPr lang="es-ES"/>
        </a:p>
      </dgm:t>
    </dgm:pt>
    <dgm:pt modelId="{E152326D-8C3B-4C88-AAE8-A5ADBC919AB9}" type="sibTrans" cxnId="{C881EA58-0C6C-48CA-B6F4-5CF5627A371D}">
      <dgm:prSet/>
      <dgm:spPr/>
      <dgm:t>
        <a:bodyPr/>
        <a:lstStyle/>
        <a:p>
          <a:endParaRPr lang="es-ES"/>
        </a:p>
      </dgm:t>
    </dgm:pt>
    <dgm:pt modelId="{2E28CF35-3FBC-4388-ABAF-3ED1EF653D70}">
      <dgm:prSet phldrT="[Texto]"/>
      <dgm:spPr/>
      <dgm:t>
        <a:bodyPr/>
        <a:lstStyle/>
        <a:p>
          <a:r>
            <a:rPr lang="es-ES" dirty="0" smtClean="0"/>
            <a:t>Bola de nieve</a:t>
          </a:r>
          <a:endParaRPr lang="es-ES" dirty="0"/>
        </a:p>
      </dgm:t>
    </dgm:pt>
    <dgm:pt modelId="{00C9E85B-83A6-4DBC-B1A6-675C116B917A}" type="parTrans" cxnId="{EA8C1874-3280-4305-A64A-073C236D7175}">
      <dgm:prSet/>
      <dgm:spPr/>
      <dgm:t>
        <a:bodyPr/>
        <a:lstStyle/>
        <a:p>
          <a:endParaRPr lang="es-ES"/>
        </a:p>
      </dgm:t>
    </dgm:pt>
    <dgm:pt modelId="{4DB2C30D-2827-40E9-AB21-85F75D97E50E}" type="sibTrans" cxnId="{EA8C1874-3280-4305-A64A-073C236D7175}">
      <dgm:prSet/>
      <dgm:spPr/>
      <dgm:t>
        <a:bodyPr/>
        <a:lstStyle/>
        <a:p>
          <a:endParaRPr lang="es-ES"/>
        </a:p>
      </dgm:t>
    </dgm:pt>
    <dgm:pt modelId="{ED45480F-14FB-4EE2-B1FE-8DBC0514844C}">
      <dgm:prSet phldrT="[Texto]"/>
      <dgm:spPr/>
      <dgm:t>
        <a:bodyPr/>
        <a:lstStyle/>
        <a:p>
          <a:pPr algn="just"/>
          <a:r>
            <a:rPr lang="es-ES" dirty="0" smtClean="0"/>
            <a:t>Se selecciona un informante clave, y ese señala dos y estos dos señalan dos más, así se continúa hasta alcanzar los definidos.</a:t>
          </a:r>
          <a:endParaRPr lang="es-ES" dirty="0"/>
        </a:p>
      </dgm:t>
    </dgm:pt>
    <dgm:pt modelId="{17AA66BA-E2EF-4756-A793-B55B50811A5D}" type="parTrans" cxnId="{1984F1A0-87A5-429C-854D-E5553B43ECAA}">
      <dgm:prSet/>
      <dgm:spPr/>
      <dgm:t>
        <a:bodyPr/>
        <a:lstStyle/>
        <a:p>
          <a:endParaRPr lang="es-ES"/>
        </a:p>
      </dgm:t>
    </dgm:pt>
    <dgm:pt modelId="{CBEEE824-91F2-4637-A488-499EF98823B6}" type="sibTrans" cxnId="{1984F1A0-87A5-429C-854D-E5553B43ECAA}">
      <dgm:prSet/>
      <dgm:spPr/>
      <dgm:t>
        <a:bodyPr/>
        <a:lstStyle/>
        <a:p>
          <a:endParaRPr lang="es-ES"/>
        </a:p>
      </dgm:t>
    </dgm:pt>
    <dgm:pt modelId="{2A8FC308-B722-4AC1-AC4D-2795989E33C0}" type="pres">
      <dgm:prSet presAssocID="{659BD38C-D381-47CB-80EA-2DADEF7731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FC47676-3480-45D4-A5F9-5689D6F0CCA0}" type="pres">
      <dgm:prSet presAssocID="{250C6ACC-54CD-481B-8C73-2771D7A1D7E7}" presName="composite" presStyleCnt="0"/>
      <dgm:spPr/>
    </dgm:pt>
    <dgm:pt modelId="{5F8BC6B6-E2C8-49F2-B1BE-FA05C5FCEAD3}" type="pres">
      <dgm:prSet presAssocID="{250C6ACC-54CD-481B-8C73-2771D7A1D7E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EC384A-4795-4A79-9F17-73803661064B}" type="pres">
      <dgm:prSet presAssocID="{250C6ACC-54CD-481B-8C73-2771D7A1D7E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26DC80-19C4-45B6-9D51-87F0CD55FED9}" type="pres">
      <dgm:prSet presAssocID="{8D742FC9-0FDA-412C-9928-DE774065221C}" presName="space" presStyleCnt="0"/>
      <dgm:spPr/>
    </dgm:pt>
    <dgm:pt modelId="{3F159059-18EB-49C7-93DC-B91A6BF438D4}" type="pres">
      <dgm:prSet presAssocID="{FF1A3D54-8922-4F60-8FC5-04FF36186ED9}" presName="composite" presStyleCnt="0"/>
      <dgm:spPr/>
    </dgm:pt>
    <dgm:pt modelId="{28421E57-96A5-432B-8736-54D7CE3607C5}" type="pres">
      <dgm:prSet presAssocID="{FF1A3D54-8922-4F60-8FC5-04FF36186ED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FAAEB1-F588-42EE-BC8A-0626C0E0E5D2}" type="pres">
      <dgm:prSet presAssocID="{FF1A3D54-8922-4F60-8FC5-04FF36186ED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56339C-1719-459B-ABBA-69C678919866}" type="pres">
      <dgm:prSet presAssocID="{FF04D031-8ABB-4F96-8DD3-650F9E240E06}" presName="space" presStyleCnt="0"/>
      <dgm:spPr/>
    </dgm:pt>
    <dgm:pt modelId="{29C0E361-5BAF-4A6E-B8A4-28332330EA7E}" type="pres">
      <dgm:prSet presAssocID="{2E28CF35-3FBC-4388-ABAF-3ED1EF653D70}" presName="composite" presStyleCnt="0"/>
      <dgm:spPr/>
    </dgm:pt>
    <dgm:pt modelId="{E4789AE7-B64B-477A-AF9A-D6468E49784A}" type="pres">
      <dgm:prSet presAssocID="{2E28CF35-3FBC-4388-ABAF-3ED1EF653D7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07AD7E-F05A-4373-98B7-BB615F470C2F}" type="pres">
      <dgm:prSet presAssocID="{2E28CF35-3FBC-4388-ABAF-3ED1EF653D7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A8C1874-3280-4305-A64A-073C236D7175}" srcId="{659BD38C-D381-47CB-80EA-2DADEF773196}" destId="{2E28CF35-3FBC-4388-ABAF-3ED1EF653D70}" srcOrd="2" destOrd="0" parTransId="{00C9E85B-83A6-4DBC-B1A6-675C116B917A}" sibTransId="{4DB2C30D-2827-40E9-AB21-85F75D97E50E}"/>
    <dgm:cxn modelId="{1984F1A0-87A5-429C-854D-E5553B43ECAA}" srcId="{2E28CF35-3FBC-4388-ABAF-3ED1EF653D70}" destId="{ED45480F-14FB-4EE2-B1FE-8DBC0514844C}" srcOrd="0" destOrd="0" parTransId="{17AA66BA-E2EF-4756-A793-B55B50811A5D}" sibTransId="{CBEEE824-91F2-4637-A488-499EF98823B6}"/>
    <dgm:cxn modelId="{3AFCD5F0-E991-4E65-AA20-AD38A33F0510}" srcId="{250C6ACC-54CD-481B-8C73-2771D7A1D7E7}" destId="{C8B06B30-3EE8-4C47-95A8-160FC2A6927F}" srcOrd="0" destOrd="0" parTransId="{F7D19CFF-7BCB-4C8D-895A-11F66B6F8BDA}" sibTransId="{81EF1894-C0BB-434D-915E-F84A65EC04FD}"/>
    <dgm:cxn modelId="{1BDAB84F-03C6-4F25-80FD-59D6C953B573}" type="presOf" srcId="{659BD38C-D381-47CB-80EA-2DADEF773196}" destId="{2A8FC308-B722-4AC1-AC4D-2795989E33C0}" srcOrd="0" destOrd="0" presId="urn:microsoft.com/office/officeart/2005/8/layout/hList1"/>
    <dgm:cxn modelId="{49D68D4D-232E-4BBC-B576-A2C58D4AEA69}" type="presOf" srcId="{FF1A3D54-8922-4F60-8FC5-04FF36186ED9}" destId="{28421E57-96A5-432B-8736-54D7CE3607C5}" srcOrd="0" destOrd="0" presId="urn:microsoft.com/office/officeart/2005/8/layout/hList1"/>
    <dgm:cxn modelId="{D8F8220C-838C-4A17-BBE4-E6277A0748A2}" type="presOf" srcId="{830FCE16-DB9E-4610-995D-A4635A731025}" destId="{B3FAAEB1-F588-42EE-BC8A-0626C0E0E5D2}" srcOrd="0" destOrd="0" presId="urn:microsoft.com/office/officeart/2005/8/layout/hList1"/>
    <dgm:cxn modelId="{B0CDCFD5-6E72-4CB6-B421-5A191AE97E72}" type="presOf" srcId="{2E28CF35-3FBC-4388-ABAF-3ED1EF653D70}" destId="{E4789AE7-B64B-477A-AF9A-D6468E49784A}" srcOrd="0" destOrd="0" presId="urn:microsoft.com/office/officeart/2005/8/layout/hList1"/>
    <dgm:cxn modelId="{02A0EE61-8440-4E68-A805-97210D849BF1}" type="presOf" srcId="{ED45480F-14FB-4EE2-B1FE-8DBC0514844C}" destId="{C607AD7E-F05A-4373-98B7-BB615F470C2F}" srcOrd="0" destOrd="0" presId="urn:microsoft.com/office/officeart/2005/8/layout/hList1"/>
    <dgm:cxn modelId="{61FA17C5-46E7-4025-B1D2-5DB4BFCF1988}" type="presOf" srcId="{C8B06B30-3EE8-4C47-95A8-160FC2A6927F}" destId="{6CEC384A-4795-4A79-9F17-73803661064B}" srcOrd="0" destOrd="0" presId="urn:microsoft.com/office/officeart/2005/8/layout/hList1"/>
    <dgm:cxn modelId="{2348B784-5014-4E2B-B0F1-C129F07D550F}" srcId="{659BD38C-D381-47CB-80EA-2DADEF773196}" destId="{FF1A3D54-8922-4F60-8FC5-04FF36186ED9}" srcOrd="1" destOrd="0" parTransId="{DD3B35A1-5F3E-4D80-A21F-3E45992745A6}" sibTransId="{FF04D031-8ABB-4F96-8DD3-650F9E240E06}"/>
    <dgm:cxn modelId="{35FDAE07-2BB4-4BBA-B0AC-CB3A81BE29D0}" type="presOf" srcId="{250C6ACC-54CD-481B-8C73-2771D7A1D7E7}" destId="{5F8BC6B6-E2C8-49F2-B1BE-FA05C5FCEAD3}" srcOrd="0" destOrd="0" presId="urn:microsoft.com/office/officeart/2005/8/layout/hList1"/>
    <dgm:cxn modelId="{4F7041AF-82A6-4681-B00A-FC55AC2C9C33}" srcId="{659BD38C-D381-47CB-80EA-2DADEF773196}" destId="{250C6ACC-54CD-481B-8C73-2771D7A1D7E7}" srcOrd="0" destOrd="0" parTransId="{0F2BB3DF-B4F5-4F1B-84C8-46F635328116}" sibTransId="{8D742FC9-0FDA-412C-9928-DE774065221C}"/>
    <dgm:cxn modelId="{C881EA58-0C6C-48CA-B6F4-5CF5627A371D}" srcId="{FF1A3D54-8922-4F60-8FC5-04FF36186ED9}" destId="{830FCE16-DB9E-4610-995D-A4635A731025}" srcOrd="0" destOrd="0" parTransId="{81CF56F3-9B43-44E0-A5A5-C531E62E3E76}" sibTransId="{E152326D-8C3B-4C88-AAE8-A5ADBC919AB9}"/>
    <dgm:cxn modelId="{917650A4-C502-435C-91D6-9A976C08603D}" type="presParOf" srcId="{2A8FC308-B722-4AC1-AC4D-2795989E33C0}" destId="{FFC47676-3480-45D4-A5F9-5689D6F0CCA0}" srcOrd="0" destOrd="0" presId="urn:microsoft.com/office/officeart/2005/8/layout/hList1"/>
    <dgm:cxn modelId="{2283587C-1864-4D79-8D63-8F5C313604C4}" type="presParOf" srcId="{FFC47676-3480-45D4-A5F9-5689D6F0CCA0}" destId="{5F8BC6B6-E2C8-49F2-B1BE-FA05C5FCEAD3}" srcOrd="0" destOrd="0" presId="urn:microsoft.com/office/officeart/2005/8/layout/hList1"/>
    <dgm:cxn modelId="{6FE6DF67-FEF1-4602-BCA8-4D8AE77F99ED}" type="presParOf" srcId="{FFC47676-3480-45D4-A5F9-5689D6F0CCA0}" destId="{6CEC384A-4795-4A79-9F17-73803661064B}" srcOrd="1" destOrd="0" presId="urn:microsoft.com/office/officeart/2005/8/layout/hList1"/>
    <dgm:cxn modelId="{6FD6871F-2D1D-4942-A43A-7E90893CDAEF}" type="presParOf" srcId="{2A8FC308-B722-4AC1-AC4D-2795989E33C0}" destId="{9F26DC80-19C4-45B6-9D51-87F0CD55FED9}" srcOrd="1" destOrd="0" presId="urn:microsoft.com/office/officeart/2005/8/layout/hList1"/>
    <dgm:cxn modelId="{0FAB02A1-AF16-4305-8DB3-9C8CBB609EA8}" type="presParOf" srcId="{2A8FC308-B722-4AC1-AC4D-2795989E33C0}" destId="{3F159059-18EB-49C7-93DC-B91A6BF438D4}" srcOrd="2" destOrd="0" presId="urn:microsoft.com/office/officeart/2005/8/layout/hList1"/>
    <dgm:cxn modelId="{4557C185-E115-424C-980B-47C3F66F6BCD}" type="presParOf" srcId="{3F159059-18EB-49C7-93DC-B91A6BF438D4}" destId="{28421E57-96A5-432B-8736-54D7CE3607C5}" srcOrd="0" destOrd="0" presId="urn:microsoft.com/office/officeart/2005/8/layout/hList1"/>
    <dgm:cxn modelId="{ED946F4D-F5A1-40A8-9C40-B5E5023B7DA8}" type="presParOf" srcId="{3F159059-18EB-49C7-93DC-B91A6BF438D4}" destId="{B3FAAEB1-F588-42EE-BC8A-0626C0E0E5D2}" srcOrd="1" destOrd="0" presId="urn:microsoft.com/office/officeart/2005/8/layout/hList1"/>
    <dgm:cxn modelId="{5FF4E09C-8E0B-4FFE-A712-E154BD1BAC24}" type="presParOf" srcId="{2A8FC308-B722-4AC1-AC4D-2795989E33C0}" destId="{1956339C-1719-459B-ABBA-69C678919866}" srcOrd="3" destOrd="0" presId="urn:microsoft.com/office/officeart/2005/8/layout/hList1"/>
    <dgm:cxn modelId="{C4DFBF65-CBDA-4594-874F-31908BF46B39}" type="presParOf" srcId="{2A8FC308-B722-4AC1-AC4D-2795989E33C0}" destId="{29C0E361-5BAF-4A6E-B8A4-28332330EA7E}" srcOrd="4" destOrd="0" presId="urn:microsoft.com/office/officeart/2005/8/layout/hList1"/>
    <dgm:cxn modelId="{F91EC77E-07A0-4536-9C36-B211D69AFAD0}" type="presParOf" srcId="{29C0E361-5BAF-4A6E-B8A4-28332330EA7E}" destId="{E4789AE7-B64B-477A-AF9A-D6468E49784A}" srcOrd="0" destOrd="0" presId="urn:microsoft.com/office/officeart/2005/8/layout/hList1"/>
    <dgm:cxn modelId="{E9A6A9F5-6EE7-4C81-9C7D-0923FE8AC69E}" type="presParOf" srcId="{29C0E361-5BAF-4A6E-B8A4-28332330EA7E}" destId="{C607AD7E-F05A-4373-98B7-BB615F470C2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08D46B-A7C5-4F20-BE16-6EB71D50A9DB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54AF304-3C6B-40D9-9126-E4B5D8936D11}">
      <dgm:prSet phldrT="[Texto]"/>
      <dgm:spPr/>
      <dgm:t>
        <a:bodyPr/>
        <a:lstStyle/>
        <a:p>
          <a:r>
            <a:rPr lang="es-ES" dirty="0" smtClean="0"/>
            <a:t>Cualitativos</a:t>
          </a:r>
          <a:endParaRPr lang="es-ES" dirty="0"/>
        </a:p>
      </dgm:t>
    </dgm:pt>
    <dgm:pt modelId="{EAE27065-3B94-4544-8B9E-8CC820D27378}" type="parTrans" cxnId="{28595E60-5439-45F4-A37C-9F4111947326}">
      <dgm:prSet/>
      <dgm:spPr/>
      <dgm:t>
        <a:bodyPr/>
        <a:lstStyle/>
        <a:p>
          <a:endParaRPr lang="es-ES"/>
        </a:p>
      </dgm:t>
    </dgm:pt>
    <dgm:pt modelId="{047438AB-E6F5-4CAD-ABFD-983DF75CE455}" type="sibTrans" cxnId="{28595E60-5439-45F4-A37C-9F4111947326}">
      <dgm:prSet/>
      <dgm:spPr/>
      <dgm:t>
        <a:bodyPr/>
        <a:lstStyle/>
        <a:p>
          <a:endParaRPr lang="es-ES"/>
        </a:p>
      </dgm:t>
    </dgm:pt>
    <dgm:pt modelId="{25F860F8-EF3B-49E8-91F6-6806253F007C}">
      <dgm:prSet phldrT="[Texto]"/>
      <dgm:spPr/>
      <dgm:t>
        <a:bodyPr/>
        <a:lstStyle/>
        <a:p>
          <a:r>
            <a:rPr lang="es-ES" dirty="0" smtClean="0"/>
            <a:t>Nominal</a:t>
          </a:r>
          <a:endParaRPr lang="es-ES" dirty="0"/>
        </a:p>
      </dgm:t>
    </dgm:pt>
    <dgm:pt modelId="{DDB6636B-7036-407B-B9FD-7A432C047B98}" type="parTrans" cxnId="{E5001E95-3154-4BFE-A062-8FD9DB8DD202}">
      <dgm:prSet/>
      <dgm:spPr/>
      <dgm:t>
        <a:bodyPr/>
        <a:lstStyle/>
        <a:p>
          <a:endParaRPr lang="es-ES"/>
        </a:p>
      </dgm:t>
    </dgm:pt>
    <dgm:pt modelId="{265D4FA7-20D0-4ED3-A479-1DCD7D3C8E8A}" type="sibTrans" cxnId="{E5001E95-3154-4BFE-A062-8FD9DB8DD202}">
      <dgm:prSet/>
      <dgm:spPr/>
      <dgm:t>
        <a:bodyPr/>
        <a:lstStyle/>
        <a:p>
          <a:endParaRPr lang="es-ES"/>
        </a:p>
      </dgm:t>
    </dgm:pt>
    <dgm:pt modelId="{2ED26B16-40E3-4045-9AC9-09410C6A98DF}">
      <dgm:prSet phldrT="[Texto]"/>
      <dgm:spPr/>
      <dgm:t>
        <a:bodyPr/>
        <a:lstStyle/>
        <a:p>
          <a:r>
            <a:rPr lang="es-ES" dirty="0" smtClean="0"/>
            <a:t>Ordinal</a:t>
          </a:r>
          <a:endParaRPr lang="es-ES" dirty="0"/>
        </a:p>
      </dgm:t>
    </dgm:pt>
    <dgm:pt modelId="{C926D90D-8840-4858-95EF-6A17BD56367A}" type="parTrans" cxnId="{6B684E7F-729E-43D2-9B4D-1C60AA906FB5}">
      <dgm:prSet/>
      <dgm:spPr/>
      <dgm:t>
        <a:bodyPr/>
        <a:lstStyle/>
        <a:p>
          <a:endParaRPr lang="es-ES"/>
        </a:p>
      </dgm:t>
    </dgm:pt>
    <dgm:pt modelId="{1404D2AC-4640-425A-AC0D-3A3BC6544EB3}" type="sibTrans" cxnId="{6B684E7F-729E-43D2-9B4D-1C60AA906FB5}">
      <dgm:prSet/>
      <dgm:spPr/>
      <dgm:t>
        <a:bodyPr/>
        <a:lstStyle/>
        <a:p>
          <a:endParaRPr lang="es-ES"/>
        </a:p>
      </dgm:t>
    </dgm:pt>
    <dgm:pt modelId="{7B9688F9-30B6-4C3A-BB23-674008072D32}">
      <dgm:prSet phldrT="[Texto]"/>
      <dgm:spPr/>
      <dgm:t>
        <a:bodyPr/>
        <a:lstStyle/>
        <a:p>
          <a:r>
            <a:rPr lang="es-ES" dirty="0" smtClean="0"/>
            <a:t>Cuantitativos</a:t>
          </a:r>
          <a:endParaRPr lang="es-ES" dirty="0"/>
        </a:p>
      </dgm:t>
    </dgm:pt>
    <dgm:pt modelId="{A71F6C70-FD94-475C-8395-B8875C850561}" type="parTrans" cxnId="{A5D6BBF7-0185-4ABA-B30D-5BBA6811231D}">
      <dgm:prSet/>
      <dgm:spPr/>
      <dgm:t>
        <a:bodyPr/>
        <a:lstStyle/>
        <a:p>
          <a:endParaRPr lang="es-ES"/>
        </a:p>
      </dgm:t>
    </dgm:pt>
    <dgm:pt modelId="{BAF7AA30-F02D-4485-899A-4E51666EF266}" type="sibTrans" cxnId="{A5D6BBF7-0185-4ABA-B30D-5BBA6811231D}">
      <dgm:prSet/>
      <dgm:spPr/>
      <dgm:t>
        <a:bodyPr/>
        <a:lstStyle/>
        <a:p>
          <a:endParaRPr lang="es-ES"/>
        </a:p>
      </dgm:t>
    </dgm:pt>
    <dgm:pt modelId="{EF1198FD-1286-4FC0-AE08-5BDF0354ED74}">
      <dgm:prSet phldrT="[Texto]"/>
      <dgm:spPr/>
      <dgm:t>
        <a:bodyPr/>
        <a:lstStyle/>
        <a:p>
          <a:r>
            <a:rPr lang="es-ES" dirty="0" smtClean="0"/>
            <a:t>Discreta</a:t>
          </a:r>
          <a:endParaRPr lang="es-ES" dirty="0"/>
        </a:p>
      </dgm:t>
    </dgm:pt>
    <dgm:pt modelId="{41F55A55-FA67-4D28-B540-41FEDA95F812}" type="parTrans" cxnId="{381FE46B-4AAC-458F-8A10-C76038F2C997}">
      <dgm:prSet/>
      <dgm:spPr/>
      <dgm:t>
        <a:bodyPr/>
        <a:lstStyle/>
        <a:p>
          <a:endParaRPr lang="es-ES"/>
        </a:p>
      </dgm:t>
    </dgm:pt>
    <dgm:pt modelId="{79DD8EF3-7433-45B0-8FEB-CC652C002375}" type="sibTrans" cxnId="{381FE46B-4AAC-458F-8A10-C76038F2C997}">
      <dgm:prSet/>
      <dgm:spPr/>
      <dgm:t>
        <a:bodyPr/>
        <a:lstStyle/>
        <a:p>
          <a:endParaRPr lang="es-ES"/>
        </a:p>
      </dgm:t>
    </dgm:pt>
    <dgm:pt modelId="{BB57CAF0-416F-4287-A4B5-ACBCA3050E62}">
      <dgm:prSet phldrT="[Texto]"/>
      <dgm:spPr/>
      <dgm:t>
        <a:bodyPr/>
        <a:lstStyle/>
        <a:p>
          <a:r>
            <a:rPr lang="es-ES" dirty="0" smtClean="0"/>
            <a:t>Continua</a:t>
          </a:r>
          <a:endParaRPr lang="es-ES" dirty="0"/>
        </a:p>
      </dgm:t>
    </dgm:pt>
    <dgm:pt modelId="{079F8E5A-3738-4A28-A0AF-F413208CA45A}" type="parTrans" cxnId="{59E2541F-E51F-479D-86B8-39DC3F763502}">
      <dgm:prSet/>
      <dgm:spPr/>
      <dgm:t>
        <a:bodyPr/>
        <a:lstStyle/>
        <a:p>
          <a:endParaRPr lang="es-ES"/>
        </a:p>
      </dgm:t>
    </dgm:pt>
    <dgm:pt modelId="{102DDDF3-E6EE-4771-86EE-0F3BA8DC3597}" type="sibTrans" cxnId="{59E2541F-E51F-479D-86B8-39DC3F763502}">
      <dgm:prSet/>
      <dgm:spPr/>
      <dgm:t>
        <a:bodyPr/>
        <a:lstStyle/>
        <a:p>
          <a:endParaRPr lang="es-ES"/>
        </a:p>
      </dgm:t>
    </dgm:pt>
    <dgm:pt modelId="{4FB55369-0257-4459-BA0F-AAFDB7AA1957}" type="pres">
      <dgm:prSet presAssocID="{7B08D46B-A7C5-4F20-BE16-6EB71D50A9DB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4849C131-083F-4B55-8F61-692BAB8429F2}" type="pres">
      <dgm:prSet presAssocID="{454AF304-3C6B-40D9-9126-E4B5D8936D11}" presName="compositeNode" presStyleCnt="0">
        <dgm:presLayoutVars>
          <dgm:bulletEnabled val="1"/>
        </dgm:presLayoutVars>
      </dgm:prSet>
      <dgm:spPr/>
    </dgm:pt>
    <dgm:pt modelId="{D65B4E36-4127-4691-8478-E80391609A8B}" type="pres">
      <dgm:prSet presAssocID="{454AF304-3C6B-40D9-9126-E4B5D8936D11}" presName="image" presStyleLbl="fgImgPlace1" presStyleIdx="0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BD17418A-E5FF-4884-AD22-4D2E618600FB}" type="pres">
      <dgm:prSet presAssocID="{454AF304-3C6B-40D9-9126-E4B5D8936D11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2F42E8-500B-484E-86BB-30FCB5AC4692}" type="pres">
      <dgm:prSet presAssocID="{454AF304-3C6B-40D9-9126-E4B5D8936D11}" presName="parentNode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E93D7AA-9EBD-4F4B-88B3-4EB65165632F}" type="pres">
      <dgm:prSet presAssocID="{047438AB-E6F5-4CAD-ABFD-983DF75CE455}" presName="sibTrans" presStyleCnt="0"/>
      <dgm:spPr/>
    </dgm:pt>
    <dgm:pt modelId="{88DE3C43-90E9-4551-BA99-D9372E105F74}" type="pres">
      <dgm:prSet presAssocID="{7B9688F9-30B6-4C3A-BB23-674008072D32}" presName="compositeNode" presStyleCnt="0">
        <dgm:presLayoutVars>
          <dgm:bulletEnabled val="1"/>
        </dgm:presLayoutVars>
      </dgm:prSet>
      <dgm:spPr/>
    </dgm:pt>
    <dgm:pt modelId="{B57D0789-94B9-46E3-886F-73E80EEBD71C}" type="pres">
      <dgm:prSet presAssocID="{7B9688F9-30B6-4C3A-BB23-674008072D32}" presName="image" presStyleLbl="fgImgPlace1" presStyleIdx="1" presStyleCnt="2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505D8818-363A-4304-9221-775C0F544B65}" type="pres">
      <dgm:prSet presAssocID="{7B9688F9-30B6-4C3A-BB23-674008072D32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29E0E3-C655-4533-944E-87CF67F7B74A}" type="pres">
      <dgm:prSet presAssocID="{7B9688F9-30B6-4C3A-BB23-674008072D32}" presName="parentNode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CCFD1AD-0601-4078-9A79-716D5440750D}" type="presOf" srcId="{454AF304-3C6B-40D9-9126-E4B5D8936D11}" destId="{F32F42E8-500B-484E-86BB-30FCB5AC4692}" srcOrd="0" destOrd="0" presId="urn:microsoft.com/office/officeart/2005/8/layout/hList2"/>
    <dgm:cxn modelId="{8B8575F2-D675-46EE-BA47-83705AF3B7F7}" type="presOf" srcId="{7B9688F9-30B6-4C3A-BB23-674008072D32}" destId="{DC29E0E3-C655-4533-944E-87CF67F7B74A}" srcOrd="0" destOrd="0" presId="urn:microsoft.com/office/officeart/2005/8/layout/hList2"/>
    <dgm:cxn modelId="{4DFBDD0C-876F-4B9C-A51F-A9EAF53567F7}" type="presOf" srcId="{25F860F8-EF3B-49E8-91F6-6806253F007C}" destId="{BD17418A-E5FF-4884-AD22-4D2E618600FB}" srcOrd="0" destOrd="0" presId="urn:microsoft.com/office/officeart/2005/8/layout/hList2"/>
    <dgm:cxn modelId="{6B684E7F-729E-43D2-9B4D-1C60AA906FB5}" srcId="{454AF304-3C6B-40D9-9126-E4B5D8936D11}" destId="{2ED26B16-40E3-4045-9AC9-09410C6A98DF}" srcOrd="1" destOrd="0" parTransId="{C926D90D-8840-4858-95EF-6A17BD56367A}" sibTransId="{1404D2AC-4640-425A-AC0D-3A3BC6544EB3}"/>
    <dgm:cxn modelId="{EBD4E1D0-0EA1-48CC-841D-7DA43A78A815}" type="presOf" srcId="{2ED26B16-40E3-4045-9AC9-09410C6A98DF}" destId="{BD17418A-E5FF-4884-AD22-4D2E618600FB}" srcOrd="0" destOrd="1" presId="urn:microsoft.com/office/officeart/2005/8/layout/hList2"/>
    <dgm:cxn modelId="{FCFF4AEA-2A07-4AB1-BDDD-A249A2280B41}" type="presOf" srcId="{BB57CAF0-416F-4287-A4B5-ACBCA3050E62}" destId="{505D8818-363A-4304-9221-775C0F544B65}" srcOrd="0" destOrd="1" presId="urn:microsoft.com/office/officeart/2005/8/layout/hList2"/>
    <dgm:cxn modelId="{381FE46B-4AAC-458F-8A10-C76038F2C997}" srcId="{7B9688F9-30B6-4C3A-BB23-674008072D32}" destId="{EF1198FD-1286-4FC0-AE08-5BDF0354ED74}" srcOrd="0" destOrd="0" parTransId="{41F55A55-FA67-4D28-B540-41FEDA95F812}" sibTransId="{79DD8EF3-7433-45B0-8FEB-CC652C002375}"/>
    <dgm:cxn modelId="{A5D6BBF7-0185-4ABA-B30D-5BBA6811231D}" srcId="{7B08D46B-A7C5-4F20-BE16-6EB71D50A9DB}" destId="{7B9688F9-30B6-4C3A-BB23-674008072D32}" srcOrd="1" destOrd="0" parTransId="{A71F6C70-FD94-475C-8395-B8875C850561}" sibTransId="{BAF7AA30-F02D-4485-899A-4E51666EF266}"/>
    <dgm:cxn modelId="{0D39E748-D5A0-410A-9273-04EE377E5881}" type="presOf" srcId="{EF1198FD-1286-4FC0-AE08-5BDF0354ED74}" destId="{505D8818-363A-4304-9221-775C0F544B65}" srcOrd="0" destOrd="0" presId="urn:microsoft.com/office/officeart/2005/8/layout/hList2"/>
    <dgm:cxn modelId="{59E2541F-E51F-479D-86B8-39DC3F763502}" srcId="{7B9688F9-30B6-4C3A-BB23-674008072D32}" destId="{BB57CAF0-416F-4287-A4B5-ACBCA3050E62}" srcOrd="1" destOrd="0" parTransId="{079F8E5A-3738-4A28-A0AF-F413208CA45A}" sibTransId="{102DDDF3-E6EE-4771-86EE-0F3BA8DC3597}"/>
    <dgm:cxn modelId="{28595E60-5439-45F4-A37C-9F4111947326}" srcId="{7B08D46B-A7C5-4F20-BE16-6EB71D50A9DB}" destId="{454AF304-3C6B-40D9-9126-E4B5D8936D11}" srcOrd="0" destOrd="0" parTransId="{EAE27065-3B94-4544-8B9E-8CC820D27378}" sibTransId="{047438AB-E6F5-4CAD-ABFD-983DF75CE455}"/>
    <dgm:cxn modelId="{F11A1B52-62C7-4F77-95DF-DF0801AAA1C5}" type="presOf" srcId="{7B08D46B-A7C5-4F20-BE16-6EB71D50A9DB}" destId="{4FB55369-0257-4459-BA0F-AAFDB7AA1957}" srcOrd="0" destOrd="0" presId="urn:microsoft.com/office/officeart/2005/8/layout/hList2"/>
    <dgm:cxn modelId="{E5001E95-3154-4BFE-A062-8FD9DB8DD202}" srcId="{454AF304-3C6B-40D9-9126-E4B5D8936D11}" destId="{25F860F8-EF3B-49E8-91F6-6806253F007C}" srcOrd="0" destOrd="0" parTransId="{DDB6636B-7036-407B-B9FD-7A432C047B98}" sibTransId="{265D4FA7-20D0-4ED3-A479-1DCD7D3C8E8A}"/>
    <dgm:cxn modelId="{5AC64BEA-521D-462F-A880-1244244696C0}" type="presParOf" srcId="{4FB55369-0257-4459-BA0F-AAFDB7AA1957}" destId="{4849C131-083F-4B55-8F61-692BAB8429F2}" srcOrd="0" destOrd="0" presId="urn:microsoft.com/office/officeart/2005/8/layout/hList2"/>
    <dgm:cxn modelId="{8D80A310-0500-409A-854E-DA586CA86E65}" type="presParOf" srcId="{4849C131-083F-4B55-8F61-692BAB8429F2}" destId="{D65B4E36-4127-4691-8478-E80391609A8B}" srcOrd="0" destOrd="0" presId="urn:microsoft.com/office/officeart/2005/8/layout/hList2"/>
    <dgm:cxn modelId="{466354BA-EC41-4F6B-83A5-A9A3F3FA8C66}" type="presParOf" srcId="{4849C131-083F-4B55-8F61-692BAB8429F2}" destId="{BD17418A-E5FF-4884-AD22-4D2E618600FB}" srcOrd="1" destOrd="0" presId="urn:microsoft.com/office/officeart/2005/8/layout/hList2"/>
    <dgm:cxn modelId="{6C431CF0-F1F9-49B8-ACFD-4E73659731C4}" type="presParOf" srcId="{4849C131-083F-4B55-8F61-692BAB8429F2}" destId="{F32F42E8-500B-484E-86BB-30FCB5AC4692}" srcOrd="2" destOrd="0" presId="urn:microsoft.com/office/officeart/2005/8/layout/hList2"/>
    <dgm:cxn modelId="{5744175F-64B7-4B16-948D-CF6B98723E30}" type="presParOf" srcId="{4FB55369-0257-4459-BA0F-AAFDB7AA1957}" destId="{AE93D7AA-9EBD-4F4B-88B3-4EB65165632F}" srcOrd="1" destOrd="0" presId="urn:microsoft.com/office/officeart/2005/8/layout/hList2"/>
    <dgm:cxn modelId="{2520157A-EE2F-48FB-B108-7DF7EC845F21}" type="presParOf" srcId="{4FB55369-0257-4459-BA0F-AAFDB7AA1957}" destId="{88DE3C43-90E9-4551-BA99-D9372E105F74}" srcOrd="2" destOrd="0" presId="urn:microsoft.com/office/officeart/2005/8/layout/hList2"/>
    <dgm:cxn modelId="{61C379B7-84FD-47D9-B0BE-25FFDA6E9631}" type="presParOf" srcId="{88DE3C43-90E9-4551-BA99-D9372E105F74}" destId="{B57D0789-94B9-46E3-886F-73E80EEBD71C}" srcOrd="0" destOrd="0" presId="urn:microsoft.com/office/officeart/2005/8/layout/hList2"/>
    <dgm:cxn modelId="{0793D84E-2549-4D75-83C1-5A176AB1D0BA}" type="presParOf" srcId="{88DE3C43-90E9-4551-BA99-D9372E105F74}" destId="{505D8818-363A-4304-9221-775C0F544B65}" srcOrd="1" destOrd="0" presId="urn:microsoft.com/office/officeart/2005/8/layout/hList2"/>
    <dgm:cxn modelId="{76175AC2-9A03-4E43-8E24-AD783E6638EE}" type="presParOf" srcId="{88DE3C43-90E9-4551-BA99-D9372E105F74}" destId="{DC29E0E3-C655-4533-944E-87CF67F7B74A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8BC6B6-E2C8-49F2-B1BE-FA05C5FCEAD3}">
      <dsp:nvSpPr>
        <dsp:cNvPr id="0" name=""/>
        <dsp:cNvSpPr/>
      </dsp:nvSpPr>
      <dsp:spPr>
        <a:xfrm>
          <a:off x="3680" y="44043"/>
          <a:ext cx="3588158" cy="89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Inducida</a:t>
          </a:r>
          <a:endParaRPr lang="es-ES" sz="3100" kern="1200" dirty="0"/>
        </a:p>
      </dsp:txBody>
      <dsp:txXfrm>
        <a:off x="3680" y="44043"/>
        <a:ext cx="3588158" cy="892800"/>
      </dsp:txXfrm>
    </dsp:sp>
    <dsp:sp modelId="{6CEC384A-4795-4A79-9F17-73803661064B}">
      <dsp:nvSpPr>
        <dsp:cNvPr id="0" name=""/>
        <dsp:cNvSpPr/>
      </dsp:nvSpPr>
      <dsp:spPr>
        <a:xfrm>
          <a:off x="3680" y="936843"/>
          <a:ext cx="3588158" cy="38906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100" kern="1200" dirty="0" smtClean="0"/>
            <a:t>definida por la intención de la información a obtener.</a:t>
          </a:r>
          <a:endParaRPr lang="es-ES" sz="3100" kern="1200" dirty="0"/>
        </a:p>
      </dsp:txBody>
      <dsp:txXfrm>
        <a:off x="3680" y="936843"/>
        <a:ext cx="3588158" cy="3890603"/>
      </dsp:txXfrm>
    </dsp:sp>
    <dsp:sp modelId="{28421E57-96A5-432B-8736-54D7CE3607C5}">
      <dsp:nvSpPr>
        <dsp:cNvPr id="0" name=""/>
        <dsp:cNvSpPr/>
      </dsp:nvSpPr>
      <dsp:spPr>
        <a:xfrm>
          <a:off x="4094180" y="44043"/>
          <a:ext cx="3588158" cy="89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Al azar</a:t>
          </a:r>
          <a:endParaRPr lang="es-ES" sz="3100" kern="1200" dirty="0"/>
        </a:p>
      </dsp:txBody>
      <dsp:txXfrm>
        <a:off x="4094180" y="44043"/>
        <a:ext cx="3588158" cy="892800"/>
      </dsp:txXfrm>
    </dsp:sp>
    <dsp:sp modelId="{B3FAAEB1-F588-42EE-BC8A-0626C0E0E5D2}">
      <dsp:nvSpPr>
        <dsp:cNvPr id="0" name=""/>
        <dsp:cNvSpPr/>
      </dsp:nvSpPr>
      <dsp:spPr>
        <a:xfrm>
          <a:off x="4094180" y="936843"/>
          <a:ext cx="3588158" cy="38906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just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100" kern="1200" dirty="0" smtClean="0"/>
            <a:t>de un grupo identificado se utiliza un medio de selección</a:t>
          </a:r>
          <a:br>
            <a:rPr lang="es-ES" sz="3100" kern="1200" dirty="0" smtClean="0"/>
          </a:br>
          <a:r>
            <a:rPr lang="es-ES" sz="3100" kern="1200" dirty="0" smtClean="0"/>
            <a:t>aleatoria para su incorporación al estudio.</a:t>
          </a:r>
          <a:endParaRPr lang="es-ES" sz="3100" kern="1200" dirty="0"/>
        </a:p>
      </dsp:txBody>
      <dsp:txXfrm>
        <a:off x="4094180" y="936843"/>
        <a:ext cx="3588158" cy="3890603"/>
      </dsp:txXfrm>
    </dsp:sp>
    <dsp:sp modelId="{E4789AE7-B64B-477A-AF9A-D6468E49784A}">
      <dsp:nvSpPr>
        <dsp:cNvPr id="0" name=""/>
        <dsp:cNvSpPr/>
      </dsp:nvSpPr>
      <dsp:spPr>
        <a:xfrm>
          <a:off x="8184681" y="44043"/>
          <a:ext cx="3588158" cy="89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Bola de nieve</a:t>
          </a:r>
          <a:endParaRPr lang="es-ES" sz="3100" kern="1200" dirty="0"/>
        </a:p>
      </dsp:txBody>
      <dsp:txXfrm>
        <a:off x="8184681" y="44043"/>
        <a:ext cx="3588158" cy="892800"/>
      </dsp:txXfrm>
    </dsp:sp>
    <dsp:sp modelId="{C607AD7E-F05A-4373-98B7-BB615F470C2F}">
      <dsp:nvSpPr>
        <dsp:cNvPr id="0" name=""/>
        <dsp:cNvSpPr/>
      </dsp:nvSpPr>
      <dsp:spPr>
        <a:xfrm>
          <a:off x="8184681" y="936843"/>
          <a:ext cx="3588158" cy="38906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just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100" kern="1200" dirty="0" smtClean="0"/>
            <a:t>Se selecciona un informante clave, y ese señala dos y estos dos señalan dos más, así se continúa hasta alcanzar los definidos.</a:t>
          </a:r>
          <a:endParaRPr lang="es-ES" sz="3100" kern="1200" dirty="0"/>
        </a:p>
      </dsp:txBody>
      <dsp:txXfrm>
        <a:off x="8184681" y="936843"/>
        <a:ext cx="3588158" cy="3890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2F42E8-500B-484E-86BB-30FCB5AC4692}">
      <dsp:nvSpPr>
        <dsp:cNvPr id="0" name=""/>
        <dsp:cNvSpPr/>
      </dsp:nvSpPr>
      <dsp:spPr>
        <a:xfrm rot="16200000">
          <a:off x="-793018" y="1391739"/>
          <a:ext cx="2067854" cy="413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4861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Cualitativos</a:t>
          </a:r>
          <a:endParaRPr lang="es-ES" sz="2400" kern="1200" dirty="0"/>
        </a:p>
      </dsp:txBody>
      <dsp:txXfrm>
        <a:off x="-793018" y="1391739"/>
        <a:ext cx="2067854" cy="413701"/>
      </dsp:txXfrm>
    </dsp:sp>
    <dsp:sp modelId="{BD17418A-E5FF-4884-AD22-4D2E618600FB}">
      <dsp:nvSpPr>
        <dsp:cNvPr id="0" name=""/>
        <dsp:cNvSpPr/>
      </dsp:nvSpPr>
      <dsp:spPr>
        <a:xfrm>
          <a:off x="447758" y="564663"/>
          <a:ext cx="2060669" cy="2067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364861" rIns="248920" bIns="24892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700" kern="1200" dirty="0" smtClean="0"/>
            <a:t>Nominal</a:t>
          </a:r>
          <a:endParaRPr lang="es-E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700" kern="1200" dirty="0" smtClean="0"/>
            <a:t>Ordinal</a:t>
          </a:r>
          <a:endParaRPr lang="es-ES" sz="2700" kern="1200" dirty="0"/>
        </a:p>
      </dsp:txBody>
      <dsp:txXfrm>
        <a:off x="447758" y="564663"/>
        <a:ext cx="2060669" cy="2067854"/>
      </dsp:txXfrm>
    </dsp:sp>
    <dsp:sp modelId="{D65B4E36-4127-4691-8478-E80391609A8B}">
      <dsp:nvSpPr>
        <dsp:cNvPr id="0" name=""/>
        <dsp:cNvSpPr/>
      </dsp:nvSpPr>
      <dsp:spPr>
        <a:xfrm>
          <a:off x="34057" y="18577"/>
          <a:ext cx="827402" cy="827402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29E0E3-C655-4533-944E-87CF67F7B74A}">
      <dsp:nvSpPr>
        <dsp:cNvPr id="0" name=""/>
        <dsp:cNvSpPr/>
      </dsp:nvSpPr>
      <dsp:spPr>
        <a:xfrm rot="16200000">
          <a:off x="2221294" y="1391739"/>
          <a:ext cx="2067854" cy="413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4861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Cuantitativos</a:t>
          </a:r>
          <a:endParaRPr lang="es-ES" sz="2400" kern="1200" dirty="0"/>
        </a:p>
      </dsp:txBody>
      <dsp:txXfrm>
        <a:off x="2221294" y="1391739"/>
        <a:ext cx="2067854" cy="413701"/>
      </dsp:txXfrm>
    </dsp:sp>
    <dsp:sp modelId="{505D8818-363A-4304-9221-775C0F544B65}">
      <dsp:nvSpPr>
        <dsp:cNvPr id="0" name=""/>
        <dsp:cNvSpPr/>
      </dsp:nvSpPr>
      <dsp:spPr>
        <a:xfrm>
          <a:off x="3462072" y="564663"/>
          <a:ext cx="2060669" cy="2067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364861" rIns="248920" bIns="24892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700" kern="1200" dirty="0" smtClean="0"/>
            <a:t>Discreta</a:t>
          </a:r>
          <a:endParaRPr lang="es-E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700" kern="1200" dirty="0" smtClean="0"/>
            <a:t>Continua</a:t>
          </a:r>
          <a:endParaRPr lang="es-ES" sz="2700" kern="1200" dirty="0"/>
        </a:p>
      </dsp:txBody>
      <dsp:txXfrm>
        <a:off x="3462072" y="564663"/>
        <a:ext cx="2060669" cy="2067854"/>
      </dsp:txXfrm>
    </dsp:sp>
    <dsp:sp modelId="{B57D0789-94B9-46E3-886F-73E80EEBD71C}">
      <dsp:nvSpPr>
        <dsp:cNvPr id="0" name=""/>
        <dsp:cNvSpPr/>
      </dsp:nvSpPr>
      <dsp:spPr>
        <a:xfrm>
          <a:off x="3048371" y="18577"/>
          <a:ext cx="827402" cy="827402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450909-5233-4C7E-8490-3EB545DF3664}" type="datetimeFigureOut">
              <a:rPr lang="es-ES"/>
              <a:pPr>
                <a:defRPr/>
              </a:pPr>
              <a:t>26/05/2024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 sz="1000" b="0" i="0" u="none" strike="noStrike" baseline="0" dirty="0" smtClean="0">
                <a:latin typeface="URWPalladioTOT-Reg"/>
              </a:rPr>
              <a:t>consiste en el registro </a:t>
            </a:r>
            <a:r>
              <a:rPr lang="es-ES" sz="1000" b="0" i="0" u="none" strike="noStrike" baseline="0" dirty="0" err="1" smtClean="0">
                <a:latin typeface="URWPalladioTOT-Reg"/>
              </a:rPr>
              <a:t>sistematico</a:t>
            </a:r>
            <a:r>
              <a:rPr lang="es-ES" sz="1000" b="0" i="0" u="none" strike="noStrike" baseline="0" dirty="0" smtClean="0">
                <a:latin typeface="URWPalladioTOT-Reg"/>
              </a:rPr>
              <a:t>, valido y confiable de comportamientos y situaciones</a:t>
            </a:r>
          </a:p>
          <a:p>
            <a:r>
              <a:rPr lang="es-ES" sz="1000" b="0" i="0" u="none" strike="noStrike" baseline="0" dirty="0" smtClean="0">
                <a:latin typeface="URWPalladioTOT-Reg"/>
              </a:rPr>
              <a:t>observables, a </a:t>
            </a:r>
            <a:r>
              <a:rPr lang="es-ES" sz="1000" b="0" i="0" u="none" strike="noStrike" baseline="0" dirty="0" err="1" smtClean="0">
                <a:latin typeface="URWPalladioTOT-Reg"/>
              </a:rPr>
              <a:t>traves</a:t>
            </a:r>
            <a:r>
              <a:rPr lang="es-ES" sz="1000" b="0" i="0" u="none" strike="noStrike" baseline="0" dirty="0" smtClean="0">
                <a:latin typeface="URWPalladioTOT-Reg"/>
              </a:rPr>
              <a:t> de un conjunto de </a:t>
            </a:r>
            <a:r>
              <a:rPr lang="es-ES" sz="1000" b="0" i="0" u="none" strike="noStrike" baseline="0" dirty="0" err="1" smtClean="0">
                <a:latin typeface="URWPalladioTOT-Reg"/>
              </a:rPr>
              <a:t>categorias</a:t>
            </a:r>
            <a:r>
              <a:rPr lang="es-ES" sz="1000" b="0" i="0" u="none" strike="noStrike" baseline="0" dirty="0" smtClean="0">
                <a:latin typeface="URWPalladioTOT-Reg"/>
              </a:rPr>
              <a:t> y </a:t>
            </a:r>
            <a:r>
              <a:rPr lang="es-ES" sz="1000" b="0" i="0" u="none" strike="noStrike" baseline="0" dirty="0" err="1" smtClean="0">
                <a:latin typeface="URWPalladioTOT-Reg"/>
              </a:rPr>
              <a:t>subcategorias</a:t>
            </a:r>
            <a:r>
              <a:rPr lang="es-ES" sz="1000" b="0" i="0" u="none" strike="noStrike" baseline="0" dirty="0" smtClean="0">
                <a:latin typeface="URWPalladioTOT-Reg"/>
              </a:rPr>
              <a:t>.</a:t>
            </a:r>
            <a:r>
              <a:rPr lang="es-ES" noProof="0" dirty="0" smtClean="0"/>
              <a:t>Haga clic para modificar el estilo de texto del patrón</a:t>
            </a:r>
          </a:p>
          <a:p>
            <a:pPr lvl="1"/>
            <a:r>
              <a:rPr lang="es-ES" noProof="0" dirty="0" smtClean="0"/>
              <a:t>Segundo nivel</a:t>
            </a:r>
          </a:p>
          <a:p>
            <a:pPr lvl="2"/>
            <a:r>
              <a:rPr lang="es-ES" noProof="0" dirty="0" smtClean="0"/>
              <a:t>Tercer nivel</a:t>
            </a:r>
          </a:p>
          <a:p>
            <a:pPr lvl="3"/>
            <a:r>
              <a:rPr lang="es-ES" noProof="0" dirty="0" smtClean="0"/>
              <a:t>Cuarto nivel</a:t>
            </a:r>
          </a:p>
          <a:p>
            <a:pPr lvl="4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2227C7B-F7F6-4BF6-BFBD-5A5ADB165D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7137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es-ES" sz="1000" b="0" i="0" u="none" strike="noStrike" kern="1200" baseline="0" smtClean="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227C7B-F7F6-4BF6-BFBD-5A5ADB165DA0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347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medición es el método que se desarrolla con el objetivo de obtener información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numérica acerca de una propiedad o cualidad del objeto, proceso o fenómeno, donde se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comparan magnitudes medibles y conocidas.</a:t>
            </a: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Ejemplo:</a:t>
            </a:r>
          </a:p>
          <a:p>
            <a:endParaRPr lang="es-ES" dirty="0" smtClean="0">
              <a:effectLst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la cualidad de una persona de ser organizada puede asignársele diversos valores: el</a:t>
            </a:r>
            <a:r>
              <a:rPr lang="es-ES" dirty="0" smtClean="0">
                <a:effectLst/>
              </a:rPr>
              <a:t/>
            </a:r>
            <a:br>
              <a:rPr lang="es-ES" dirty="0" smtClean="0">
                <a:effectLst/>
              </a:rPr>
            </a:b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valor de 5 es para la persona muy organizada, 4 organizada, 3 no muy organizada, 2</a:t>
            </a:r>
            <a:r>
              <a:rPr lang="es-ES" dirty="0" smtClean="0">
                <a:effectLst/>
              </a:rPr>
              <a:t/>
            </a:r>
            <a:br>
              <a:rPr lang="es-ES" dirty="0" smtClean="0">
                <a:effectLst/>
              </a:rPr>
            </a:b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desorganizada, 1 muy desorganizada. Con este tipo de evaluación se puede obtener una</a:t>
            </a:r>
            <a:r>
              <a:rPr lang="es-ES" dirty="0" smtClean="0">
                <a:effectLst/>
              </a:rPr>
              <a:t/>
            </a:r>
            <a:br>
              <a:rPr lang="es-ES" dirty="0" smtClean="0">
                <a:effectLst/>
              </a:rPr>
            </a:b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opinión acerca de la persona, grupo de personas e incluso para su autoevaluación.</a:t>
            </a:r>
            <a:endParaRPr lang="es-ES" dirty="0" smtClean="0">
              <a:effectLst/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227C7B-F7F6-4BF6-BFBD-5A5ADB165DA0}" type="slidenum">
              <a:rPr lang="es-ES" smtClean="0"/>
              <a:pPr>
                <a:defRPr/>
              </a:pPr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7395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227C7B-F7F6-4BF6-BFBD-5A5ADB165DA0}" type="slidenum">
              <a:rPr lang="es-ES" smtClean="0"/>
              <a:pPr>
                <a:defRPr/>
              </a:pPr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0044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227C7B-F7F6-4BF6-BFBD-5A5ADB165DA0}" type="slidenum">
              <a:rPr lang="es-ES" smtClean="0"/>
              <a:pPr>
                <a:defRPr/>
              </a:pPr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0849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227C7B-F7F6-4BF6-BFBD-5A5ADB165DA0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1006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Fuentes de recolección de datos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smtClean="0"/>
              <a:t> primarias: se recoge directamente del objeto que la origina.</a:t>
            </a:r>
            <a:r>
              <a:rPr lang="es-ES" baseline="0" dirty="0" smtClean="0"/>
              <a:t> Ejemplo: personas.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dirty="0" smtClean="0"/>
              <a:t> secundarias: se obtienen mediante documentos de regida de datos. Ejemplo: historias clínicas.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dirty="0" smtClean="0"/>
              <a:t> terciarios: se </a:t>
            </a:r>
            <a:r>
              <a:rPr lang="es-ES" baseline="0" dirty="0" err="1" smtClean="0"/>
              <a:t>obtien</a:t>
            </a:r>
            <a:r>
              <a:rPr lang="es-ES" baseline="0" dirty="0" smtClean="0"/>
              <a:t> de organizaciones que apoyan el estudio, agencias informativas, instituciones, etc.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227C7B-F7F6-4BF6-BFBD-5A5ADB165DA0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452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227C7B-F7F6-4BF6-BFBD-5A5ADB165DA0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8120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Ejemplo </a:t>
            </a:r>
            <a:r>
              <a:rPr lang="es-ES" smtClean="0"/>
              <a:t>de clases de preguntas</a:t>
            </a:r>
            <a:r>
              <a:rPr lang="es-ES" baseline="0" smtClean="0"/>
              <a:t> </a:t>
            </a:r>
            <a:r>
              <a:rPr lang="es-ES" baseline="0" dirty="0" smtClean="0"/>
              <a:t>de </a:t>
            </a:r>
            <a:r>
              <a:rPr lang="es-ES" baseline="0" smtClean="0"/>
              <a:t>una entrevista.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227C7B-F7F6-4BF6-BFBD-5A5ADB165DA0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0001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227C7B-F7F6-4BF6-BFBD-5A5ADB165DA0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7151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227C7B-F7F6-4BF6-BFBD-5A5ADB165DA0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452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381000" y="4343400"/>
            <a:ext cx="6096000" cy="4114800"/>
          </a:xfrm>
        </p:spPr>
        <p:txBody>
          <a:bodyPr>
            <a:normAutofit/>
          </a:bodyPr>
          <a:lstStyle/>
          <a:p>
            <a:r>
              <a:rPr lang="es-ES" dirty="0" smtClean="0"/>
              <a:t>La Observación: </a:t>
            </a:r>
            <a:r>
              <a:rPr lang="es-ES" dirty="0"/>
              <a:t>consiste en el </a:t>
            </a:r>
            <a:r>
              <a:rPr lang="es-ES" dirty="0" smtClean="0"/>
              <a:t>registro sistemático, </a:t>
            </a:r>
            <a:r>
              <a:rPr lang="es-ES" dirty="0"/>
              <a:t>valido y confiable de comportamientos y </a:t>
            </a:r>
            <a:r>
              <a:rPr lang="es-ES" dirty="0" smtClean="0"/>
              <a:t>situaciones observables</a:t>
            </a:r>
            <a:r>
              <a:rPr lang="es-ES" dirty="0"/>
              <a:t>, a </a:t>
            </a:r>
            <a:r>
              <a:rPr lang="es-ES" dirty="0" smtClean="0"/>
              <a:t>través </a:t>
            </a:r>
            <a:r>
              <a:rPr lang="es-ES" dirty="0"/>
              <a:t>de un conjunto de </a:t>
            </a:r>
            <a:r>
              <a:rPr lang="es-ES" dirty="0" smtClean="0"/>
              <a:t>categorías y subcategorías.</a:t>
            </a:r>
          </a:p>
          <a:p>
            <a:pPr eaLnBrk="1" hangingPunct="1">
              <a:defRPr/>
            </a:pPr>
            <a:r>
              <a:rPr lang="es-ES" dirty="0" smtClean="0"/>
              <a:t>Propia</a:t>
            </a:r>
            <a:r>
              <a:rPr lang="es-ES" dirty="0"/>
              <a:t>: la realiza el propio sujeto de observación a partir de instrumentos creados para tal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efecto. Cada individuo se </a:t>
            </a:r>
            <a:r>
              <a:rPr lang="es-ES" dirty="0" smtClean="0"/>
              <a:t>auto observa. </a:t>
            </a:r>
            <a:r>
              <a:rPr lang="es-ES" dirty="0"/>
              <a:t>En este caso la guía de observación debe ser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particularmente clara y las instrucciones exhaustivas, sobre que se debe observar, como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llevar a cabo la observación y como registrarla.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Ajena: la realiza el investigador. La ventaja de esta forma en relación con la anterior, es que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el investigador es un sujeto preparado y entrenado, y tiene un marco teórico acerca del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fenómeno, objeto o proceso a observar.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Incluida o participante: el investigador participa de las tareas y actividades del grupo cuya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conducta quiere observar, aunque no necesariamente participa en todas ellas. Para realizar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este tipo de observación, los investigadores deben poseer una gran capacidad para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establecer buenas relaciones personales y una gran capacidad para mantener su posición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como investigador, dado que en su integración propia al grupo puede perder la perspectiva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del fenómeno, proceso u objeto a observar.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Este tipo de observación permite profundizar en el objeto de estudio ya que se realiza “desde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dentro”. Tiene en detrimento el llamado efecto del observador que puede generar que los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participantes, deliberada o inconscientemente, proporcionen al investigador datos falsos o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desorientadores.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Abierta: el investigador se identifica como tal ante el grupo observado. Las personas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conocen que su conducta esta siendo observada. En estos casos hay que prever los sesgos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que se pueden producir en la conducta de los sujetos ante la situación creada.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Encubierta: el investigador no se presenta como tal, es decir, las personas desconocen que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son objeto de observación. En este caso es menos probable que la conducta de las personas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observadas se modifique tanto como cuando la observación es abierta</a:t>
            </a:r>
          </a:p>
        </p:txBody>
      </p:sp>
      <p:sp>
        <p:nvSpPr>
          <p:cNvPr id="25604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9E138D-5252-4F90-892B-512131B02587}" type="slidenum">
              <a:rPr lang="es-ES" sz="1200" smtClean="0">
                <a:latin typeface="Calibri" panose="020F0502020204030204" pitchFamily="34" charset="0"/>
              </a:rPr>
              <a:pPr/>
              <a:t>21</a:t>
            </a:fld>
            <a:endParaRPr lang="es-ES" sz="12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793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s-ES" dirty="0"/>
              <a:t>Propia: la realiza el propio sujeto de observación a partir de instrumentos creados para tal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efecto. Cada individuo se </a:t>
            </a:r>
            <a:r>
              <a:rPr lang="es-ES" dirty="0" err="1"/>
              <a:t>autoobserva</a:t>
            </a:r>
            <a:r>
              <a:rPr lang="es-ES" dirty="0"/>
              <a:t>. En este caso la guía de observación debe ser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particularmente clara y las instrucciones exhaustivas, sobre que se debe observar, como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llevar a cabo la observación y como registrarla.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Ajena: la realiza el investigador. La ventaja de esta forma en relación con la anterior, es que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el investigador es un sujeto preparado y entrenado, y tiene un marco teórico acerca del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fenómeno, objeto o proceso a observar.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Incluida o participante: el investigador participa de las tareas y actividades del grupo cuya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conducta quiere observar, aunque no necesariamente participa en todas ellas. Para realizar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este tipo de observación, los investigadores deben poseer una gran capacidad para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establecer buenas relaciones personales y una gran capacidad para mantener su posición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como investigador, dado que en su integración propia al grupo puede perder la perspectiva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del fenómeno, proceso u objeto a observar.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Este tipo de observación permite profundizar en el objeto de estudio ya que se realiza “desde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dentro”. Tiene en detrimento el llamado efecto del observador que puede generar que los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participantes, deliberada o inconscientemente, proporcionen al investigador datos falsos o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desorientadores.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Abierta: el investigador se identifica como tal ante el grupo observado. Las personas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conocen que su conducta esta siendo observada. En estos casos hay que prever los sesgos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que se pueden producir en la conducta de los sujetos ante la situación creada.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Encubierta: el investigador no se presenta como tal, es decir, las personas desconocen que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son objeto de observación. En este caso es menos probable que la conducta de las personas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observadas se modifique tanto como cuando la observación es </a:t>
            </a:r>
            <a:r>
              <a:rPr lang="es-ES" dirty="0" smtClean="0"/>
              <a:t>abierta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Estandarizada o estructurada: se establece previamente un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sistema de categorías que observar y se estructuran, según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los objetivos del estudio.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Semiestructurada: se sustenta sobre una guía general o conjunto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aspectos globales, que responden a los objetivos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 estudio.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No estandarizada o no estructurada: no se establece, previamente,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conjunto de elementos que tener en consideración,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solo se observará sobre la base de un esquema muy</a:t>
            </a: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general.</a:t>
            </a:r>
            <a:endParaRPr lang="es-ES" dirty="0"/>
          </a:p>
        </p:txBody>
      </p:sp>
      <p:sp>
        <p:nvSpPr>
          <p:cNvPr id="25604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9E138D-5252-4F90-892B-512131B02587}" type="slidenum">
              <a:rPr lang="es-ES" sz="1200" smtClean="0">
                <a:latin typeface="Calibri" panose="020F0502020204030204" pitchFamily="34" charset="0"/>
              </a:rPr>
              <a:pPr/>
              <a:t>22</a:t>
            </a:fld>
            <a:endParaRPr lang="es-ES" sz="12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240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8D632-538F-4C84-A4F8-64869271A5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733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BA979-FE63-4156-9125-84615A4AC0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45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E229B-81BD-4132-BDA1-0921D85D40BC}" type="datetimeFigureOut">
              <a:rPr lang="es-ES"/>
              <a:pPr>
                <a:defRPr/>
              </a:pPr>
              <a:t>26/05/2024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3BCDF-5D51-4CB0-BD69-8F21CBE3052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5267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E8E8F-2BF4-4F4E-AF13-4C88B10FCD94}" type="datetimeFigureOut">
              <a:rPr lang="es-ES"/>
              <a:pPr>
                <a:defRPr/>
              </a:pPr>
              <a:t>26/05/2024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24000-CC4B-4481-8B1C-4BA4FCAA30F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1525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CF175-4291-4E3D-938C-75A442332C0F}" type="datetimeFigureOut">
              <a:rPr lang="es-ES"/>
              <a:pPr>
                <a:defRPr/>
              </a:pPr>
              <a:t>26/05/2024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1F497-9AA3-4CCE-97AE-88A484F41D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3698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EC745-F862-4249-B1E7-CE7956F1DF08}" type="datetimeFigureOut">
              <a:rPr lang="es-ES"/>
              <a:pPr>
                <a:defRPr/>
              </a:pPr>
              <a:t>26/05/2024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90AEF-E011-49C2-9F98-081F049254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872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15404-6509-4464-B318-77D4B739C78D}" type="datetimeFigureOut">
              <a:rPr lang="es-ES"/>
              <a:pPr>
                <a:defRPr/>
              </a:pPr>
              <a:t>26/05/2024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50AAF-0F22-42BF-BB6E-6C0F2F0D12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0675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C70AD-A5FE-471A-8353-970E45BB37AC}" type="datetimeFigureOut">
              <a:rPr lang="es-ES"/>
              <a:pPr>
                <a:defRPr/>
              </a:pPr>
              <a:t>26/05/2024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47DCD-EA54-4530-A869-1DBFEE4DD8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2731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83C3B-A4A0-4258-964C-C0C83E10081E}" type="datetimeFigureOut">
              <a:rPr lang="es-ES"/>
              <a:pPr>
                <a:defRPr/>
              </a:pPr>
              <a:t>26/05/2024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67582-38C4-4E95-98EF-76DF7C1D52F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97640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B5EF9-1515-404C-8BD7-2D8DBDEF4C13}" type="datetimeFigureOut">
              <a:rPr lang="es-ES"/>
              <a:pPr>
                <a:defRPr/>
              </a:pPr>
              <a:t>26/05/2024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011F1-6458-4472-8D58-897CB7233C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216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DBFC1-F958-4C97-815F-6969F9A39194}" type="datetimeFigureOut">
              <a:rPr lang="es-ES"/>
              <a:pPr>
                <a:defRPr/>
              </a:pPr>
              <a:t>26/05/2024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907F1-FFD5-4BC6-83A7-9D9C82402D6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739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2D642-584E-42AB-9C3A-51365D6C390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14609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9274A-1A67-4A2E-8828-BED141193944}" type="datetimeFigureOut">
              <a:rPr lang="es-ES"/>
              <a:pPr>
                <a:defRPr/>
              </a:pPr>
              <a:t>26/05/2024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DDD43-622E-4583-B3F7-021C37C42FA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1468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15840-A8CE-40D0-8C5E-08D951B91C21}" type="datetimeFigureOut">
              <a:rPr lang="es-ES"/>
              <a:pPr>
                <a:defRPr/>
              </a:pPr>
              <a:t>26/05/2024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7AB1B-2D84-4563-9DC8-C9EAF10483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22257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F5A0F-6772-4B49-8D27-FDB67C305CCD}" type="datetimeFigureOut">
              <a:rPr lang="es-ES"/>
              <a:pPr>
                <a:defRPr/>
              </a:pPr>
              <a:t>26/05/2024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4948F-E5F0-4850-8F9D-3FCD80F57FF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051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42B4C-702A-4B8F-A8C0-9437E0FC1A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377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523D5-23B6-433A-BC94-8A98776505C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799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8CFED-8127-40A9-93DE-DAB03C107B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621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7D004-30F4-4EC7-ABD7-11A08E3F38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99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9A651-AB2F-4213-8F9D-83561E11326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5697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9E43-B157-4C8E-8EB0-3EFE8D4C91E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024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6C6E4-31A1-44F4-ABF8-D3D3F3AE8EE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671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BD2BD1-CBE8-4D8F-BB46-03245C401A7D}" type="datetimeFigureOut">
              <a:rPr lang="es-ES"/>
              <a:pPr>
                <a:defRPr/>
              </a:pPr>
              <a:t>26/05/2024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DE32EC-8E69-44C4-B5D8-5C8DD93578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2051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7B320B-03D7-4287-B241-0263B0CE89C4}" type="datetimeFigureOut">
              <a:rPr lang="es-ES"/>
              <a:pPr>
                <a:defRPr/>
              </a:pPr>
              <a:t>26/05/2024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B962943-FCA1-463A-9C66-7301B29785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vscuba.sld.cu/libro/metodologia-de-la-investigacion-para-las-ciencias-de-la-salud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eprints.uanl.mx/12508/1/A2.pdf" TargetMode="External"/><Relationship Id="rId4" Type="http://schemas.openxmlformats.org/officeDocument/2006/relationships/hyperlink" Target="https://www.uca.ac.cr/wp-content/uploads/2017/10/Investigacion.pdf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/>
          </p:cNvSpPr>
          <p:nvPr>
            <p:ph type="title"/>
          </p:nvPr>
        </p:nvSpPr>
        <p:spPr>
          <a:xfrm>
            <a:off x="407368" y="1844824"/>
            <a:ext cx="11377264" cy="4752528"/>
          </a:xfrm>
          <a:noFill/>
          <a:ln w="38100">
            <a:solidFill>
              <a:srgbClr val="C00000"/>
            </a:solidFill>
          </a:ln>
        </p:spPr>
        <p:txBody>
          <a:bodyPr/>
          <a:lstStyle/>
          <a:p>
            <a:pPr lvl="0" algn="ctr"/>
            <a:r>
              <a:rPr lang="es-ES" sz="3600" dirty="0"/>
              <a:t/>
            </a:r>
            <a:br>
              <a:rPr lang="es-ES" sz="3600" dirty="0"/>
            </a:br>
            <a:r>
              <a:rPr lang="es-ES" sz="3600" dirty="0"/>
              <a:t/>
            </a:r>
            <a:br>
              <a:rPr lang="es-ES" sz="3600" dirty="0"/>
            </a:br>
            <a:r>
              <a:rPr lang="es-ES" sz="3600" dirty="0">
                <a:solidFill>
                  <a:srgbClr val="C00000"/>
                </a:solidFill>
              </a:rPr>
              <a:t>FACULTAD DE CIENCIAS MÉDICAS </a:t>
            </a:r>
            <a:br>
              <a:rPr lang="es-ES" sz="3600" dirty="0">
                <a:solidFill>
                  <a:srgbClr val="C00000"/>
                </a:solidFill>
              </a:rPr>
            </a:br>
            <a:r>
              <a:rPr lang="es-ES" sz="3600" dirty="0">
                <a:solidFill>
                  <a:srgbClr val="C00000"/>
                </a:solidFill>
              </a:rPr>
              <a:t>“Sagua la Grande”</a:t>
            </a:r>
            <a:br>
              <a:rPr lang="es-ES" sz="3600" dirty="0">
                <a:solidFill>
                  <a:srgbClr val="C00000"/>
                </a:solidFill>
              </a:rPr>
            </a:br>
            <a:r>
              <a:rPr lang="es-ES" sz="3600" dirty="0">
                <a:solidFill>
                  <a:srgbClr val="C00000"/>
                </a:solidFill>
              </a:rPr>
              <a:t>curso </a:t>
            </a:r>
            <a:r>
              <a:rPr lang="es-ES" sz="3600" dirty="0" smtClean="0">
                <a:solidFill>
                  <a:srgbClr val="C00000"/>
                </a:solidFill>
              </a:rPr>
              <a:t>2023</a:t>
            </a:r>
            <a:r>
              <a:rPr lang="es-ES" sz="3600" dirty="0">
                <a:solidFill>
                  <a:srgbClr val="C00000"/>
                </a:solidFill>
              </a:rPr>
              <a:t/>
            </a:r>
            <a:br>
              <a:rPr lang="es-ES" sz="3600" dirty="0">
                <a:solidFill>
                  <a:srgbClr val="C00000"/>
                </a:solidFill>
              </a:rPr>
            </a:br>
            <a:r>
              <a:rPr lang="es-ES" sz="3600" dirty="0">
                <a:solidFill>
                  <a:srgbClr val="C00000"/>
                </a:solidFill>
              </a:rPr>
              <a:t/>
            </a:r>
            <a:br>
              <a:rPr lang="es-ES" sz="3600" dirty="0">
                <a:solidFill>
                  <a:srgbClr val="C00000"/>
                </a:solidFill>
              </a:rPr>
            </a:br>
            <a:r>
              <a:rPr lang="es-ES" sz="28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METODOLOGÍA DE LA </a:t>
            </a:r>
            <a:r>
              <a:rPr lang="es-ES" sz="2800" b="1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INVESTIGACIÓN CUANTITATIVA</a:t>
            </a:r>
            <a:r>
              <a:rPr lang="es-ES" sz="28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es-ES" sz="28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r>
              <a:rPr lang="es-ES" sz="28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es-ES" sz="28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r>
              <a:rPr lang="es-ES" sz="2800" b="1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ENFERMERÍA</a:t>
            </a:r>
            <a:r>
              <a:rPr lang="es-ES" sz="2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es-ES" sz="2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r>
              <a:rPr lang="es-ES" sz="2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es-ES" sz="2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r>
              <a:rPr lang="es-ES" sz="280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3er </a:t>
            </a:r>
            <a:r>
              <a:rPr lang="es-ES" sz="2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Año</a:t>
            </a:r>
            <a:br>
              <a:rPr lang="es-ES" sz="2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r>
              <a:rPr lang="es-ES" sz="2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es-ES" sz="2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endParaRPr lang="es-ES" sz="3600" dirty="0"/>
          </a:p>
        </p:txBody>
      </p:sp>
      <p:sp>
        <p:nvSpPr>
          <p:cNvPr id="2" name="CuadroTexto 1"/>
          <p:cNvSpPr txBox="1"/>
          <p:nvPr/>
        </p:nvSpPr>
        <p:spPr>
          <a:xfrm>
            <a:off x="407368" y="332657"/>
            <a:ext cx="11377264" cy="1384995"/>
          </a:xfrm>
          <a:prstGeom prst="rect">
            <a:avLst/>
          </a:prstGeom>
          <a:noFill/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tx2"/>
                </a:solidFill>
              </a:rPr>
              <a:t>UNIVERSIDAD DE CIENCIAS MÉDICAS </a:t>
            </a:r>
          </a:p>
          <a:p>
            <a:pPr algn="ctr"/>
            <a:r>
              <a:rPr lang="es-ES" sz="2800" dirty="0">
                <a:solidFill>
                  <a:schemeClr val="tx2"/>
                </a:solidFill>
              </a:rPr>
              <a:t>“Serafín Sánchez de </a:t>
            </a:r>
            <a:r>
              <a:rPr lang="es-ES" sz="2800" dirty="0" err="1">
                <a:solidFill>
                  <a:schemeClr val="tx2"/>
                </a:solidFill>
              </a:rPr>
              <a:t>Sarate</a:t>
            </a:r>
            <a:r>
              <a:rPr lang="es-ES" sz="2800" dirty="0">
                <a:solidFill>
                  <a:schemeClr val="tx2"/>
                </a:solidFill>
              </a:rPr>
              <a:t> Ruiz”</a:t>
            </a:r>
          </a:p>
          <a:p>
            <a:pPr algn="ctr"/>
            <a:r>
              <a:rPr lang="es-ES" sz="2800" dirty="0">
                <a:solidFill>
                  <a:schemeClr val="tx2"/>
                </a:solidFill>
              </a:rPr>
              <a:t>Villa Clara </a:t>
            </a:r>
          </a:p>
        </p:txBody>
      </p:sp>
    </p:spTree>
    <p:extLst>
      <p:ext uri="{BB962C8B-B14F-4D97-AF65-F5344CB8AC3E}">
        <p14:creationId xmlns:p14="http://schemas.microsoft.com/office/powerpoint/2010/main" val="264195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91883" y="764704"/>
            <a:ext cx="11866920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algn="just">
              <a:spcBef>
                <a:spcPct val="50000"/>
              </a:spcBef>
              <a:buFont typeface="+mj-lt"/>
              <a:buAutoNum type="arabicPeriod" startAt="6"/>
            </a:pP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Evitar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las actitudes dominantes  respecto al entrevistado y no manifestar ninguna opinión propia.</a:t>
            </a: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 startAt="6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Prescindir de valores morales y consejos, así como cuidar los gestos y las discusiones.</a:t>
            </a: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 startAt="6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Hablar o hacer preguntas sólo en determinadas circunstancias tales como: ayudar  a que la persona se exprese, librar miedos y tensiones en el entrevistado para comprobar o para insistir y/o  profundizar en otro tema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ct val="50000"/>
              </a:spcBef>
              <a:buFontTx/>
              <a:buAutoNum type="arabicPeriod" startAt="10"/>
            </a:pPr>
            <a:r>
              <a:rPr lang="es-ES" b="1" dirty="0">
                <a:latin typeface="Arial" panose="020B0604020202020204" pitchFamily="34" charset="0"/>
              </a:rPr>
              <a:t>Recoger la información de la manera más fiel posible, para ello podrá usar grabadora, taquigrafía o copiará literalmente lo expresado por el entrevistado.</a:t>
            </a:r>
          </a:p>
          <a:p>
            <a:pPr algn="just">
              <a:spcBef>
                <a:spcPct val="50000"/>
              </a:spcBef>
              <a:buFontTx/>
              <a:buAutoNum type="arabicPeriod" startAt="10"/>
            </a:pPr>
            <a:r>
              <a:rPr lang="es-ES" b="1" dirty="0">
                <a:latin typeface="Arial" panose="020B0604020202020204" pitchFamily="34" charset="0"/>
              </a:rPr>
              <a:t> Despedirse de forma amable y amistosa. Deberá agradecer la cooperación brindada.</a:t>
            </a:r>
          </a:p>
          <a:p>
            <a:pPr algn="just">
              <a:spcBef>
                <a:spcPct val="50000"/>
              </a:spcBef>
              <a:buFontTx/>
              <a:buAutoNum type="arabicPeriod" startAt="10"/>
            </a:pPr>
            <a:r>
              <a:rPr lang="es-ES" b="1" dirty="0">
                <a:latin typeface="Arial" panose="020B0604020202020204" pitchFamily="34" charset="0"/>
              </a:rPr>
              <a:t> En caso de tener que postergar la entrevista, fijará día y hora y será puntual para no crear estado de ánimo desfavorable</a:t>
            </a:r>
            <a:r>
              <a:rPr lang="es-ES" b="1" dirty="0" smtClean="0">
                <a:latin typeface="Arial" panose="020B0604020202020204" pitchFamily="34" charset="0"/>
              </a:rPr>
              <a:t>.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05744" y="116632"/>
            <a:ext cx="11665296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" sz="2800" b="1" dirty="0">
                <a:latin typeface="Arial Black" panose="020B0A04020102020204" pitchFamily="34" charset="0"/>
              </a:rPr>
              <a:t>Requisitos Básicos para la elaboración de una entrevista.</a:t>
            </a:r>
          </a:p>
        </p:txBody>
      </p:sp>
    </p:spTree>
    <p:extLst>
      <p:ext uri="{BB962C8B-B14F-4D97-AF65-F5344CB8AC3E}">
        <p14:creationId xmlns:p14="http://schemas.microsoft.com/office/powerpoint/2010/main" val="428315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49213" y="44450"/>
            <a:ext cx="12052300" cy="8636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s-CO" sz="2800" dirty="0" smtClean="0">
                <a:solidFill>
                  <a:srgbClr val="203864"/>
                </a:solidFill>
                <a:latin typeface="Arial Rounded MT Bold" panose="020F0704030504030204" pitchFamily="34" charset="0"/>
              </a:rPr>
              <a:t>Recomendaciones para elaborar las preguntas de la entrevista</a:t>
            </a:r>
            <a:endParaRPr lang="es-ES" sz="2800" dirty="0" smtClean="0"/>
          </a:p>
        </p:txBody>
      </p:sp>
      <p:sp>
        <p:nvSpPr>
          <p:cNvPr id="12" name="Rectángulo 11"/>
          <p:cNvSpPr/>
          <p:nvPr/>
        </p:nvSpPr>
        <p:spPr>
          <a:xfrm>
            <a:off x="58101" y="1124744"/>
            <a:ext cx="12043411" cy="5262979"/>
          </a:xfrm>
          <a:prstGeom prst="rect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60363" indent="-360363" algn="just" eaLnBrk="1" hangingPunct="1">
              <a:defRPr/>
            </a:pPr>
            <a:r>
              <a:rPr lang="es-MX" dirty="0" smtClean="0">
                <a:solidFill>
                  <a:srgbClr val="3AC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 </a:t>
            </a:r>
            <a:r>
              <a:rPr lang="es-MX" dirty="0">
                <a:latin typeface="Arial" panose="020B0604020202020204" pitchFamily="34" charset="0"/>
              </a:rPr>
              <a:t>Informar al entrevistado sobre el propósito de la entrevista y el uso que se le dará.</a:t>
            </a:r>
          </a:p>
          <a:p>
            <a:pPr marL="360363" indent="-360363" algn="just" eaLnBrk="1" hangingPunct="1">
              <a:defRPr/>
            </a:pPr>
            <a:r>
              <a:rPr lang="es-MX" dirty="0">
                <a:solidFill>
                  <a:srgbClr val="3AC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 </a:t>
            </a:r>
            <a:r>
              <a:rPr lang="es-MX" dirty="0" smtClean="0">
                <a:latin typeface="Arial" panose="020B0604020202020204" pitchFamily="34" charset="0"/>
              </a:rPr>
              <a:t>Se </a:t>
            </a:r>
            <a:r>
              <a:rPr lang="es-MX" dirty="0">
                <a:latin typeface="Arial" panose="020B0604020202020204" pitchFamily="34" charset="0"/>
              </a:rPr>
              <a:t>efectúan primero las preguntas generales. </a:t>
            </a:r>
            <a:endParaRPr lang="es-MX" dirty="0" smtClean="0">
              <a:latin typeface="Arial" panose="020B0604020202020204" pitchFamily="34" charset="0"/>
            </a:endParaRPr>
          </a:p>
          <a:p>
            <a:pPr marL="360363" indent="-360363" algn="just" eaLnBrk="1" hangingPunct="1">
              <a:defRPr/>
            </a:pPr>
            <a:r>
              <a:rPr lang="es-MX" dirty="0" smtClean="0">
                <a:solidFill>
                  <a:srgbClr val="3AC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 </a:t>
            </a:r>
            <a:r>
              <a:rPr lang="es-MX" dirty="0" smtClean="0">
                <a:latin typeface="Arial" panose="020B0604020202020204" pitchFamily="34" charset="0"/>
              </a:rPr>
              <a:t>El entrevistador debe escuchar con atención e interesarse por el contenido y la narrativa de cada respuesta.</a:t>
            </a:r>
          </a:p>
          <a:p>
            <a:pPr marL="360363" indent="-360363" algn="just" eaLnBrk="1" hangingPunct="1">
              <a:defRPr/>
            </a:pPr>
            <a:r>
              <a:rPr lang="es-MX" dirty="0" smtClean="0">
                <a:solidFill>
                  <a:srgbClr val="3AC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</a:rPr>
              <a:t>Lograr espontaneidad y amplitud de respuestas, así como que el entrevistado se relaje.</a:t>
            </a:r>
          </a:p>
          <a:p>
            <a:pPr marL="360363" indent="-360363" algn="just" eaLnBrk="1" hangingPunct="1">
              <a:defRPr/>
            </a:pPr>
            <a:r>
              <a:rPr lang="es-MX" dirty="0" smtClean="0">
                <a:solidFill>
                  <a:srgbClr val="3AC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</a:rPr>
              <a:t>Generar un clima de confianza con el entrevistado y se cultive la empatía.</a:t>
            </a:r>
          </a:p>
          <a:p>
            <a:pPr marL="360363" indent="-360363" eaLnBrk="1" hangingPunct="1">
              <a:defRPr/>
            </a:pPr>
            <a:r>
              <a:rPr lang="es-MX" dirty="0" smtClean="0">
                <a:solidFill>
                  <a:srgbClr val="3AC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es-MX" dirty="0" smtClean="0">
                <a:latin typeface="Arial" panose="020B0604020202020204" pitchFamily="34" charset="0"/>
              </a:rPr>
              <a:t> No preguntar de manera tendenciosa ni induciendo la respuesta.</a:t>
            </a:r>
          </a:p>
          <a:p>
            <a:pPr marL="360363" indent="-360363" eaLnBrk="1" hangingPunct="1">
              <a:defRPr/>
            </a:pPr>
            <a:r>
              <a:rPr lang="es-MX" dirty="0" smtClean="0">
                <a:solidFill>
                  <a:srgbClr val="3AC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es-MX" dirty="0" smtClean="0">
                <a:latin typeface="Arial" panose="020B0604020202020204" pitchFamily="34" charset="0"/>
              </a:rPr>
              <a:t> No utilizar calificativos.</a:t>
            </a:r>
          </a:p>
          <a:p>
            <a:pPr marL="360363" indent="-360363" algn="just" eaLnBrk="1" hangingPunct="1">
              <a:defRPr/>
            </a:pPr>
            <a:r>
              <a:rPr lang="es-MX" dirty="0" smtClean="0">
                <a:solidFill>
                  <a:srgbClr val="3AC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es-MX" dirty="0" smtClean="0">
                <a:latin typeface="Arial" panose="020B0604020202020204" pitchFamily="34" charset="0"/>
              </a:rPr>
              <a:t> Escuchar activamente, pedir ejemplos y hacer una sola pregunta a la vez.</a:t>
            </a:r>
          </a:p>
          <a:p>
            <a:pPr marL="360363" indent="-360363" algn="just" eaLnBrk="1" hangingPunct="1">
              <a:defRPr/>
            </a:pPr>
            <a:r>
              <a:rPr lang="es-MX" dirty="0" smtClean="0">
                <a:latin typeface="Arial" panose="020B0604020202020204" pitchFamily="34" charset="0"/>
              </a:rPr>
              <a:t>   evitar elementos que obstruyan la conversación.</a:t>
            </a:r>
          </a:p>
          <a:p>
            <a:pPr marL="360363" indent="-360363" algn="just" eaLnBrk="1" hangingPunct="1">
              <a:defRPr/>
            </a:pPr>
            <a:r>
              <a:rPr lang="es-MX" dirty="0" smtClean="0">
                <a:solidFill>
                  <a:srgbClr val="3AC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es-MX" dirty="0" smtClean="0">
                <a:latin typeface="Arial" panose="020B0604020202020204" pitchFamily="34" charset="0"/>
              </a:rPr>
              <a:t> No brincar “abruptamente” de un tema a otro.</a:t>
            </a:r>
          </a:p>
          <a:p>
            <a:pPr marL="360363" indent="-360363" algn="just" eaLnBrk="1" hangingPunct="1">
              <a:defRPr/>
            </a:pPr>
            <a:r>
              <a:rPr lang="es-MX" dirty="0" smtClean="0">
                <a:solidFill>
                  <a:srgbClr val="3AC6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es-MX" dirty="0" smtClean="0">
                <a:latin typeface="Arial" panose="020B0604020202020204" pitchFamily="34" charset="0"/>
              </a:rPr>
              <a:t> La entrevista debe ser un diálogo y resulta importante dejar que fluya el punto de vista único y profundo del entrevistado.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207" name="Group 9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799132966"/>
              </p:ext>
            </p:extLst>
          </p:nvPr>
        </p:nvGraphicFramePr>
        <p:xfrm>
          <a:off x="144463" y="161925"/>
          <a:ext cx="11928475" cy="6535754"/>
        </p:xfrm>
        <a:graphic>
          <a:graphicData uri="http://schemas.openxmlformats.org/drawingml/2006/table">
            <a:tbl>
              <a:tblPr/>
              <a:tblGrid>
                <a:gridCol w="2279650"/>
                <a:gridCol w="5646737"/>
                <a:gridCol w="4002088"/>
              </a:tblGrid>
              <a:tr h="431764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CLASE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CARACTERÍSTICAS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EJEMPLO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3782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</a:rPr>
                        <a:t>Generales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544513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PE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Parten de planteamientos globales para dirigirse al tema que interesa. Propias de entrevistas abiertas.</a:t>
                      </a:r>
                      <a:endParaRPr kumimoji="0" lang="es-E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PE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¿Qué opina de la violencia familiar?</a:t>
                      </a:r>
                      <a:endParaRPr kumimoji="0" lang="es-E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465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</a:rPr>
                        <a:t>Preguntas para ejemplificar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PE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Sirven como disparadores para exploraciones más profundas. Se le solicita al entrevistado que proporcione un ejemplo de evento, suceso o </a:t>
                      </a:r>
                      <a:r>
                        <a:rPr kumimoji="0" lang="es-PE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categoría</a:t>
                      </a:r>
                      <a:r>
                        <a:rPr kumimoji="0" lang="es-PE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kumimoji="0" lang="es-E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PE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Usted ha comentado que el servicio de enfermería en este hospital, es pésimo ¿podría proporcionarme un ejemplo?</a:t>
                      </a:r>
                      <a:endParaRPr kumimoji="0" lang="es-E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329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</a:rPr>
                        <a:t>Preguntas estructura o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</a:rPr>
                        <a:t>estructurales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PE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 entrevistador solicita al entrevistado una lista de conceptos a manera de conjunto o categorías</a:t>
                      </a:r>
                      <a:endParaRPr kumimoji="0" lang="es-E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¿Qué procederes de enfermería son  más habituales en el servicio de que usted desempeña?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819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</a:rPr>
                        <a:t>Preguntas de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E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anose="020F0502020204030204" pitchFamily="34" charset="0"/>
                        </a:rPr>
                        <a:t>contraste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PE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 entrevistado se le </a:t>
                      </a:r>
                      <a:r>
                        <a:rPr kumimoji="0" lang="es-PE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cuestiona sobre similitudes y diferencias respecto a ciertos temas </a:t>
                      </a:r>
                      <a:r>
                        <a:rPr kumimoji="0" lang="es-PE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 se le pide que clasifique símbolos en categorías.</a:t>
                      </a:r>
                      <a:endParaRPr kumimoji="0" lang="es-E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s-PE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¿Cómo es el trato que recibe de las enfermeras del turno matutino, en comparación con el trato de las  enfermeras del turno nocturno? ¿Qué semejanzas y diferencias encuentra?</a:t>
                      </a:r>
                      <a:endParaRPr kumimoji="0" lang="es-E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ángulo 1"/>
          <p:cNvSpPr>
            <a:spLocks noChangeArrowheads="1"/>
          </p:cNvSpPr>
          <p:nvPr/>
        </p:nvSpPr>
        <p:spPr bwMode="auto">
          <a:xfrm>
            <a:off x="2495550" y="989013"/>
            <a:ext cx="9682163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sz="2400">
                <a:latin typeface="Arial" panose="020B0604020202020204" pitchFamily="34" charset="0"/>
              </a:rPr>
              <a:t>«técnica que utiliza un conjunto de procedimientos estandarizados de investigación mediante los cuales se recoge y analiza una serie de datos de una muestra de casos representativa de una población o universo más amplio, del que se pretende explorar, describir, predecir y/o explicar una serie de características».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 bwMode="auto">
          <a:xfrm>
            <a:off x="49213" y="44450"/>
            <a:ext cx="12052300" cy="936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fontAlgn="auto" hangingPunct="1">
              <a:spcAft>
                <a:spcPts val="0"/>
              </a:spcAft>
              <a:defRPr/>
            </a:pPr>
            <a:r>
              <a:rPr lang="es-CO" sz="28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La Encuesta  como técnica para la recolección de datos</a:t>
            </a:r>
            <a:endParaRPr lang="es-ES" sz="28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88" y="989013"/>
            <a:ext cx="2016125" cy="19510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sp>
        <p:nvSpPr>
          <p:cNvPr id="6" name="Rectángulo 5"/>
          <p:cNvSpPr/>
          <p:nvPr/>
        </p:nvSpPr>
        <p:spPr>
          <a:xfrm>
            <a:off x="2855913" y="3132138"/>
            <a:ext cx="7561262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s-E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Identificación del problema.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s-E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Determinación del diseño de investigación.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s-E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Definir las </a:t>
            </a:r>
            <a:r>
              <a:rPr lang="es-E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hipótesis.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s-E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Definición de las variables.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s-E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Selección de la muestra.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s-ES" b="1" dirty="0">
                <a:solidFill>
                  <a:srgbClr val="C00000"/>
                </a:solidFill>
                <a:latin typeface="+mn-lt"/>
              </a:rPr>
              <a:t>Diseño del cuestionario.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s-E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Organización del trabajo de campo.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s-E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Obtención y tratamiento de los datos.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s-E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Análisis de los datos e interpretación de los resultados</a:t>
            </a:r>
            <a:r>
              <a:rPr lang="es-ES" dirty="0">
                <a:latin typeface="+mn-lt"/>
              </a:rPr>
              <a:t>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07988" y="4437063"/>
            <a:ext cx="1511300" cy="4619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dirty="0"/>
              <a:t>Etapas</a:t>
            </a:r>
          </a:p>
        </p:txBody>
      </p:sp>
      <p:sp>
        <p:nvSpPr>
          <p:cNvPr id="8" name="Abrir llave 7"/>
          <p:cNvSpPr/>
          <p:nvPr/>
        </p:nvSpPr>
        <p:spPr>
          <a:xfrm>
            <a:off x="2208213" y="2940050"/>
            <a:ext cx="647700" cy="3802063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359151" y="836614"/>
            <a:ext cx="70580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07368" y="212295"/>
            <a:ext cx="3600400" cy="584775"/>
          </a:xfrm>
          <a:prstGeom prst="rect">
            <a:avLst/>
          </a:prstGeom>
          <a:solidFill>
            <a:srgbClr val="CCFFCC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s-ES"/>
            </a:defPPr>
            <a:lvl1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  <a:defRPr sz="2000" b="1">
                <a:solidFill>
                  <a:schemeClr val="hlink"/>
                </a:solidFill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</a:defRPr>
            </a:lvl9pPr>
          </a:lstStyle>
          <a:p>
            <a:r>
              <a:rPr lang="es-ES" sz="3200" dirty="0"/>
              <a:t>Cuestionario</a:t>
            </a:r>
            <a:r>
              <a:rPr lang="es-ES" sz="2400" dirty="0"/>
              <a:t>.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07368" y="837906"/>
            <a:ext cx="11593288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800" dirty="0">
                <a:cs typeface="Arial" panose="020B0604020202020204" pitchFamily="34" charset="0"/>
              </a:rPr>
              <a:t>Es una técnica de interrogatorio que se aplica a los sujetos mediante un formulario impreso, destinado a recibir respuesta a preguntas previamente elaboradas, significativas para la investigación.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3352" y="2429165"/>
            <a:ext cx="11737304" cy="5847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Criterios </a:t>
            </a:r>
            <a:r>
              <a:rPr lang="es-ES" sz="3200" b="1" dirty="0">
                <a:latin typeface="Arial" pitchFamily="34" charset="0"/>
                <a:cs typeface="Arial" pitchFamily="34" charset="0"/>
              </a:rPr>
              <a:t>para clasificar las preguntas de un cuestionario.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63352" y="3197051"/>
            <a:ext cx="11737304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Según el grupo de libertad de las respuestas, éstas pueden ser abiertas, cerradas (</a:t>
            </a:r>
            <a:r>
              <a:rPr lang="es-E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politómicas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dicotómicas) y mixtas.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63352" y="4505314"/>
            <a:ext cx="11737304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Según la función que cumplan en el cuestionario se denominan de filtro, de control y de contenido. 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25451" y="5805264"/>
            <a:ext cx="11810924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Según la naturaleza del interrogatorio y la interrogación se ordenan en objetivas y subjetivas.</a:t>
            </a:r>
          </a:p>
        </p:txBody>
      </p:sp>
    </p:spTree>
    <p:extLst>
      <p:ext uri="{BB962C8B-B14F-4D97-AF65-F5344CB8AC3E}">
        <p14:creationId xmlns:p14="http://schemas.microsoft.com/office/powerpoint/2010/main" val="294432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87557" y="116632"/>
            <a:ext cx="11737304" cy="5847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3200" b="1" dirty="0">
                <a:latin typeface="Arial" pitchFamily="34" charset="0"/>
                <a:cs typeface="Arial" pitchFamily="34" charset="0"/>
              </a:rPr>
              <a:t>  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Reglas 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>que pueden utilizarse como guía en la elaboración.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62202" y="836712"/>
            <a:ext cx="11737304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Partir de la hipótesis , si la hubiere, y de los indicadores de  cada variable, ya que éstos nos permiten traducirlos en preguntas concretas.</a:t>
            </a:r>
          </a:p>
          <a:p>
            <a:pPr algn="just"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Demandar la cooperación y señalar la importancia de la información, de la facilidad para responder y del carácter confidencial del cuestionario.</a:t>
            </a:r>
          </a:p>
          <a:p>
            <a:pPr algn="just"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Al redactar  preguntas  claras y usar términos comprensibles, se formulan de manera positiva, para evitar las ambigüedades y la inclusión de 2 preguntas en 1.</a:t>
            </a:r>
          </a:p>
          <a:p>
            <a:pPr algn="just"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Evitar las preguntas tendenciosas de modo que no predispongan la respuesta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Hacer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preguntas que no exijan muchos  esfuerzo de la memoria.</a:t>
            </a:r>
          </a:p>
          <a:p>
            <a:pPr algn="just">
              <a:spcBef>
                <a:spcPct val="50000"/>
              </a:spcBef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6. Formular las preguntas difíciles de modo impersonal de manera que se prevengan conflictos al  sujeto.</a:t>
            </a:r>
          </a:p>
          <a:p>
            <a:pPr marL="0" indent="0" algn="just">
              <a:spcBef>
                <a:spcPct val="50000"/>
              </a:spcBef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34412" y="836712"/>
            <a:ext cx="1166529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. Ordenarlas de lo simple a lo complejo, de lo impersonal a lo personal.</a:t>
            </a:r>
          </a:p>
          <a:p>
            <a:pPr algn="just">
              <a:spcBef>
                <a:spcPct val="50000"/>
              </a:spcBef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8. Contrarrestar el efecto monotonía en los cuestionarios cerrados y buscar que las alternativas de respuesta no siempre estén  en el mismo orden.</a:t>
            </a:r>
          </a:p>
          <a:p>
            <a:pPr algn="just">
              <a:spcBef>
                <a:spcPct val="50000"/>
              </a:spcBef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9. Incluir una pregunta final de opinión sobre el cuestionario.</a:t>
            </a:r>
          </a:p>
        </p:txBody>
      </p:sp>
    </p:spTree>
    <p:extLst>
      <p:ext uri="{BB962C8B-B14F-4D97-AF65-F5344CB8AC3E}">
        <p14:creationId xmlns:p14="http://schemas.microsoft.com/office/powerpoint/2010/main" val="85387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4350" y="188640"/>
            <a:ext cx="1149032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Los informantes clave </a:t>
            </a:r>
            <a:r>
              <a:rPr lang="es-ES" dirty="0"/>
              <a:t>son aquellos individuos que poseen conocimientos, posición dentro del grupo, o destrezas comunicativas especiales y que están dispuestos a cooperar con el investigador.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54000" y="1525588"/>
            <a:ext cx="11491913" cy="8318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s-ES" dirty="0"/>
              <a:t>Su  elección  responde a la información que pretende  obtener según los objetivos. Estos pueden ser líderes formales o informales.</a:t>
            </a:r>
          </a:p>
        </p:txBody>
      </p:sp>
      <p:graphicFrame>
        <p:nvGraphicFramePr>
          <p:cNvPr id="9" name="Diagrama 8"/>
          <p:cNvGraphicFramePr/>
          <p:nvPr/>
        </p:nvGraphicFramePr>
        <p:xfrm>
          <a:off x="263352" y="2407856"/>
          <a:ext cx="11776520" cy="4871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079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 bwMode="auto">
          <a:xfrm>
            <a:off x="49213" y="44450"/>
            <a:ext cx="12052300" cy="936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fontAlgn="auto" hangingPunct="1">
              <a:spcAft>
                <a:spcPts val="0"/>
              </a:spcAft>
              <a:defRPr/>
            </a:pPr>
            <a:r>
              <a:rPr lang="es-CO" sz="28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El Cuestionario como instrumento para la recolección de datos</a:t>
            </a:r>
            <a:endParaRPr lang="es-ES" sz="2800" dirty="0"/>
          </a:p>
        </p:txBody>
      </p:sp>
      <p:sp>
        <p:nvSpPr>
          <p:cNvPr id="23555" name="Rectángulo 2"/>
          <p:cNvSpPr>
            <a:spLocks noChangeArrowheads="1"/>
          </p:cNvSpPr>
          <p:nvPr/>
        </p:nvSpPr>
        <p:spPr bwMode="auto">
          <a:xfrm>
            <a:off x="218490" y="990600"/>
            <a:ext cx="115935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sz="2400" b="1" dirty="0">
                <a:latin typeface="Arial" panose="020B0604020202020204" pitchFamily="34" charset="0"/>
              </a:rPr>
              <a:t>Un cuestionario es un instrumento de recolección de datos a través de una serie de preguntas que tienen el fin de recopilar información de los participantes en el estudio. Se utiliza principalmente como instrumento en las encuestas.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34626" y="2907972"/>
            <a:ext cx="1116124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ES" sz="2800" b="1" i="1" dirty="0">
                <a:latin typeface="Monotype Corsiva" panose="03010101010201010101" pitchFamily="66" charset="0"/>
              </a:rPr>
              <a:t> </a:t>
            </a:r>
            <a:r>
              <a:rPr lang="es-ES" b="1" dirty="0"/>
              <a:t>Según el grupo de libertad de las respuestas, éstas pueden ser abiertas, cerradas (</a:t>
            </a:r>
            <a:r>
              <a:rPr lang="es-ES" b="1" dirty="0" err="1"/>
              <a:t>politómicas</a:t>
            </a:r>
            <a:r>
              <a:rPr lang="es-ES" b="1" dirty="0"/>
              <a:t> </a:t>
            </a:r>
            <a:r>
              <a:rPr lang="es-ES" b="1" dirty="0" err="1"/>
              <a:t>ó</a:t>
            </a:r>
            <a:r>
              <a:rPr lang="es-ES" b="1" dirty="0"/>
              <a:t> dicotómicas) y mixtas.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37135" y="4148236"/>
            <a:ext cx="10956222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ES" sz="2800" b="1" i="1" dirty="0">
                <a:latin typeface="Monotype Corsiva" panose="03010101010201010101" pitchFamily="66" charset="0"/>
              </a:rPr>
              <a:t> </a:t>
            </a:r>
            <a:r>
              <a:rPr lang="es-ES" b="1" dirty="0"/>
              <a:t>Según la función que cumplan en el cuestionario se denominan de filtro, de control y de contenido. 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37135" y="5380186"/>
            <a:ext cx="10989028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ES" sz="2800" b="1" i="1" dirty="0">
                <a:latin typeface="Monotype Corsiva" panose="03010101010201010101" pitchFamily="66" charset="0"/>
              </a:rPr>
              <a:t> </a:t>
            </a:r>
            <a:r>
              <a:rPr lang="es-ES" b="1" dirty="0"/>
              <a:t>Según la naturaleza del interrogatorio y la interrogación se ordenan en objetivas y subjetivas.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79376" y="333376"/>
            <a:ext cx="11161240" cy="4801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defPPr>
              <a:defRPr lang="es-ES"/>
            </a:defPPr>
            <a:lvl1pPr algn="just" eaLnBrk="1" fontAlgn="auto" hangingPunct="1">
              <a:lnSpc>
                <a:spcPct val="90000"/>
              </a:lnSpc>
              <a:spcAft>
                <a:spcPts val="0"/>
              </a:spcAft>
              <a:defRPr sz="280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  <a:lvl2pPr>
              <a:lnSpc>
                <a:spcPct val="90000"/>
              </a:lnSpc>
              <a:defRPr sz="4400">
                <a:latin typeface="Calibri Light" panose="020F0302020204030204" pitchFamily="34" charset="0"/>
              </a:defRPr>
            </a:lvl2pPr>
            <a:lvl3pPr>
              <a:lnSpc>
                <a:spcPct val="90000"/>
              </a:lnSpc>
              <a:defRPr sz="4400">
                <a:latin typeface="Calibri Light" panose="020F0302020204030204" pitchFamily="34" charset="0"/>
              </a:defRPr>
            </a:lvl3pPr>
            <a:lvl4pPr>
              <a:lnSpc>
                <a:spcPct val="90000"/>
              </a:lnSpc>
              <a:defRPr sz="4400">
                <a:latin typeface="Calibri Light" panose="020F0302020204030204" pitchFamily="34" charset="0"/>
              </a:defRPr>
            </a:lvl4pPr>
            <a:lvl5pPr>
              <a:lnSpc>
                <a:spcPct val="90000"/>
              </a:lnSpc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es-ES" dirty="0" smtClean="0"/>
              <a:t>Clasificación según </a:t>
            </a:r>
            <a:r>
              <a:rPr lang="es-ES" dirty="0"/>
              <a:t>la libertad de las preguntas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91344" y="1268760"/>
            <a:ext cx="1144927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" sz="2800" b="1" u="sng" dirty="0">
                <a:solidFill>
                  <a:schemeClr val="accent5">
                    <a:lumMod val="75000"/>
                  </a:schemeClr>
                </a:solidFill>
              </a:rPr>
              <a:t>Abiertas</a:t>
            </a:r>
            <a:r>
              <a:rPr lang="es-ES" sz="2800" b="1" dirty="0"/>
              <a:t>: </a:t>
            </a:r>
            <a:r>
              <a:rPr lang="es-ES" b="1" dirty="0"/>
              <a:t>Son aquellas que dan completa libertad al interrogado para responder </a:t>
            </a:r>
            <a:r>
              <a:rPr lang="es-ES" sz="2800" b="1" dirty="0"/>
              <a:t>.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91344" y="2319202"/>
            <a:ext cx="106573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Ejemplo: ¿Qué </a:t>
            </a:r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opina usted sobre </a:t>
            </a: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el servicio de enfermería de la sala?.</a:t>
            </a:r>
            <a:endParaRPr lang="es-E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99356" y="2930753"/>
            <a:ext cx="1152128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" sz="2800" b="1" u="sng" dirty="0">
                <a:solidFill>
                  <a:schemeClr val="accent5">
                    <a:lumMod val="75000"/>
                  </a:schemeClr>
                </a:solidFill>
              </a:rPr>
              <a:t>Cerradas:</a:t>
            </a:r>
            <a:r>
              <a:rPr lang="es-ES" b="1" dirty="0"/>
              <a:t> Se distinguen porque se le presentan a la persona interrogada diferentes opciones de respuestas elaboradas previamente, para que ésta seleccione la que coincida con su opinión.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16902" y="4340113"/>
            <a:ext cx="1160373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Ejemplo: </a:t>
            </a:r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Está usted satisfecho con la atención que se le brinda?.</a:t>
            </a:r>
          </a:p>
          <a:p>
            <a:pPr>
              <a:spcBef>
                <a:spcPct val="50000"/>
              </a:spcBef>
            </a:pP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                Si</a:t>
            </a:r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__________     No</a:t>
            </a: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_________  </a:t>
            </a:r>
            <a:r>
              <a:rPr lang="es-ES" b="1" dirty="0"/>
              <a:t>(</a:t>
            </a:r>
            <a:r>
              <a:rPr lang="es-ES" b="1" dirty="0" smtClean="0"/>
              <a:t>pregunta dicotómica)</a:t>
            </a:r>
            <a:endParaRPr lang="es-ES" b="1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16902" y="5661248"/>
            <a:ext cx="1162929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Ejemplo: Como es el servicio de enfermería que se le da en su consultorio.</a:t>
            </a:r>
            <a:endParaRPr lang="es-ES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  Bueno__________    Regular _________  Malo ________</a:t>
            </a:r>
            <a:r>
              <a:rPr lang="es-ES" b="1" dirty="0" smtClean="0"/>
              <a:t>(pregunta </a:t>
            </a:r>
            <a:r>
              <a:rPr lang="es-ES" b="1" dirty="0" err="1" smtClean="0"/>
              <a:t>politómica</a:t>
            </a:r>
            <a:r>
              <a:rPr lang="es-ES" b="1" dirty="0" smtClean="0"/>
              <a:t>)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41858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/>
      <p:bldP spid="22534" grpId="0"/>
      <p:bldP spid="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63352" y="1412776"/>
            <a:ext cx="11593288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800" b="1" u="sng" dirty="0">
                <a:solidFill>
                  <a:schemeClr val="accent5">
                    <a:lumMod val="75000"/>
                  </a:schemeClr>
                </a:solidFill>
              </a:rPr>
              <a:t>Control</a:t>
            </a:r>
            <a:r>
              <a:rPr lang="es-ES" sz="2800" b="1" dirty="0"/>
              <a:t>: Tiene la función de comprobar la consistencia de las repuestas del interrogado acerca de un mismo tema y contenido ,pero redactadas de forma diferente. Debe ir bien delimitadas entre si en el cuestionario para lograr efectividad.</a:t>
            </a:r>
          </a:p>
          <a:p>
            <a:pPr algn="just">
              <a:spcBef>
                <a:spcPct val="50000"/>
              </a:spcBef>
            </a:pP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Ejemplo:¿ </a:t>
            </a:r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Realizar las relaciones sexuales prematrimoniales es algo incorrecto?</a:t>
            </a:r>
          </a:p>
          <a:p>
            <a:pPr algn="just">
              <a:spcBef>
                <a:spcPct val="50000"/>
              </a:spcBef>
            </a:pPr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Si________  No__________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79376" y="333376"/>
            <a:ext cx="11161240" cy="4801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defPPr>
              <a:defRPr lang="es-ES"/>
            </a:defPPr>
            <a:lvl1pPr algn="just" eaLnBrk="1" fontAlgn="auto" hangingPunct="1">
              <a:lnSpc>
                <a:spcPct val="90000"/>
              </a:lnSpc>
              <a:spcAft>
                <a:spcPts val="0"/>
              </a:spcAft>
              <a:defRPr sz="280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  <a:lvl2pPr>
              <a:lnSpc>
                <a:spcPct val="90000"/>
              </a:lnSpc>
              <a:defRPr sz="4400">
                <a:latin typeface="Calibri Light" panose="020F0302020204030204" pitchFamily="34" charset="0"/>
              </a:defRPr>
            </a:lvl2pPr>
            <a:lvl3pPr>
              <a:lnSpc>
                <a:spcPct val="90000"/>
              </a:lnSpc>
              <a:defRPr sz="4400">
                <a:latin typeface="Calibri Light" panose="020F0302020204030204" pitchFamily="34" charset="0"/>
              </a:defRPr>
            </a:lvl3pPr>
            <a:lvl4pPr>
              <a:lnSpc>
                <a:spcPct val="90000"/>
              </a:lnSpc>
              <a:defRPr sz="4400">
                <a:latin typeface="Calibri Light" panose="020F0302020204030204" pitchFamily="34" charset="0"/>
              </a:defRPr>
            </a:lvl4pPr>
            <a:lvl5pPr>
              <a:lnSpc>
                <a:spcPct val="90000"/>
              </a:lnSpc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es-ES" dirty="0" smtClean="0"/>
              <a:t>Clasificación según </a:t>
            </a:r>
            <a:r>
              <a:rPr lang="es-ES" dirty="0"/>
              <a:t>la </a:t>
            </a:r>
            <a:r>
              <a:rPr lang="es-ES" dirty="0" smtClean="0"/>
              <a:t>función que cumplen en el cuestionario.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287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45229"/>
              </p:ext>
            </p:extLst>
          </p:nvPr>
        </p:nvGraphicFramePr>
        <p:xfrm>
          <a:off x="161148" y="2132856"/>
          <a:ext cx="11449272" cy="4530852"/>
        </p:xfrm>
        <a:graphic>
          <a:graphicData uri="http://schemas.openxmlformats.org/drawingml/2006/table">
            <a:tbl>
              <a:tblPr/>
              <a:tblGrid>
                <a:gridCol w="1386149"/>
                <a:gridCol w="4376564"/>
                <a:gridCol w="548521"/>
                <a:gridCol w="735665"/>
                <a:gridCol w="915063"/>
                <a:gridCol w="735665"/>
                <a:gridCol w="735665"/>
                <a:gridCol w="735665"/>
                <a:gridCol w="128031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UNIDAD</a:t>
                      </a:r>
                      <a:endParaRPr lang="es-ES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TÍTULO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CT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CP</a:t>
                      </a:r>
                      <a:endParaRPr lang="es-ES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Unidad I. Métodos para la recogida de datos.</a:t>
                      </a:r>
                      <a:endParaRPr lang="es-ES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ES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ES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ES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ES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Unidad II. Tipos de investigación.</a:t>
                      </a:r>
                      <a:endParaRPr lang="es-ES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ES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ES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ES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Unidad III investigación cuantitativa  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ES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ES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ES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155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ES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ES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ES" sz="2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ES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s-ES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es-ES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304800" y="669925"/>
            <a:ext cx="11377613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u="sng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Asignatura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: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.</a:t>
            </a:r>
            <a:r>
              <a:rPr lang="es-CO" b="1" dirty="0"/>
              <a:t> </a:t>
            </a:r>
            <a:r>
              <a:rPr lang="es-CO" sz="28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s-CO" sz="28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iseño de investigación cuantitativa</a:t>
            </a:r>
            <a:r>
              <a:rPr lang="es-CO" sz="28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28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91344" y="1484784"/>
            <a:ext cx="305435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PLAN TEMÁTICO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424113" y="82550"/>
            <a:ext cx="78486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LICENCIATURA EN ENFERMERÍA </a:t>
            </a:r>
            <a:r>
              <a:rPr lang="es-ES_tradnl" b="1" dirty="0" smtClean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CRD – 3ro PLAN </a:t>
            </a:r>
            <a:r>
              <a:rPr lang="es-ES_tradnl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“E”</a:t>
            </a:r>
            <a:endParaRPr lang="es-ES" b="1" dirty="0">
              <a:solidFill>
                <a:schemeClr val="accent1">
                  <a:lumMod val="75000"/>
                </a:schemeClr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9624392" y="5733256"/>
            <a:ext cx="792088" cy="57606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93100" y="1179316"/>
            <a:ext cx="11233248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b="1" u="sng" dirty="0">
                <a:solidFill>
                  <a:schemeClr val="accent5">
                    <a:lumMod val="75000"/>
                  </a:schemeClr>
                </a:solidFill>
              </a:rPr>
              <a:t>Objetivas</a:t>
            </a:r>
            <a:r>
              <a:rPr lang="es-ES" b="1" dirty="0"/>
              <a:t>: Buscan datos que por su naturaleza tienen una existencia independiente de la voluntad, de las motivación, de las opiniones o de los deseos del sujeto.</a:t>
            </a:r>
          </a:p>
          <a:p>
            <a:pPr>
              <a:spcBef>
                <a:spcPct val="50000"/>
              </a:spcBef>
            </a:pP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Ejemplo: ¿ </a:t>
            </a:r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Cuál es su ingreso promedio</a:t>
            </a: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? ¿ </a:t>
            </a:r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Qué edad tienen sus hijos?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79376" y="333376"/>
            <a:ext cx="11161240" cy="4801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defPPr>
              <a:defRPr lang="es-ES"/>
            </a:defPPr>
            <a:lvl1pPr algn="just" eaLnBrk="1" fontAlgn="auto" hangingPunct="1">
              <a:lnSpc>
                <a:spcPct val="90000"/>
              </a:lnSpc>
              <a:spcAft>
                <a:spcPts val="0"/>
              </a:spcAft>
              <a:defRPr sz="280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  <a:lvl2pPr>
              <a:lnSpc>
                <a:spcPct val="90000"/>
              </a:lnSpc>
              <a:defRPr sz="4400">
                <a:latin typeface="Calibri Light" panose="020F0302020204030204" pitchFamily="34" charset="0"/>
              </a:defRPr>
            </a:lvl2pPr>
            <a:lvl3pPr>
              <a:lnSpc>
                <a:spcPct val="90000"/>
              </a:lnSpc>
              <a:defRPr sz="4400">
                <a:latin typeface="Calibri Light" panose="020F0302020204030204" pitchFamily="34" charset="0"/>
              </a:defRPr>
            </a:lvl3pPr>
            <a:lvl4pPr>
              <a:lnSpc>
                <a:spcPct val="90000"/>
              </a:lnSpc>
              <a:defRPr sz="4400">
                <a:latin typeface="Calibri Light" panose="020F0302020204030204" pitchFamily="34" charset="0"/>
              </a:defRPr>
            </a:lvl4pPr>
            <a:lvl5pPr>
              <a:lnSpc>
                <a:spcPct val="90000"/>
              </a:lnSpc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es-ES" dirty="0" smtClean="0"/>
              <a:t>Clasificación según </a:t>
            </a:r>
            <a:r>
              <a:rPr lang="es-ES" dirty="0"/>
              <a:t>la </a:t>
            </a:r>
            <a:r>
              <a:rPr lang="es-ES" dirty="0" smtClean="0"/>
              <a:t>naturaleza del </a:t>
            </a:r>
            <a:r>
              <a:rPr lang="es-ES" dirty="0" err="1" smtClean="0"/>
              <a:t>cuestinario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1803" y="3284984"/>
            <a:ext cx="1074082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s-ES"/>
            </a:defPPr>
            <a:lvl1pPr>
              <a:spcBef>
                <a:spcPct val="50000"/>
              </a:spcBef>
              <a:defRPr b="1" u="sng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just"/>
            <a:r>
              <a:rPr lang="es-ES" dirty="0"/>
              <a:t>Subjetivas</a:t>
            </a:r>
            <a:r>
              <a:rPr lang="es-ES" u="none" dirty="0">
                <a:solidFill>
                  <a:schemeClr val="tx1"/>
                </a:solidFill>
              </a:rPr>
              <a:t>: Indagan sobre datos que estén relacionados esencialmente con los valores, las motivaciones, los intereses, las aspiraciones y los deseos del interrogado.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88300" y="4797152"/>
            <a:ext cx="1126881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¿ Qué cree usted sobre las relaciones sexuales prematrimoniales?</a:t>
            </a:r>
          </a:p>
          <a:p>
            <a:pPr>
              <a:spcBef>
                <a:spcPct val="50000"/>
              </a:spcBef>
            </a:pPr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¿ Qué usted haría para favorecer el cumplimiento de los principios de la ética médica en su unidad de salud?</a:t>
            </a:r>
          </a:p>
        </p:txBody>
      </p:sp>
    </p:spTree>
    <p:extLst>
      <p:ext uri="{BB962C8B-B14F-4D97-AF65-F5344CB8AC3E}">
        <p14:creationId xmlns:p14="http://schemas.microsoft.com/office/powerpoint/2010/main" val="290518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4" grpId="0" animBg="1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49213" y="44450"/>
            <a:ext cx="12052300" cy="936625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989013" indent="-989013" algn="just" eaLnBrk="1" fontAlgn="auto" hangingPunct="1">
              <a:spcAft>
                <a:spcPts val="0"/>
              </a:spcAft>
            </a:pPr>
            <a:r>
              <a:rPr lang="es-ES" sz="28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           La Observación como técnica de recogida de datos en la                   </a:t>
            </a:r>
            <a:r>
              <a:rPr lang="es-ES" sz="28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           investigación</a:t>
            </a:r>
            <a:r>
              <a:rPr lang="es-ES" sz="28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.</a:t>
            </a:r>
          </a:p>
        </p:txBody>
      </p:sp>
      <p:pic>
        <p:nvPicPr>
          <p:cNvPr id="24579" name="Picture 11" descr="1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79463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12"/>
          <p:cNvSpPr txBox="1">
            <a:spLocks noChangeArrowheads="1"/>
          </p:cNvSpPr>
          <p:nvPr/>
        </p:nvSpPr>
        <p:spPr bwMode="auto">
          <a:xfrm>
            <a:off x="479425" y="1268413"/>
            <a:ext cx="2592388" cy="4572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ES" sz="2400">
                <a:solidFill>
                  <a:schemeClr val="tx2"/>
                </a:solidFill>
                <a:latin typeface="Arial" panose="020B0604020202020204" pitchFamily="34" charset="0"/>
              </a:rPr>
              <a:t>OBSERVACIÓN</a:t>
            </a: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335360" y="1268413"/>
            <a:ext cx="1166455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ES" sz="2400" dirty="0">
                <a:latin typeface="Arial" panose="020B0604020202020204" pitchFamily="34" charset="0"/>
              </a:rPr>
              <a:t>                                Permite obtener información sobre el fenómeno o acontecimiento tal y como este se produce.</a:t>
            </a:r>
          </a:p>
        </p:txBody>
      </p:sp>
      <p:sp>
        <p:nvSpPr>
          <p:cNvPr id="24582" name="Rectángulo 2"/>
          <p:cNvSpPr>
            <a:spLocks noChangeArrowheads="1"/>
          </p:cNvSpPr>
          <p:nvPr/>
        </p:nvSpPr>
        <p:spPr bwMode="auto">
          <a:xfrm>
            <a:off x="90479" y="2122488"/>
            <a:ext cx="11909434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sz="2400" b="1" dirty="0">
                <a:latin typeface="Arial" panose="020B0604020202020204" pitchFamily="34" charset="0"/>
              </a:rPr>
              <a:t>Propia</a:t>
            </a:r>
            <a:r>
              <a:rPr lang="es-ES" sz="2400" dirty="0">
                <a:latin typeface="Arial" panose="020B0604020202020204" pitchFamily="34" charset="0"/>
              </a:rPr>
              <a:t>: la realiza el propio sujeto de observación a partir de instrumentos creados para tal efecto. En este caso la guía de observación debe ser particularmente clara y las instrucciones  exhaustivas, sobre que se debe observar, como llevar a cabo la observación y como registrarla.</a:t>
            </a:r>
          </a:p>
        </p:txBody>
      </p:sp>
      <p:sp>
        <p:nvSpPr>
          <p:cNvPr id="24583" name="Rectángulo 3"/>
          <p:cNvSpPr>
            <a:spLocks noChangeArrowheads="1"/>
          </p:cNvSpPr>
          <p:nvPr/>
        </p:nvSpPr>
        <p:spPr bwMode="auto">
          <a:xfrm>
            <a:off x="128630" y="3733800"/>
            <a:ext cx="579909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sz="2400" b="1" dirty="0">
                <a:latin typeface="Arial" panose="020B0604020202020204" pitchFamily="34" charset="0"/>
              </a:rPr>
              <a:t>Ajena: </a:t>
            </a:r>
            <a:r>
              <a:rPr lang="es-ES" sz="2400" dirty="0">
                <a:latin typeface="Arial" panose="020B0604020202020204" pitchFamily="34" charset="0"/>
              </a:rPr>
              <a:t>la realiza el propio investigador.</a:t>
            </a:r>
          </a:p>
        </p:txBody>
      </p:sp>
      <p:sp>
        <p:nvSpPr>
          <p:cNvPr id="24584" name="Rectángulo 4"/>
          <p:cNvSpPr>
            <a:spLocks noChangeArrowheads="1"/>
          </p:cNvSpPr>
          <p:nvPr/>
        </p:nvSpPr>
        <p:spPr bwMode="auto">
          <a:xfrm>
            <a:off x="90785" y="4221163"/>
            <a:ext cx="1168052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sz="2400" b="1" dirty="0">
                <a:latin typeface="Arial" panose="020B0604020202020204" pitchFamily="34" charset="0"/>
              </a:rPr>
              <a:t>Abierta</a:t>
            </a:r>
            <a:r>
              <a:rPr lang="es-ES" sz="2400" dirty="0">
                <a:latin typeface="Arial" panose="020B0604020202020204" pitchFamily="34" charset="0"/>
              </a:rPr>
              <a:t>: el investigador se identifica como tal ante el grupo observado. Las personas conocen que su conducta esta siendo observada.</a:t>
            </a:r>
          </a:p>
        </p:txBody>
      </p:sp>
      <p:sp>
        <p:nvSpPr>
          <p:cNvPr id="24585" name="Rectángulo 5"/>
          <p:cNvSpPr>
            <a:spLocks noChangeArrowheads="1"/>
          </p:cNvSpPr>
          <p:nvPr/>
        </p:nvSpPr>
        <p:spPr bwMode="auto">
          <a:xfrm>
            <a:off x="128630" y="5084763"/>
            <a:ext cx="1187128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sz="2400" b="1" dirty="0">
                <a:latin typeface="Arial" panose="020B0604020202020204" pitchFamily="34" charset="0"/>
              </a:rPr>
              <a:t>Encubierta: </a:t>
            </a:r>
            <a:r>
              <a:rPr lang="es-ES" sz="2400" dirty="0">
                <a:latin typeface="Arial" panose="020B0604020202020204" pitchFamily="34" charset="0"/>
              </a:rPr>
              <a:t>el investigador no se presenta como tal, es decir, las personas desconocen que son objeto de observación. </a:t>
            </a:r>
          </a:p>
        </p:txBody>
      </p:sp>
      <p:sp>
        <p:nvSpPr>
          <p:cNvPr id="24586" name="Rectángulo 11"/>
          <p:cNvSpPr>
            <a:spLocks noChangeArrowheads="1"/>
          </p:cNvSpPr>
          <p:nvPr/>
        </p:nvSpPr>
        <p:spPr bwMode="auto">
          <a:xfrm>
            <a:off x="128630" y="5878513"/>
            <a:ext cx="1187128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sz="2400" b="1" dirty="0">
                <a:latin typeface="Arial" panose="020B0604020202020204" pitchFamily="34" charset="0"/>
              </a:rPr>
              <a:t>Incluida o participante</a:t>
            </a:r>
            <a:r>
              <a:rPr lang="es-ES" sz="2400" dirty="0">
                <a:latin typeface="Arial" panose="020B0604020202020204" pitchFamily="34" charset="0"/>
              </a:rPr>
              <a:t>: el investigador participa de las tareas y actividades del grupo cuya conducta quiere observar, aunque no necesariamente participa en todas ellas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49213" y="44450"/>
            <a:ext cx="12052300" cy="93662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989013" indent="-989013" algn="just" eaLnBrk="1" fontAlgn="auto" hangingPunct="1">
              <a:spcAft>
                <a:spcPts val="0"/>
              </a:spcAft>
              <a:defRPr/>
            </a:pPr>
            <a:r>
              <a:rPr lang="es-ES" sz="2800" dirty="0" smtClean="0">
                <a:solidFill>
                  <a:srgbClr val="003399"/>
                </a:solidFill>
              </a:rPr>
              <a:t>           </a:t>
            </a:r>
            <a:r>
              <a:rPr lang="es-ES" sz="28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La Observación como técnica de recogida de datos en la                 </a:t>
            </a:r>
            <a:r>
              <a:rPr lang="es-ES" sz="28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investigación</a:t>
            </a:r>
            <a:r>
              <a:rPr lang="es-ES" sz="28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.</a:t>
            </a:r>
          </a:p>
        </p:txBody>
      </p:sp>
      <p:pic>
        <p:nvPicPr>
          <p:cNvPr id="24579" name="Picture 11" descr="1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79463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12"/>
          <p:cNvSpPr txBox="1">
            <a:spLocks noChangeArrowheads="1"/>
          </p:cNvSpPr>
          <p:nvPr/>
        </p:nvSpPr>
        <p:spPr bwMode="auto">
          <a:xfrm>
            <a:off x="479425" y="1268413"/>
            <a:ext cx="2592388" cy="4572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ES" sz="2400">
                <a:solidFill>
                  <a:schemeClr val="tx2"/>
                </a:solidFill>
                <a:latin typeface="Arial" panose="020B0604020202020204" pitchFamily="34" charset="0"/>
              </a:rPr>
              <a:t>OBSERVACIÓN</a:t>
            </a: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479425" y="1268413"/>
            <a:ext cx="115204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ES" sz="2400" dirty="0">
                <a:latin typeface="Arial" panose="020B0604020202020204" pitchFamily="34" charset="0"/>
              </a:rPr>
              <a:t>                                Permite obtener información sobre el fenómeno o acontecimiento tal y como este se produce.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35361" y="2459504"/>
            <a:ext cx="11449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/>
              <a:t>Estandarizada</a:t>
            </a:r>
            <a:r>
              <a:rPr lang="es-ES" dirty="0"/>
              <a:t> </a:t>
            </a:r>
            <a:r>
              <a:rPr lang="es-ES" b="1" dirty="0"/>
              <a:t>o estructurada</a:t>
            </a:r>
            <a:r>
              <a:rPr lang="es-ES" dirty="0"/>
              <a:t>: se establece previamente </a:t>
            </a:r>
            <a:r>
              <a:rPr lang="es-ES" dirty="0" smtClean="0"/>
              <a:t>un sistema </a:t>
            </a:r>
            <a:r>
              <a:rPr lang="es-ES" dirty="0"/>
              <a:t>de categorías que observar y se estructuran, </a:t>
            </a:r>
            <a:r>
              <a:rPr lang="es-ES" dirty="0" smtClean="0"/>
              <a:t>según los </a:t>
            </a:r>
            <a:r>
              <a:rPr lang="es-ES" dirty="0"/>
              <a:t>objetivos del estudio.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35361" y="3569167"/>
            <a:ext cx="11449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/>
              <a:t>Semiestructurada</a:t>
            </a:r>
            <a:r>
              <a:rPr lang="es-ES" dirty="0"/>
              <a:t>: se sustenta sobre una guía general o </a:t>
            </a:r>
            <a:r>
              <a:rPr lang="es-ES" dirty="0" smtClean="0"/>
              <a:t>conjunto de </a:t>
            </a:r>
            <a:r>
              <a:rPr lang="es-ES" dirty="0"/>
              <a:t>aspectos globales, que responden a los </a:t>
            </a:r>
            <a:r>
              <a:rPr lang="es-ES" dirty="0" smtClean="0"/>
              <a:t>objetivos del </a:t>
            </a:r>
            <a:r>
              <a:rPr lang="es-ES" dirty="0"/>
              <a:t>estudio.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335361" y="5013176"/>
            <a:ext cx="11449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smtClean="0"/>
              <a:t>No estructurada</a:t>
            </a:r>
            <a:r>
              <a:rPr lang="es-ES" dirty="0"/>
              <a:t>: no se establece, previamente</a:t>
            </a:r>
            <a:r>
              <a:rPr lang="es-ES" dirty="0" smtClean="0"/>
              <a:t>, el </a:t>
            </a:r>
            <a:r>
              <a:rPr lang="es-ES" dirty="0"/>
              <a:t>conjunto de elementos que tener en consideración</a:t>
            </a:r>
            <a:r>
              <a:rPr lang="es-ES" dirty="0" smtClean="0"/>
              <a:t>, solo </a:t>
            </a:r>
            <a:r>
              <a:rPr lang="es-ES" dirty="0"/>
              <a:t>se observará sobre la base de un esquema </a:t>
            </a:r>
            <a:r>
              <a:rPr lang="es-ES" dirty="0" smtClean="0"/>
              <a:t>muy general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234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200149" y="320709"/>
            <a:ext cx="7775575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AGaramondPro-Regular"/>
              </a:rPr>
              <a:t>Medir es parte de nuestras vidas (</a:t>
            </a:r>
            <a:r>
              <a:rPr lang="es-ES" dirty="0" err="1">
                <a:solidFill>
                  <a:schemeClr val="accent5">
                    <a:lumMod val="50000"/>
                  </a:schemeClr>
                </a:solidFill>
                <a:latin typeface="AGaramondPro-Regular"/>
              </a:rPr>
              <a:t>Bostwick</a:t>
            </a: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AGaramondPro-Regular"/>
              </a:rPr>
              <a:t> y </a:t>
            </a:r>
            <a:r>
              <a:rPr lang="es-ES" dirty="0" err="1">
                <a:solidFill>
                  <a:schemeClr val="accent5">
                    <a:lumMod val="50000"/>
                  </a:schemeClr>
                </a:solidFill>
                <a:latin typeface="AGaramondPro-Regular"/>
              </a:rPr>
              <a:t>Kyte</a:t>
            </a: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AGaramondPro-Regular"/>
              </a:rPr>
              <a:t>, 2005</a:t>
            </a:r>
          </a:p>
        </p:txBody>
      </p:sp>
      <p:pic>
        <p:nvPicPr>
          <p:cNvPr id="17411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2" y="244654"/>
            <a:ext cx="998537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1" y="1969195"/>
            <a:ext cx="998537" cy="641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1252538" y="2010133"/>
            <a:ext cx="108201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AGaramondPro-Regular"/>
              </a:rPr>
              <a:t>Medición: Proceso que vincula conceptos abstractos con indicadores empíricos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AGaramondPro-Regular"/>
              </a:rPr>
              <a:t>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u="sng" dirty="0" smtClean="0">
                <a:solidFill>
                  <a:schemeClr val="accent6">
                    <a:lumMod val="75000"/>
                  </a:schemeClr>
                </a:solidFill>
              </a:rPr>
              <a:t>Es </a:t>
            </a:r>
            <a:r>
              <a:rPr lang="es-ES" b="1" u="sng" dirty="0">
                <a:solidFill>
                  <a:schemeClr val="accent6">
                    <a:lumMod val="75000"/>
                  </a:schemeClr>
                </a:solidFill>
              </a:rPr>
              <a:t>la cualificación o cuantificación de una variable para un estudio </a:t>
            </a:r>
            <a:r>
              <a:rPr lang="es-ES" b="1" u="sng" dirty="0" smtClean="0">
                <a:solidFill>
                  <a:schemeClr val="accent6">
                    <a:lumMod val="75000"/>
                  </a:schemeClr>
                </a:solidFill>
              </a:rPr>
              <a:t>dado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1223911" y="945858"/>
            <a:ext cx="10514013" cy="8223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AGaramondPro-Regular"/>
              </a:rPr>
              <a:t>Significa “asignar números, símbolos o valores a las propiedades de objetos o eventos de acuerdo con reglas”</a:t>
            </a:r>
          </a:p>
        </p:txBody>
      </p:sp>
      <p:sp>
        <p:nvSpPr>
          <p:cNvPr id="17415" name="Rectángulo 1"/>
          <p:cNvSpPr>
            <a:spLocks noChangeArrowheads="1"/>
          </p:cNvSpPr>
          <p:nvPr/>
        </p:nvSpPr>
        <p:spPr bwMode="auto">
          <a:xfrm>
            <a:off x="201613" y="4149725"/>
            <a:ext cx="6315075" cy="1938992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Un instrumento de medición adecuado es aquel que registra datos observables que representan verdaderamente a los conceptos o variables que el investigador tiene en mente.</a:t>
            </a:r>
          </a:p>
        </p:txBody>
      </p:sp>
      <p:sp>
        <p:nvSpPr>
          <p:cNvPr id="3" name="Flecha izquierda, derecha y arriba 2"/>
          <p:cNvSpPr/>
          <p:nvPr/>
        </p:nvSpPr>
        <p:spPr>
          <a:xfrm rot="16200000">
            <a:off x="7763669" y="3239294"/>
            <a:ext cx="973138" cy="34671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17417" name="CuadroTexto 4"/>
          <p:cNvSpPr txBox="1">
            <a:spLocks noChangeArrowheads="1"/>
          </p:cNvSpPr>
          <p:nvPr/>
        </p:nvSpPr>
        <p:spPr bwMode="auto">
          <a:xfrm>
            <a:off x="6816725" y="4437063"/>
            <a:ext cx="3330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sz="2000" dirty="0">
                <a:latin typeface="Arial" panose="020B0604020202020204" pitchFamily="34" charset="0"/>
              </a:rPr>
              <a:t>Tiene como requisitos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8148638" y="3756025"/>
            <a:ext cx="2808287" cy="4603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dirty="0"/>
              <a:t>Confiabilidad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8543925" y="5694363"/>
            <a:ext cx="2447925" cy="4619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>
            <a:defPPr>
              <a:defRPr lang="es-ES"/>
            </a:defPPr>
            <a:lvl1pPr algn="ctr"/>
          </a:lstStyle>
          <a:p>
            <a:pPr eaLnBrk="1" hangingPunct="1">
              <a:defRPr/>
            </a:pPr>
            <a:r>
              <a:rPr lang="es-ES" dirty="0"/>
              <a:t>Validez</a:t>
            </a:r>
          </a:p>
        </p:txBody>
      </p:sp>
    </p:spTree>
    <p:extLst>
      <p:ext uri="{BB962C8B-B14F-4D97-AF65-F5344CB8AC3E}">
        <p14:creationId xmlns:p14="http://schemas.microsoft.com/office/powerpoint/2010/main" val="99784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49213" y="44450"/>
            <a:ext cx="12052300" cy="936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fontAlgn="auto" hangingPunct="1">
              <a:spcAft>
                <a:spcPts val="0"/>
              </a:spcAft>
              <a:defRPr/>
            </a:pPr>
            <a:r>
              <a:rPr lang="es-CO" sz="28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                   Las escalas de medición.</a:t>
            </a:r>
            <a:endParaRPr lang="es-ES" sz="2800" dirty="0"/>
          </a:p>
        </p:txBody>
      </p:sp>
      <p:pic>
        <p:nvPicPr>
          <p:cNvPr id="27651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30163"/>
            <a:ext cx="1298575" cy="9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407988" y="1517650"/>
            <a:ext cx="11520487" cy="831850"/>
          </a:xfrm>
          <a:prstGeom prst="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s-ES" dirty="0"/>
              <a:t>Características o atributos de los individuos o fenómeno  que se estudia que pueden tomar valores diferentes. 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7988" y="1084263"/>
            <a:ext cx="1943100" cy="4000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2000" b="1" dirty="0">
                <a:solidFill>
                  <a:schemeClr val="accent5">
                    <a:lumMod val="75000"/>
                  </a:schemeClr>
                </a:solidFill>
              </a:rPr>
              <a:t>VARIABLE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07988" y="2822575"/>
            <a:ext cx="11520487" cy="461963"/>
          </a:xfrm>
          <a:prstGeom prst="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dirty="0"/>
              <a:t>Valores que toma una variable cuando es medida. 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07988" y="2381250"/>
            <a:ext cx="1943100" cy="4000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2000" b="1" dirty="0">
                <a:solidFill>
                  <a:schemeClr val="accent5">
                    <a:lumMod val="75000"/>
                  </a:schemeClr>
                </a:solidFill>
              </a:rPr>
              <a:t>DATO</a:t>
            </a: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254702663"/>
              </p:ext>
            </p:extLst>
          </p:nvPr>
        </p:nvGraphicFramePr>
        <p:xfrm>
          <a:off x="551384" y="3503422"/>
          <a:ext cx="5556800" cy="2651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6456040" y="4869160"/>
            <a:ext cx="4721164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Independientes</a:t>
            </a:r>
          </a:p>
          <a:p>
            <a:pPr marL="342900" indent="-34290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Dependientes </a:t>
            </a:r>
          </a:p>
          <a:p>
            <a:pPr marL="342900" indent="-34290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Confusoras. 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631504" y="3526780"/>
            <a:ext cx="180020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Naturaleza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6456040" y="4149080"/>
            <a:ext cx="472116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Por los nexos entre las variables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ángulo 1"/>
          <p:cNvSpPr>
            <a:spLocks noChangeArrowheads="1"/>
          </p:cNvSpPr>
          <p:nvPr/>
        </p:nvSpPr>
        <p:spPr bwMode="auto">
          <a:xfrm>
            <a:off x="263352" y="201368"/>
            <a:ext cx="115932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es-E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Operacionalización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la  interpretación o traducción de las variables en términos empíricos, especificando los  indicadores, signos o índices empíricos que revelan la presencia de rasgos del fenómeno u objeto que no pueden ser estudiados directamente.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991545" y="2653049"/>
            <a:ext cx="1715428" cy="461665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668014" y="2653049"/>
            <a:ext cx="2532441" cy="461665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 teórica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775521" y="3713356"/>
            <a:ext cx="2298500" cy="461665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Dimensiones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775521" y="4760510"/>
            <a:ext cx="3528391" cy="461665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Definición operacional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559497" y="5814812"/>
            <a:ext cx="2147476" cy="461665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7744496" y="5814812"/>
            <a:ext cx="2743991" cy="461665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 empírica</a:t>
            </a:r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2783632" y="3114714"/>
            <a:ext cx="0" cy="6905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2783632" y="4175021"/>
            <a:ext cx="0" cy="6921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2846815" y="5122662"/>
            <a:ext cx="0" cy="6921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3749675" y="2817814"/>
            <a:ext cx="3875088" cy="206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3749675" y="5984875"/>
            <a:ext cx="3994150" cy="142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 flipH="1">
            <a:off x="8524877" y="3114714"/>
            <a:ext cx="19395" cy="27003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96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/>
          <p:cNvCxnSpPr/>
          <p:nvPr/>
        </p:nvCxnSpPr>
        <p:spPr bwMode="auto">
          <a:xfrm flipV="1">
            <a:off x="1919536" y="620688"/>
            <a:ext cx="8285163" cy="142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Group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1025882"/>
              </p:ext>
            </p:extLst>
          </p:nvPr>
        </p:nvGraphicFramePr>
        <p:xfrm>
          <a:off x="263352" y="904875"/>
          <a:ext cx="11665296" cy="5851727"/>
        </p:xfrm>
        <a:graphic>
          <a:graphicData uri="http://schemas.openxmlformats.org/drawingml/2006/table">
            <a:tbl>
              <a:tblPr/>
              <a:tblGrid>
                <a:gridCol w="2423393"/>
                <a:gridCol w="2613687"/>
                <a:gridCol w="2996569"/>
                <a:gridCol w="3631647"/>
              </a:tblGrid>
              <a:tr h="383980">
                <a:tc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131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Variable</a:t>
                      </a:r>
                    </a:p>
                  </a:txBody>
                  <a:tcPr marL="91439" marR="91439" marT="45698" marB="45698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131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Tipo</a:t>
                      </a:r>
                    </a:p>
                  </a:txBody>
                  <a:tcPr marL="91439" marR="91439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131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Definición</a:t>
                      </a:r>
                    </a:p>
                  </a:txBody>
                  <a:tcPr marL="91439" marR="91439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131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Escala</a:t>
                      </a:r>
                    </a:p>
                  </a:txBody>
                  <a:tcPr marL="91439" marR="91439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12626">
                <a:tc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131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Edad</a:t>
                      </a:r>
                    </a:p>
                  </a:txBody>
                  <a:tcPr marL="91439" marR="91439" marT="45698" marB="45698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131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Cuantitativa continua</a:t>
                      </a:r>
                    </a:p>
                  </a:txBody>
                  <a:tcPr marL="91439" marR="91439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131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Años cumplidos en el momento del estudio</a:t>
                      </a:r>
                    </a:p>
                  </a:txBody>
                  <a:tcPr marL="91439" marR="91439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131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 25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 – 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 – 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 – 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 – 44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45 y más</a:t>
                      </a:r>
                    </a:p>
                  </a:txBody>
                  <a:tcPr marL="91439" marR="91439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08022">
                <a:tc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131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Escolaridad</a:t>
                      </a:r>
                    </a:p>
                  </a:txBody>
                  <a:tcPr marL="91439" marR="91439" marT="45698" marB="45698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131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Cualitativa ordinal</a:t>
                      </a:r>
                    </a:p>
                  </a:txBody>
                  <a:tcPr marL="91439" marR="91439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131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Último nivel escolar terminado</a:t>
                      </a:r>
                    </a:p>
                  </a:txBody>
                  <a:tcPr marL="91439" marR="91439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131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(1) Primario Secundario</a:t>
                      </a:r>
                    </a:p>
                    <a:p>
                      <a:pPr marL="0" marR="0" lvl="0" indent="0" algn="just" defTabSz="182563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(2)Preuniversitario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697163" algn="l"/>
                        </a:tabLst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(3)Universitario </a:t>
                      </a:r>
                    </a:p>
                  </a:txBody>
                  <a:tcPr marL="91439" marR="91439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46897">
                <a:tc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131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Vía de captación</a:t>
                      </a:r>
                    </a:p>
                  </a:txBody>
                  <a:tcPr marL="91439" marR="91439" marT="45698" marB="45698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131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Cualitativa nominal </a:t>
                      </a:r>
                      <a:r>
                        <a:rPr kumimoji="0" lang="es-E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politómica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9" marR="91439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131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Medio o persona que más influyó para acudir a solicitar examen</a:t>
                      </a:r>
                    </a:p>
                  </a:txBody>
                  <a:tcPr marL="91439" marR="91439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18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378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566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754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5943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131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320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509" algn="l" defTabSz="914378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"/>
                          <a:cs typeface=""/>
                        </a:rPr>
                        <a:t>(1) Profesional de la salud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"/>
                          <a:cs typeface=""/>
                        </a:rPr>
                        <a:t>(2) TV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+mj-lt"/>
                        <a:buNone/>
                        <a:tabLst/>
                      </a:pPr>
                      <a:r>
                        <a:rPr kumimoji="0" lang="es-E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"/>
                          <a:cs typeface=""/>
                        </a:rPr>
                        <a:t>(3) Material informativo…</a:t>
                      </a:r>
                    </a:p>
                  </a:txBody>
                  <a:tcPr marL="91439" marR="91439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79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7988" y="115888"/>
            <a:ext cx="8229600" cy="6334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3200" dirty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9213" y="44450"/>
            <a:ext cx="12052300" cy="936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fontAlgn="auto" hangingPunct="1">
              <a:spcAft>
                <a:spcPts val="0"/>
              </a:spcAft>
              <a:defRPr/>
            </a:pPr>
            <a:r>
              <a:rPr lang="es-CO" sz="28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CONCLUSIONES</a:t>
            </a:r>
            <a:endParaRPr lang="es-ES" sz="2800" dirty="0"/>
          </a:p>
        </p:txBody>
      </p:sp>
      <p:sp>
        <p:nvSpPr>
          <p:cNvPr id="28676" name="Rectángulo 5"/>
          <p:cNvSpPr>
            <a:spLocks noChangeArrowheads="1"/>
          </p:cNvSpPr>
          <p:nvPr/>
        </p:nvSpPr>
        <p:spPr bwMode="auto">
          <a:xfrm>
            <a:off x="184944" y="1052513"/>
            <a:ext cx="11780837" cy="570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dirty="0" smtClean="0"/>
              <a:t>La validez de los resultados de una investigación científica están determinados por la objetividad en la recogida de  los datos que tributan a la investigación. La correcta planificación y aplicación de la recolección  de los datos es una tarea que el investigador debe prestar mayor interés para garantizar la fidelidad  de la información a obtener. 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dirty="0" smtClean="0"/>
              <a:t>El uso de un método o instrumento de recolección datos depende del problema de investigación, de los objetivos e hipótesis y de las variables,  que hacen decidir en cual es el más pertinente  para esos fines y del alcance de la investigación. Es habitual en las investigaciones  usar más de uno que garanticen la completa recolección de los datos.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332656"/>
            <a:ext cx="10515600" cy="6156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BIBLIOGRAFIA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1344" y="1124744"/>
            <a:ext cx="11665296" cy="50323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Artiles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Visbal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L, Otero Iglesias J, Barrios Osuna I. Metodología de la investigación. Para las ciencias de la salud [Internet]. La Habana: 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Ecimed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 2008 [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cited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2023 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11].p.224. Disponible en: </a:t>
            </a:r>
            <a:r>
              <a:rPr lang="es-ES" sz="24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http://www.bvscuba.sld.cu/libro/metodologia-de-la-investigacion-para-las-ciencias-de-la-salud/</a:t>
            </a: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Hernández 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Sampieri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R,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Fernández Collado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C, Baptista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Lucio M.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Fundamentos de Metodología de la Investigación [Internet].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Madrid: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Mcgraw-Hill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D.L;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2010.p.196.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Disponible en: </a:t>
            </a:r>
            <a:r>
              <a:rPr lang="es-ES" sz="24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es-ES" sz="2400" u="sng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www.uca.ac.cr/wp-content/uploads/2017/10/Investigacion.pdf</a:t>
            </a:r>
            <a:endParaRPr lang="es-ES" sz="2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BayarreVeaHéctor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HosfordSaing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Rubén. Métodos y Técnicas Aplicadas a la Investigación en Atención Primaria de Salud.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ENSAP 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Mendoza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J, Garza J. La medición en el proceso de investigación científica: Evaluación de validez de contenido y confiabilidad (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Measurement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scientific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: Content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validity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reliability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) [Internet]. 2009. Disponible en: </a:t>
            </a:r>
            <a:r>
              <a:rPr lang="es-ES" sz="24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http://eprints.uanl.mx/12508/1/A2.pdf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07368" y="365125"/>
            <a:ext cx="10946432" cy="543595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Orientación del trabajo independiente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935760" y="2996952"/>
            <a:ext cx="2800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Taller #1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3352" y="836713"/>
            <a:ext cx="116652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_tradnl" dirty="0"/>
              <a:t>La asignatura pretende hacer énfasis en los tipos de estudios cuantitativos, sus diseños, métodos y técnicas para la recolección de datos o información en el trabajo de campo y las formas de resumir y representar la información.</a:t>
            </a:r>
            <a:r>
              <a:rPr lang="es-ES_tradnl" dirty="0" smtClean="0">
                <a:ea typeface="Calibri" panose="020F0502020204030204" pitchFamily="34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_tradnl" dirty="0"/>
              <a:t>C</a:t>
            </a:r>
            <a:r>
              <a:rPr lang="es-ES_tradnl" dirty="0" smtClean="0"/>
              <a:t>omprendan </a:t>
            </a:r>
            <a:r>
              <a:rPr lang="es-ES_tradnl" dirty="0"/>
              <a:t>la relación entre el título, el objetivo y el problema de investigación, así como las relaciones entre el objeto, el campo, el problema y los métodos de investigación para el desarrollo efectivo del proceso investigativo en la búsqueda de las mejores soluciones a los problemas de salud y a procesos de vida de la persona, la familia, grupo o comunidad, a la que a su vez tributan las demás disciplinas como parte de la interdisciplinaridad, así como el entretejimiento con las estrategias curriculares</a:t>
            </a:r>
            <a:r>
              <a:rPr lang="es-ES_tradnl" dirty="0" smtClean="0"/>
              <a:t>.</a:t>
            </a:r>
            <a:endParaRPr lang="es-ES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263352" y="23913"/>
            <a:ext cx="6479849" cy="740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Fundamentación de la asignatura</a:t>
            </a:r>
            <a:endParaRPr lang="es-ES" sz="3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627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07368" y="365125"/>
            <a:ext cx="10946432" cy="543595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Orientación del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1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89991" y="1484784"/>
            <a:ext cx="11305256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ES" sz="28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Problema general</a:t>
            </a:r>
            <a:r>
              <a:rPr lang="es-E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</a:t>
            </a:r>
            <a:r>
              <a:rPr lang="es-ES" sz="2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Retomar el proyecto de investigación presentado por equipo en el periodo anterior y a partir del </a:t>
            </a:r>
            <a:r>
              <a:rPr lang="es-ES" sz="2800" b="0" u="sng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problema</a:t>
            </a:r>
            <a:r>
              <a:rPr lang="es-ES" sz="2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s-ES" sz="2800" b="0" cap="none" spc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 resolver, </a:t>
            </a:r>
            <a:r>
              <a:rPr lang="es-ES" sz="2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el </a:t>
            </a:r>
            <a:r>
              <a:rPr lang="es-ES" sz="2800" b="0" u="sng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objetivo</a:t>
            </a:r>
            <a:r>
              <a:rPr lang="es-ES" sz="2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e </a:t>
            </a:r>
            <a:r>
              <a:rPr lang="es-ES" sz="2800" b="0" u="sng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hipótesis</a:t>
            </a:r>
            <a:r>
              <a:rPr lang="es-ES" sz="2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realice lo siguiente.</a:t>
            </a:r>
          </a:p>
          <a:p>
            <a:pPr algn="just"/>
            <a:endParaRPr lang="es-ES" sz="2800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just"/>
            <a:r>
              <a:rPr lang="es-ES" sz="2800" b="0" cap="none" spc="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Primero</a:t>
            </a:r>
            <a:r>
              <a:rPr lang="es-ES" sz="2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Identifique las variables del estudio y realizar la operacionalización de las mismas.</a:t>
            </a:r>
          </a:p>
          <a:p>
            <a:pPr algn="just"/>
            <a:endParaRPr lang="es-ES" sz="2800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just"/>
            <a:r>
              <a:rPr lang="es-ES" sz="28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Segundo</a:t>
            </a:r>
            <a:r>
              <a:rPr lang="es-E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Aplique un instrumento de recogida de datos utilizando una o varias de las técnicas y métodos estudiados en clase.</a:t>
            </a:r>
            <a:endParaRPr lang="es-E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762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96888" y="1071399"/>
            <a:ext cx="11518900" cy="96487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Conferencia No. 1 </a:t>
            </a:r>
            <a:r>
              <a:rPr lang="es-ES" sz="24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:</a:t>
            </a:r>
            <a:r>
              <a:rPr lang="es-ES" sz="2400" b="1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s-MX" sz="2400" dirty="0">
                <a:solidFill>
                  <a:srgbClr val="203864"/>
                </a:solidFill>
                <a:latin typeface="Arial Rounded MT Bold" panose="020F0704030504030204" pitchFamily="34" charset="0"/>
              </a:rPr>
              <a:t>Metodología para la construcción de instrumentos: la entrevista y la </a:t>
            </a:r>
            <a:r>
              <a:rPr lang="es-MX" sz="2400" dirty="0" smtClean="0">
                <a:solidFill>
                  <a:srgbClr val="203864"/>
                </a:solidFill>
                <a:latin typeface="Arial Rounded MT Bold" panose="020F0704030504030204" pitchFamily="34" charset="0"/>
              </a:rPr>
              <a:t>encuesta.</a:t>
            </a:r>
            <a:endParaRPr lang="es-ES" sz="2400" b="1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7328" y="1988840"/>
            <a:ext cx="12072664" cy="4821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s-ES" sz="2600" b="1" u="sng" dirty="0" smtClean="0">
                <a:solidFill>
                  <a:srgbClr val="2038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Sumario</a:t>
            </a:r>
            <a:r>
              <a:rPr lang="es-ES" sz="2600" b="1" dirty="0" smtClean="0">
                <a:solidFill>
                  <a:srgbClr val="20386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:</a:t>
            </a:r>
          </a:p>
          <a:p>
            <a:pPr marL="182562" indent="0" algn="just" eaLnBrk="1" hangingPunct="1">
              <a:lnSpc>
                <a:spcPct val="120000"/>
              </a:lnSpc>
              <a:buClr>
                <a:srgbClr val="C00000"/>
              </a:buClr>
              <a:buSzPct val="120000"/>
              <a:buNone/>
              <a:defRPr/>
            </a:pPr>
            <a:r>
              <a:rPr lang="es-CO" sz="2600" dirty="0" smtClean="0">
                <a:solidFill>
                  <a:srgbClr val="203864"/>
                </a:solidFill>
                <a:latin typeface="Arial Rounded MT Bold" panose="020F0704030504030204" pitchFamily="34" charset="0"/>
              </a:rPr>
              <a:t>1) Recolección de datos. Las fuentes de recolección de la información. </a:t>
            </a:r>
            <a:endParaRPr lang="es-ES" sz="2600" dirty="0" smtClean="0">
              <a:solidFill>
                <a:srgbClr val="203864"/>
              </a:solidFill>
              <a:latin typeface="Arial Rounded MT Bold" panose="020F0704030504030204" pitchFamily="34" charset="0"/>
            </a:endParaRPr>
          </a:p>
          <a:p>
            <a:pPr marL="182562" lvl="8" indent="0" algn="just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rgbClr val="C00000"/>
              </a:buClr>
              <a:buSzPct val="120000"/>
              <a:buNone/>
              <a:defRPr/>
            </a:pPr>
            <a:r>
              <a:rPr lang="es-CO" sz="2600" dirty="0" smtClean="0">
                <a:solidFill>
                  <a:srgbClr val="203864"/>
                </a:solidFill>
                <a:latin typeface="Arial Rounded MT Bold" panose="020F0704030504030204" pitchFamily="34" charset="0"/>
              </a:rPr>
              <a:t> 2)Técnicas e instrumentos de recolección de datos:</a:t>
            </a:r>
          </a:p>
          <a:p>
            <a:pPr marL="639762" lvl="8" indent="-457200" algn="just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es-CO" sz="2600" dirty="0" smtClean="0">
                <a:solidFill>
                  <a:srgbClr val="203864"/>
                </a:solidFill>
                <a:latin typeface="Arial Rounded MT Bold" panose="020F0704030504030204" pitchFamily="34" charset="0"/>
              </a:rPr>
              <a:t>La entrevista.</a:t>
            </a:r>
          </a:p>
          <a:p>
            <a:pPr marL="639762" lvl="8" indent="-457200" algn="just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es-CO" sz="2600" dirty="0" smtClean="0">
                <a:solidFill>
                  <a:srgbClr val="203864"/>
                </a:solidFill>
                <a:latin typeface="Arial Rounded MT Bold" panose="020F0704030504030204" pitchFamily="34" charset="0"/>
              </a:rPr>
              <a:t>la encuesta. La </a:t>
            </a:r>
            <a:r>
              <a:rPr lang="es-CO" sz="2600" dirty="0">
                <a:solidFill>
                  <a:srgbClr val="203864"/>
                </a:solidFill>
                <a:latin typeface="Arial Rounded MT Bold" panose="020F0704030504030204" pitchFamily="34" charset="0"/>
              </a:rPr>
              <a:t>selección del informante: inducida, al azar, bola de nieve</a:t>
            </a:r>
            <a:endParaRPr lang="es-ES" sz="2600" dirty="0">
              <a:solidFill>
                <a:srgbClr val="203864"/>
              </a:solidFill>
              <a:latin typeface="Arial Rounded MT Bold" panose="020F0704030504030204" pitchFamily="34" charset="0"/>
            </a:endParaRPr>
          </a:p>
          <a:p>
            <a:pPr marL="639762" lvl="8" indent="-457200" algn="just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es-CO" sz="2600" dirty="0" smtClean="0">
                <a:solidFill>
                  <a:srgbClr val="203864"/>
                </a:solidFill>
                <a:latin typeface="Arial Rounded MT Bold" panose="020F0704030504030204" pitchFamily="34" charset="0"/>
              </a:rPr>
              <a:t>El cuestionario. </a:t>
            </a:r>
          </a:p>
          <a:p>
            <a:pPr marL="639762" lvl="8" indent="-457200" algn="just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es-CO" sz="2600" dirty="0">
                <a:solidFill>
                  <a:srgbClr val="203864"/>
                </a:solidFill>
                <a:latin typeface="Arial Rounded MT Bold" panose="020F0704030504030204" pitchFamily="34" charset="0"/>
              </a:rPr>
              <a:t> </a:t>
            </a:r>
            <a:r>
              <a:rPr lang="es-CO" sz="2600" dirty="0" smtClean="0">
                <a:solidFill>
                  <a:srgbClr val="203864"/>
                </a:solidFill>
                <a:latin typeface="Arial Rounded MT Bold" panose="020F0704030504030204" pitchFamily="34" charset="0"/>
              </a:rPr>
              <a:t>La observación.</a:t>
            </a:r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1631504" y="556702"/>
            <a:ext cx="8229600" cy="514697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+mj-ea"/>
                <a:cs typeface="+mj-cs"/>
              </a:rPr>
              <a:t>Tema I</a:t>
            </a:r>
            <a:r>
              <a:rPr lang="es-ES" sz="3200" b="1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ea typeface="+mj-ea"/>
                <a:cs typeface="+mj-cs"/>
              </a:rPr>
              <a:t>. </a:t>
            </a:r>
            <a:r>
              <a:rPr lang="es-ES" sz="300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ea typeface="+mj-ea"/>
                <a:cs typeface="+mj-cs"/>
              </a:rPr>
              <a:t>Métodos para la recogida de datos</a:t>
            </a:r>
            <a:r>
              <a:rPr lang="es-ES" sz="2800" b="1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ea typeface="+mj-ea"/>
                <a:cs typeface="+mj-cs"/>
              </a:rPr>
              <a:t>.</a:t>
            </a:r>
            <a:endParaRPr lang="es-ES" sz="280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00088" y="13014"/>
            <a:ext cx="10515600" cy="51911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rgbClr val="FFC000"/>
                </a:solidFill>
                <a:latin typeface="+mn-lt"/>
              </a:rPr>
              <a:t>FACULTAD DE CIENCIAS MÉDICAS DE SAGUA LA GRANDE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089" y="120650"/>
            <a:ext cx="3023592" cy="8397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  <a:endParaRPr lang="es-ES" sz="3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3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8" y="1068388"/>
            <a:ext cx="15843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208213" y="1117600"/>
            <a:ext cx="9455150" cy="1219200"/>
          </a:xfrm>
          <a:prstGeom prst="rect">
            <a:avLst/>
          </a:prstGeom>
          <a:ln w="31750"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accent5">
                    <a:lumMod val="50000"/>
                  </a:schemeClr>
                </a:solidFill>
                <a:latin typeface="AGaramondPro-Bold"/>
              </a:rPr>
              <a:t>Recolectar los datos </a:t>
            </a: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AGaramondPro-Regular"/>
              </a:rPr>
              <a:t>implica elaborar un plan detallado de procedimientos que nos conduzcan a reunir datos con un propósito específico. </a:t>
            </a:r>
            <a:endParaRPr lang="es-ES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5365" name="Rectángulo 5"/>
          <p:cNvSpPr>
            <a:spLocks noChangeArrowheads="1"/>
          </p:cNvSpPr>
          <p:nvPr/>
        </p:nvSpPr>
        <p:spPr bwMode="auto">
          <a:xfrm>
            <a:off x="192088" y="3005138"/>
            <a:ext cx="8280400" cy="3819525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sz="2300">
                <a:latin typeface="AGaramondPro-Regular" charset="0"/>
              </a:rPr>
              <a:t>¿Cuáles son las fuentes de donde se obtendrán los datos?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sz="2300">
                <a:latin typeface="AGaramondPro-Regular" charset="0"/>
              </a:rPr>
              <a:t> ¿Dónde se localizan tales fuentes?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sz="2300">
                <a:latin typeface="AGaramondPro-Regular" charset="0"/>
              </a:rPr>
              <a:t>¿ A través de qué medio o método vamos a recolectar los datos?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" sz="2300">
                <a:latin typeface="AGaramondPro-Regular" charset="0"/>
              </a:rPr>
              <a:t> ¿De qué forma vamos a prepararlos para que puedan analizarse y respondamos    al planteamiento del problema?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92088" y="2492375"/>
            <a:ext cx="3902075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latin typeface="+mn-lt"/>
              </a:rPr>
              <a:t>Este plan incluye determinar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688388" y="3233738"/>
            <a:ext cx="2614612" cy="5508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atin typeface="+mn-lt"/>
              </a:rPr>
              <a:t>Variables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688388" y="3933825"/>
            <a:ext cx="3095625" cy="977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>
            <a:defPPr>
              <a:defRPr lang="es-ES"/>
            </a:defPPr>
            <a:lvl1pPr>
              <a:defRPr sz="2800"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</a:rPr>
              <a:t>Operacionalización de las Variables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688388" y="5062538"/>
            <a:ext cx="2614612" cy="5508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>
            <a:defPPr>
              <a:defRPr lang="es-ES"/>
            </a:defPPr>
            <a:lvl1pPr>
              <a:defRPr sz="2800"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</a:rPr>
              <a:t>Muestra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688388" y="5734050"/>
            <a:ext cx="3359150" cy="5508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>
            <a:defPPr>
              <a:defRPr lang="es-ES"/>
            </a:defPPr>
            <a:lvl1pPr>
              <a:defRPr sz="2800"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</a:rPr>
              <a:t>Recursos disponibles</a:t>
            </a:r>
          </a:p>
        </p:txBody>
      </p:sp>
      <p:sp>
        <p:nvSpPr>
          <p:cNvPr id="16" name="Flecha doblada 15"/>
          <p:cNvSpPr>
            <a:spLocks noChangeArrowheads="1"/>
          </p:cNvSpPr>
          <p:nvPr/>
        </p:nvSpPr>
        <p:spPr bwMode="auto">
          <a:xfrm rot="5400000">
            <a:off x="7005638" y="290513"/>
            <a:ext cx="412750" cy="5257800"/>
          </a:xfrm>
          <a:custGeom>
            <a:avLst/>
            <a:gdLst>
              <a:gd name="T0" fmla="*/ 309115 w 412153"/>
              <a:gd name="T1" fmla="*/ 0 h 5472608"/>
              <a:gd name="T2" fmla="*/ 309115 w 412153"/>
              <a:gd name="T3" fmla="*/ 206077 h 5472608"/>
              <a:gd name="T4" fmla="*/ 51519 w 412153"/>
              <a:gd name="T5" fmla="*/ 5472608 h 5472608"/>
              <a:gd name="T6" fmla="*/ 412153 w 412153"/>
              <a:gd name="T7" fmla="*/ 103038 h 5472608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0 w 412153"/>
              <a:gd name="T13" fmla="*/ 0 h 5472608"/>
              <a:gd name="T14" fmla="*/ 412153 w 412153"/>
              <a:gd name="T15" fmla="*/ 5472608 h 5472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2153" h="5472608">
                <a:moveTo>
                  <a:pt x="0" y="5472608"/>
                </a:moveTo>
                <a:lnTo>
                  <a:pt x="0" y="231836"/>
                </a:lnTo>
                <a:lnTo>
                  <a:pt x="0" y="231835"/>
                </a:lnTo>
                <a:cubicBezTo>
                  <a:pt x="0" y="132249"/>
                  <a:pt x="80730" y="51518"/>
                  <a:pt x="180317" y="51519"/>
                </a:cubicBezTo>
                <a:lnTo>
                  <a:pt x="309115" y="51519"/>
                </a:lnTo>
                <a:lnTo>
                  <a:pt x="309115" y="0"/>
                </a:lnTo>
                <a:lnTo>
                  <a:pt x="412153" y="103038"/>
                </a:lnTo>
                <a:lnTo>
                  <a:pt x="309115" y="206077"/>
                </a:lnTo>
                <a:lnTo>
                  <a:pt x="309115" y="154557"/>
                </a:lnTo>
                <a:lnTo>
                  <a:pt x="180317" y="154557"/>
                </a:lnTo>
                <a:cubicBezTo>
                  <a:pt x="137636" y="154556"/>
                  <a:pt x="103038" y="189155"/>
                  <a:pt x="103038" y="231835"/>
                </a:cubicBezTo>
                <a:lnTo>
                  <a:pt x="103038" y="5472608"/>
                </a:lnTo>
                <a:close/>
              </a:path>
            </a:pathLst>
          </a:custGeom>
          <a:solidFill>
            <a:schemeClr val="accent1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1800">
              <a:latin typeface="+mn-lt"/>
            </a:endParaRPr>
          </a:p>
        </p:txBody>
      </p:sp>
      <p:sp>
        <p:nvSpPr>
          <p:cNvPr id="15372" name="CuadroTexto 16"/>
          <p:cNvSpPr txBox="1">
            <a:spLocks noChangeArrowheads="1"/>
          </p:cNvSpPr>
          <p:nvPr/>
        </p:nvSpPr>
        <p:spPr bwMode="auto">
          <a:xfrm>
            <a:off x="7442200" y="2368550"/>
            <a:ext cx="2087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sz="2400">
                <a:solidFill>
                  <a:srgbClr val="C00000"/>
                </a:solidFill>
              </a:rPr>
              <a:t>Se nutre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9336" y="72008"/>
            <a:ext cx="7272808" cy="404664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Ejemplo de plan de recolección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37253" y="1071602"/>
            <a:ext cx="118093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Objetivo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:  Evaluar el efecto de una intervención de enfermería aplicada en el periodo </a:t>
            </a:r>
            <a:r>
              <a:rPr lang="es-ES" dirty="0" err="1" smtClean="0">
                <a:solidFill>
                  <a:schemeClr val="accent1">
                    <a:lumMod val="75000"/>
                  </a:schemeClr>
                </a:solidFill>
              </a:rPr>
              <a:t>perioperatorio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para el control del dolor del paciente adulto en el posoperatorio inmediato.</a:t>
            </a:r>
          </a:p>
          <a:p>
            <a:pPr algn="just"/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Pregunta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:  ¿Cuál es efecto de una intervención en enfermería en el control del dolor posoperatorio del paciente adulto  mayor?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37252" y="609937"/>
            <a:ext cx="2718387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accent5">
                    <a:lumMod val="75000"/>
                  </a:schemeClr>
                </a:solidFill>
              </a:rPr>
              <a:t>Planteamiento:</a:t>
            </a:r>
            <a:endParaRPr lang="es-E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62178" y="2996328"/>
            <a:ext cx="1152128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Plan: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19336" y="3608401"/>
            <a:ext cx="1194656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Fuente</a:t>
            </a:r>
            <a:r>
              <a:rPr lang="es-ES" dirty="0" smtClean="0">
                <a:solidFill>
                  <a:schemeClr val="accent5">
                    <a:lumMod val="75000"/>
                  </a:schemeClr>
                </a:solidFill>
              </a:rPr>
              <a:t>: pacientes adultos mayores intervenidos en el hospital Mártires del 9 de abril.  </a:t>
            </a:r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19336" y="4117355"/>
            <a:ext cx="1194656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Fuente</a:t>
            </a:r>
            <a:r>
              <a:rPr lang="es-ES" dirty="0" smtClean="0">
                <a:solidFill>
                  <a:schemeClr val="accent5">
                    <a:lumMod val="75000"/>
                  </a:schemeClr>
                </a:solidFill>
              </a:rPr>
              <a:t>: pacientes adultos mayores intervenidos en el hospital Mártires del 9 de abril.  </a:t>
            </a:r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39191" y="4655501"/>
            <a:ext cx="11946565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Métodos e instrumentos</a:t>
            </a:r>
            <a:r>
              <a:rPr lang="es-ES" dirty="0" smtClean="0">
                <a:solidFill>
                  <a:schemeClr val="accent5">
                    <a:lumMod val="75000"/>
                  </a:schemeClr>
                </a:solidFill>
              </a:rPr>
              <a:t>: pacientes adultos mayores intervenidos en el hospital Mártires del 9 de abril.  </a:t>
            </a:r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84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213" y="44450"/>
            <a:ext cx="12052300" cy="936625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s-CO" sz="28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Tipos y características de los instrumentos de medición o recolección de datos</a:t>
            </a:r>
            <a:endParaRPr lang="es-ES" sz="2800" dirty="0"/>
          </a:p>
        </p:txBody>
      </p:sp>
      <p:pic>
        <p:nvPicPr>
          <p:cNvPr id="18435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7338"/>
            <a:ext cx="33845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11"/>
          <p:cNvSpPr>
            <a:spLocks noChangeArrowheads="1"/>
          </p:cNvSpPr>
          <p:nvPr/>
        </p:nvSpPr>
        <p:spPr bwMode="auto">
          <a:xfrm>
            <a:off x="3649663" y="1052513"/>
            <a:ext cx="8280400" cy="2308225"/>
          </a:xfrm>
          <a:prstGeom prst="rect">
            <a:avLst/>
          </a:prstGeom>
          <a:noFill/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 de interrogación que se realiza mediante el proceso verbal, donde una persona calificada (</a:t>
            </a:r>
            <a:r>
              <a:rPr lang="es-ES" sz="24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entrevistador</a:t>
            </a:r>
            <a:r>
              <a:rPr lang="es-ES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aplica el cuestionario a los </a:t>
            </a:r>
            <a:r>
              <a:rPr lang="es-ES" sz="24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participantes</a:t>
            </a:r>
            <a:r>
              <a:rPr lang="es-ES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el primero hace las preguntas a cada entrevistado y anota las respuestas. Su papel</a:t>
            </a:r>
            <a:r>
              <a:rPr 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crucial,</a:t>
            </a:r>
            <a:r>
              <a:rPr 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 una especie de filtro</a:t>
            </a:r>
            <a:r>
              <a:rPr 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437" name="Text Box 12"/>
          <p:cNvSpPr txBox="1">
            <a:spLocks noChangeArrowheads="1"/>
          </p:cNvSpPr>
          <p:nvPr/>
        </p:nvSpPr>
        <p:spPr bwMode="auto">
          <a:xfrm>
            <a:off x="1416050" y="4797425"/>
            <a:ext cx="2881313" cy="604838"/>
          </a:xfrm>
          <a:prstGeom prst="rect">
            <a:avLst/>
          </a:prstGeom>
          <a:noFill/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ES" b="1">
                <a:solidFill>
                  <a:schemeClr val="hlink"/>
                </a:solidFill>
                <a:latin typeface="Arial" panose="020B0604020202020204" pitchFamily="34" charset="0"/>
              </a:rPr>
              <a:t>Se</a:t>
            </a:r>
            <a:r>
              <a:rPr lang="es-ES" sz="1800" b="1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es-ES" sz="3200" b="1">
                <a:solidFill>
                  <a:schemeClr val="hlink"/>
                </a:solidFill>
                <a:latin typeface="Arial" panose="020B0604020202020204" pitchFamily="34" charset="0"/>
              </a:rPr>
              <a:t>clasifican</a:t>
            </a:r>
          </a:p>
        </p:txBody>
      </p:sp>
      <p:sp>
        <p:nvSpPr>
          <p:cNvPr id="18438" name="AutoShape 13"/>
          <p:cNvSpPr>
            <a:spLocks/>
          </p:cNvSpPr>
          <p:nvPr/>
        </p:nvSpPr>
        <p:spPr bwMode="auto">
          <a:xfrm>
            <a:off x="4654550" y="3716338"/>
            <a:ext cx="649288" cy="2781300"/>
          </a:xfrm>
          <a:prstGeom prst="leftBrace">
            <a:avLst>
              <a:gd name="adj1" fmla="val 35697"/>
              <a:gd name="adj2" fmla="val 50000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sz="2400">
              <a:latin typeface="Arial" panose="020B0604020202020204" pitchFamily="34" charset="0"/>
            </a:endParaRPr>
          </a:p>
        </p:txBody>
      </p:sp>
      <p:sp>
        <p:nvSpPr>
          <p:cNvPr id="18439" name="Text Box 14"/>
          <p:cNvSpPr txBox="1">
            <a:spLocks noChangeArrowheads="1"/>
          </p:cNvSpPr>
          <p:nvPr/>
        </p:nvSpPr>
        <p:spPr bwMode="auto">
          <a:xfrm>
            <a:off x="5303838" y="3933825"/>
            <a:ext cx="4679950" cy="971550"/>
          </a:xfrm>
          <a:prstGeom prst="rect">
            <a:avLst/>
          </a:prstGeom>
          <a:noFill/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ES">
                <a:latin typeface="Arial" panose="020B0604020202020204" pitchFamily="34" charset="0"/>
              </a:rPr>
              <a:t>Según relación entre entrevistado - entrevistador</a:t>
            </a:r>
            <a:endParaRPr lang="es-ES" sz="3200">
              <a:latin typeface="Arial" panose="020B0604020202020204" pitchFamily="34" charset="0"/>
            </a:endParaRPr>
          </a:p>
        </p:txBody>
      </p:sp>
      <p:sp>
        <p:nvSpPr>
          <p:cNvPr id="18440" name="Text Box 15"/>
          <p:cNvSpPr txBox="1">
            <a:spLocks noChangeArrowheads="1"/>
          </p:cNvSpPr>
          <p:nvPr/>
        </p:nvSpPr>
        <p:spPr bwMode="auto">
          <a:xfrm>
            <a:off x="5303838" y="5013325"/>
            <a:ext cx="4679950" cy="971550"/>
          </a:xfrm>
          <a:prstGeom prst="rect">
            <a:avLst/>
          </a:prstGeom>
          <a:noFill/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ES">
                <a:latin typeface="Arial" panose="020B0604020202020204" pitchFamily="34" charset="0"/>
              </a:rPr>
              <a:t>Según la forma que adopta la entrevistas </a:t>
            </a:r>
            <a:endParaRPr lang="es-ES" sz="3200">
              <a:latin typeface="Arial" panose="020B0604020202020204" pitchFamily="34" charset="0"/>
            </a:endParaRPr>
          </a:p>
        </p:txBody>
      </p:sp>
      <p:sp>
        <p:nvSpPr>
          <p:cNvPr id="18441" name="Text Box 16"/>
          <p:cNvSpPr txBox="1">
            <a:spLocks noChangeArrowheads="1"/>
          </p:cNvSpPr>
          <p:nvPr/>
        </p:nvSpPr>
        <p:spPr bwMode="auto">
          <a:xfrm>
            <a:off x="334963" y="1125538"/>
            <a:ext cx="2879725" cy="422275"/>
          </a:xfrm>
          <a:prstGeom prst="rect">
            <a:avLst/>
          </a:prstGeom>
          <a:solidFill>
            <a:srgbClr val="CCFFCC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ES" sz="2000" b="1">
                <a:solidFill>
                  <a:schemeClr val="hlink"/>
                </a:solidFill>
                <a:latin typeface="Arial" panose="020B0604020202020204" pitchFamily="34" charset="0"/>
              </a:rPr>
              <a:t>ENTREVISTA</a:t>
            </a:r>
            <a:endParaRPr lang="es-ES" sz="2400" b="1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49213" y="44450"/>
            <a:ext cx="12052300" cy="936625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s-CO" sz="28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Tipos y características de los instrumentos de medición o recolección de datos</a:t>
            </a:r>
            <a:endParaRPr lang="es-ES" sz="2800" dirty="0"/>
          </a:p>
        </p:txBody>
      </p:sp>
      <p:pic>
        <p:nvPicPr>
          <p:cNvPr id="19459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6" y="1989138"/>
            <a:ext cx="1442622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1596023" y="2211577"/>
            <a:ext cx="2378075" cy="523220"/>
          </a:xfrm>
          <a:prstGeom prst="rect">
            <a:avLst/>
          </a:prstGeom>
          <a:noFill/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ES">
                <a:latin typeface="Arial" panose="020B0604020202020204" pitchFamily="34" charset="0"/>
              </a:rPr>
              <a:t>Cara a Cara</a:t>
            </a:r>
            <a:endParaRPr lang="es-ES" sz="3200">
              <a:latin typeface="Arial" panose="020B0604020202020204" pitchFamily="34" charset="0"/>
            </a:endParaRPr>
          </a:p>
        </p:txBody>
      </p:sp>
      <p:sp>
        <p:nvSpPr>
          <p:cNvPr id="19461" name="Text Box 9"/>
          <p:cNvSpPr txBox="1">
            <a:spLocks noChangeArrowheads="1"/>
          </p:cNvSpPr>
          <p:nvPr/>
        </p:nvSpPr>
        <p:spPr bwMode="auto">
          <a:xfrm>
            <a:off x="0" y="1196975"/>
            <a:ext cx="12192000" cy="604838"/>
          </a:xfrm>
          <a:prstGeom prst="rect">
            <a:avLst/>
          </a:prstGeom>
          <a:noFill/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ES" b="1">
                <a:solidFill>
                  <a:schemeClr val="hlink"/>
                </a:solidFill>
                <a:latin typeface="Arial" panose="020B0604020202020204" pitchFamily="34" charset="0"/>
              </a:rPr>
              <a:t>Cla</a:t>
            </a:r>
            <a:r>
              <a:rPr lang="es-ES" sz="3200" b="1">
                <a:solidFill>
                  <a:schemeClr val="hlink"/>
                </a:solidFill>
                <a:latin typeface="Arial" panose="020B0604020202020204" pitchFamily="34" charset="0"/>
              </a:rPr>
              <a:t>sificación según relación entre entrevistado - entrevistador </a:t>
            </a:r>
          </a:p>
        </p:txBody>
      </p:sp>
      <p:sp>
        <p:nvSpPr>
          <p:cNvPr id="19462" name="Text Box 10"/>
          <p:cNvSpPr txBox="1">
            <a:spLocks noChangeArrowheads="1"/>
          </p:cNvSpPr>
          <p:nvPr/>
        </p:nvSpPr>
        <p:spPr bwMode="auto">
          <a:xfrm>
            <a:off x="5127558" y="2211577"/>
            <a:ext cx="3095625" cy="544513"/>
          </a:xfrm>
          <a:prstGeom prst="rect">
            <a:avLst/>
          </a:prstGeom>
          <a:noFill/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ES" dirty="0">
                <a:latin typeface="Arial" panose="020B0604020202020204" pitchFamily="34" charset="0"/>
              </a:rPr>
              <a:t>Por teléfono</a:t>
            </a:r>
            <a:endParaRPr lang="es-ES" sz="3200" dirty="0">
              <a:latin typeface="Arial" panose="020B0604020202020204" pitchFamily="34" charset="0"/>
            </a:endParaRPr>
          </a:p>
        </p:txBody>
      </p:sp>
      <p:sp>
        <p:nvSpPr>
          <p:cNvPr id="19463" name="Text Box 11"/>
          <p:cNvSpPr txBox="1">
            <a:spLocks noChangeArrowheads="1"/>
          </p:cNvSpPr>
          <p:nvPr/>
        </p:nvSpPr>
        <p:spPr bwMode="auto">
          <a:xfrm>
            <a:off x="1919288" y="3213100"/>
            <a:ext cx="8067675" cy="604838"/>
          </a:xfrm>
          <a:prstGeom prst="rect">
            <a:avLst/>
          </a:prstGeom>
          <a:noFill/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ES" b="1">
                <a:solidFill>
                  <a:schemeClr val="hlink"/>
                </a:solidFill>
                <a:latin typeface="Arial" panose="020B0604020202020204" pitchFamily="34" charset="0"/>
              </a:rPr>
              <a:t>Cla</a:t>
            </a:r>
            <a:r>
              <a:rPr lang="es-ES" sz="3200" b="1">
                <a:solidFill>
                  <a:schemeClr val="hlink"/>
                </a:solidFill>
                <a:latin typeface="Arial" panose="020B0604020202020204" pitchFamily="34" charset="0"/>
              </a:rPr>
              <a:t>sificación según la forma que adopta </a:t>
            </a:r>
          </a:p>
        </p:txBody>
      </p:sp>
      <p:sp>
        <p:nvSpPr>
          <p:cNvPr id="19464" name="Text Box 12"/>
          <p:cNvSpPr txBox="1">
            <a:spLocks noChangeArrowheads="1"/>
          </p:cNvSpPr>
          <p:nvPr/>
        </p:nvSpPr>
        <p:spPr bwMode="auto">
          <a:xfrm>
            <a:off x="912813" y="4005263"/>
            <a:ext cx="2446337" cy="5445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sz="2800" dirty="0" smtClean="0"/>
              <a:t>Estructurada</a:t>
            </a:r>
            <a:endParaRPr lang="es-ES" sz="3200" dirty="0" smtClean="0"/>
          </a:p>
        </p:txBody>
      </p:sp>
      <p:sp>
        <p:nvSpPr>
          <p:cNvPr id="19465" name="Text Box 13"/>
          <p:cNvSpPr txBox="1">
            <a:spLocks noChangeArrowheads="1"/>
          </p:cNvSpPr>
          <p:nvPr/>
        </p:nvSpPr>
        <p:spPr bwMode="auto">
          <a:xfrm>
            <a:off x="8761413" y="3933825"/>
            <a:ext cx="316865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s-ES" sz="2800" dirty="0" err="1" smtClean="0">
                <a:solidFill>
                  <a:srgbClr val="FF0000"/>
                </a:solidFill>
              </a:rPr>
              <a:t>Semiestructurada</a:t>
            </a:r>
            <a:endParaRPr lang="es-ES" sz="3200" dirty="0" smtClean="0">
              <a:solidFill>
                <a:srgbClr val="FF0000"/>
              </a:solidFill>
            </a:endParaRPr>
          </a:p>
        </p:txBody>
      </p:sp>
      <p:sp>
        <p:nvSpPr>
          <p:cNvPr id="19466" name="Text Box 14"/>
          <p:cNvSpPr txBox="1">
            <a:spLocks noChangeArrowheads="1"/>
          </p:cNvSpPr>
          <p:nvPr/>
        </p:nvSpPr>
        <p:spPr bwMode="auto">
          <a:xfrm>
            <a:off x="4513263" y="3963988"/>
            <a:ext cx="3095625" cy="5445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sz="2800" dirty="0" smtClean="0"/>
              <a:t>No estructurada</a:t>
            </a:r>
            <a:endParaRPr lang="es-ES" sz="3200" dirty="0" smtClean="0"/>
          </a:p>
        </p:txBody>
      </p:sp>
      <p:pic>
        <p:nvPicPr>
          <p:cNvPr id="19467" name="Picture 15" descr="2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0" y="1978660"/>
            <a:ext cx="10699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8" name="Text Box 16"/>
          <p:cNvSpPr txBox="1">
            <a:spLocks noChangeArrowheads="1"/>
          </p:cNvSpPr>
          <p:nvPr/>
        </p:nvSpPr>
        <p:spPr bwMode="auto">
          <a:xfrm>
            <a:off x="265113" y="4941888"/>
            <a:ext cx="395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s-ES" sz="2400">
              <a:latin typeface="Arial" panose="020B0604020202020204" pitchFamily="34" charset="0"/>
            </a:endParaRPr>
          </a:p>
        </p:txBody>
      </p:sp>
      <p:sp>
        <p:nvSpPr>
          <p:cNvPr id="19469" name="Text Box 17"/>
          <p:cNvSpPr txBox="1">
            <a:spLocks noChangeArrowheads="1"/>
          </p:cNvSpPr>
          <p:nvPr/>
        </p:nvSpPr>
        <p:spPr bwMode="auto">
          <a:xfrm>
            <a:off x="192088" y="4657725"/>
            <a:ext cx="3935412" cy="1949450"/>
          </a:xfrm>
          <a:prstGeom prst="rect">
            <a:avLst/>
          </a:prstGeom>
          <a:noFill/>
          <a:ln w="31750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ES" sz="2400">
                <a:latin typeface="Arial" panose="020B0604020202020204" pitchFamily="34" charset="0"/>
              </a:rPr>
              <a:t>El entrevistador elabora una guía de preguntas que sigue invariablemente. El instrumento señala qué preguntar y el orden. </a:t>
            </a:r>
          </a:p>
        </p:txBody>
      </p:sp>
      <p:sp>
        <p:nvSpPr>
          <p:cNvPr id="19470" name="Text Box 19"/>
          <p:cNvSpPr txBox="1">
            <a:spLocks noChangeArrowheads="1"/>
          </p:cNvSpPr>
          <p:nvPr/>
        </p:nvSpPr>
        <p:spPr bwMode="auto">
          <a:xfrm>
            <a:off x="8183563" y="4652963"/>
            <a:ext cx="3937000" cy="1949450"/>
          </a:xfrm>
          <a:prstGeom prst="rect">
            <a:avLst/>
          </a:prstGeom>
          <a:noFill/>
          <a:ln w="31750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sz="2400">
                <a:latin typeface="Arial" panose="020B0604020202020204" pitchFamily="34" charset="0"/>
              </a:rPr>
              <a:t>Se elabora una guía de preguntas y el entrevistador tiene la libertad de introducir preguntas adicionales.</a:t>
            </a:r>
          </a:p>
        </p:txBody>
      </p:sp>
      <p:sp>
        <p:nvSpPr>
          <p:cNvPr id="19471" name="Text Box 20"/>
          <p:cNvSpPr txBox="1">
            <a:spLocks noChangeArrowheads="1"/>
          </p:cNvSpPr>
          <p:nvPr/>
        </p:nvSpPr>
        <p:spPr bwMode="auto">
          <a:xfrm>
            <a:off x="4151313" y="4657725"/>
            <a:ext cx="3937000" cy="1949450"/>
          </a:xfrm>
          <a:prstGeom prst="rect">
            <a:avLst/>
          </a:prstGeom>
          <a:noFill/>
          <a:ln w="31750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sz="2400" dirty="0">
                <a:latin typeface="Arial" panose="020B0604020202020204" pitchFamily="34" charset="0"/>
              </a:rPr>
              <a:t>El entrevistador decide  el asunto o tema y tiene completa libertad para decidir que preguntar. (entrevistas a profundidad)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9156700" y="2211577"/>
            <a:ext cx="2773363" cy="523220"/>
          </a:xfrm>
          <a:prstGeom prst="rect">
            <a:avLst/>
          </a:prstGeom>
          <a:noFill/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s-ES" dirty="0" smtClean="0">
                <a:latin typeface="Arial" panose="020B0604020202020204" pitchFamily="34" charset="0"/>
              </a:rPr>
              <a:t>En profundidad</a:t>
            </a:r>
            <a:endParaRPr lang="es-ES" sz="3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71363" y="260648"/>
            <a:ext cx="11665296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" sz="2800" b="1" dirty="0">
                <a:latin typeface="Arial Black" panose="020B0A04020102020204" pitchFamily="34" charset="0"/>
              </a:rPr>
              <a:t>Requisitos Básicos para la elaboración de una entrevista.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19336" y="842511"/>
            <a:ext cx="11917323" cy="597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AutoNum type="arabicPeriod"/>
            </a:pP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Prepara los aspectos que se tratarán en la entrevista, para lo que puede confeccionar una guía de acuerdo con los propósito que persigue y el tipo de entrevista.</a:t>
            </a:r>
          </a:p>
          <a:p>
            <a:pPr algn="just">
              <a:spcBef>
                <a:spcPct val="50000"/>
              </a:spcBef>
              <a:buFontTx/>
              <a:buAutoNum type="arabicPeriod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Hacer la presentación e identificación  necesarias antes el entrevistado y solicitar su cooperación, después de especificar los propósitos y objetivos que dan origen al estudio que está realizando.</a:t>
            </a:r>
          </a:p>
          <a:p>
            <a:pPr algn="just">
              <a:spcBef>
                <a:spcPct val="50000"/>
              </a:spcBef>
              <a:buFontTx/>
              <a:buAutoNum type="arabicPeriod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Ofrecer apariencia personal adecuada acorde con las características de los entrevistados.</a:t>
            </a:r>
          </a:p>
          <a:p>
            <a:pPr algn="just">
              <a:spcBef>
                <a:spcPct val="50000"/>
              </a:spcBef>
              <a:buFontTx/>
              <a:buAutoNum type="arabicPeriod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Actuar  con naturalidad , se mantendrán los patrones de educación requeridos, sin abusar de la confianza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ct val="50000"/>
              </a:spcBef>
              <a:buFontTx/>
              <a:buAutoNum type="arabicPeriod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Tener en cuenta la edad y el sexo del entrevistado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ct val="50000"/>
              </a:spcBef>
              <a:buFontTx/>
              <a:buAutoNum type="arabicPeriod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Saber escuchar pacientemente y mantener un ambiente (psicológico) agradable durante el transcurso de la entrevista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18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3888</TotalTime>
  <Words>3220</Words>
  <Application>Microsoft Office PowerPoint</Application>
  <PresentationFormat>Panorámica</PresentationFormat>
  <Paragraphs>330</Paragraphs>
  <Slides>30</Slides>
  <Notes>12</Notes>
  <HiddenSlides>3</HiddenSlides>
  <MMClips>0</MMClips>
  <ScaleCrop>false</ScaleCrop>
  <HeadingPairs>
    <vt:vector size="6" baseType="variant">
      <vt:variant>
        <vt:lpstr>Fuentes usadas</vt:lpstr>
      </vt:variant>
      <vt:variant>
        <vt:i4>14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30</vt:i4>
      </vt:variant>
    </vt:vector>
  </HeadingPairs>
  <TitlesOfParts>
    <vt:vector size="46" baseType="lpstr">
      <vt:lpstr>AGaramondPro-Bold</vt:lpstr>
      <vt:lpstr>AGaramondPro-Regular</vt:lpstr>
      <vt:lpstr>Arial</vt:lpstr>
      <vt:lpstr>Arial Black</vt:lpstr>
      <vt:lpstr>Arial Narrow</vt:lpstr>
      <vt:lpstr>Arial Rounded MT Bold</vt:lpstr>
      <vt:lpstr>Calibri</vt:lpstr>
      <vt:lpstr>Calibri Light</vt:lpstr>
      <vt:lpstr>Monotype Corsiva</vt:lpstr>
      <vt:lpstr>Noto Sans</vt:lpstr>
      <vt:lpstr>Tahoma</vt:lpstr>
      <vt:lpstr>Times New Roman</vt:lpstr>
      <vt:lpstr>URWPalladioTOT-Reg</vt:lpstr>
      <vt:lpstr>Wingdings</vt:lpstr>
      <vt:lpstr>1_Tema de Office</vt:lpstr>
      <vt:lpstr>Tema de Office</vt:lpstr>
      <vt:lpstr>  FACULTAD DE CIENCIAS MÉDICAS  “Sagua la Grande” curso 2023  METODOLOGÍA DE LA INVESTIGACIÓN CUANTITATIVA  ENFERMERÍA  3er Año  </vt:lpstr>
      <vt:lpstr>Presentación de PowerPoint</vt:lpstr>
      <vt:lpstr>Presentación de PowerPoint</vt:lpstr>
      <vt:lpstr>Conferencia No. 1 : Metodología para la construcción de instrumentos: la entrevista y la encuesta.</vt:lpstr>
      <vt:lpstr>INTRODUCCIÓN</vt:lpstr>
      <vt:lpstr>Ejemplo de plan de recolección</vt:lpstr>
      <vt:lpstr>Tipos y características de los instrumentos de medición o recolección de datos</vt:lpstr>
      <vt:lpstr>Tipos y características de los instrumentos de medición o recolección de datos</vt:lpstr>
      <vt:lpstr>Presentación de PowerPoint</vt:lpstr>
      <vt:lpstr>Presentación de PowerPoint</vt:lpstr>
      <vt:lpstr>Recomendaciones para elaborar las preguntas de la entrevista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     La Observación como técnica de recogida de datos en la                              investigación.</vt:lpstr>
      <vt:lpstr>           La Observación como técnica de recogida de datos en la                 investigación.</vt:lpstr>
      <vt:lpstr>Presentación de PowerPoint</vt:lpstr>
      <vt:lpstr>Presentación de PowerPoint</vt:lpstr>
      <vt:lpstr>Presentación de PowerPoint</vt:lpstr>
      <vt:lpstr>Presentación de PowerPoint</vt:lpstr>
      <vt:lpstr> </vt:lpstr>
      <vt:lpstr>BIBLIOGRAFIA</vt:lpstr>
      <vt:lpstr>Orientación del trabajo independiente</vt:lpstr>
      <vt:lpstr>Orientación del taller 1</vt:lpstr>
    </vt:vector>
  </TitlesOfParts>
  <Company>TLR-SERVICE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Conferencia No. 1 El  Método científico en las ciencias de la salud.</dc:title>
  <dc:creator>ABE Y DANY</dc:creator>
  <cp:lastModifiedBy>rcarballo</cp:lastModifiedBy>
  <cp:revision>248</cp:revision>
  <dcterms:created xsi:type="dcterms:W3CDTF">2015-11-08T11:20:53Z</dcterms:created>
  <dcterms:modified xsi:type="dcterms:W3CDTF">2024-05-26T20:25:50Z</dcterms:modified>
</cp:coreProperties>
</file>