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7"/>
  </p:notesMasterIdLst>
  <p:sldIdLst>
    <p:sldId id="283" r:id="rId2"/>
    <p:sldId id="290" r:id="rId3"/>
    <p:sldId id="288" r:id="rId4"/>
    <p:sldId id="291" r:id="rId5"/>
    <p:sldId id="259" r:id="rId6"/>
    <p:sldId id="292" r:id="rId7"/>
    <p:sldId id="284" r:id="rId8"/>
    <p:sldId id="261" r:id="rId9"/>
    <p:sldId id="268" r:id="rId10"/>
    <p:sldId id="269" r:id="rId11"/>
    <p:sldId id="277" r:id="rId12"/>
    <p:sldId id="264" r:id="rId13"/>
    <p:sldId id="276" r:id="rId14"/>
    <p:sldId id="293" r:id="rId15"/>
    <p:sldId id="294" r:id="rId16"/>
    <p:sldId id="295" r:id="rId17"/>
    <p:sldId id="296" r:id="rId18"/>
    <p:sldId id="297" r:id="rId19"/>
    <p:sldId id="298" r:id="rId20"/>
    <p:sldId id="299" r:id="rId21"/>
    <p:sldId id="301" r:id="rId22"/>
    <p:sldId id="302" r:id="rId23"/>
    <p:sldId id="285" r:id="rId24"/>
    <p:sldId id="303" r:id="rId25"/>
    <p:sldId id="304"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87B8794-9570-4BF7-B025-0232B52E4AAE}">
          <p14:sldIdLst>
            <p14:sldId id="283"/>
            <p14:sldId id="290"/>
            <p14:sldId id="288"/>
            <p14:sldId id="291"/>
          </p14:sldIdLst>
        </p14:section>
        <p14:section name="Sección sin título" id="{E6820EDC-192C-4038-9232-3B57B567FDBD}">
          <p14:sldIdLst>
            <p14:sldId id="259"/>
            <p14:sldId id="292"/>
            <p14:sldId id="284"/>
            <p14:sldId id="261"/>
            <p14:sldId id="268"/>
            <p14:sldId id="269"/>
            <p14:sldId id="277"/>
            <p14:sldId id="264"/>
            <p14:sldId id="276"/>
            <p14:sldId id="293"/>
            <p14:sldId id="294"/>
            <p14:sldId id="295"/>
            <p14:sldId id="296"/>
            <p14:sldId id="297"/>
            <p14:sldId id="298"/>
            <p14:sldId id="299"/>
            <p14:sldId id="301"/>
            <p14:sldId id="302"/>
            <p14:sldId id="285"/>
            <p14:sldId id="303"/>
            <p14:sldId id="304"/>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08"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D1E93-15A5-43F9-99EC-E6F4401224A2}" type="datetimeFigureOut">
              <a:rPr lang="es-ES" smtClean="0"/>
              <a:t>03/05/2024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1F4E-570B-4978-BDB6-2961B8D44815}" type="slidenum">
              <a:rPr lang="es-ES" smtClean="0"/>
              <a:t>‹Nº›</a:t>
            </a:fld>
            <a:endParaRPr lang="es-ES"/>
          </a:p>
        </p:txBody>
      </p:sp>
    </p:spTree>
    <p:extLst>
      <p:ext uri="{BB962C8B-B14F-4D97-AF65-F5344CB8AC3E}">
        <p14:creationId xmlns:p14="http://schemas.microsoft.com/office/powerpoint/2010/main" val="293612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372E0B4-6A4F-4700-AA09-1C038F33FC77}" type="slidenum">
              <a:rPr lang="es-ES_tradnl" smtClean="0"/>
              <a:pPr/>
              <a:t>5</a:t>
            </a:fld>
            <a:endParaRPr lang="es-ES_tradnl"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s-ES_tradnl" b="1" smtClean="0"/>
          </a:p>
        </p:txBody>
      </p:sp>
    </p:spTree>
    <p:extLst>
      <p:ext uri="{BB962C8B-B14F-4D97-AF65-F5344CB8AC3E}">
        <p14:creationId xmlns:p14="http://schemas.microsoft.com/office/powerpoint/2010/main" val="85010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CEC13231-DE32-4D3F-8445-064BE3E25A05}" type="slidenum">
              <a:rPr lang="es-ES">
                <a:latin typeface="Arial" panose="020B0604020202020204" pitchFamily="34" charset="0"/>
              </a:rPr>
              <a:pPr eaLnBrk="1" hangingPunct="1"/>
              <a:t>9</a:t>
            </a:fld>
            <a:endParaRPr lang="es-ES">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1800" smtClean="0">
                <a:solidFill>
                  <a:srgbClr val="FFFF00"/>
                </a:solidFill>
                <a:latin typeface="Arial" panose="020B0604020202020204" pitchFamily="34" charset="0"/>
              </a:rPr>
              <a:t>En todo proceso comunicativo intervienen al menos, un sujeto que emite el mensaje es el que codifica y otro sujeto que lo recibe descodificando e interpretando el mensaje, es decir, un sujeto participa como emisor y otro como receptor, ocurriendo una retroalimentación pasaqndo el receptor a emisor y emisor a receptor, apareciendo la acción.</a:t>
            </a:r>
          </a:p>
          <a:p>
            <a:pPr eaLnBrk="1" hangingPunct="1"/>
            <a:endParaRPr lang="es-ES" sz="1800" smtClean="0">
              <a:latin typeface="Arial" panose="020B0604020202020204" pitchFamily="34" charset="0"/>
            </a:endParaRPr>
          </a:p>
        </p:txBody>
      </p:sp>
    </p:spTree>
    <p:extLst>
      <p:ext uri="{BB962C8B-B14F-4D97-AF65-F5344CB8AC3E}">
        <p14:creationId xmlns:p14="http://schemas.microsoft.com/office/powerpoint/2010/main" val="340008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07284463-D28D-459D-B81A-B2E44A46C16F}" type="slidenum">
              <a:rPr lang="es-ES">
                <a:latin typeface="Arial" panose="020B0604020202020204" pitchFamily="34" charset="0"/>
              </a:rPr>
              <a:pPr eaLnBrk="1" hangingPunct="1"/>
              <a:t>10</a:t>
            </a:fld>
            <a:endParaRPr lang="es-ES">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Las escuelas que se han dedicado al estudio de la comunicación desde su estructura y sus funciones, G. M. Andreieva (1984) y V. Ojalvo (1999), donde la comunicación como categoría la integran estructuralmente tres componentes: </a:t>
            </a:r>
          </a:p>
          <a:p>
            <a:pPr eaLnBrk="1" hangingPunct="1"/>
            <a:r>
              <a:rPr lang="es-ES" smtClean="0">
                <a:latin typeface="Arial" panose="020B0604020202020204" pitchFamily="34" charset="0"/>
              </a:rPr>
              <a:t>Comunicativo</a:t>
            </a:r>
          </a:p>
          <a:p>
            <a:pPr eaLnBrk="1" hangingPunct="1"/>
            <a:r>
              <a:rPr lang="es-ES" smtClean="0">
                <a:latin typeface="Arial" panose="020B0604020202020204" pitchFamily="34" charset="0"/>
              </a:rPr>
              <a:t>Interactivo</a:t>
            </a:r>
          </a:p>
          <a:p>
            <a:pPr eaLnBrk="1" hangingPunct="1"/>
            <a:r>
              <a:rPr lang="es-ES" smtClean="0">
                <a:latin typeface="Arial" panose="020B0604020202020204" pitchFamily="34" charset="0"/>
              </a:rPr>
              <a:t>Perceptivo</a:t>
            </a:r>
          </a:p>
          <a:p>
            <a:pPr eaLnBrk="1" hangingPunct="1"/>
            <a:r>
              <a:rPr lang="es-ES" smtClean="0">
                <a:latin typeface="Arial" panose="020B0604020202020204" pitchFamily="34" charset="0"/>
              </a:rPr>
              <a:t>B. F. Lomov fundamenta que la estructura de la comunicación se da a través de los tres componentes referidos anteriormente por Andreieva, informativo (es donde en el interactuar se obtiene o se brinda información), regulativo (en el interactuar los integrantes influyen en los otros con sus conocimientos y actitudes) y lo afectivo (como responden uno a los otros a sus problemas, mediando en las formas y actitudes adoptadas en el proceso comunicativo).Todos estrechamente interrelacionados. </a:t>
            </a:r>
          </a:p>
          <a:p>
            <a:pPr eaLnBrk="1" hangingPunct="1"/>
            <a:r>
              <a:rPr lang="es-ES" smtClean="0">
                <a:latin typeface="Arial" panose="020B0604020202020204" pitchFamily="34" charset="0"/>
              </a:rPr>
              <a:t>MSc. Alonso González, M., Dr. Ruíz Hernández, I., Dra. C. Oksana Kraftchenko Beoto Dra.  Ricardo Alonso, O. en su artículo “Habilidades Comunicativas para establecer una adecuada relación médico paciente”. Hacen mención a un sistema de habilidades para el logro de una adecuada relación médico-paciente-familia-comunidad a partir de las tres funciones de la comunicación, las cuales se corresponden con los componentes estructurales identificados por los autores G. M. Andreieva y B. F. Lomov. </a:t>
            </a:r>
          </a:p>
          <a:p>
            <a:pPr eaLnBrk="1" hangingPunct="1"/>
            <a:r>
              <a:rPr lang="es-ES" smtClean="0">
                <a:latin typeface="Arial" panose="020B0604020202020204" pitchFamily="34" charset="0"/>
              </a:rPr>
              <a:t>Afectiva</a:t>
            </a:r>
          </a:p>
          <a:p>
            <a:pPr eaLnBrk="1" hangingPunct="1"/>
            <a:r>
              <a:rPr lang="es-ES" smtClean="0">
                <a:latin typeface="Arial" panose="020B0604020202020204" pitchFamily="34" charset="0"/>
              </a:rPr>
              <a:t>Informativa</a:t>
            </a:r>
          </a:p>
          <a:p>
            <a:pPr eaLnBrk="1" hangingPunct="1"/>
            <a:r>
              <a:rPr lang="es-ES" smtClean="0">
                <a:latin typeface="Arial" panose="020B0604020202020204" pitchFamily="34" charset="0"/>
              </a:rPr>
              <a:t>Regulativa</a:t>
            </a:r>
          </a:p>
          <a:p>
            <a:pPr eaLnBrk="1" hangingPunct="1"/>
            <a:r>
              <a:rPr lang="es-ES" smtClean="0">
                <a:latin typeface="Arial" panose="020B0604020202020204" pitchFamily="34" charset="0"/>
              </a:rPr>
              <a:t>En el proceso de comunicación que se lleva a cabo en la atención médica, donde cada integrante desempeña roles diferentes como por ejemplo, no es lo mismo ocupar el rol de médico, que el de paciente, ni el de la familia, inclusive el de comunidad, ante un problema que atañe al colectivo, aspectos de suma importancia  a tener en cuenta en La Atención Médica Integral que se brinda a la familia y la comunidad, obteniendo y transmitiendo información, en el logro de la salud y el bienestar de la población.</a:t>
            </a:r>
          </a:p>
          <a:p>
            <a:pPr eaLnBrk="1" hangingPunct="1"/>
            <a:r>
              <a:rPr lang="es-ES" smtClean="0">
                <a:latin typeface="Arial" panose="020B0604020202020204" pitchFamily="34" charset="0"/>
              </a:rPr>
              <a:t>Conociendo la magnitud de las repercusiones que para la salud de la población y el trabajo del Médico General Integral y General Básico tiene el adecuado manejo comunicacional de la entrevista médica y la relación médico-paciente-familia-comunidad, es necesario valorizar estos aspectos en el proceso docente educativo que se lleva a cabo en La Atención Primaria de Salud, actual escenario docente de la carrera de medicina, atendiendo además a que es la prioridad de ubicación de los profesionales recién graduados y la puerta de entrada del  Sistema Nacional de Salud, donde el médico tiene que atender a todo tipo de paciente que llega, el enfermo somático, el que acude con situaciones psicosociales y problemas situacionales, familiares, laborales, por lo que podemos afirmar que son los más necesitados de un amplio dominio en conocimientos y habilidades comunicativas que les permita el cumplimiento de las actividades integrales, dado el carácter social y la complejidad de las relaciones interpersonales que se llevan a cabo durante la atención médica en el nivel primario de atención, en el logro de la salud física, mental, funcional y subjetiva del paciente y donde además el contexto de la familia y la comunidad median en estos éxitos. RMP (Relación Médico-Paciente-Familia-Comunidad).</a:t>
            </a:r>
          </a:p>
        </p:txBody>
      </p:sp>
    </p:spTree>
    <p:extLst>
      <p:ext uri="{BB962C8B-B14F-4D97-AF65-F5344CB8AC3E}">
        <p14:creationId xmlns:p14="http://schemas.microsoft.com/office/powerpoint/2010/main" val="200397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F49112-96C4-4452-9784-28A34EFD302D}" type="slidenum">
              <a:rPr lang="es-ES_tradnl" smtClean="0"/>
              <a:pPr/>
              <a:t>12</a:t>
            </a:fld>
            <a:endParaRPr lang="es-ES_tradnl"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s-ES_tradnl" smtClean="0"/>
              <a:t>Debe mostrarse actualidad científica del tema aconsejable referenciar fuentes. Utilizando un lenguaje claro con sinónimos del acervo popular. Presentar datos o valores cualitativos. Exponer el comportamiento adecuado nunca sobre la base de la crítica directa pues puede reflejarse la realidad personal de algún individuo. Que impulse el interés por el aprendizaje para la vida. Mantener el respeto por el otro independientemente de las creencias y valores.</a:t>
            </a:r>
          </a:p>
        </p:txBody>
      </p:sp>
    </p:spTree>
    <p:extLst>
      <p:ext uri="{BB962C8B-B14F-4D97-AF65-F5344CB8AC3E}">
        <p14:creationId xmlns:p14="http://schemas.microsoft.com/office/powerpoint/2010/main" val="378910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40840CA-3083-4C8E-9122-8E91716F7644}" type="slidenum">
              <a:rPr lang="es-ES_tradnl" smtClean="0"/>
              <a:pPr/>
              <a:t>20</a:t>
            </a:fld>
            <a:endParaRPr lang="es-ES_tradnl" smtClean="0"/>
          </a:p>
        </p:txBody>
      </p:sp>
      <p:sp>
        <p:nvSpPr>
          <p:cNvPr id="44035"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pPr algn="just" eaLnBrk="1" hangingPunct="1">
              <a:lnSpc>
                <a:spcPct val="80000"/>
              </a:lnSpc>
              <a:defRPr/>
            </a:pPr>
            <a:r>
              <a:rPr lang="es-ES" b="1" smtClean="0">
                <a:solidFill>
                  <a:srgbClr val="990000"/>
                </a:solidFill>
                <a:effectLst>
                  <a:outerShdw blurRad="38100" dist="38100" dir="2700000" algn="tl">
                    <a:srgbClr val="C0C0C0"/>
                  </a:outerShdw>
                </a:effectLst>
              </a:rPr>
              <a:t>1. El volumen de la voz: </a:t>
            </a:r>
          </a:p>
          <a:p>
            <a:pPr algn="just" eaLnBrk="1" hangingPunct="1">
              <a:lnSpc>
                <a:spcPct val="80000"/>
              </a:lnSpc>
              <a:buFontTx/>
              <a:buChar char="•"/>
              <a:defRPr/>
            </a:pPr>
            <a:r>
              <a:rPr lang="es-ES" sz="1000" b="1" smtClean="0"/>
              <a:t>Volumen alto puede indicar seguridad y dominio.</a:t>
            </a:r>
          </a:p>
          <a:p>
            <a:pPr algn="just" eaLnBrk="1" hangingPunct="1">
              <a:lnSpc>
                <a:spcPct val="80000"/>
              </a:lnSpc>
              <a:buFontTx/>
              <a:buChar char="•"/>
              <a:defRPr/>
            </a:pPr>
            <a:r>
              <a:rPr lang="es-ES" sz="1000" b="1" smtClean="0"/>
              <a:t>Hablar demasiado alto sugiere agresividad, ira o tosquedad.</a:t>
            </a:r>
          </a:p>
          <a:p>
            <a:pPr algn="just" eaLnBrk="1" hangingPunct="1">
              <a:lnSpc>
                <a:spcPct val="80000"/>
              </a:lnSpc>
              <a:buFontTx/>
              <a:buChar char="•"/>
              <a:defRPr/>
            </a:pPr>
            <a:r>
              <a:rPr lang="es-ES" sz="1000" b="1" smtClean="0"/>
              <a:t>Una voz que varía poco de volumen no será muy interesante de escuchar. </a:t>
            </a:r>
          </a:p>
          <a:p>
            <a:pPr algn="just" eaLnBrk="1" hangingPunct="1">
              <a:lnSpc>
                <a:spcPct val="80000"/>
              </a:lnSpc>
              <a:defRPr/>
            </a:pPr>
            <a:r>
              <a:rPr lang="es-ES" sz="1300" b="1" smtClean="0">
                <a:solidFill>
                  <a:srgbClr val="990000"/>
                </a:solidFill>
                <a:effectLst>
                  <a:outerShdw blurRad="38100" dist="38100" dir="2700000" algn="tl">
                    <a:srgbClr val="C0C0C0"/>
                  </a:outerShdw>
                </a:effectLst>
              </a:rPr>
              <a:t>2. La entonación:</a:t>
            </a:r>
          </a:p>
          <a:p>
            <a:pPr algn="just" eaLnBrk="1" hangingPunct="1">
              <a:lnSpc>
                <a:spcPct val="80000"/>
              </a:lnSpc>
              <a:buFontTx/>
              <a:buChar char="•"/>
              <a:defRPr/>
            </a:pPr>
            <a:r>
              <a:rPr lang="es-ES" sz="1000" b="1" smtClean="0"/>
              <a:t>Unas palabras pueden expresar esperanza, afecto, sarcasmo, ira, excitación o desinterés, dependiendo de la variación de la entonación del que habla.</a:t>
            </a:r>
          </a:p>
          <a:p>
            <a:pPr algn="just" eaLnBrk="1" hangingPunct="1">
              <a:lnSpc>
                <a:spcPct val="80000"/>
              </a:lnSpc>
              <a:buFontTx/>
              <a:buChar char="•"/>
              <a:defRPr/>
            </a:pPr>
            <a:r>
              <a:rPr lang="es-ES" sz="1000" b="1" smtClean="0"/>
              <a:t>Una escasa entonación, con un volumen bajo, indica aburrimiento o tristeza.</a:t>
            </a:r>
          </a:p>
          <a:p>
            <a:pPr algn="just" eaLnBrk="1" hangingPunct="1">
              <a:lnSpc>
                <a:spcPct val="80000"/>
              </a:lnSpc>
              <a:buFontTx/>
              <a:buChar char="•"/>
              <a:defRPr/>
            </a:pPr>
            <a:r>
              <a:rPr lang="es-ES" sz="1000" b="1" smtClean="0"/>
              <a:t>Un tono que no varía puede ser aburrido o monótono.</a:t>
            </a:r>
          </a:p>
          <a:p>
            <a:pPr algn="just" eaLnBrk="1" hangingPunct="1">
              <a:lnSpc>
                <a:spcPct val="80000"/>
              </a:lnSpc>
              <a:buFontTx/>
              <a:buChar char="•"/>
              <a:defRPr/>
            </a:pPr>
            <a:r>
              <a:rPr lang="es-ES" sz="1000" b="1" smtClean="0"/>
              <a:t>Se percibe a las personas como más dinámicas y extrovertidas cuando cambian la entonación de sus voces a menudo durante una conversación.</a:t>
            </a:r>
          </a:p>
          <a:p>
            <a:pPr algn="just" eaLnBrk="1" hangingPunct="1">
              <a:lnSpc>
                <a:spcPct val="80000"/>
              </a:lnSpc>
              <a:buFontTx/>
              <a:buChar char="•"/>
              <a:defRPr/>
            </a:pPr>
            <a:r>
              <a:rPr lang="es-ES" sz="1000" b="1" smtClean="0"/>
              <a:t>En general, una entonación que sube es evaluada positivamente (como alegría); una entonación que decae, negativamente (tristeza); una nota fija, como neutral.</a:t>
            </a:r>
          </a:p>
          <a:p>
            <a:pPr algn="just" eaLnBrk="1" hangingPunct="1">
              <a:lnSpc>
                <a:spcPct val="80000"/>
              </a:lnSpc>
              <a:buFontTx/>
              <a:buChar char="•"/>
              <a:defRPr/>
            </a:pPr>
            <a:r>
              <a:rPr lang="es-ES" sz="1000" b="1" smtClean="0"/>
              <a:t>Muchas veces la entonación que se da a las palabras es más importante que el mensaje verbal mismo.</a:t>
            </a:r>
            <a:r>
              <a:rPr lang="es-ES" sz="900" b="1" smtClean="0"/>
              <a:t> </a:t>
            </a:r>
          </a:p>
          <a:p>
            <a:pPr algn="just" eaLnBrk="1" hangingPunct="1">
              <a:lnSpc>
                <a:spcPct val="80000"/>
              </a:lnSpc>
              <a:defRPr/>
            </a:pPr>
            <a:r>
              <a:rPr lang="es-ES" sz="1000" b="1" smtClean="0"/>
              <a:t>3. </a:t>
            </a:r>
            <a:r>
              <a:rPr lang="es-ES" sz="1400" b="1" smtClean="0">
                <a:solidFill>
                  <a:srgbClr val="990000"/>
                </a:solidFill>
                <a:effectLst>
                  <a:outerShdw blurRad="38100" dist="38100" dir="2700000" algn="tl">
                    <a:srgbClr val="C0C0C0"/>
                  </a:outerShdw>
                </a:effectLst>
              </a:rPr>
              <a:t>La fluidez:</a:t>
            </a:r>
          </a:p>
          <a:p>
            <a:pPr algn="just" eaLnBrk="1" hangingPunct="1">
              <a:lnSpc>
                <a:spcPct val="80000"/>
              </a:lnSpc>
              <a:buFontTx/>
              <a:buChar char="•"/>
              <a:defRPr/>
            </a:pPr>
            <a:r>
              <a:rPr lang="es-ES" sz="1000" b="1" smtClean="0"/>
              <a:t>Las vacilaciones, falsos comienzos y repeticiones excesivas pueden causar impresión de inseguridad, incompetencia, poco interés o ansiedad.</a:t>
            </a:r>
          </a:p>
          <a:p>
            <a:pPr algn="just" eaLnBrk="1" hangingPunct="1">
              <a:lnSpc>
                <a:spcPct val="80000"/>
              </a:lnSpc>
              <a:buFontTx/>
              <a:buChar char="•"/>
              <a:defRPr/>
            </a:pPr>
            <a:r>
              <a:rPr lang="es-ES" sz="1000" b="1" smtClean="0"/>
              <a:t>Demasiados períodos de silencio podrían interpretarse negativamente. (Ansiedad, enfado o, incluso, una señal de desprecio).</a:t>
            </a:r>
          </a:p>
          <a:p>
            <a:pPr algn="just" eaLnBrk="1" hangingPunct="1">
              <a:lnSpc>
                <a:spcPct val="80000"/>
              </a:lnSpc>
              <a:buFontTx/>
              <a:buChar char="•"/>
              <a:defRPr/>
            </a:pPr>
            <a:r>
              <a:rPr lang="es-ES" sz="1000" b="1" smtClean="0"/>
              <a:t>Expresiones con un exceso de palabras de relleno durante las pausas (por ejemplo, "ya sabes", "bueno"), o sonidos como "ah" y "eh“, provocan percepciones de ansiedad o aburrimiento.</a:t>
            </a:r>
          </a:p>
          <a:p>
            <a:pPr algn="just" eaLnBrk="1" hangingPunct="1">
              <a:lnSpc>
                <a:spcPct val="80000"/>
              </a:lnSpc>
              <a:buFontTx/>
              <a:buChar char="•"/>
              <a:defRPr/>
            </a:pPr>
            <a:r>
              <a:rPr lang="es-ES" sz="1000" b="1" smtClean="0"/>
              <a:t>Otro tipo de perturbación incluye repeticiones, tartamudeos, pronunciaciones erróneas, omisiones y palabras sin sentido.</a:t>
            </a:r>
          </a:p>
          <a:p>
            <a:pPr algn="just" eaLnBrk="1" hangingPunct="1">
              <a:lnSpc>
                <a:spcPct val="80000"/>
              </a:lnSpc>
              <a:buFontTx/>
              <a:buChar char="•"/>
              <a:defRPr/>
            </a:pPr>
            <a:endParaRPr lang="es-ES" sz="1000" b="1" smtClean="0"/>
          </a:p>
          <a:p>
            <a:pPr algn="just" eaLnBrk="1" hangingPunct="1">
              <a:lnSpc>
                <a:spcPct val="80000"/>
              </a:lnSpc>
              <a:buFontTx/>
              <a:buChar char="•"/>
              <a:defRPr/>
            </a:pPr>
            <a:endParaRPr lang="es-ES" sz="1000" b="1" smtClean="0"/>
          </a:p>
          <a:p>
            <a:pPr algn="just" eaLnBrk="1" hangingPunct="1">
              <a:lnSpc>
                <a:spcPct val="80000"/>
              </a:lnSpc>
              <a:defRPr/>
            </a:pPr>
            <a:endParaRPr lang="es-ES" sz="1000" b="1" smtClean="0"/>
          </a:p>
        </p:txBody>
      </p:sp>
    </p:spTree>
    <p:extLst>
      <p:ext uri="{BB962C8B-B14F-4D97-AF65-F5344CB8AC3E}">
        <p14:creationId xmlns:p14="http://schemas.microsoft.com/office/powerpoint/2010/main" val="309241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66F6F65-B19C-4A3A-9601-01F3EDE6B204}" type="slidenum">
              <a:rPr lang="es-ES_tradnl" smtClean="0"/>
              <a:pPr/>
              <a:t>21</a:t>
            </a:fld>
            <a:endParaRPr lang="es-ES_tradnl" smtClean="0"/>
          </a:p>
        </p:txBody>
      </p:sp>
      <p:sp>
        <p:nvSpPr>
          <p:cNvPr id="46083"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pPr eaLnBrk="1" hangingPunct="1">
              <a:defRPr/>
            </a:pPr>
            <a:r>
              <a:rPr lang="es-ES_tradnl" b="1" smtClean="0">
                <a:effectLst>
                  <a:outerShdw blurRad="38100" dist="38100" dir="2700000" algn="tl">
                    <a:srgbClr val="C0C0C0"/>
                  </a:outerShdw>
                </a:effectLst>
              </a:rPr>
              <a:t>Formas de solucionar las barreras de la comunicación.</a:t>
            </a:r>
          </a:p>
          <a:p>
            <a:pPr eaLnBrk="1" hangingPunct="1">
              <a:buFontTx/>
              <a:buChar char="•"/>
              <a:defRPr/>
            </a:pPr>
            <a:r>
              <a:rPr lang="es-ES" b="1" smtClean="0"/>
              <a:t>Adoptar una actitud amistosa.</a:t>
            </a:r>
          </a:p>
          <a:p>
            <a:pPr eaLnBrk="1" hangingPunct="1">
              <a:buFontTx/>
              <a:buChar char="•"/>
              <a:defRPr/>
            </a:pPr>
            <a:r>
              <a:rPr lang="es-ES" b="1" smtClean="0"/>
              <a:t>Investigar e identificar  expectativas y objetivos del perceptor.</a:t>
            </a:r>
          </a:p>
          <a:p>
            <a:pPr eaLnBrk="1" hangingPunct="1">
              <a:buFontTx/>
              <a:buChar char="•"/>
              <a:defRPr/>
            </a:pPr>
            <a:r>
              <a:rPr lang="es-ES" b="1" smtClean="0"/>
              <a:t>Establecer una comunicación interactiva.</a:t>
            </a:r>
          </a:p>
          <a:p>
            <a:pPr eaLnBrk="1" hangingPunct="1">
              <a:buFontTx/>
              <a:buChar char="•"/>
              <a:defRPr/>
            </a:pPr>
            <a:r>
              <a:rPr lang="es-ES" b="1" smtClean="0"/>
              <a:t>Lograr congruencia entre el mensaje verbal y no verbal.</a:t>
            </a:r>
          </a:p>
          <a:p>
            <a:pPr eaLnBrk="1" hangingPunct="1">
              <a:buFontTx/>
              <a:buChar char="•"/>
              <a:defRPr/>
            </a:pPr>
            <a:r>
              <a:rPr lang="es-ES" b="1" smtClean="0"/>
              <a:t>Evitar juzgar al perceptor.</a:t>
            </a:r>
          </a:p>
          <a:p>
            <a:pPr eaLnBrk="1" hangingPunct="1">
              <a:buFontTx/>
              <a:buChar char="•"/>
              <a:defRPr/>
            </a:pPr>
            <a:r>
              <a:rPr lang="es-ES" b="1" smtClean="0"/>
              <a:t>Evitar imposiciones.</a:t>
            </a:r>
          </a:p>
          <a:p>
            <a:pPr eaLnBrk="1" hangingPunct="1">
              <a:buFontTx/>
              <a:buChar char="•"/>
              <a:defRPr/>
            </a:pPr>
            <a:r>
              <a:rPr lang="es-ES" b="1" smtClean="0"/>
              <a:t>Comprobar si se ha entendido el mensaje.</a:t>
            </a:r>
            <a:endParaRPr lang="es-ES_tradnl" smtClean="0"/>
          </a:p>
          <a:p>
            <a:pPr eaLnBrk="1" hangingPunct="1">
              <a:defRPr/>
            </a:pPr>
            <a:endParaRPr lang="es-ES_tradnl" smtClean="0"/>
          </a:p>
        </p:txBody>
      </p:sp>
    </p:spTree>
    <p:extLst>
      <p:ext uri="{BB962C8B-B14F-4D97-AF65-F5344CB8AC3E}">
        <p14:creationId xmlns:p14="http://schemas.microsoft.com/office/powerpoint/2010/main" val="193441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smtClean="0"/>
              <a:t>Haga clic para modificar el estilo de título del patrón</a:t>
            </a:r>
            <a:endParaRPr lang="es-U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S"/>
          </a:p>
        </p:txBody>
      </p:sp>
      <p:sp>
        <p:nvSpPr>
          <p:cNvPr id="4" name="3 Marcador de fecha"/>
          <p:cNvSpPr>
            <a:spLocks noGrp="1"/>
          </p:cNvSpPr>
          <p:nvPr>
            <p:ph type="dt" sz="half" idx="10"/>
          </p:nvPr>
        </p:nvSpPr>
        <p:spPr/>
        <p:txBody>
          <a:bodyPr/>
          <a:lstStyle/>
          <a:p>
            <a:fld id="{2756D379-6FF7-4947-9CCF-3B1A268F0997}" type="datetimeFigureOut">
              <a:rPr lang="es-ES" smtClean="0"/>
              <a:t>03/05/2024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FBC908-7125-4BBD-A881-D6D6E889A242}" type="slidenum">
              <a:rPr lang="es-ES" smtClean="0"/>
              <a:t>‹Nº›</a:t>
            </a:fld>
            <a:endParaRPr lang="es-ES"/>
          </a:p>
        </p:txBody>
      </p:sp>
    </p:spTree>
    <p:extLst>
      <p:ext uri="{BB962C8B-B14F-4D97-AF65-F5344CB8AC3E}">
        <p14:creationId xmlns:p14="http://schemas.microsoft.com/office/powerpoint/2010/main" val="317966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10"/>
          </p:nvPr>
        </p:nvSpPr>
        <p:spPr/>
        <p:txBody>
          <a:bodyPr/>
          <a:lstStyle/>
          <a:p>
            <a:fld id="{2756D379-6FF7-4947-9CCF-3B1A268F0997}" type="datetimeFigureOut">
              <a:rPr lang="es-ES" smtClean="0"/>
              <a:t>03/05/2024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FBC908-7125-4BBD-A881-D6D6E889A242}" type="slidenum">
              <a:rPr lang="es-ES" smtClean="0"/>
              <a:t>‹Nº›</a:t>
            </a:fld>
            <a:endParaRPr lang="es-ES"/>
          </a:p>
        </p:txBody>
      </p:sp>
    </p:spTree>
    <p:extLst>
      <p:ext uri="{BB962C8B-B14F-4D97-AF65-F5344CB8AC3E}">
        <p14:creationId xmlns:p14="http://schemas.microsoft.com/office/powerpoint/2010/main" val="126716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1"/>
            <a:ext cx="3657600" cy="5851525"/>
          </a:xfrm>
        </p:spPr>
        <p:txBody>
          <a:bodyPr vert="eaVert"/>
          <a:lstStyle/>
          <a:p>
            <a:r>
              <a:rPr lang="es-ES" smtClean="0"/>
              <a:t>Haga clic para modificar el estilo de título del patrón</a:t>
            </a:r>
            <a:endParaRPr lang="es-US"/>
          </a:p>
        </p:txBody>
      </p:sp>
      <p:sp>
        <p:nvSpPr>
          <p:cNvPr id="3" name="2 Marcador de texto vertical"/>
          <p:cNvSpPr>
            <a:spLocks noGrp="1"/>
          </p:cNvSpPr>
          <p:nvPr>
            <p:ph type="body" orient="vert" idx="1"/>
          </p:nvPr>
        </p:nvSpPr>
        <p:spPr>
          <a:xfrm>
            <a:off x="812800" y="274641"/>
            <a:ext cx="10769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10"/>
          </p:nvPr>
        </p:nvSpPr>
        <p:spPr/>
        <p:txBody>
          <a:bodyPr/>
          <a:lstStyle/>
          <a:p>
            <a:fld id="{2756D379-6FF7-4947-9CCF-3B1A268F0997}" type="datetimeFigureOut">
              <a:rPr lang="es-ES" smtClean="0"/>
              <a:t>03/05/2024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FBC908-7125-4BBD-A881-D6D6E889A242}" type="slidenum">
              <a:rPr lang="es-ES" smtClean="0"/>
              <a:t>‹Nº›</a:t>
            </a:fld>
            <a:endParaRPr lang="es-ES"/>
          </a:p>
        </p:txBody>
      </p:sp>
    </p:spTree>
    <p:extLst>
      <p:ext uri="{BB962C8B-B14F-4D97-AF65-F5344CB8AC3E}">
        <p14:creationId xmlns:p14="http://schemas.microsoft.com/office/powerpoint/2010/main" val="314026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1534585" y="214314"/>
            <a:ext cx="10390716" cy="1462087"/>
          </a:xfrm>
        </p:spPr>
        <p:txBody>
          <a:bodyPr/>
          <a:lstStyle/>
          <a:p>
            <a:r>
              <a:rPr lang="es-ES" smtClean="0"/>
              <a:t>Haga clic para modificar el estilo de título del patrón</a:t>
            </a:r>
            <a:endParaRPr lang="es-ES_tradnl"/>
          </a:p>
        </p:txBody>
      </p:sp>
      <p:sp>
        <p:nvSpPr>
          <p:cNvPr id="3" name="2 Marcador de SmartArt"/>
          <p:cNvSpPr>
            <a:spLocks noGrp="1"/>
          </p:cNvSpPr>
          <p:nvPr>
            <p:ph type="dgm" idx="1"/>
          </p:nvPr>
        </p:nvSpPr>
        <p:spPr>
          <a:xfrm>
            <a:off x="1576917" y="2017713"/>
            <a:ext cx="10363200" cy="4114800"/>
          </a:xfrm>
        </p:spPr>
        <p:txBody>
          <a:bodyPr/>
          <a:lstStyle/>
          <a:p>
            <a:pPr lvl="0"/>
            <a:endParaRPr lang="es-ES_tradnl" noProof="0" smtClean="0"/>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DCB9B546-0297-4D98-8EDA-B6F491EDEFBF}" type="slidenum">
              <a:rPr lang="es-ES"/>
              <a:pPr/>
              <a:t>‹Nº›</a:t>
            </a:fld>
            <a:endParaRPr lang="es-ES"/>
          </a:p>
        </p:txBody>
      </p:sp>
    </p:spTree>
    <p:extLst>
      <p:ext uri="{BB962C8B-B14F-4D97-AF65-F5344CB8AC3E}">
        <p14:creationId xmlns:p14="http://schemas.microsoft.com/office/powerpoint/2010/main" val="1394413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826684" y="301625"/>
            <a:ext cx="9751483"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6684" y="1827213"/>
            <a:ext cx="4773083"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802967" y="1827213"/>
            <a:ext cx="47752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6802967" y="3960813"/>
            <a:ext cx="47752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8"/>
          <p:cNvSpPr>
            <a:spLocks noGrp="1" noChangeArrowheads="1"/>
          </p:cNvSpPr>
          <p:nvPr>
            <p:ph type="dt" sz="half" idx="10"/>
          </p:nvPr>
        </p:nvSpPr>
        <p:spPr>
          <a:ln/>
        </p:spPr>
        <p:txBody>
          <a:bodyPr/>
          <a:lstStyle>
            <a:lvl1pPr>
              <a:defRPr/>
            </a:lvl1pPr>
          </a:lstStyle>
          <a:p>
            <a:pPr>
              <a:defRPr/>
            </a:pPr>
            <a:endParaRPr lang="es-ES"/>
          </a:p>
        </p:txBody>
      </p:sp>
      <p:sp>
        <p:nvSpPr>
          <p:cNvPr id="7" name="Rectangle 9"/>
          <p:cNvSpPr>
            <a:spLocks noGrp="1" noChangeArrowheads="1"/>
          </p:cNvSpPr>
          <p:nvPr>
            <p:ph type="ftr" sz="quarter" idx="11"/>
          </p:nvPr>
        </p:nvSpPr>
        <p:spPr>
          <a:ln/>
        </p:spPr>
        <p:txBody>
          <a:bodyPr/>
          <a:lstStyle>
            <a:lvl1pPr>
              <a:defRPr/>
            </a:lvl1pPr>
          </a:lstStyle>
          <a:p>
            <a:pPr>
              <a:defRPr/>
            </a:pPr>
            <a:endParaRPr lang="es-ES"/>
          </a:p>
        </p:txBody>
      </p:sp>
      <p:sp>
        <p:nvSpPr>
          <p:cNvPr id="8" name="Rectangle 10"/>
          <p:cNvSpPr>
            <a:spLocks noGrp="1" noChangeArrowheads="1"/>
          </p:cNvSpPr>
          <p:nvPr>
            <p:ph type="sldNum" sz="quarter" idx="12"/>
          </p:nvPr>
        </p:nvSpPr>
        <p:spPr>
          <a:ln/>
        </p:spPr>
        <p:txBody>
          <a:bodyPr/>
          <a:lstStyle>
            <a:lvl1pPr>
              <a:defRPr/>
            </a:lvl1pPr>
          </a:lstStyle>
          <a:p>
            <a:pPr>
              <a:defRPr/>
            </a:pPr>
            <a:fld id="{CD2E7CBA-4E5E-4A38-BDDF-CB256A39DF72}" type="slidenum">
              <a:rPr lang="es-ES"/>
              <a:pPr>
                <a:defRPr/>
              </a:pPr>
              <a:t>‹Nº›</a:t>
            </a:fld>
            <a:endParaRPr lang="es-ES"/>
          </a:p>
        </p:txBody>
      </p:sp>
    </p:spTree>
    <p:extLst>
      <p:ext uri="{BB962C8B-B14F-4D97-AF65-F5344CB8AC3E}">
        <p14:creationId xmlns:p14="http://schemas.microsoft.com/office/powerpoint/2010/main" val="246689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10"/>
          </p:nvPr>
        </p:nvSpPr>
        <p:spPr/>
        <p:txBody>
          <a:bodyPr/>
          <a:lstStyle/>
          <a:p>
            <a:fld id="{2756D379-6FF7-4947-9CCF-3B1A268F0997}" type="datetimeFigureOut">
              <a:rPr lang="es-ES" smtClean="0"/>
              <a:t>03/05/2024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FBC908-7125-4BBD-A881-D6D6E889A242}" type="slidenum">
              <a:rPr lang="es-ES" smtClean="0"/>
              <a:t>‹Nº›</a:t>
            </a:fld>
            <a:endParaRPr lang="es-ES"/>
          </a:p>
        </p:txBody>
      </p:sp>
    </p:spTree>
    <p:extLst>
      <p:ext uri="{BB962C8B-B14F-4D97-AF65-F5344CB8AC3E}">
        <p14:creationId xmlns:p14="http://schemas.microsoft.com/office/powerpoint/2010/main" val="116201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56D379-6FF7-4947-9CCF-3B1A268F0997}" type="datetimeFigureOut">
              <a:rPr lang="es-ES" smtClean="0"/>
              <a:t>03/05/2024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FBC908-7125-4BBD-A881-D6D6E889A242}" type="slidenum">
              <a:rPr lang="es-ES" smtClean="0"/>
              <a:t>‹Nº›</a:t>
            </a:fld>
            <a:endParaRPr lang="es-ES"/>
          </a:p>
        </p:txBody>
      </p:sp>
    </p:spTree>
    <p:extLst>
      <p:ext uri="{BB962C8B-B14F-4D97-AF65-F5344CB8AC3E}">
        <p14:creationId xmlns:p14="http://schemas.microsoft.com/office/powerpoint/2010/main" val="106107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contenido"/>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contenido"/>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fecha"/>
          <p:cNvSpPr>
            <a:spLocks noGrp="1"/>
          </p:cNvSpPr>
          <p:nvPr>
            <p:ph type="dt" sz="half" idx="10"/>
          </p:nvPr>
        </p:nvSpPr>
        <p:spPr/>
        <p:txBody>
          <a:bodyPr/>
          <a:lstStyle/>
          <a:p>
            <a:fld id="{2756D379-6FF7-4947-9CCF-3B1A268F0997}" type="datetimeFigureOut">
              <a:rPr lang="es-ES" smtClean="0"/>
              <a:t>03/05/2024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FBC908-7125-4BBD-A881-D6D6E889A242}" type="slidenum">
              <a:rPr lang="es-ES" smtClean="0"/>
              <a:t>‹Nº›</a:t>
            </a:fld>
            <a:endParaRPr lang="es-ES"/>
          </a:p>
        </p:txBody>
      </p:sp>
    </p:spTree>
    <p:extLst>
      <p:ext uri="{BB962C8B-B14F-4D97-AF65-F5344CB8AC3E}">
        <p14:creationId xmlns:p14="http://schemas.microsoft.com/office/powerpoint/2010/main" val="370093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6 Marcador de fecha"/>
          <p:cNvSpPr>
            <a:spLocks noGrp="1"/>
          </p:cNvSpPr>
          <p:nvPr>
            <p:ph type="dt" sz="half" idx="10"/>
          </p:nvPr>
        </p:nvSpPr>
        <p:spPr/>
        <p:txBody>
          <a:bodyPr/>
          <a:lstStyle/>
          <a:p>
            <a:fld id="{2756D379-6FF7-4947-9CCF-3B1A268F0997}" type="datetimeFigureOut">
              <a:rPr lang="es-ES" smtClean="0"/>
              <a:t>03/05/2024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8FBC908-7125-4BBD-A881-D6D6E889A242}" type="slidenum">
              <a:rPr lang="es-ES" smtClean="0"/>
              <a:t>‹Nº›</a:t>
            </a:fld>
            <a:endParaRPr lang="es-ES"/>
          </a:p>
        </p:txBody>
      </p:sp>
    </p:spTree>
    <p:extLst>
      <p:ext uri="{BB962C8B-B14F-4D97-AF65-F5344CB8AC3E}">
        <p14:creationId xmlns:p14="http://schemas.microsoft.com/office/powerpoint/2010/main" val="138515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S"/>
          </a:p>
        </p:txBody>
      </p:sp>
      <p:sp>
        <p:nvSpPr>
          <p:cNvPr id="3" name="2 Marcador de fecha"/>
          <p:cNvSpPr>
            <a:spLocks noGrp="1"/>
          </p:cNvSpPr>
          <p:nvPr>
            <p:ph type="dt" sz="half" idx="10"/>
          </p:nvPr>
        </p:nvSpPr>
        <p:spPr/>
        <p:txBody>
          <a:bodyPr/>
          <a:lstStyle/>
          <a:p>
            <a:fld id="{2756D379-6FF7-4947-9CCF-3B1A268F0997}" type="datetimeFigureOut">
              <a:rPr lang="es-ES" smtClean="0"/>
              <a:t>03/05/2024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8FBC908-7125-4BBD-A881-D6D6E889A242}" type="slidenum">
              <a:rPr lang="es-ES" smtClean="0"/>
              <a:t>‹Nº›</a:t>
            </a:fld>
            <a:endParaRPr lang="es-ES"/>
          </a:p>
        </p:txBody>
      </p:sp>
    </p:spTree>
    <p:extLst>
      <p:ext uri="{BB962C8B-B14F-4D97-AF65-F5344CB8AC3E}">
        <p14:creationId xmlns:p14="http://schemas.microsoft.com/office/powerpoint/2010/main" val="165157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56D379-6FF7-4947-9CCF-3B1A268F0997}" type="datetimeFigureOut">
              <a:rPr lang="es-ES" smtClean="0"/>
              <a:t>03/05/2024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8FBC908-7125-4BBD-A881-D6D6E889A242}" type="slidenum">
              <a:rPr lang="es-ES" smtClean="0"/>
              <a:t>‹Nº›</a:t>
            </a:fld>
            <a:endParaRPr lang="es-ES"/>
          </a:p>
        </p:txBody>
      </p:sp>
    </p:spTree>
    <p:extLst>
      <p:ext uri="{BB962C8B-B14F-4D97-AF65-F5344CB8AC3E}">
        <p14:creationId xmlns:p14="http://schemas.microsoft.com/office/powerpoint/2010/main" val="371097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smtClean="0"/>
              <a:t>Haga clic para modificar el estilo de título del patrón</a:t>
            </a:r>
            <a:endParaRPr lang="es-US"/>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56D379-6FF7-4947-9CCF-3B1A268F0997}" type="datetimeFigureOut">
              <a:rPr lang="es-ES" smtClean="0"/>
              <a:t>03/05/2024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FBC908-7125-4BBD-A881-D6D6E889A242}" type="slidenum">
              <a:rPr lang="es-ES" smtClean="0"/>
              <a:t>‹Nº›</a:t>
            </a:fld>
            <a:endParaRPr lang="es-ES"/>
          </a:p>
        </p:txBody>
      </p:sp>
    </p:spTree>
    <p:extLst>
      <p:ext uri="{BB962C8B-B14F-4D97-AF65-F5344CB8AC3E}">
        <p14:creationId xmlns:p14="http://schemas.microsoft.com/office/powerpoint/2010/main" val="67594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U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56D379-6FF7-4947-9CCF-3B1A268F0997}" type="datetimeFigureOut">
              <a:rPr lang="es-ES" smtClean="0"/>
              <a:t>03/05/2024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FBC908-7125-4BBD-A881-D6D6E889A242}" type="slidenum">
              <a:rPr lang="es-ES" smtClean="0"/>
              <a:t>‹Nº›</a:t>
            </a:fld>
            <a:endParaRPr lang="es-ES"/>
          </a:p>
        </p:txBody>
      </p:sp>
    </p:spTree>
    <p:extLst>
      <p:ext uri="{BB962C8B-B14F-4D97-AF65-F5344CB8AC3E}">
        <p14:creationId xmlns:p14="http://schemas.microsoft.com/office/powerpoint/2010/main" val="375086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S"/>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6D379-6FF7-4947-9CCF-3B1A268F0997}" type="datetimeFigureOut">
              <a:rPr lang="es-ES" smtClean="0"/>
              <a:t>03/05/2024</a:t>
            </a:fld>
            <a:endParaRPr lang="es-ES"/>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BC908-7125-4BBD-A881-D6D6E889A242}" type="slidenum">
              <a:rPr lang="es-ES" smtClean="0"/>
              <a:t>‹Nº›</a:t>
            </a:fld>
            <a:endParaRPr lang="es-ES"/>
          </a:p>
        </p:txBody>
      </p:sp>
    </p:spTree>
    <p:extLst>
      <p:ext uri="{BB962C8B-B14F-4D97-AF65-F5344CB8AC3E}">
        <p14:creationId xmlns:p14="http://schemas.microsoft.com/office/powerpoint/2010/main" val="41800622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onsultori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22035"/>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3 Rectángulo"/>
          <p:cNvSpPr>
            <a:spLocks noChangeArrowheads="1"/>
          </p:cNvSpPr>
          <p:nvPr/>
        </p:nvSpPr>
        <p:spPr bwMode="auto">
          <a:xfrm>
            <a:off x="719667" y="1443038"/>
            <a:ext cx="1017693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altLang="zh-CN" sz="2800" b="1" dirty="0">
                <a:cs typeface="Arial" charset="0"/>
              </a:rPr>
              <a:t>Facultad de Ciencias Médicas Sagua La Grande.</a:t>
            </a:r>
          </a:p>
          <a:p>
            <a:pPr algn="ctr"/>
            <a:endParaRPr lang="es-ES" altLang="zh-CN" sz="2800" b="1" dirty="0">
              <a:cs typeface="Arial" charset="0"/>
            </a:endParaRPr>
          </a:p>
          <a:p>
            <a:r>
              <a:rPr lang="es-ES" altLang="zh-CN" sz="2800" b="1" u="sng" dirty="0">
                <a:cs typeface="Arial" charset="0"/>
              </a:rPr>
              <a:t>DISCIPLINA: </a:t>
            </a:r>
            <a:r>
              <a:rPr lang="es-ES" altLang="zh-CN" sz="2800" b="1" dirty="0">
                <a:cs typeface="Arial" charset="0"/>
              </a:rPr>
              <a:t> Medicina General Integral.</a:t>
            </a:r>
          </a:p>
          <a:p>
            <a:r>
              <a:rPr lang="es-ES" altLang="zh-CN" sz="2800" b="1" u="sng" dirty="0">
                <a:cs typeface="Arial" charset="0"/>
              </a:rPr>
              <a:t>ASIGNATURA</a:t>
            </a:r>
            <a:r>
              <a:rPr lang="es-ES" altLang="zh-CN" sz="2800" b="1" dirty="0">
                <a:cs typeface="Arial" charset="0"/>
              </a:rPr>
              <a:t>: Promoción </a:t>
            </a:r>
            <a:r>
              <a:rPr lang="es-ES" altLang="zh-CN" sz="2800" b="1" dirty="0" smtClean="0">
                <a:cs typeface="Arial" charset="0"/>
              </a:rPr>
              <a:t>de </a:t>
            </a:r>
            <a:r>
              <a:rPr lang="es-ES" altLang="zh-CN" sz="2800" b="1" dirty="0">
                <a:cs typeface="Arial" charset="0"/>
              </a:rPr>
              <a:t>Salud.</a:t>
            </a:r>
          </a:p>
          <a:p>
            <a:r>
              <a:rPr lang="es-ES" altLang="zh-CN" sz="2800" b="1" u="sng" dirty="0">
                <a:cs typeface="Arial" charset="0"/>
              </a:rPr>
              <a:t>CARRERA:</a:t>
            </a:r>
            <a:r>
              <a:rPr lang="es-ES" altLang="zh-CN" sz="2800" b="1" dirty="0">
                <a:cs typeface="Arial" charset="0"/>
              </a:rPr>
              <a:t> Medicina</a:t>
            </a:r>
          </a:p>
          <a:p>
            <a:r>
              <a:rPr lang="es-ES" altLang="zh-CN" sz="2800" b="1" u="sng" dirty="0">
                <a:cs typeface="Arial" charset="0"/>
              </a:rPr>
              <a:t>AÑO:</a:t>
            </a:r>
            <a:r>
              <a:rPr lang="es-ES" altLang="zh-CN" sz="2800" b="1" dirty="0">
                <a:cs typeface="Arial" charset="0"/>
              </a:rPr>
              <a:t> 1er año durante el 2do </a:t>
            </a:r>
            <a:r>
              <a:rPr lang="es-ES" altLang="zh-CN" sz="2800" b="1" dirty="0" smtClean="0">
                <a:cs typeface="Arial" charset="0"/>
              </a:rPr>
              <a:t>periodo. </a:t>
            </a:r>
            <a:endParaRPr lang="es-ES" altLang="zh-CN" sz="2800" b="1" dirty="0">
              <a:cs typeface="Arial" charset="0"/>
            </a:endParaRPr>
          </a:p>
          <a:p>
            <a:r>
              <a:rPr lang="es-ES" altLang="zh-CN" sz="2800" b="1" u="sng" dirty="0">
                <a:cs typeface="Arial" charset="0"/>
              </a:rPr>
              <a:t>TEMA </a:t>
            </a:r>
            <a:r>
              <a:rPr lang="es-ES" altLang="zh-CN" sz="2800" b="1" u="sng" dirty="0" smtClean="0">
                <a:cs typeface="Arial" charset="0"/>
              </a:rPr>
              <a:t>II</a:t>
            </a:r>
            <a:r>
              <a:rPr lang="es-ES" altLang="zh-CN" sz="2800" b="1" dirty="0" smtClean="0">
                <a:cs typeface="Arial" charset="0"/>
              </a:rPr>
              <a:t>: Comunicación en Salud</a:t>
            </a:r>
            <a:endParaRPr lang="es-ES" sz="2800" b="1" i="1" dirty="0">
              <a:ea typeface="宋体" pitchFamily="2" charset="-122"/>
              <a:cs typeface="Arial" charset="0"/>
            </a:endParaRPr>
          </a:p>
          <a:p>
            <a:r>
              <a:rPr lang="es-ES" altLang="zh-CN" sz="2800" b="1" u="sng" dirty="0">
                <a:cs typeface="Arial" charset="0"/>
              </a:rPr>
              <a:t>F.O.D</a:t>
            </a:r>
            <a:r>
              <a:rPr lang="es-ES" altLang="zh-CN" sz="2800" b="1" dirty="0">
                <a:cs typeface="Arial" charset="0"/>
              </a:rPr>
              <a:t>: Conferencia.</a:t>
            </a:r>
          </a:p>
        </p:txBody>
      </p:sp>
    </p:spTree>
    <p:extLst>
      <p:ext uri="{BB962C8B-B14F-4D97-AF65-F5344CB8AC3E}">
        <p14:creationId xmlns:p14="http://schemas.microsoft.com/office/powerpoint/2010/main" val="2156261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 name="Rectangle 2"/>
          <p:cNvSpPr>
            <a:spLocks noGrp="1" noChangeArrowheads="1"/>
          </p:cNvSpPr>
          <p:nvPr>
            <p:ph type="title"/>
          </p:nvPr>
        </p:nvSpPr>
        <p:spPr>
          <a:xfrm>
            <a:off x="1865313" y="549276"/>
            <a:ext cx="8602663" cy="1349375"/>
          </a:xfrm>
          <a:noFill/>
        </p:spPr>
        <p:txBody>
          <a:bodyPr>
            <a:normAutofit/>
          </a:bodyPr>
          <a:lstStyle/>
          <a:p>
            <a:pPr algn="ctr" eaLnBrk="1" hangingPunct="1"/>
            <a:r>
              <a:rPr lang="es-ES" sz="4000" dirty="0" smtClean="0">
                <a:solidFill>
                  <a:schemeClr val="tx1"/>
                </a:solidFill>
                <a:latin typeface="Arial" pitchFamily="34" charset="0"/>
                <a:cs typeface="Arial" pitchFamily="34" charset="0"/>
              </a:rPr>
              <a:t> </a:t>
            </a:r>
            <a:r>
              <a:rPr lang="es-ES" sz="4000" dirty="0">
                <a:latin typeface="Arial" pitchFamily="34" charset="0"/>
                <a:cs typeface="Arial" pitchFamily="34" charset="0"/>
              </a:rPr>
              <a:t>F</a:t>
            </a:r>
            <a:r>
              <a:rPr lang="es-ES" sz="4000" dirty="0" smtClean="0">
                <a:solidFill>
                  <a:schemeClr val="tx1"/>
                </a:solidFill>
                <a:latin typeface="Arial" pitchFamily="34" charset="0"/>
                <a:cs typeface="Arial" pitchFamily="34" charset="0"/>
              </a:rPr>
              <a:t>unciones </a:t>
            </a:r>
            <a:r>
              <a:rPr lang="es-ES" sz="4000" dirty="0">
                <a:solidFill>
                  <a:schemeClr val="tx1"/>
                </a:solidFill>
                <a:latin typeface="Arial" pitchFamily="34" charset="0"/>
                <a:cs typeface="Arial" pitchFamily="34" charset="0"/>
              </a:rPr>
              <a:t>de la comunicación</a:t>
            </a:r>
          </a:p>
        </p:txBody>
      </p:sp>
      <p:grpSp>
        <p:nvGrpSpPr>
          <p:cNvPr id="2" name="Diagram 3"/>
          <p:cNvGrpSpPr>
            <a:grpSpLocks noChangeAspect="1"/>
          </p:cNvGrpSpPr>
          <p:nvPr/>
        </p:nvGrpSpPr>
        <p:grpSpPr bwMode="auto">
          <a:xfrm>
            <a:off x="4780116" y="4439662"/>
            <a:ext cx="3060700" cy="1385887"/>
            <a:chOff x="1614" y="65"/>
            <a:chExt cx="2370" cy="3008"/>
          </a:xfrm>
        </p:grpSpPr>
        <p:sp>
          <p:nvSpPr>
            <p:cNvPr id="3" name="_s1028"/>
            <p:cNvSpPr>
              <a:spLocks noChangeShapeType="1"/>
            </p:cNvSpPr>
            <p:nvPr/>
          </p:nvSpPr>
          <p:spPr bwMode="auto">
            <a:xfrm flipH="1" flipV="1">
              <a:off x="2751" y="407"/>
              <a:ext cx="68" cy="11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4" name="_s1029"/>
            <p:cNvSpPr>
              <a:spLocks noChangeArrowheads="1"/>
            </p:cNvSpPr>
            <p:nvPr/>
          </p:nvSpPr>
          <p:spPr bwMode="auto">
            <a:xfrm>
              <a:off x="2771" y="44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00" b="0" i="0" u="none" strike="noStrike" cap="none" normalizeH="0" baseline="0" smtClean="0">
                <a:ln>
                  <a:noFill/>
                </a:ln>
                <a:solidFill>
                  <a:schemeClr val="tx1"/>
                </a:solidFill>
                <a:effectLst/>
                <a:latin typeface="Tahoma" panose="020B0604030504040204" pitchFamily="34" charset="0"/>
              </a:endParaRPr>
            </a:p>
          </p:txBody>
        </p:sp>
        <p:sp>
          <p:nvSpPr>
            <p:cNvPr id="5" name="_s1030"/>
            <p:cNvSpPr>
              <a:spLocks noChangeShapeType="1"/>
            </p:cNvSpPr>
            <p:nvPr/>
          </p:nvSpPr>
          <p:spPr bwMode="auto">
            <a:xfrm flipH="1" flipV="1">
              <a:off x="2701" y="411"/>
              <a:ext cx="119" cy="11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6" name="_s1031"/>
            <p:cNvSpPr>
              <a:spLocks noChangeArrowheads="1"/>
            </p:cNvSpPr>
            <p:nvPr/>
          </p:nvSpPr>
          <p:spPr bwMode="auto">
            <a:xfrm>
              <a:off x="2722" y="44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7" name="_s1032"/>
            <p:cNvSpPr>
              <a:spLocks noChangeShapeType="1"/>
            </p:cNvSpPr>
            <p:nvPr/>
          </p:nvSpPr>
          <p:spPr bwMode="auto">
            <a:xfrm flipH="1" flipV="1">
              <a:off x="2651" y="417"/>
              <a:ext cx="170" cy="11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8" name="_s1033"/>
            <p:cNvSpPr>
              <a:spLocks noChangeArrowheads="1"/>
            </p:cNvSpPr>
            <p:nvPr/>
          </p:nvSpPr>
          <p:spPr bwMode="auto">
            <a:xfrm>
              <a:off x="2673" y="45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_s1034"/>
            <p:cNvSpPr>
              <a:spLocks noChangeShapeType="1"/>
            </p:cNvSpPr>
            <p:nvPr/>
          </p:nvSpPr>
          <p:spPr bwMode="auto">
            <a:xfrm flipH="1" flipV="1">
              <a:off x="2602" y="425"/>
              <a:ext cx="220" cy="11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 name="_s1035"/>
            <p:cNvSpPr>
              <a:spLocks noChangeArrowheads="1"/>
            </p:cNvSpPr>
            <p:nvPr/>
          </p:nvSpPr>
          <p:spPr bwMode="auto">
            <a:xfrm>
              <a:off x="2625" y="46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s-ES_tradnl"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_s1036"/>
            <p:cNvSpPr>
              <a:spLocks noChangeShapeType="1"/>
            </p:cNvSpPr>
            <p:nvPr/>
          </p:nvSpPr>
          <p:spPr bwMode="auto">
            <a:xfrm flipH="1" flipV="1">
              <a:off x="2553" y="435"/>
              <a:ext cx="270" cy="11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2" name="_s1037"/>
            <p:cNvSpPr>
              <a:spLocks noChangeArrowheads="1"/>
            </p:cNvSpPr>
            <p:nvPr/>
          </p:nvSpPr>
          <p:spPr bwMode="auto">
            <a:xfrm>
              <a:off x="2577" y="47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3" name="_s1038"/>
            <p:cNvSpPr>
              <a:spLocks noChangeShapeType="1"/>
            </p:cNvSpPr>
            <p:nvPr/>
          </p:nvSpPr>
          <p:spPr bwMode="auto">
            <a:xfrm flipH="1" flipV="1">
              <a:off x="2505" y="447"/>
              <a:ext cx="319" cy="1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4" name="_s1039"/>
            <p:cNvSpPr>
              <a:spLocks noChangeArrowheads="1"/>
            </p:cNvSpPr>
            <p:nvPr/>
          </p:nvSpPr>
          <p:spPr bwMode="auto">
            <a:xfrm>
              <a:off x="2529" y="48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5" name="_s1040"/>
            <p:cNvSpPr>
              <a:spLocks noChangeShapeType="1"/>
            </p:cNvSpPr>
            <p:nvPr/>
          </p:nvSpPr>
          <p:spPr bwMode="auto">
            <a:xfrm flipH="1" flipV="1">
              <a:off x="2457" y="461"/>
              <a:ext cx="368" cy="11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6" name="_s1041"/>
            <p:cNvSpPr>
              <a:spLocks noChangeArrowheads="1"/>
            </p:cNvSpPr>
            <p:nvPr/>
          </p:nvSpPr>
          <p:spPr bwMode="auto">
            <a:xfrm>
              <a:off x="2482" y="49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7" name="_s1042"/>
            <p:cNvSpPr>
              <a:spLocks noChangeShapeType="1"/>
            </p:cNvSpPr>
            <p:nvPr/>
          </p:nvSpPr>
          <p:spPr bwMode="auto">
            <a:xfrm flipH="1" flipV="1">
              <a:off x="2410" y="477"/>
              <a:ext cx="416" cy="1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8" name="_s1043"/>
            <p:cNvSpPr>
              <a:spLocks noChangeArrowheads="1"/>
            </p:cNvSpPr>
            <p:nvPr/>
          </p:nvSpPr>
          <p:spPr bwMode="auto">
            <a:xfrm>
              <a:off x="2436" y="51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9" name="_s1044"/>
            <p:cNvSpPr>
              <a:spLocks noChangeShapeType="1"/>
            </p:cNvSpPr>
            <p:nvPr/>
          </p:nvSpPr>
          <p:spPr bwMode="auto">
            <a:xfrm flipH="1" flipV="1">
              <a:off x="2364" y="495"/>
              <a:ext cx="463" cy="10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0" name="_s1045"/>
            <p:cNvSpPr>
              <a:spLocks noChangeArrowheads="1"/>
            </p:cNvSpPr>
            <p:nvPr/>
          </p:nvSpPr>
          <p:spPr bwMode="auto">
            <a:xfrm>
              <a:off x="2390" y="53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1" name="_s1046"/>
            <p:cNvSpPr>
              <a:spLocks noChangeShapeType="1"/>
            </p:cNvSpPr>
            <p:nvPr/>
          </p:nvSpPr>
          <p:spPr bwMode="auto">
            <a:xfrm flipH="1" flipV="1">
              <a:off x="2318" y="515"/>
              <a:ext cx="510" cy="10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 name="_s1047"/>
            <p:cNvSpPr>
              <a:spLocks noChangeArrowheads="1"/>
            </p:cNvSpPr>
            <p:nvPr/>
          </p:nvSpPr>
          <p:spPr bwMode="auto">
            <a:xfrm>
              <a:off x="2345" y="55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3" name="_s1048"/>
            <p:cNvSpPr>
              <a:spLocks noChangeShapeType="1"/>
            </p:cNvSpPr>
            <p:nvPr/>
          </p:nvSpPr>
          <p:spPr bwMode="auto">
            <a:xfrm flipH="1" flipV="1">
              <a:off x="2273" y="537"/>
              <a:ext cx="556" cy="10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4" name="_s1049"/>
            <p:cNvSpPr>
              <a:spLocks noChangeArrowheads="1"/>
            </p:cNvSpPr>
            <p:nvPr/>
          </p:nvSpPr>
          <p:spPr bwMode="auto">
            <a:xfrm>
              <a:off x="2301" y="57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5" name="_s1050"/>
            <p:cNvSpPr>
              <a:spLocks noChangeShapeType="1"/>
            </p:cNvSpPr>
            <p:nvPr/>
          </p:nvSpPr>
          <p:spPr bwMode="auto">
            <a:xfrm flipH="1" flipV="1">
              <a:off x="2229" y="561"/>
              <a:ext cx="601" cy="10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6" name="_s1051"/>
            <p:cNvSpPr>
              <a:spLocks noChangeArrowheads="1"/>
            </p:cNvSpPr>
            <p:nvPr/>
          </p:nvSpPr>
          <p:spPr bwMode="auto">
            <a:xfrm>
              <a:off x="2258" y="59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7" name="_s1052"/>
            <p:cNvSpPr>
              <a:spLocks noChangeShapeType="1"/>
            </p:cNvSpPr>
            <p:nvPr/>
          </p:nvSpPr>
          <p:spPr bwMode="auto">
            <a:xfrm flipH="1" flipV="1">
              <a:off x="2186" y="587"/>
              <a:ext cx="645" cy="9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8" name="_s1053"/>
            <p:cNvSpPr>
              <a:spLocks noChangeArrowheads="1"/>
            </p:cNvSpPr>
            <p:nvPr/>
          </p:nvSpPr>
          <p:spPr bwMode="auto">
            <a:xfrm>
              <a:off x="2216" y="62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9" name="_s1054"/>
            <p:cNvSpPr>
              <a:spLocks noChangeShapeType="1"/>
            </p:cNvSpPr>
            <p:nvPr/>
          </p:nvSpPr>
          <p:spPr bwMode="auto">
            <a:xfrm flipH="1" flipV="1">
              <a:off x="2145" y="615"/>
              <a:ext cx="687" cy="9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30" name="_s1055"/>
            <p:cNvSpPr>
              <a:spLocks noChangeArrowheads="1"/>
            </p:cNvSpPr>
            <p:nvPr/>
          </p:nvSpPr>
          <p:spPr bwMode="auto">
            <a:xfrm>
              <a:off x="2175" y="65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31" name="_s1056"/>
            <p:cNvSpPr>
              <a:spLocks noChangeShapeType="1"/>
            </p:cNvSpPr>
            <p:nvPr/>
          </p:nvSpPr>
          <p:spPr bwMode="auto">
            <a:xfrm flipH="1" flipV="1">
              <a:off x="2105" y="645"/>
              <a:ext cx="728" cy="9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387" name="_s1057"/>
            <p:cNvSpPr>
              <a:spLocks noChangeArrowheads="1"/>
            </p:cNvSpPr>
            <p:nvPr/>
          </p:nvSpPr>
          <p:spPr bwMode="auto">
            <a:xfrm>
              <a:off x="2136" y="67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388" name="_s1058"/>
            <p:cNvSpPr>
              <a:spLocks noChangeShapeType="1"/>
            </p:cNvSpPr>
            <p:nvPr/>
          </p:nvSpPr>
          <p:spPr bwMode="auto">
            <a:xfrm flipH="1" flipV="1">
              <a:off x="2066" y="676"/>
              <a:ext cx="768" cy="8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389" name="_s1059"/>
            <p:cNvSpPr>
              <a:spLocks noChangeArrowheads="1"/>
            </p:cNvSpPr>
            <p:nvPr/>
          </p:nvSpPr>
          <p:spPr bwMode="auto">
            <a:xfrm>
              <a:off x="2098" y="71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390" name="_s1060"/>
            <p:cNvSpPr>
              <a:spLocks noChangeShapeType="1"/>
            </p:cNvSpPr>
            <p:nvPr/>
          </p:nvSpPr>
          <p:spPr bwMode="auto">
            <a:xfrm flipH="1" flipV="1">
              <a:off x="2029" y="709"/>
              <a:ext cx="806" cy="8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391" name="_s1061"/>
            <p:cNvSpPr>
              <a:spLocks noChangeArrowheads="1"/>
            </p:cNvSpPr>
            <p:nvPr/>
          </p:nvSpPr>
          <p:spPr bwMode="auto">
            <a:xfrm>
              <a:off x="2061" y="74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392" name="_s1062"/>
            <p:cNvSpPr>
              <a:spLocks noChangeShapeType="1"/>
            </p:cNvSpPr>
            <p:nvPr/>
          </p:nvSpPr>
          <p:spPr bwMode="auto">
            <a:xfrm flipH="1" flipV="1">
              <a:off x="1993" y="744"/>
              <a:ext cx="843" cy="8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393" name="_s1063"/>
            <p:cNvSpPr>
              <a:spLocks noChangeArrowheads="1"/>
            </p:cNvSpPr>
            <p:nvPr/>
          </p:nvSpPr>
          <p:spPr bwMode="auto">
            <a:xfrm>
              <a:off x="2026" y="776"/>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394" name="_s1064"/>
            <p:cNvSpPr>
              <a:spLocks noChangeShapeType="1"/>
            </p:cNvSpPr>
            <p:nvPr/>
          </p:nvSpPr>
          <p:spPr bwMode="auto">
            <a:xfrm flipH="1" flipV="1">
              <a:off x="1959" y="780"/>
              <a:ext cx="878" cy="7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395" name="_s1065"/>
            <p:cNvSpPr>
              <a:spLocks noChangeArrowheads="1"/>
            </p:cNvSpPr>
            <p:nvPr/>
          </p:nvSpPr>
          <p:spPr bwMode="auto">
            <a:xfrm>
              <a:off x="1992" y="81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396" name="_s1066"/>
            <p:cNvSpPr>
              <a:spLocks noChangeShapeType="1"/>
            </p:cNvSpPr>
            <p:nvPr/>
          </p:nvSpPr>
          <p:spPr bwMode="auto">
            <a:xfrm flipH="1" flipV="1">
              <a:off x="1926" y="818"/>
              <a:ext cx="912" cy="7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397" name="_s1067"/>
            <p:cNvSpPr>
              <a:spLocks noChangeArrowheads="1"/>
            </p:cNvSpPr>
            <p:nvPr/>
          </p:nvSpPr>
          <p:spPr bwMode="auto">
            <a:xfrm>
              <a:off x="1960" y="84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398" name="_s1068"/>
            <p:cNvSpPr>
              <a:spLocks noChangeShapeType="1"/>
            </p:cNvSpPr>
            <p:nvPr/>
          </p:nvSpPr>
          <p:spPr bwMode="auto">
            <a:xfrm flipH="1" flipV="1">
              <a:off x="1895" y="857"/>
              <a:ext cx="944" cy="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399" name="_s1069"/>
            <p:cNvSpPr>
              <a:spLocks noChangeArrowheads="1"/>
            </p:cNvSpPr>
            <p:nvPr/>
          </p:nvSpPr>
          <p:spPr bwMode="auto">
            <a:xfrm>
              <a:off x="1929" y="88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400" name="_s1070"/>
            <p:cNvSpPr>
              <a:spLocks noChangeShapeType="1"/>
            </p:cNvSpPr>
            <p:nvPr/>
          </p:nvSpPr>
          <p:spPr bwMode="auto">
            <a:xfrm flipH="1" flipV="1">
              <a:off x="1866" y="897"/>
              <a:ext cx="974"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401" name="_s1071"/>
            <p:cNvSpPr>
              <a:spLocks noChangeArrowheads="1"/>
            </p:cNvSpPr>
            <p:nvPr/>
          </p:nvSpPr>
          <p:spPr bwMode="auto">
            <a:xfrm>
              <a:off x="1900" y="92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panose="020B0604020202020204" pitchFamily="34" charset="0"/>
              </a:endParaRPr>
            </a:p>
          </p:txBody>
        </p:sp>
        <p:sp>
          <p:nvSpPr>
            <p:cNvPr id="1402" name="_s1072"/>
            <p:cNvSpPr>
              <a:spLocks noChangeShapeType="1"/>
            </p:cNvSpPr>
            <p:nvPr/>
          </p:nvSpPr>
          <p:spPr bwMode="auto">
            <a:xfrm flipH="1" flipV="1">
              <a:off x="1838" y="939"/>
              <a:ext cx="1002" cy="6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403" name="_s1073"/>
            <p:cNvSpPr>
              <a:spLocks noChangeArrowheads="1"/>
            </p:cNvSpPr>
            <p:nvPr/>
          </p:nvSpPr>
          <p:spPr bwMode="auto">
            <a:xfrm>
              <a:off x="1873" y="96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404" name="_s1074"/>
            <p:cNvSpPr>
              <a:spLocks noChangeShapeType="1"/>
            </p:cNvSpPr>
            <p:nvPr/>
          </p:nvSpPr>
          <p:spPr bwMode="auto">
            <a:xfrm flipH="1" flipV="1">
              <a:off x="1812" y="982"/>
              <a:ext cx="1028" cy="5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405" name="_s1075"/>
            <p:cNvSpPr>
              <a:spLocks noChangeArrowheads="1"/>
            </p:cNvSpPr>
            <p:nvPr/>
          </p:nvSpPr>
          <p:spPr bwMode="auto">
            <a:xfrm>
              <a:off x="1848" y="101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406" name="_s1076"/>
            <p:cNvSpPr>
              <a:spLocks noChangeShapeType="1"/>
            </p:cNvSpPr>
            <p:nvPr/>
          </p:nvSpPr>
          <p:spPr bwMode="auto">
            <a:xfrm flipH="1" flipV="1">
              <a:off x="1788" y="1026"/>
              <a:ext cx="1052" cy="5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407" name="_s1077"/>
            <p:cNvSpPr>
              <a:spLocks noChangeArrowheads="1"/>
            </p:cNvSpPr>
            <p:nvPr/>
          </p:nvSpPr>
          <p:spPr bwMode="auto">
            <a:xfrm>
              <a:off x="1824" y="105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24" name="_s1078"/>
            <p:cNvSpPr>
              <a:spLocks noChangeShapeType="1"/>
            </p:cNvSpPr>
            <p:nvPr/>
          </p:nvSpPr>
          <p:spPr bwMode="auto">
            <a:xfrm flipH="1" flipV="1">
              <a:off x="1766" y="1071"/>
              <a:ext cx="1074" cy="4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25" name="_s1079"/>
            <p:cNvSpPr>
              <a:spLocks noChangeArrowheads="1"/>
            </p:cNvSpPr>
            <p:nvPr/>
          </p:nvSpPr>
          <p:spPr bwMode="auto">
            <a:xfrm>
              <a:off x="1802" y="109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27" name="_s1080"/>
            <p:cNvSpPr>
              <a:spLocks noChangeShapeType="1"/>
            </p:cNvSpPr>
            <p:nvPr/>
          </p:nvSpPr>
          <p:spPr bwMode="auto">
            <a:xfrm flipH="1" flipV="1">
              <a:off x="1746" y="1117"/>
              <a:ext cx="1094" cy="44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28" name="_s1081"/>
            <p:cNvSpPr>
              <a:spLocks noChangeArrowheads="1"/>
            </p:cNvSpPr>
            <p:nvPr/>
          </p:nvSpPr>
          <p:spPr bwMode="auto">
            <a:xfrm>
              <a:off x="1782" y="114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29" name="_s1082"/>
            <p:cNvSpPr>
              <a:spLocks noChangeShapeType="1"/>
            </p:cNvSpPr>
            <p:nvPr/>
          </p:nvSpPr>
          <p:spPr bwMode="auto">
            <a:xfrm flipH="1" flipV="1">
              <a:off x="1728" y="1164"/>
              <a:ext cx="1112" cy="3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30" name="_s1083"/>
            <p:cNvSpPr>
              <a:spLocks noChangeArrowheads="1"/>
            </p:cNvSpPr>
            <p:nvPr/>
          </p:nvSpPr>
          <p:spPr bwMode="auto">
            <a:xfrm>
              <a:off x="1764" y="118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31" name="_s1084"/>
            <p:cNvSpPr>
              <a:spLocks noChangeShapeType="1"/>
            </p:cNvSpPr>
            <p:nvPr/>
          </p:nvSpPr>
          <p:spPr bwMode="auto">
            <a:xfrm flipH="1" flipV="1">
              <a:off x="1712" y="1211"/>
              <a:ext cx="1128" cy="3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32" name="_s1085"/>
            <p:cNvSpPr>
              <a:spLocks noChangeArrowheads="1"/>
            </p:cNvSpPr>
            <p:nvPr/>
          </p:nvSpPr>
          <p:spPr bwMode="auto">
            <a:xfrm>
              <a:off x="1748" y="123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33" name="_s1086"/>
            <p:cNvSpPr>
              <a:spLocks noChangeShapeType="1"/>
            </p:cNvSpPr>
            <p:nvPr/>
          </p:nvSpPr>
          <p:spPr bwMode="auto">
            <a:xfrm flipH="1" flipV="1">
              <a:off x="1698" y="1259"/>
              <a:ext cx="1142" cy="3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34" name="_s1087"/>
            <p:cNvSpPr>
              <a:spLocks noChangeArrowheads="1"/>
            </p:cNvSpPr>
            <p:nvPr/>
          </p:nvSpPr>
          <p:spPr bwMode="auto">
            <a:xfrm>
              <a:off x="1734" y="128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35" name="_s1088"/>
            <p:cNvSpPr>
              <a:spLocks noChangeShapeType="1"/>
            </p:cNvSpPr>
            <p:nvPr/>
          </p:nvSpPr>
          <p:spPr bwMode="auto">
            <a:xfrm flipH="1" flipV="1">
              <a:off x="1686" y="1307"/>
              <a:ext cx="1154" cy="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36" name="_s1089"/>
            <p:cNvSpPr>
              <a:spLocks noChangeArrowheads="1"/>
            </p:cNvSpPr>
            <p:nvPr/>
          </p:nvSpPr>
          <p:spPr bwMode="auto">
            <a:xfrm>
              <a:off x="1722" y="132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37" name="_s1090"/>
            <p:cNvSpPr>
              <a:spLocks noChangeShapeType="1"/>
            </p:cNvSpPr>
            <p:nvPr/>
          </p:nvSpPr>
          <p:spPr bwMode="auto">
            <a:xfrm flipH="1" flipV="1">
              <a:off x="1676" y="1356"/>
              <a:ext cx="1164" cy="2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38" name="_s1091"/>
            <p:cNvSpPr>
              <a:spLocks noChangeArrowheads="1"/>
            </p:cNvSpPr>
            <p:nvPr/>
          </p:nvSpPr>
          <p:spPr bwMode="auto">
            <a:xfrm>
              <a:off x="1712" y="137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39" name="_s1092"/>
            <p:cNvSpPr>
              <a:spLocks noChangeShapeType="1"/>
            </p:cNvSpPr>
            <p:nvPr/>
          </p:nvSpPr>
          <p:spPr bwMode="auto">
            <a:xfrm flipH="1" flipV="1">
              <a:off x="1668" y="1405"/>
              <a:ext cx="1172" cy="1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40" name="_s1093"/>
            <p:cNvSpPr>
              <a:spLocks noChangeArrowheads="1"/>
            </p:cNvSpPr>
            <p:nvPr/>
          </p:nvSpPr>
          <p:spPr bwMode="auto">
            <a:xfrm>
              <a:off x="1704" y="1426"/>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41" name="_s1094"/>
            <p:cNvSpPr>
              <a:spLocks noChangeShapeType="1"/>
            </p:cNvSpPr>
            <p:nvPr/>
          </p:nvSpPr>
          <p:spPr bwMode="auto">
            <a:xfrm flipH="1" flipV="1">
              <a:off x="1662" y="1455"/>
              <a:ext cx="1178"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42" name="_s1095"/>
            <p:cNvSpPr>
              <a:spLocks noChangeArrowheads="1"/>
            </p:cNvSpPr>
            <p:nvPr/>
          </p:nvSpPr>
          <p:spPr bwMode="auto">
            <a:xfrm>
              <a:off x="1699" y="1475"/>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43" name="_s1096"/>
            <p:cNvSpPr>
              <a:spLocks noChangeShapeType="1"/>
            </p:cNvSpPr>
            <p:nvPr/>
          </p:nvSpPr>
          <p:spPr bwMode="auto">
            <a:xfrm flipH="1" flipV="1">
              <a:off x="1659" y="1505"/>
              <a:ext cx="1181" cy="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44" name="_s1097"/>
            <p:cNvSpPr>
              <a:spLocks noChangeArrowheads="1"/>
            </p:cNvSpPr>
            <p:nvPr/>
          </p:nvSpPr>
          <p:spPr bwMode="auto">
            <a:xfrm>
              <a:off x="1696" y="152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45" name="_s1098"/>
            <p:cNvSpPr>
              <a:spLocks noChangeShapeType="1"/>
            </p:cNvSpPr>
            <p:nvPr/>
          </p:nvSpPr>
          <p:spPr bwMode="auto">
            <a:xfrm flipH="1" flipV="1">
              <a:off x="1658" y="1555"/>
              <a:ext cx="11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46" name="_s1099"/>
            <p:cNvSpPr>
              <a:spLocks noChangeArrowheads="1"/>
            </p:cNvSpPr>
            <p:nvPr/>
          </p:nvSpPr>
          <p:spPr bwMode="auto">
            <a:xfrm>
              <a:off x="1695" y="157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47" name="_s1100"/>
            <p:cNvSpPr>
              <a:spLocks noChangeShapeType="1"/>
            </p:cNvSpPr>
            <p:nvPr/>
          </p:nvSpPr>
          <p:spPr bwMode="auto">
            <a:xfrm flipH="1">
              <a:off x="1659" y="1554"/>
              <a:ext cx="1181" cy="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48" name="_s1101"/>
            <p:cNvSpPr>
              <a:spLocks noChangeArrowheads="1"/>
            </p:cNvSpPr>
            <p:nvPr/>
          </p:nvSpPr>
          <p:spPr bwMode="auto">
            <a:xfrm>
              <a:off x="1696" y="162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49" name="_s1102"/>
            <p:cNvSpPr>
              <a:spLocks noChangeShapeType="1"/>
            </p:cNvSpPr>
            <p:nvPr/>
          </p:nvSpPr>
          <p:spPr bwMode="auto">
            <a:xfrm flipH="1">
              <a:off x="1662" y="1553"/>
              <a:ext cx="1178"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50" name="_s1103"/>
            <p:cNvSpPr>
              <a:spLocks noChangeArrowheads="1"/>
            </p:cNvSpPr>
            <p:nvPr/>
          </p:nvSpPr>
          <p:spPr bwMode="auto">
            <a:xfrm>
              <a:off x="1699" y="167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51" name="_s1104"/>
            <p:cNvSpPr>
              <a:spLocks noChangeShapeType="1"/>
            </p:cNvSpPr>
            <p:nvPr/>
          </p:nvSpPr>
          <p:spPr bwMode="auto">
            <a:xfrm flipH="1">
              <a:off x="1667" y="1552"/>
              <a:ext cx="1173" cy="1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52" name="_s1105"/>
            <p:cNvSpPr>
              <a:spLocks noChangeArrowheads="1"/>
            </p:cNvSpPr>
            <p:nvPr/>
          </p:nvSpPr>
          <p:spPr bwMode="auto">
            <a:xfrm>
              <a:off x="1704" y="172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53" name="_s1106"/>
            <p:cNvSpPr>
              <a:spLocks noChangeShapeType="1"/>
            </p:cNvSpPr>
            <p:nvPr/>
          </p:nvSpPr>
          <p:spPr bwMode="auto">
            <a:xfrm flipH="1">
              <a:off x="1674" y="1551"/>
              <a:ext cx="1166" cy="2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054" name="_s1107"/>
            <p:cNvSpPr>
              <a:spLocks noChangeArrowheads="1"/>
            </p:cNvSpPr>
            <p:nvPr/>
          </p:nvSpPr>
          <p:spPr bwMode="auto">
            <a:xfrm>
              <a:off x="1711" y="176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055" name="_s1108"/>
            <p:cNvSpPr>
              <a:spLocks noChangeShapeType="1"/>
            </p:cNvSpPr>
            <p:nvPr/>
          </p:nvSpPr>
          <p:spPr bwMode="auto">
            <a:xfrm flipH="1">
              <a:off x="1684" y="1550"/>
              <a:ext cx="1156" cy="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312" name="_s1109"/>
            <p:cNvSpPr>
              <a:spLocks noChangeArrowheads="1"/>
            </p:cNvSpPr>
            <p:nvPr/>
          </p:nvSpPr>
          <p:spPr bwMode="auto">
            <a:xfrm>
              <a:off x="1720" y="181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313" name="_s1110"/>
            <p:cNvSpPr>
              <a:spLocks noChangeShapeType="1"/>
            </p:cNvSpPr>
            <p:nvPr/>
          </p:nvSpPr>
          <p:spPr bwMode="auto">
            <a:xfrm flipH="1">
              <a:off x="1696" y="1549"/>
              <a:ext cx="1144" cy="3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314" name="_s1111"/>
            <p:cNvSpPr>
              <a:spLocks noChangeArrowheads="1"/>
            </p:cNvSpPr>
            <p:nvPr/>
          </p:nvSpPr>
          <p:spPr bwMode="auto">
            <a:xfrm>
              <a:off x="1732" y="1865"/>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315" name="_s1112"/>
            <p:cNvSpPr>
              <a:spLocks noChangeShapeType="1"/>
            </p:cNvSpPr>
            <p:nvPr/>
          </p:nvSpPr>
          <p:spPr bwMode="auto">
            <a:xfrm flipH="1">
              <a:off x="1710" y="1548"/>
              <a:ext cx="1130" cy="3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316" name="_s1113"/>
            <p:cNvSpPr>
              <a:spLocks noChangeArrowheads="1"/>
            </p:cNvSpPr>
            <p:nvPr/>
          </p:nvSpPr>
          <p:spPr bwMode="auto">
            <a:xfrm>
              <a:off x="1746" y="191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317" name="_s1114"/>
            <p:cNvSpPr>
              <a:spLocks noChangeShapeType="1"/>
            </p:cNvSpPr>
            <p:nvPr/>
          </p:nvSpPr>
          <p:spPr bwMode="auto">
            <a:xfrm flipH="1">
              <a:off x="1726" y="1547"/>
              <a:ext cx="1114" cy="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318" name="_s1115"/>
            <p:cNvSpPr>
              <a:spLocks noChangeArrowheads="1"/>
            </p:cNvSpPr>
            <p:nvPr/>
          </p:nvSpPr>
          <p:spPr bwMode="auto">
            <a:xfrm>
              <a:off x="1762" y="195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1320" name="_s1116"/>
            <p:cNvSpPr>
              <a:spLocks noChangeShapeType="1"/>
            </p:cNvSpPr>
            <p:nvPr/>
          </p:nvSpPr>
          <p:spPr bwMode="auto">
            <a:xfrm flipH="1">
              <a:off x="1744" y="1546"/>
              <a:ext cx="1096" cy="4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16" name="_s1117"/>
            <p:cNvSpPr>
              <a:spLocks noChangeArrowheads="1"/>
            </p:cNvSpPr>
            <p:nvPr/>
          </p:nvSpPr>
          <p:spPr bwMode="auto">
            <a:xfrm>
              <a:off x="1780" y="2005"/>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17" name="_s1118"/>
            <p:cNvSpPr>
              <a:spLocks noChangeShapeType="1"/>
            </p:cNvSpPr>
            <p:nvPr/>
          </p:nvSpPr>
          <p:spPr bwMode="auto">
            <a:xfrm flipH="1">
              <a:off x="1764" y="1545"/>
              <a:ext cx="1075" cy="49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18" name="_s1119"/>
            <p:cNvSpPr>
              <a:spLocks noChangeArrowheads="1"/>
            </p:cNvSpPr>
            <p:nvPr/>
          </p:nvSpPr>
          <p:spPr bwMode="auto">
            <a:xfrm>
              <a:off x="1800" y="205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19" name="_s1120"/>
            <p:cNvSpPr>
              <a:spLocks noChangeShapeType="1"/>
            </p:cNvSpPr>
            <p:nvPr/>
          </p:nvSpPr>
          <p:spPr bwMode="auto">
            <a:xfrm flipH="1">
              <a:off x="1786" y="1544"/>
              <a:ext cx="1052" cy="5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20" name="_s1121"/>
            <p:cNvSpPr>
              <a:spLocks noChangeArrowheads="1"/>
            </p:cNvSpPr>
            <p:nvPr/>
          </p:nvSpPr>
          <p:spPr bwMode="auto">
            <a:xfrm>
              <a:off x="1822" y="209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21" name="_s1122"/>
            <p:cNvSpPr>
              <a:spLocks noChangeShapeType="1"/>
            </p:cNvSpPr>
            <p:nvPr/>
          </p:nvSpPr>
          <p:spPr bwMode="auto">
            <a:xfrm flipH="1">
              <a:off x="1810" y="1543"/>
              <a:ext cx="1027" cy="5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22" name="_s1123"/>
            <p:cNvSpPr>
              <a:spLocks noChangeArrowheads="1"/>
            </p:cNvSpPr>
            <p:nvPr/>
          </p:nvSpPr>
          <p:spPr bwMode="auto">
            <a:xfrm>
              <a:off x="1845" y="213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23" name="_s1124"/>
            <p:cNvSpPr>
              <a:spLocks noChangeShapeType="1"/>
            </p:cNvSpPr>
            <p:nvPr/>
          </p:nvSpPr>
          <p:spPr bwMode="auto">
            <a:xfrm flipH="1">
              <a:off x="1836" y="1542"/>
              <a:ext cx="1000" cy="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25" name="_s1125"/>
            <p:cNvSpPr>
              <a:spLocks noChangeArrowheads="1"/>
            </p:cNvSpPr>
            <p:nvPr/>
          </p:nvSpPr>
          <p:spPr bwMode="auto">
            <a:xfrm>
              <a:off x="1870" y="217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26" name="_s1126"/>
            <p:cNvSpPr>
              <a:spLocks noChangeShapeType="1"/>
            </p:cNvSpPr>
            <p:nvPr/>
          </p:nvSpPr>
          <p:spPr bwMode="auto">
            <a:xfrm flipH="1">
              <a:off x="1864" y="1541"/>
              <a:ext cx="971" cy="6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27" name="_s1127"/>
            <p:cNvSpPr>
              <a:spLocks noChangeArrowheads="1"/>
            </p:cNvSpPr>
            <p:nvPr/>
          </p:nvSpPr>
          <p:spPr bwMode="auto">
            <a:xfrm>
              <a:off x="1897" y="222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28" name="_s1128"/>
            <p:cNvSpPr>
              <a:spLocks noChangeShapeType="1"/>
            </p:cNvSpPr>
            <p:nvPr/>
          </p:nvSpPr>
          <p:spPr bwMode="auto">
            <a:xfrm flipH="1">
              <a:off x="1893" y="1540"/>
              <a:ext cx="941" cy="7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29" name="_s1129"/>
            <p:cNvSpPr>
              <a:spLocks noChangeArrowheads="1"/>
            </p:cNvSpPr>
            <p:nvPr/>
          </p:nvSpPr>
          <p:spPr bwMode="auto">
            <a:xfrm>
              <a:off x="1926" y="226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30" name="_s1130"/>
            <p:cNvSpPr>
              <a:spLocks noChangeShapeType="1"/>
            </p:cNvSpPr>
            <p:nvPr/>
          </p:nvSpPr>
          <p:spPr bwMode="auto">
            <a:xfrm flipH="1">
              <a:off x="1924" y="1539"/>
              <a:ext cx="909" cy="7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31" name="_s1131"/>
            <p:cNvSpPr>
              <a:spLocks noChangeArrowheads="1"/>
            </p:cNvSpPr>
            <p:nvPr/>
          </p:nvSpPr>
          <p:spPr bwMode="auto">
            <a:xfrm>
              <a:off x="1956" y="229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32" name="_s1132"/>
            <p:cNvSpPr>
              <a:spLocks noChangeShapeType="1"/>
            </p:cNvSpPr>
            <p:nvPr/>
          </p:nvSpPr>
          <p:spPr bwMode="auto">
            <a:xfrm flipH="1">
              <a:off x="1957" y="1538"/>
              <a:ext cx="875" cy="79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33" name="_s1133"/>
            <p:cNvSpPr>
              <a:spLocks noChangeArrowheads="1"/>
            </p:cNvSpPr>
            <p:nvPr/>
          </p:nvSpPr>
          <p:spPr bwMode="auto">
            <a:xfrm>
              <a:off x="1988" y="2335"/>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34" name="_s1134"/>
            <p:cNvSpPr>
              <a:spLocks noChangeShapeType="1"/>
            </p:cNvSpPr>
            <p:nvPr/>
          </p:nvSpPr>
          <p:spPr bwMode="auto">
            <a:xfrm flipH="1">
              <a:off x="1991" y="1537"/>
              <a:ext cx="840" cy="8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35" name="_s1135"/>
            <p:cNvSpPr>
              <a:spLocks noChangeArrowheads="1"/>
            </p:cNvSpPr>
            <p:nvPr/>
          </p:nvSpPr>
          <p:spPr bwMode="auto">
            <a:xfrm>
              <a:off x="2022" y="237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36" name="_s1136"/>
            <p:cNvSpPr>
              <a:spLocks noChangeShapeType="1"/>
            </p:cNvSpPr>
            <p:nvPr/>
          </p:nvSpPr>
          <p:spPr bwMode="auto">
            <a:xfrm flipH="1">
              <a:off x="2027" y="1536"/>
              <a:ext cx="803" cy="8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37" name="_s1137"/>
            <p:cNvSpPr>
              <a:spLocks noChangeArrowheads="1"/>
            </p:cNvSpPr>
            <p:nvPr/>
          </p:nvSpPr>
          <p:spPr bwMode="auto">
            <a:xfrm>
              <a:off x="2057" y="2405"/>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38" name="_s1138"/>
            <p:cNvSpPr>
              <a:spLocks noChangeShapeType="1"/>
            </p:cNvSpPr>
            <p:nvPr/>
          </p:nvSpPr>
          <p:spPr bwMode="auto">
            <a:xfrm flipH="1">
              <a:off x="2064" y="1535"/>
              <a:ext cx="765" cy="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39" name="_s1139"/>
            <p:cNvSpPr>
              <a:spLocks noChangeArrowheads="1"/>
            </p:cNvSpPr>
            <p:nvPr/>
          </p:nvSpPr>
          <p:spPr bwMode="auto">
            <a:xfrm>
              <a:off x="2094" y="243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40" name="_s1140"/>
            <p:cNvSpPr>
              <a:spLocks noChangeShapeType="1"/>
            </p:cNvSpPr>
            <p:nvPr/>
          </p:nvSpPr>
          <p:spPr bwMode="auto">
            <a:xfrm flipH="1">
              <a:off x="2103" y="1534"/>
              <a:ext cx="725" cy="9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41" name="_s1141"/>
            <p:cNvSpPr>
              <a:spLocks noChangeArrowheads="1"/>
            </p:cNvSpPr>
            <p:nvPr/>
          </p:nvSpPr>
          <p:spPr bwMode="auto">
            <a:xfrm>
              <a:off x="2132" y="246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42" name="_s1142"/>
            <p:cNvSpPr>
              <a:spLocks noChangeShapeType="1"/>
            </p:cNvSpPr>
            <p:nvPr/>
          </p:nvSpPr>
          <p:spPr bwMode="auto">
            <a:xfrm flipH="1">
              <a:off x="2143" y="1533"/>
              <a:ext cx="684" cy="9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43" name="_s1143"/>
            <p:cNvSpPr>
              <a:spLocks noChangeArrowheads="1"/>
            </p:cNvSpPr>
            <p:nvPr/>
          </p:nvSpPr>
          <p:spPr bwMode="auto">
            <a:xfrm>
              <a:off x="2171" y="249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44" name="_s1144"/>
            <p:cNvSpPr>
              <a:spLocks noChangeShapeType="1"/>
            </p:cNvSpPr>
            <p:nvPr/>
          </p:nvSpPr>
          <p:spPr bwMode="auto">
            <a:xfrm flipH="1">
              <a:off x="2184" y="1532"/>
              <a:ext cx="642" cy="9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45" name="_s1145"/>
            <p:cNvSpPr>
              <a:spLocks noChangeArrowheads="1"/>
            </p:cNvSpPr>
            <p:nvPr/>
          </p:nvSpPr>
          <p:spPr bwMode="auto">
            <a:xfrm>
              <a:off x="2212" y="2526"/>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46" name="_s1146"/>
            <p:cNvSpPr>
              <a:spLocks noChangeShapeType="1"/>
            </p:cNvSpPr>
            <p:nvPr/>
          </p:nvSpPr>
          <p:spPr bwMode="auto">
            <a:xfrm flipH="1">
              <a:off x="2226" y="1531"/>
              <a:ext cx="599" cy="101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47" name="_s1147"/>
            <p:cNvSpPr>
              <a:spLocks noChangeArrowheads="1"/>
            </p:cNvSpPr>
            <p:nvPr/>
          </p:nvSpPr>
          <p:spPr bwMode="auto">
            <a:xfrm>
              <a:off x="2254" y="255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00" b="0" i="0" u="none" strike="noStrike" cap="none" normalizeH="0" baseline="0" smtClean="0">
                <a:ln>
                  <a:noFill/>
                </a:ln>
                <a:solidFill>
                  <a:schemeClr val="tx1"/>
                </a:solidFill>
                <a:effectLst/>
                <a:latin typeface="Tahoma" panose="020B0604030504040204" pitchFamily="34" charset="0"/>
              </a:endParaRPr>
            </a:p>
          </p:txBody>
        </p:sp>
        <p:sp>
          <p:nvSpPr>
            <p:cNvPr id="22848" name="_s1148"/>
            <p:cNvSpPr>
              <a:spLocks noChangeShapeType="1"/>
            </p:cNvSpPr>
            <p:nvPr/>
          </p:nvSpPr>
          <p:spPr bwMode="auto">
            <a:xfrm flipH="1">
              <a:off x="2270" y="1530"/>
              <a:ext cx="554" cy="10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49" name="_s1149"/>
            <p:cNvSpPr>
              <a:spLocks noChangeArrowheads="1"/>
            </p:cNvSpPr>
            <p:nvPr/>
          </p:nvSpPr>
          <p:spPr bwMode="auto">
            <a:xfrm>
              <a:off x="2297" y="2576"/>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50" name="_s1150"/>
            <p:cNvSpPr>
              <a:spLocks noChangeShapeType="1"/>
            </p:cNvSpPr>
            <p:nvPr/>
          </p:nvSpPr>
          <p:spPr bwMode="auto">
            <a:xfrm flipH="1">
              <a:off x="2315" y="1529"/>
              <a:ext cx="508" cy="10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51" name="_s1151"/>
            <p:cNvSpPr>
              <a:spLocks noChangeArrowheads="1"/>
            </p:cNvSpPr>
            <p:nvPr/>
          </p:nvSpPr>
          <p:spPr bwMode="auto">
            <a:xfrm>
              <a:off x="2341" y="259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52" name="_s1152"/>
            <p:cNvSpPr>
              <a:spLocks noChangeShapeType="1"/>
            </p:cNvSpPr>
            <p:nvPr/>
          </p:nvSpPr>
          <p:spPr bwMode="auto">
            <a:xfrm flipH="1">
              <a:off x="2360" y="1528"/>
              <a:ext cx="462" cy="10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53" name="_s1153"/>
            <p:cNvSpPr>
              <a:spLocks noChangeArrowheads="1"/>
            </p:cNvSpPr>
            <p:nvPr/>
          </p:nvSpPr>
          <p:spPr bwMode="auto">
            <a:xfrm>
              <a:off x="2386" y="261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54" name="_s1154"/>
            <p:cNvSpPr>
              <a:spLocks noChangeShapeType="1"/>
            </p:cNvSpPr>
            <p:nvPr/>
          </p:nvSpPr>
          <p:spPr bwMode="auto">
            <a:xfrm flipH="1">
              <a:off x="2406" y="1528"/>
              <a:ext cx="415" cy="11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55" name="_s1155"/>
            <p:cNvSpPr>
              <a:spLocks noChangeArrowheads="1"/>
            </p:cNvSpPr>
            <p:nvPr/>
          </p:nvSpPr>
          <p:spPr bwMode="auto">
            <a:xfrm>
              <a:off x="2432" y="2636"/>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56" name="_s1156"/>
            <p:cNvSpPr>
              <a:spLocks noChangeShapeType="1"/>
            </p:cNvSpPr>
            <p:nvPr/>
          </p:nvSpPr>
          <p:spPr bwMode="auto">
            <a:xfrm flipH="1">
              <a:off x="2453" y="1528"/>
              <a:ext cx="367" cy="1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57" name="_s1157"/>
            <p:cNvSpPr>
              <a:spLocks noChangeArrowheads="1"/>
            </p:cNvSpPr>
            <p:nvPr/>
          </p:nvSpPr>
          <p:spPr bwMode="auto">
            <a:xfrm>
              <a:off x="2478" y="265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58" name="_s1158"/>
            <p:cNvSpPr>
              <a:spLocks noChangeShapeType="1"/>
            </p:cNvSpPr>
            <p:nvPr/>
          </p:nvSpPr>
          <p:spPr bwMode="auto">
            <a:xfrm flipH="1">
              <a:off x="2501" y="1528"/>
              <a:ext cx="318" cy="1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59" name="_s1159"/>
            <p:cNvSpPr>
              <a:spLocks noChangeArrowheads="1"/>
            </p:cNvSpPr>
            <p:nvPr/>
          </p:nvSpPr>
          <p:spPr bwMode="auto">
            <a:xfrm>
              <a:off x="2525" y="2666"/>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60" name="_s1160"/>
            <p:cNvSpPr>
              <a:spLocks noChangeShapeType="1"/>
            </p:cNvSpPr>
            <p:nvPr/>
          </p:nvSpPr>
          <p:spPr bwMode="auto">
            <a:xfrm flipH="1">
              <a:off x="2549" y="1528"/>
              <a:ext cx="269" cy="1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61" name="_s1161"/>
            <p:cNvSpPr>
              <a:spLocks noChangeArrowheads="1"/>
            </p:cNvSpPr>
            <p:nvPr/>
          </p:nvSpPr>
          <p:spPr bwMode="auto">
            <a:xfrm>
              <a:off x="2573" y="267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62" name="_s1162"/>
            <p:cNvSpPr>
              <a:spLocks noChangeShapeType="1"/>
            </p:cNvSpPr>
            <p:nvPr/>
          </p:nvSpPr>
          <p:spPr bwMode="auto">
            <a:xfrm flipH="1">
              <a:off x="2598" y="1528"/>
              <a:ext cx="219" cy="1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63" name="_s1163"/>
            <p:cNvSpPr>
              <a:spLocks noChangeArrowheads="1"/>
            </p:cNvSpPr>
            <p:nvPr/>
          </p:nvSpPr>
          <p:spPr bwMode="auto">
            <a:xfrm>
              <a:off x="2621" y="268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64" name="_s1164"/>
            <p:cNvSpPr>
              <a:spLocks noChangeShapeType="1"/>
            </p:cNvSpPr>
            <p:nvPr/>
          </p:nvSpPr>
          <p:spPr bwMode="auto">
            <a:xfrm flipH="1">
              <a:off x="2647" y="1528"/>
              <a:ext cx="169" cy="11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65" name="_s1165"/>
            <p:cNvSpPr>
              <a:spLocks noChangeArrowheads="1"/>
            </p:cNvSpPr>
            <p:nvPr/>
          </p:nvSpPr>
          <p:spPr bwMode="auto">
            <a:xfrm>
              <a:off x="2669" y="2696"/>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66" name="_s1166"/>
            <p:cNvSpPr>
              <a:spLocks noChangeShapeType="1"/>
            </p:cNvSpPr>
            <p:nvPr/>
          </p:nvSpPr>
          <p:spPr bwMode="auto">
            <a:xfrm flipH="1">
              <a:off x="2696" y="1528"/>
              <a:ext cx="119" cy="11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67" name="_s1167"/>
            <p:cNvSpPr>
              <a:spLocks noChangeArrowheads="1"/>
            </p:cNvSpPr>
            <p:nvPr/>
          </p:nvSpPr>
          <p:spPr bwMode="auto">
            <a:xfrm>
              <a:off x="2718" y="270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68" name="_s1168"/>
            <p:cNvSpPr>
              <a:spLocks noChangeShapeType="1"/>
            </p:cNvSpPr>
            <p:nvPr/>
          </p:nvSpPr>
          <p:spPr bwMode="auto">
            <a:xfrm flipH="1">
              <a:off x="2746" y="1528"/>
              <a:ext cx="68" cy="11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69" name="_s1169"/>
            <p:cNvSpPr>
              <a:spLocks noChangeArrowheads="1"/>
            </p:cNvSpPr>
            <p:nvPr/>
          </p:nvSpPr>
          <p:spPr bwMode="auto">
            <a:xfrm>
              <a:off x="2767" y="2706"/>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70" name="_s1170"/>
            <p:cNvSpPr>
              <a:spLocks noChangeShapeType="1"/>
            </p:cNvSpPr>
            <p:nvPr/>
          </p:nvSpPr>
          <p:spPr bwMode="auto">
            <a:xfrm flipH="1">
              <a:off x="2796" y="1528"/>
              <a:ext cx="17" cy="11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71" name="_s1171"/>
            <p:cNvSpPr>
              <a:spLocks noChangeArrowheads="1"/>
            </p:cNvSpPr>
            <p:nvPr/>
          </p:nvSpPr>
          <p:spPr bwMode="auto">
            <a:xfrm>
              <a:off x="2816" y="270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72" name="_s1172"/>
            <p:cNvSpPr>
              <a:spLocks noChangeShapeType="1"/>
            </p:cNvSpPr>
            <p:nvPr/>
          </p:nvSpPr>
          <p:spPr bwMode="auto">
            <a:xfrm>
              <a:off x="2812" y="1528"/>
              <a:ext cx="34" cy="11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73" name="_s1173"/>
            <p:cNvSpPr>
              <a:spLocks noChangeArrowheads="1"/>
            </p:cNvSpPr>
            <p:nvPr/>
          </p:nvSpPr>
          <p:spPr bwMode="auto">
            <a:xfrm>
              <a:off x="2865" y="270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74" name="_s1174"/>
            <p:cNvSpPr>
              <a:spLocks noChangeShapeType="1"/>
            </p:cNvSpPr>
            <p:nvPr/>
          </p:nvSpPr>
          <p:spPr bwMode="auto">
            <a:xfrm>
              <a:off x="2811" y="1528"/>
              <a:ext cx="85" cy="11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75" name="_s1175"/>
            <p:cNvSpPr>
              <a:spLocks noChangeArrowheads="1"/>
            </p:cNvSpPr>
            <p:nvPr/>
          </p:nvSpPr>
          <p:spPr bwMode="auto">
            <a:xfrm>
              <a:off x="2914" y="270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76" name="_s1176"/>
            <p:cNvSpPr>
              <a:spLocks noChangeShapeType="1"/>
            </p:cNvSpPr>
            <p:nvPr/>
          </p:nvSpPr>
          <p:spPr bwMode="auto">
            <a:xfrm>
              <a:off x="2810" y="1528"/>
              <a:ext cx="136" cy="11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77" name="_s1177"/>
            <p:cNvSpPr>
              <a:spLocks noChangeArrowheads="1"/>
            </p:cNvSpPr>
            <p:nvPr/>
          </p:nvSpPr>
          <p:spPr bwMode="auto">
            <a:xfrm>
              <a:off x="2963" y="269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78" name="_s1178"/>
            <p:cNvSpPr>
              <a:spLocks noChangeShapeType="1"/>
            </p:cNvSpPr>
            <p:nvPr/>
          </p:nvSpPr>
          <p:spPr bwMode="auto">
            <a:xfrm>
              <a:off x="2809" y="1528"/>
              <a:ext cx="186" cy="11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79" name="_s1179"/>
            <p:cNvSpPr>
              <a:spLocks noChangeArrowheads="1"/>
            </p:cNvSpPr>
            <p:nvPr/>
          </p:nvSpPr>
          <p:spPr bwMode="auto">
            <a:xfrm>
              <a:off x="3012" y="269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80" name="_s1180"/>
            <p:cNvSpPr>
              <a:spLocks noChangeShapeType="1"/>
            </p:cNvSpPr>
            <p:nvPr/>
          </p:nvSpPr>
          <p:spPr bwMode="auto">
            <a:xfrm>
              <a:off x="2808" y="1528"/>
              <a:ext cx="236" cy="11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81" name="_s1181"/>
            <p:cNvSpPr>
              <a:spLocks noChangeArrowheads="1"/>
            </p:cNvSpPr>
            <p:nvPr/>
          </p:nvSpPr>
          <p:spPr bwMode="auto">
            <a:xfrm>
              <a:off x="3060" y="268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82" name="_s1182"/>
            <p:cNvSpPr>
              <a:spLocks noChangeShapeType="1"/>
            </p:cNvSpPr>
            <p:nvPr/>
          </p:nvSpPr>
          <p:spPr bwMode="auto">
            <a:xfrm>
              <a:off x="2807" y="1528"/>
              <a:ext cx="286" cy="114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83" name="_s1183"/>
            <p:cNvSpPr>
              <a:spLocks noChangeArrowheads="1"/>
            </p:cNvSpPr>
            <p:nvPr/>
          </p:nvSpPr>
          <p:spPr bwMode="auto">
            <a:xfrm>
              <a:off x="3108" y="267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84" name="_s1184"/>
            <p:cNvSpPr>
              <a:spLocks noChangeShapeType="1"/>
            </p:cNvSpPr>
            <p:nvPr/>
          </p:nvSpPr>
          <p:spPr bwMode="auto">
            <a:xfrm>
              <a:off x="2806" y="1528"/>
              <a:ext cx="335" cy="11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85" name="_s1185"/>
            <p:cNvSpPr>
              <a:spLocks noChangeArrowheads="1"/>
            </p:cNvSpPr>
            <p:nvPr/>
          </p:nvSpPr>
          <p:spPr bwMode="auto">
            <a:xfrm>
              <a:off x="3155" y="265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86" name="_s1186"/>
            <p:cNvSpPr>
              <a:spLocks noChangeShapeType="1"/>
            </p:cNvSpPr>
            <p:nvPr/>
          </p:nvSpPr>
          <p:spPr bwMode="auto">
            <a:xfrm>
              <a:off x="2805" y="1528"/>
              <a:ext cx="383" cy="111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87" name="_s1187"/>
            <p:cNvSpPr>
              <a:spLocks noChangeArrowheads="1"/>
            </p:cNvSpPr>
            <p:nvPr/>
          </p:nvSpPr>
          <p:spPr bwMode="auto">
            <a:xfrm>
              <a:off x="3202" y="264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88" name="_s1188"/>
            <p:cNvSpPr>
              <a:spLocks noChangeShapeType="1"/>
            </p:cNvSpPr>
            <p:nvPr/>
          </p:nvSpPr>
          <p:spPr bwMode="auto">
            <a:xfrm>
              <a:off x="2804" y="1528"/>
              <a:ext cx="431" cy="1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89" name="_s1189"/>
            <p:cNvSpPr>
              <a:spLocks noChangeArrowheads="1"/>
            </p:cNvSpPr>
            <p:nvPr/>
          </p:nvSpPr>
          <p:spPr bwMode="auto">
            <a:xfrm>
              <a:off x="3248" y="262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90" name="_s1190"/>
            <p:cNvSpPr>
              <a:spLocks noChangeShapeType="1"/>
            </p:cNvSpPr>
            <p:nvPr/>
          </p:nvSpPr>
          <p:spPr bwMode="auto">
            <a:xfrm>
              <a:off x="2803" y="1528"/>
              <a:ext cx="478" cy="10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91" name="_s1191"/>
            <p:cNvSpPr>
              <a:spLocks noChangeArrowheads="1"/>
            </p:cNvSpPr>
            <p:nvPr/>
          </p:nvSpPr>
          <p:spPr bwMode="auto">
            <a:xfrm>
              <a:off x="3293" y="260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92" name="_s1192"/>
            <p:cNvSpPr>
              <a:spLocks noChangeShapeType="1"/>
            </p:cNvSpPr>
            <p:nvPr/>
          </p:nvSpPr>
          <p:spPr bwMode="auto">
            <a:xfrm>
              <a:off x="2802" y="1528"/>
              <a:ext cx="524" cy="10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93" name="_s1193"/>
            <p:cNvSpPr>
              <a:spLocks noChangeArrowheads="1"/>
            </p:cNvSpPr>
            <p:nvPr/>
          </p:nvSpPr>
          <p:spPr bwMode="auto">
            <a:xfrm>
              <a:off x="3337" y="258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94" name="_s1194"/>
            <p:cNvSpPr>
              <a:spLocks noChangeShapeType="1"/>
            </p:cNvSpPr>
            <p:nvPr/>
          </p:nvSpPr>
          <p:spPr bwMode="auto">
            <a:xfrm>
              <a:off x="2801" y="1528"/>
              <a:ext cx="569" cy="10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95" name="_s1195"/>
            <p:cNvSpPr>
              <a:spLocks noChangeArrowheads="1"/>
            </p:cNvSpPr>
            <p:nvPr/>
          </p:nvSpPr>
          <p:spPr bwMode="auto">
            <a:xfrm>
              <a:off x="3380" y="256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96" name="_s1196"/>
            <p:cNvSpPr>
              <a:spLocks noChangeShapeType="1"/>
            </p:cNvSpPr>
            <p:nvPr/>
          </p:nvSpPr>
          <p:spPr bwMode="auto">
            <a:xfrm>
              <a:off x="2800" y="1528"/>
              <a:ext cx="613" cy="10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97" name="_s1197"/>
            <p:cNvSpPr>
              <a:spLocks noChangeArrowheads="1"/>
            </p:cNvSpPr>
            <p:nvPr/>
          </p:nvSpPr>
          <p:spPr bwMode="auto">
            <a:xfrm>
              <a:off x="3422" y="253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898" name="_s1198"/>
            <p:cNvSpPr>
              <a:spLocks noChangeShapeType="1"/>
            </p:cNvSpPr>
            <p:nvPr/>
          </p:nvSpPr>
          <p:spPr bwMode="auto">
            <a:xfrm>
              <a:off x="2799" y="1528"/>
              <a:ext cx="656" cy="9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899" name="_s1199"/>
            <p:cNvSpPr>
              <a:spLocks noChangeArrowheads="1"/>
            </p:cNvSpPr>
            <p:nvPr/>
          </p:nvSpPr>
          <p:spPr bwMode="auto">
            <a:xfrm>
              <a:off x="3463" y="251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00" name="_s1200"/>
            <p:cNvSpPr>
              <a:spLocks noChangeShapeType="1"/>
            </p:cNvSpPr>
            <p:nvPr/>
          </p:nvSpPr>
          <p:spPr bwMode="auto">
            <a:xfrm>
              <a:off x="2798" y="1529"/>
              <a:ext cx="698" cy="9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01" name="_s1201"/>
            <p:cNvSpPr>
              <a:spLocks noChangeArrowheads="1"/>
            </p:cNvSpPr>
            <p:nvPr/>
          </p:nvSpPr>
          <p:spPr bwMode="auto">
            <a:xfrm>
              <a:off x="3503" y="248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02" name="_s1202"/>
            <p:cNvSpPr>
              <a:spLocks noChangeShapeType="1"/>
            </p:cNvSpPr>
            <p:nvPr/>
          </p:nvSpPr>
          <p:spPr bwMode="auto">
            <a:xfrm>
              <a:off x="2797" y="1530"/>
              <a:ext cx="738" cy="9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03" name="_s1203"/>
            <p:cNvSpPr>
              <a:spLocks noChangeArrowheads="1"/>
            </p:cNvSpPr>
            <p:nvPr/>
          </p:nvSpPr>
          <p:spPr bwMode="auto">
            <a:xfrm>
              <a:off x="3542" y="245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04" name="_s1204"/>
            <p:cNvSpPr>
              <a:spLocks noChangeShapeType="1"/>
            </p:cNvSpPr>
            <p:nvPr/>
          </p:nvSpPr>
          <p:spPr bwMode="auto">
            <a:xfrm>
              <a:off x="2796" y="1531"/>
              <a:ext cx="777" cy="89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05" name="_s1205"/>
            <p:cNvSpPr>
              <a:spLocks noChangeArrowheads="1"/>
            </p:cNvSpPr>
            <p:nvPr/>
          </p:nvSpPr>
          <p:spPr bwMode="auto">
            <a:xfrm>
              <a:off x="3579" y="242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06" name="_s1206"/>
            <p:cNvSpPr>
              <a:spLocks noChangeShapeType="1"/>
            </p:cNvSpPr>
            <p:nvPr/>
          </p:nvSpPr>
          <p:spPr bwMode="auto">
            <a:xfrm>
              <a:off x="2795" y="1532"/>
              <a:ext cx="815" cy="8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07" name="_s1207"/>
            <p:cNvSpPr>
              <a:spLocks noChangeArrowheads="1"/>
            </p:cNvSpPr>
            <p:nvPr/>
          </p:nvSpPr>
          <p:spPr bwMode="auto">
            <a:xfrm>
              <a:off x="3615" y="238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08" name="_s1208"/>
            <p:cNvSpPr>
              <a:spLocks noChangeShapeType="1"/>
            </p:cNvSpPr>
            <p:nvPr/>
          </p:nvSpPr>
          <p:spPr bwMode="auto">
            <a:xfrm>
              <a:off x="2794" y="1533"/>
              <a:ext cx="851" cy="81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09" name="_s1209"/>
            <p:cNvSpPr>
              <a:spLocks noChangeArrowheads="1"/>
            </p:cNvSpPr>
            <p:nvPr/>
          </p:nvSpPr>
          <p:spPr bwMode="auto">
            <a:xfrm>
              <a:off x="3650" y="235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10" name="_s1210"/>
            <p:cNvSpPr>
              <a:spLocks noChangeShapeType="1"/>
            </p:cNvSpPr>
            <p:nvPr/>
          </p:nvSpPr>
          <p:spPr bwMode="auto">
            <a:xfrm>
              <a:off x="2793" y="1534"/>
              <a:ext cx="886" cy="7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11" name="_s1211"/>
            <p:cNvSpPr>
              <a:spLocks noChangeArrowheads="1"/>
            </p:cNvSpPr>
            <p:nvPr/>
          </p:nvSpPr>
          <p:spPr bwMode="auto">
            <a:xfrm>
              <a:off x="3683" y="2318"/>
              <a:ext cx="0" cy="0"/>
            </a:xfrm>
            <a:prstGeom prst="ellipse">
              <a:avLst/>
            </a:prstGeom>
            <a:solidFill>
              <a:schemeClr val="accent1"/>
            </a:solidFill>
            <a:ln w="9525">
              <a:solidFill>
                <a:schemeClr val="tx1"/>
              </a:solidFill>
              <a:round/>
              <a:headEnd/>
              <a:tailEnd/>
            </a:ln>
          </p:spPr>
          <p:txBody>
            <a:bodyPr vert="eaVert"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12" name="_s1212"/>
            <p:cNvSpPr>
              <a:spLocks noChangeShapeType="1"/>
            </p:cNvSpPr>
            <p:nvPr/>
          </p:nvSpPr>
          <p:spPr bwMode="auto">
            <a:xfrm>
              <a:off x="2792" y="1535"/>
              <a:ext cx="919" cy="7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13" name="_s1213"/>
            <p:cNvSpPr>
              <a:spLocks noChangeArrowheads="1"/>
            </p:cNvSpPr>
            <p:nvPr/>
          </p:nvSpPr>
          <p:spPr bwMode="auto">
            <a:xfrm>
              <a:off x="3714" y="228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14" name="_s1214"/>
            <p:cNvSpPr>
              <a:spLocks noChangeShapeType="1"/>
            </p:cNvSpPr>
            <p:nvPr/>
          </p:nvSpPr>
          <p:spPr bwMode="auto">
            <a:xfrm>
              <a:off x="2791" y="1536"/>
              <a:ext cx="950" cy="7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15" name="_s1215"/>
            <p:cNvSpPr>
              <a:spLocks noChangeArrowheads="1"/>
            </p:cNvSpPr>
            <p:nvPr/>
          </p:nvSpPr>
          <p:spPr bwMode="auto">
            <a:xfrm>
              <a:off x="3744" y="224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16" name="_s1216"/>
            <p:cNvSpPr>
              <a:spLocks noChangeShapeType="1"/>
            </p:cNvSpPr>
            <p:nvPr/>
          </p:nvSpPr>
          <p:spPr bwMode="auto">
            <a:xfrm>
              <a:off x="2790" y="1537"/>
              <a:ext cx="980" cy="65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17" name="_s1217"/>
            <p:cNvSpPr>
              <a:spLocks noChangeArrowheads="1"/>
            </p:cNvSpPr>
            <p:nvPr/>
          </p:nvSpPr>
          <p:spPr bwMode="auto">
            <a:xfrm>
              <a:off x="3772" y="220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18" name="_s1218"/>
            <p:cNvSpPr>
              <a:spLocks noChangeShapeType="1"/>
            </p:cNvSpPr>
            <p:nvPr/>
          </p:nvSpPr>
          <p:spPr bwMode="auto">
            <a:xfrm>
              <a:off x="2789" y="1538"/>
              <a:ext cx="1008" cy="6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19" name="_s1219"/>
            <p:cNvSpPr>
              <a:spLocks noChangeArrowheads="1"/>
            </p:cNvSpPr>
            <p:nvPr/>
          </p:nvSpPr>
          <p:spPr bwMode="auto">
            <a:xfrm>
              <a:off x="3798" y="216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20" name="_s1220"/>
            <p:cNvSpPr>
              <a:spLocks noChangeShapeType="1"/>
            </p:cNvSpPr>
            <p:nvPr/>
          </p:nvSpPr>
          <p:spPr bwMode="auto">
            <a:xfrm>
              <a:off x="2788" y="1539"/>
              <a:ext cx="1034" cy="5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21" name="_s1221"/>
            <p:cNvSpPr>
              <a:spLocks noChangeArrowheads="1"/>
            </p:cNvSpPr>
            <p:nvPr/>
          </p:nvSpPr>
          <p:spPr bwMode="auto">
            <a:xfrm>
              <a:off x="3822" y="211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22" name="_s1222"/>
            <p:cNvSpPr>
              <a:spLocks noChangeShapeType="1"/>
            </p:cNvSpPr>
            <p:nvPr/>
          </p:nvSpPr>
          <p:spPr bwMode="auto">
            <a:xfrm>
              <a:off x="2787" y="1540"/>
              <a:ext cx="1058" cy="52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23" name="_s1223"/>
            <p:cNvSpPr>
              <a:spLocks noChangeArrowheads="1"/>
            </p:cNvSpPr>
            <p:nvPr/>
          </p:nvSpPr>
          <p:spPr bwMode="auto">
            <a:xfrm>
              <a:off x="3845" y="207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24" name="_s1224"/>
            <p:cNvSpPr>
              <a:spLocks noChangeShapeType="1"/>
            </p:cNvSpPr>
            <p:nvPr/>
          </p:nvSpPr>
          <p:spPr bwMode="auto">
            <a:xfrm>
              <a:off x="2786" y="1541"/>
              <a:ext cx="1080" cy="4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25" name="_s1225"/>
            <p:cNvSpPr>
              <a:spLocks noChangeArrowheads="1"/>
            </p:cNvSpPr>
            <p:nvPr/>
          </p:nvSpPr>
          <p:spPr bwMode="auto">
            <a:xfrm>
              <a:off x="3866" y="202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26" name="_s1226"/>
            <p:cNvSpPr>
              <a:spLocks noChangeShapeType="1"/>
            </p:cNvSpPr>
            <p:nvPr/>
          </p:nvSpPr>
          <p:spPr bwMode="auto">
            <a:xfrm>
              <a:off x="2785" y="1542"/>
              <a:ext cx="1100" cy="4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27" name="_s1227"/>
            <p:cNvSpPr>
              <a:spLocks noChangeArrowheads="1"/>
            </p:cNvSpPr>
            <p:nvPr/>
          </p:nvSpPr>
          <p:spPr bwMode="auto">
            <a:xfrm>
              <a:off x="3885" y="198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28" name="_s1228"/>
            <p:cNvSpPr>
              <a:spLocks noChangeShapeType="1"/>
            </p:cNvSpPr>
            <p:nvPr/>
          </p:nvSpPr>
          <p:spPr bwMode="auto">
            <a:xfrm>
              <a:off x="2784" y="1543"/>
              <a:ext cx="1118" cy="3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29" name="_s1229"/>
            <p:cNvSpPr>
              <a:spLocks noChangeArrowheads="1"/>
            </p:cNvSpPr>
            <p:nvPr/>
          </p:nvSpPr>
          <p:spPr bwMode="auto">
            <a:xfrm>
              <a:off x="3902" y="193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30" name="_s1230"/>
            <p:cNvSpPr>
              <a:spLocks noChangeShapeType="1"/>
            </p:cNvSpPr>
            <p:nvPr/>
          </p:nvSpPr>
          <p:spPr bwMode="auto">
            <a:xfrm>
              <a:off x="2783" y="1544"/>
              <a:ext cx="1134" cy="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31" name="_s1231"/>
            <p:cNvSpPr>
              <a:spLocks noChangeArrowheads="1"/>
            </p:cNvSpPr>
            <p:nvPr/>
          </p:nvSpPr>
          <p:spPr bwMode="auto">
            <a:xfrm>
              <a:off x="3917" y="189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32" name="_s1232"/>
            <p:cNvSpPr>
              <a:spLocks noChangeShapeType="1"/>
            </p:cNvSpPr>
            <p:nvPr/>
          </p:nvSpPr>
          <p:spPr bwMode="auto">
            <a:xfrm>
              <a:off x="2782" y="1545"/>
              <a:ext cx="1148"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33" name="_s1233"/>
            <p:cNvSpPr>
              <a:spLocks noChangeArrowheads="1"/>
            </p:cNvSpPr>
            <p:nvPr/>
          </p:nvSpPr>
          <p:spPr bwMode="auto">
            <a:xfrm>
              <a:off x="3930" y="184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34" name="_s1234"/>
            <p:cNvSpPr>
              <a:spLocks noChangeShapeType="1"/>
            </p:cNvSpPr>
            <p:nvPr/>
          </p:nvSpPr>
          <p:spPr bwMode="auto">
            <a:xfrm>
              <a:off x="2781" y="1546"/>
              <a:ext cx="1160" cy="2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35" name="_s1235"/>
            <p:cNvSpPr>
              <a:spLocks noChangeArrowheads="1"/>
            </p:cNvSpPr>
            <p:nvPr/>
          </p:nvSpPr>
          <p:spPr bwMode="auto">
            <a:xfrm>
              <a:off x="3941" y="1795"/>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36" name="_s1236"/>
            <p:cNvSpPr>
              <a:spLocks noChangeShapeType="1"/>
            </p:cNvSpPr>
            <p:nvPr/>
          </p:nvSpPr>
          <p:spPr bwMode="auto">
            <a:xfrm>
              <a:off x="2781" y="1547"/>
              <a:ext cx="1169" cy="1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37" name="_s1237"/>
            <p:cNvSpPr>
              <a:spLocks noChangeArrowheads="1"/>
            </p:cNvSpPr>
            <p:nvPr/>
          </p:nvSpPr>
          <p:spPr bwMode="auto">
            <a:xfrm>
              <a:off x="3949" y="174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38" name="_s1238"/>
            <p:cNvSpPr>
              <a:spLocks noChangeShapeType="1"/>
            </p:cNvSpPr>
            <p:nvPr/>
          </p:nvSpPr>
          <p:spPr bwMode="auto">
            <a:xfrm>
              <a:off x="2781" y="1548"/>
              <a:ext cx="1176" cy="1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39" name="_s1239"/>
            <p:cNvSpPr>
              <a:spLocks noChangeArrowheads="1"/>
            </p:cNvSpPr>
            <p:nvPr/>
          </p:nvSpPr>
          <p:spPr bwMode="auto">
            <a:xfrm>
              <a:off x="3955" y="169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40" name="_s1240"/>
            <p:cNvSpPr>
              <a:spLocks noChangeShapeType="1"/>
            </p:cNvSpPr>
            <p:nvPr/>
          </p:nvSpPr>
          <p:spPr bwMode="auto">
            <a:xfrm>
              <a:off x="2781" y="1549"/>
              <a:ext cx="1180" cy="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41" name="_s1241"/>
            <p:cNvSpPr>
              <a:spLocks noChangeArrowheads="1"/>
            </p:cNvSpPr>
            <p:nvPr/>
          </p:nvSpPr>
          <p:spPr bwMode="auto">
            <a:xfrm>
              <a:off x="3959" y="164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42" name="_s1242"/>
            <p:cNvSpPr>
              <a:spLocks noChangeShapeType="1"/>
            </p:cNvSpPr>
            <p:nvPr/>
          </p:nvSpPr>
          <p:spPr bwMode="auto">
            <a:xfrm>
              <a:off x="2781" y="1550"/>
              <a:ext cx="1182" cy="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43" name="_s1243"/>
            <p:cNvSpPr>
              <a:spLocks noChangeArrowheads="1"/>
            </p:cNvSpPr>
            <p:nvPr/>
          </p:nvSpPr>
          <p:spPr bwMode="auto">
            <a:xfrm>
              <a:off x="3961" y="160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44" name="_s1244"/>
            <p:cNvSpPr>
              <a:spLocks noChangeShapeType="1"/>
            </p:cNvSpPr>
            <p:nvPr/>
          </p:nvSpPr>
          <p:spPr bwMode="auto">
            <a:xfrm flipV="1">
              <a:off x="2781" y="1535"/>
              <a:ext cx="1182" cy="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45" name="_s1245"/>
            <p:cNvSpPr>
              <a:spLocks noChangeArrowheads="1"/>
            </p:cNvSpPr>
            <p:nvPr/>
          </p:nvSpPr>
          <p:spPr bwMode="auto">
            <a:xfrm>
              <a:off x="3961" y="155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46" name="_s1246"/>
            <p:cNvSpPr>
              <a:spLocks noChangeShapeType="1"/>
            </p:cNvSpPr>
            <p:nvPr/>
          </p:nvSpPr>
          <p:spPr bwMode="auto">
            <a:xfrm flipV="1">
              <a:off x="2781" y="1485"/>
              <a:ext cx="1180"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47" name="_s1247"/>
            <p:cNvSpPr>
              <a:spLocks noChangeArrowheads="1"/>
            </p:cNvSpPr>
            <p:nvPr/>
          </p:nvSpPr>
          <p:spPr bwMode="auto">
            <a:xfrm>
              <a:off x="3959" y="150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48" name="_s1248"/>
            <p:cNvSpPr>
              <a:spLocks noChangeShapeType="1"/>
            </p:cNvSpPr>
            <p:nvPr/>
          </p:nvSpPr>
          <p:spPr bwMode="auto">
            <a:xfrm flipV="1">
              <a:off x="2781" y="1435"/>
              <a:ext cx="1176" cy="1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49" name="_s1249"/>
            <p:cNvSpPr>
              <a:spLocks noChangeArrowheads="1"/>
            </p:cNvSpPr>
            <p:nvPr/>
          </p:nvSpPr>
          <p:spPr bwMode="auto">
            <a:xfrm>
              <a:off x="3955" y="145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50" name="_s1250"/>
            <p:cNvSpPr>
              <a:spLocks noChangeShapeType="1"/>
            </p:cNvSpPr>
            <p:nvPr/>
          </p:nvSpPr>
          <p:spPr bwMode="auto">
            <a:xfrm flipV="1">
              <a:off x="2781" y="1385"/>
              <a:ext cx="1170" cy="1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51" name="_s1251"/>
            <p:cNvSpPr>
              <a:spLocks noChangeArrowheads="1"/>
            </p:cNvSpPr>
            <p:nvPr/>
          </p:nvSpPr>
          <p:spPr bwMode="auto">
            <a:xfrm>
              <a:off x="3949" y="140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52" name="_s1252"/>
            <p:cNvSpPr>
              <a:spLocks noChangeShapeType="1"/>
            </p:cNvSpPr>
            <p:nvPr/>
          </p:nvSpPr>
          <p:spPr bwMode="auto">
            <a:xfrm flipV="1">
              <a:off x="2781" y="1336"/>
              <a:ext cx="1161" cy="21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53" name="_s1253"/>
            <p:cNvSpPr>
              <a:spLocks noChangeArrowheads="1"/>
            </p:cNvSpPr>
            <p:nvPr/>
          </p:nvSpPr>
          <p:spPr bwMode="auto">
            <a:xfrm>
              <a:off x="3941" y="1356"/>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54" name="_s1254"/>
            <p:cNvSpPr>
              <a:spLocks noChangeShapeType="1"/>
            </p:cNvSpPr>
            <p:nvPr/>
          </p:nvSpPr>
          <p:spPr bwMode="auto">
            <a:xfrm flipV="1">
              <a:off x="2781" y="1287"/>
              <a:ext cx="1150" cy="2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55" name="_s1255"/>
            <p:cNvSpPr>
              <a:spLocks noChangeArrowheads="1"/>
            </p:cNvSpPr>
            <p:nvPr/>
          </p:nvSpPr>
          <p:spPr bwMode="auto">
            <a:xfrm>
              <a:off x="3930" y="130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56" name="_s1256"/>
            <p:cNvSpPr>
              <a:spLocks noChangeShapeType="1"/>
            </p:cNvSpPr>
            <p:nvPr/>
          </p:nvSpPr>
          <p:spPr bwMode="auto">
            <a:xfrm flipV="1">
              <a:off x="2781" y="1239"/>
              <a:ext cx="1137" cy="3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57" name="_s1257"/>
            <p:cNvSpPr>
              <a:spLocks noChangeArrowheads="1"/>
            </p:cNvSpPr>
            <p:nvPr/>
          </p:nvSpPr>
          <p:spPr bwMode="auto">
            <a:xfrm>
              <a:off x="3917" y="126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58" name="_s1258"/>
            <p:cNvSpPr>
              <a:spLocks noChangeShapeType="1"/>
            </p:cNvSpPr>
            <p:nvPr/>
          </p:nvSpPr>
          <p:spPr bwMode="auto">
            <a:xfrm flipV="1">
              <a:off x="2781" y="1191"/>
              <a:ext cx="1122" cy="3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59" name="_s1259"/>
            <p:cNvSpPr>
              <a:spLocks noChangeArrowheads="1"/>
            </p:cNvSpPr>
            <p:nvPr/>
          </p:nvSpPr>
          <p:spPr bwMode="auto">
            <a:xfrm>
              <a:off x="3902" y="121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60" name="_s1260"/>
            <p:cNvSpPr>
              <a:spLocks noChangeShapeType="1"/>
            </p:cNvSpPr>
            <p:nvPr/>
          </p:nvSpPr>
          <p:spPr bwMode="auto">
            <a:xfrm flipV="1">
              <a:off x="2781" y="1144"/>
              <a:ext cx="1105" cy="4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61" name="_s1261"/>
            <p:cNvSpPr>
              <a:spLocks noChangeArrowheads="1"/>
            </p:cNvSpPr>
            <p:nvPr/>
          </p:nvSpPr>
          <p:spPr bwMode="auto">
            <a:xfrm>
              <a:off x="3885" y="116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62" name="_s1262"/>
            <p:cNvSpPr>
              <a:spLocks noChangeShapeType="1"/>
            </p:cNvSpPr>
            <p:nvPr/>
          </p:nvSpPr>
          <p:spPr bwMode="auto">
            <a:xfrm flipV="1">
              <a:off x="2781" y="1098"/>
              <a:ext cx="1086" cy="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63" name="_s1263"/>
            <p:cNvSpPr>
              <a:spLocks noChangeArrowheads="1"/>
            </p:cNvSpPr>
            <p:nvPr/>
          </p:nvSpPr>
          <p:spPr bwMode="auto">
            <a:xfrm>
              <a:off x="3866" y="112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64" name="_s1264"/>
            <p:cNvSpPr>
              <a:spLocks noChangeShapeType="1"/>
            </p:cNvSpPr>
            <p:nvPr/>
          </p:nvSpPr>
          <p:spPr bwMode="auto">
            <a:xfrm flipV="1">
              <a:off x="2781" y="1053"/>
              <a:ext cx="1065" cy="5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65" name="_s1265"/>
            <p:cNvSpPr>
              <a:spLocks noChangeArrowheads="1"/>
            </p:cNvSpPr>
            <p:nvPr/>
          </p:nvSpPr>
          <p:spPr bwMode="auto">
            <a:xfrm>
              <a:off x="3845" y="107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66" name="_s1266"/>
            <p:cNvSpPr>
              <a:spLocks noChangeShapeType="1"/>
            </p:cNvSpPr>
            <p:nvPr/>
          </p:nvSpPr>
          <p:spPr bwMode="auto">
            <a:xfrm flipV="1">
              <a:off x="2781" y="1009"/>
              <a:ext cx="1042" cy="5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67" name="_s1267"/>
            <p:cNvSpPr>
              <a:spLocks noChangeArrowheads="1"/>
            </p:cNvSpPr>
            <p:nvPr/>
          </p:nvSpPr>
          <p:spPr bwMode="auto">
            <a:xfrm>
              <a:off x="3822" y="103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68" name="_s1268"/>
            <p:cNvSpPr>
              <a:spLocks noChangeShapeType="1"/>
            </p:cNvSpPr>
            <p:nvPr/>
          </p:nvSpPr>
          <p:spPr bwMode="auto">
            <a:xfrm flipV="1">
              <a:off x="2781" y="966"/>
              <a:ext cx="1017" cy="5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69" name="_s1269"/>
            <p:cNvSpPr>
              <a:spLocks noChangeArrowheads="1"/>
            </p:cNvSpPr>
            <p:nvPr/>
          </p:nvSpPr>
          <p:spPr bwMode="auto">
            <a:xfrm>
              <a:off x="3798" y="99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70" name="_s1270"/>
            <p:cNvSpPr>
              <a:spLocks noChangeShapeType="1"/>
            </p:cNvSpPr>
            <p:nvPr/>
          </p:nvSpPr>
          <p:spPr bwMode="auto">
            <a:xfrm flipV="1">
              <a:off x="2781" y="924"/>
              <a:ext cx="990" cy="6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71" name="_s1271"/>
            <p:cNvSpPr>
              <a:spLocks noChangeArrowheads="1"/>
            </p:cNvSpPr>
            <p:nvPr/>
          </p:nvSpPr>
          <p:spPr bwMode="auto">
            <a:xfrm>
              <a:off x="3772" y="95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72" name="_s1272"/>
            <p:cNvSpPr>
              <a:spLocks noChangeShapeType="1"/>
            </p:cNvSpPr>
            <p:nvPr/>
          </p:nvSpPr>
          <p:spPr bwMode="auto">
            <a:xfrm flipV="1">
              <a:off x="2781" y="883"/>
              <a:ext cx="962" cy="6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73" name="_s1273"/>
            <p:cNvSpPr>
              <a:spLocks noChangeArrowheads="1"/>
            </p:cNvSpPr>
            <p:nvPr/>
          </p:nvSpPr>
          <p:spPr bwMode="auto">
            <a:xfrm>
              <a:off x="3744" y="910"/>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74" name="_s1274"/>
            <p:cNvSpPr>
              <a:spLocks noChangeShapeType="1"/>
            </p:cNvSpPr>
            <p:nvPr/>
          </p:nvSpPr>
          <p:spPr bwMode="auto">
            <a:xfrm flipV="1">
              <a:off x="2781" y="843"/>
              <a:ext cx="932" cy="7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75" name="_s1275"/>
            <p:cNvSpPr>
              <a:spLocks noChangeArrowheads="1"/>
            </p:cNvSpPr>
            <p:nvPr/>
          </p:nvSpPr>
          <p:spPr bwMode="auto">
            <a:xfrm>
              <a:off x="3714" y="871"/>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76" name="_s1276"/>
            <p:cNvSpPr>
              <a:spLocks noChangeShapeType="1"/>
            </p:cNvSpPr>
            <p:nvPr/>
          </p:nvSpPr>
          <p:spPr bwMode="auto">
            <a:xfrm flipV="1">
              <a:off x="2781" y="805"/>
              <a:ext cx="900" cy="7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77" name="_s1277"/>
            <p:cNvSpPr>
              <a:spLocks noChangeArrowheads="1"/>
            </p:cNvSpPr>
            <p:nvPr/>
          </p:nvSpPr>
          <p:spPr bwMode="auto">
            <a:xfrm>
              <a:off x="3683" y="83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78" name="_s1278"/>
            <p:cNvSpPr>
              <a:spLocks noChangeShapeType="1"/>
            </p:cNvSpPr>
            <p:nvPr/>
          </p:nvSpPr>
          <p:spPr bwMode="auto">
            <a:xfrm flipV="1">
              <a:off x="2781" y="768"/>
              <a:ext cx="867" cy="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79" name="_s1279"/>
            <p:cNvSpPr>
              <a:spLocks noChangeArrowheads="1"/>
            </p:cNvSpPr>
            <p:nvPr/>
          </p:nvSpPr>
          <p:spPr bwMode="auto">
            <a:xfrm>
              <a:off x="3650" y="79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80" name="_s1280"/>
            <p:cNvSpPr>
              <a:spLocks noChangeShapeType="1"/>
            </p:cNvSpPr>
            <p:nvPr/>
          </p:nvSpPr>
          <p:spPr bwMode="auto">
            <a:xfrm flipV="1">
              <a:off x="2781" y="732"/>
              <a:ext cx="832" cy="8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81" name="_s1281"/>
            <p:cNvSpPr>
              <a:spLocks noChangeArrowheads="1"/>
            </p:cNvSpPr>
            <p:nvPr/>
          </p:nvSpPr>
          <p:spPr bwMode="auto">
            <a:xfrm>
              <a:off x="3616" y="76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82" name="_s1282"/>
            <p:cNvSpPr>
              <a:spLocks noChangeShapeType="1"/>
            </p:cNvSpPr>
            <p:nvPr/>
          </p:nvSpPr>
          <p:spPr bwMode="auto">
            <a:xfrm flipV="1">
              <a:off x="2782" y="698"/>
              <a:ext cx="794" cy="8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83" name="_s1283"/>
            <p:cNvSpPr>
              <a:spLocks noChangeArrowheads="1"/>
            </p:cNvSpPr>
            <p:nvPr/>
          </p:nvSpPr>
          <p:spPr bwMode="auto">
            <a:xfrm>
              <a:off x="3580" y="72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84" name="_s1284"/>
            <p:cNvSpPr>
              <a:spLocks noChangeShapeType="1"/>
            </p:cNvSpPr>
            <p:nvPr/>
          </p:nvSpPr>
          <p:spPr bwMode="auto">
            <a:xfrm flipV="1">
              <a:off x="2783" y="666"/>
              <a:ext cx="755" cy="90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85" name="_s1285"/>
            <p:cNvSpPr>
              <a:spLocks noChangeArrowheads="1"/>
            </p:cNvSpPr>
            <p:nvPr/>
          </p:nvSpPr>
          <p:spPr bwMode="auto">
            <a:xfrm>
              <a:off x="3543" y="69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86" name="_s1286"/>
            <p:cNvSpPr>
              <a:spLocks noChangeShapeType="1"/>
            </p:cNvSpPr>
            <p:nvPr/>
          </p:nvSpPr>
          <p:spPr bwMode="auto">
            <a:xfrm flipV="1">
              <a:off x="2784" y="635"/>
              <a:ext cx="715" cy="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87" name="_s1287"/>
            <p:cNvSpPr>
              <a:spLocks noChangeArrowheads="1"/>
            </p:cNvSpPr>
            <p:nvPr/>
          </p:nvSpPr>
          <p:spPr bwMode="auto">
            <a:xfrm>
              <a:off x="3504" y="66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88" name="_s1288"/>
            <p:cNvSpPr>
              <a:spLocks noChangeShapeType="1"/>
            </p:cNvSpPr>
            <p:nvPr/>
          </p:nvSpPr>
          <p:spPr bwMode="auto">
            <a:xfrm flipV="1">
              <a:off x="2785" y="606"/>
              <a:ext cx="673" cy="9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89" name="_s1289"/>
            <p:cNvSpPr>
              <a:spLocks noChangeArrowheads="1"/>
            </p:cNvSpPr>
            <p:nvPr/>
          </p:nvSpPr>
          <p:spPr bwMode="auto">
            <a:xfrm>
              <a:off x="3464" y="63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90" name="_s1290"/>
            <p:cNvSpPr>
              <a:spLocks noChangeShapeType="1"/>
            </p:cNvSpPr>
            <p:nvPr/>
          </p:nvSpPr>
          <p:spPr bwMode="auto">
            <a:xfrm flipV="1">
              <a:off x="2786" y="579"/>
              <a:ext cx="630" cy="99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91" name="_s1291"/>
            <p:cNvSpPr>
              <a:spLocks noChangeArrowheads="1"/>
            </p:cNvSpPr>
            <p:nvPr/>
          </p:nvSpPr>
          <p:spPr bwMode="auto">
            <a:xfrm>
              <a:off x="3423" y="61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92" name="_s1292"/>
            <p:cNvSpPr>
              <a:spLocks noChangeShapeType="1"/>
            </p:cNvSpPr>
            <p:nvPr/>
          </p:nvSpPr>
          <p:spPr bwMode="auto">
            <a:xfrm flipV="1">
              <a:off x="2787" y="554"/>
              <a:ext cx="586" cy="10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93" name="_s1293"/>
            <p:cNvSpPr>
              <a:spLocks noChangeArrowheads="1"/>
            </p:cNvSpPr>
            <p:nvPr/>
          </p:nvSpPr>
          <p:spPr bwMode="auto">
            <a:xfrm>
              <a:off x="3381" y="58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94" name="_s1294"/>
            <p:cNvSpPr>
              <a:spLocks noChangeShapeType="1"/>
            </p:cNvSpPr>
            <p:nvPr/>
          </p:nvSpPr>
          <p:spPr bwMode="auto">
            <a:xfrm flipV="1">
              <a:off x="2788" y="531"/>
              <a:ext cx="541" cy="104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95" name="_s1295"/>
            <p:cNvSpPr>
              <a:spLocks noChangeArrowheads="1"/>
            </p:cNvSpPr>
            <p:nvPr/>
          </p:nvSpPr>
          <p:spPr bwMode="auto">
            <a:xfrm>
              <a:off x="3338" y="56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96" name="_s1296"/>
            <p:cNvSpPr>
              <a:spLocks noChangeShapeType="1"/>
            </p:cNvSpPr>
            <p:nvPr/>
          </p:nvSpPr>
          <p:spPr bwMode="auto">
            <a:xfrm flipV="1">
              <a:off x="2789" y="509"/>
              <a:ext cx="495" cy="10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97" name="_s1297"/>
            <p:cNvSpPr>
              <a:spLocks noChangeArrowheads="1"/>
            </p:cNvSpPr>
            <p:nvPr/>
          </p:nvSpPr>
          <p:spPr bwMode="auto">
            <a:xfrm>
              <a:off x="3294" y="54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2998" name="_s1298"/>
            <p:cNvSpPr>
              <a:spLocks noChangeShapeType="1"/>
            </p:cNvSpPr>
            <p:nvPr/>
          </p:nvSpPr>
          <p:spPr bwMode="auto">
            <a:xfrm flipV="1">
              <a:off x="2790" y="489"/>
              <a:ext cx="448" cy="10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999" name="_s1299"/>
            <p:cNvSpPr>
              <a:spLocks noChangeArrowheads="1"/>
            </p:cNvSpPr>
            <p:nvPr/>
          </p:nvSpPr>
          <p:spPr bwMode="auto">
            <a:xfrm>
              <a:off x="3249" y="52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3000" name="_s1300"/>
            <p:cNvSpPr>
              <a:spLocks noChangeShapeType="1"/>
            </p:cNvSpPr>
            <p:nvPr/>
          </p:nvSpPr>
          <p:spPr bwMode="auto">
            <a:xfrm flipV="1">
              <a:off x="2791" y="471"/>
              <a:ext cx="400" cy="11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3001" name="_s1301"/>
            <p:cNvSpPr>
              <a:spLocks noChangeArrowheads="1"/>
            </p:cNvSpPr>
            <p:nvPr/>
          </p:nvSpPr>
          <p:spPr bwMode="auto">
            <a:xfrm>
              <a:off x="3203" y="50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3002" name="_s1302"/>
            <p:cNvSpPr>
              <a:spLocks noChangeShapeType="1"/>
            </p:cNvSpPr>
            <p:nvPr/>
          </p:nvSpPr>
          <p:spPr bwMode="auto">
            <a:xfrm flipV="1">
              <a:off x="2792" y="456"/>
              <a:ext cx="352" cy="1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3003" name="_s1303"/>
            <p:cNvSpPr>
              <a:spLocks noChangeArrowheads="1"/>
            </p:cNvSpPr>
            <p:nvPr/>
          </p:nvSpPr>
          <p:spPr bwMode="auto">
            <a:xfrm>
              <a:off x="3156" y="49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3004" name="_s1304"/>
            <p:cNvSpPr>
              <a:spLocks noChangeShapeType="1"/>
            </p:cNvSpPr>
            <p:nvPr/>
          </p:nvSpPr>
          <p:spPr bwMode="auto">
            <a:xfrm flipV="1">
              <a:off x="2793" y="443"/>
              <a:ext cx="303" cy="1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3005" name="_s1305"/>
            <p:cNvSpPr>
              <a:spLocks noChangeArrowheads="1"/>
            </p:cNvSpPr>
            <p:nvPr/>
          </p:nvSpPr>
          <p:spPr bwMode="auto">
            <a:xfrm>
              <a:off x="3109" y="47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3006" name="_s1306"/>
            <p:cNvSpPr>
              <a:spLocks noChangeShapeType="1"/>
            </p:cNvSpPr>
            <p:nvPr/>
          </p:nvSpPr>
          <p:spPr bwMode="auto">
            <a:xfrm flipV="1">
              <a:off x="2794" y="432"/>
              <a:ext cx="253" cy="1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3007" name="_s1307"/>
            <p:cNvSpPr>
              <a:spLocks noChangeArrowheads="1"/>
            </p:cNvSpPr>
            <p:nvPr/>
          </p:nvSpPr>
          <p:spPr bwMode="auto">
            <a:xfrm>
              <a:off x="3061" y="468"/>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3008" name="_s1308"/>
            <p:cNvSpPr>
              <a:spLocks noChangeShapeType="1"/>
            </p:cNvSpPr>
            <p:nvPr/>
          </p:nvSpPr>
          <p:spPr bwMode="auto">
            <a:xfrm flipV="1">
              <a:off x="2795" y="423"/>
              <a:ext cx="203" cy="1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3009" name="_s1309"/>
            <p:cNvSpPr>
              <a:spLocks noChangeArrowheads="1"/>
            </p:cNvSpPr>
            <p:nvPr/>
          </p:nvSpPr>
          <p:spPr bwMode="auto">
            <a:xfrm>
              <a:off x="3013" y="459"/>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3010" name="_s1310"/>
            <p:cNvSpPr>
              <a:spLocks noChangeShapeType="1"/>
            </p:cNvSpPr>
            <p:nvPr/>
          </p:nvSpPr>
          <p:spPr bwMode="auto">
            <a:xfrm flipV="1">
              <a:off x="2796" y="416"/>
              <a:ext cx="153" cy="11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3011" name="_s1311"/>
            <p:cNvSpPr>
              <a:spLocks noChangeArrowheads="1"/>
            </p:cNvSpPr>
            <p:nvPr/>
          </p:nvSpPr>
          <p:spPr bwMode="auto">
            <a:xfrm>
              <a:off x="2964" y="452"/>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3012" name="_s1312"/>
            <p:cNvSpPr>
              <a:spLocks noChangeShapeType="1"/>
            </p:cNvSpPr>
            <p:nvPr/>
          </p:nvSpPr>
          <p:spPr bwMode="auto">
            <a:xfrm flipV="1">
              <a:off x="2797" y="411"/>
              <a:ext cx="102" cy="11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3013" name="_s1313"/>
            <p:cNvSpPr>
              <a:spLocks noChangeArrowheads="1"/>
            </p:cNvSpPr>
            <p:nvPr/>
          </p:nvSpPr>
          <p:spPr bwMode="auto">
            <a:xfrm>
              <a:off x="2915" y="44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3014" name="_s1314"/>
            <p:cNvSpPr>
              <a:spLocks noChangeShapeType="1"/>
            </p:cNvSpPr>
            <p:nvPr/>
          </p:nvSpPr>
          <p:spPr bwMode="auto">
            <a:xfrm flipV="1">
              <a:off x="2798" y="408"/>
              <a:ext cx="51" cy="11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3015" name="_s1315"/>
            <p:cNvSpPr>
              <a:spLocks noChangeArrowheads="1"/>
            </p:cNvSpPr>
            <p:nvPr/>
          </p:nvSpPr>
          <p:spPr bwMode="auto">
            <a:xfrm>
              <a:off x="2866" y="444"/>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3016" name="_s1316"/>
            <p:cNvSpPr>
              <a:spLocks noChangeShapeType="1"/>
            </p:cNvSpPr>
            <p:nvPr/>
          </p:nvSpPr>
          <p:spPr bwMode="auto">
            <a:xfrm flipV="1">
              <a:off x="2799" y="407"/>
              <a:ext cx="0" cy="11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3017" name="_s1317"/>
            <p:cNvSpPr>
              <a:spLocks noChangeArrowheads="1"/>
            </p:cNvSpPr>
            <p:nvPr/>
          </p:nvSpPr>
          <p:spPr bwMode="auto">
            <a:xfrm>
              <a:off x="2817" y="443"/>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Tahoma" panose="020B0604030504040204" pitchFamily="34" charset="0"/>
              </a:endParaRPr>
            </a:p>
          </p:txBody>
        </p:sp>
        <p:sp>
          <p:nvSpPr>
            <p:cNvPr id="23018" name="_s1318"/>
            <p:cNvSpPr>
              <a:spLocks noChangeArrowheads="1"/>
            </p:cNvSpPr>
            <p:nvPr/>
          </p:nvSpPr>
          <p:spPr bwMode="auto">
            <a:xfrm>
              <a:off x="2817" y="1587"/>
              <a:ext cx="0" cy="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1321" name="Oval 297"/>
          <p:cNvSpPr>
            <a:spLocks noChangeArrowheads="1"/>
          </p:cNvSpPr>
          <p:nvPr/>
        </p:nvSpPr>
        <p:spPr bwMode="auto">
          <a:xfrm>
            <a:off x="2563318" y="4868864"/>
            <a:ext cx="1822945" cy="630237"/>
          </a:xfrm>
          <a:prstGeom prst="ellipse">
            <a:avLst/>
          </a:prstGeom>
          <a:solidFill>
            <a:schemeClr val="bg1"/>
          </a:solidFill>
          <a:ln w="3175" cap="rnd">
            <a:solidFill>
              <a:schemeClr val="tx1"/>
            </a:solidFill>
            <a:prstDash val="sysDot"/>
            <a:round/>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sz="2000" dirty="0">
                <a:latin typeface="Arial" panose="020B0604020202020204" pitchFamily="34" charset="0"/>
              </a:rPr>
              <a:t>Afectiva</a:t>
            </a:r>
          </a:p>
        </p:txBody>
      </p:sp>
      <p:sp>
        <p:nvSpPr>
          <p:cNvPr id="1322" name="Oval 298"/>
          <p:cNvSpPr>
            <a:spLocks noChangeArrowheads="1"/>
          </p:cNvSpPr>
          <p:nvPr/>
        </p:nvSpPr>
        <p:spPr bwMode="auto">
          <a:xfrm>
            <a:off x="8744634" y="4626331"/>
            <a:ext cx="2572940" cy="628650"/>
          </a:xfrm>
          <a:prstGeom prst="ellipse">
            <a:avLst/>
          </a:prstGeom>
          <a:solidFill>
            <a:schemeClr val="bg1"/>
          </a:solidFill>
          <a:ln w="3175" cap="rnd">
            <a:solidFill>
              <a:schemeClr val="tx1"/>
            </a:solidFill>
            <a:prstDash val="sysDot"/>
            <a:round/>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sz="2000" dirty="0">
                <a:latin typeface="Arial" panose="020B0604020202020204" pitchFamily="34" charset="0"/>
              </a:rPr>
              <a:t>Informativa</a:t>
            </a:r>
          </a:p>
        </p:txBody>
      </p:sp>
      <p:sp>
        <p:nvSpPr>
          <p:cNvPr id="1323" name="Oval 299"/>
          <p:cNvSpPr>
            <a:spLocks noChangeArrowheads="1"/>
          </p:cNvSpPr>
          <p:nvPr/>
        </p:nvSpPr>
        <p:spPr bwMode="auto">
          <a:xfrm>
            <a:off x="4780116" y="3392738"/>
            <a:ext cx="2440811" cy="614839"/>
          </a:xfrm>
          <a:prstGeom prst="ellipse">
            <a:avLst/>
          </a:prstGeom>
          <a:solidFill>
            <a:schemeClr val="bg1"/>
          </a:solidFill>
          <a:ln w="3175" cap="rnd">
            <a:solidFill>
              <a:schemeClr val="tx1"/>
            </a:solidFill>
            <a:prstDash val="sysDot"/>
            <a:round/>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sz="2000" dirty="0">
                <a:latin typeface="Arial" panose="020B0604020202020204" pitchFamily="34" charset="0"/>
              </a:rPr>
              <a:t>Regulativa</a:t>
            </a:r>
          </a:p>
        </p:txBody>
      </p:sp>
      <p:grpSp>
        <p:nvGrpSpPr>
          <p:cNvPr id="1324" name="Group 300"/>
          <p:cNvGrpSpPr>
            <a:grpSpLocks/>
          </p:cNvGrpSpPr>
          <p:nvPr/>
        </p:nvGrpSpPr>
        <p:grpSpPr bwMode="auto">
          <a:xfrm>
            <a:off x="1713280" y="5731819"/>
            <a:ext cx="269875" cy="539750"/>
            <a:chOff x="1343" y="2065"/>
            <a:chExt cx="919" cy="1765"/>
          </a:xfrm>
        </p:grpSpPr>
        <p:sp>
          <p:nvSpPr>
            <p:cNvPr id="1377" name="Freeform 301"/>
            <p:cNvSpPr>
              <a:spLocks/>
            </p:cNvSpPr>
            <p:nvPr/>
          </p:nvSpPr>
          <p:spPr bwMode="auto">
            <a:xfrm>
              <a:off x="1504" y="2459"/>
              <a:ext cx="303" cy="734"/>
            </a:xfrm>
            <a:custGeom>
              <a:avLst/>
              <a:gdLst>
                <a:gd name="T0" fmla="*/ 104 w 303"/>
                <a:gd name="T1" fmla="*/ 71 h 734"/>
                <a:gd name="T2" fmla="*/ 159 w 303"/>
                <a:gd name="T3" fmla="*/ 19 h 734"/>
                <a:gd name="T4" fmla="*/ 225 w 303"/>
                <a:gd name="T5" fmla="*/ 0 h 734"/>
                <a:gd name="T6" fmla="*/ 272 w 303"/>
                <a:gd name="T7" fmla="*/ 3 h 734"/>
                <a:gd name="T8" fmla="*/ 280 w 303"/>
                <a:gd name="T9" fmla="*/ 48 h 734"/>
                <a:gd name="T10" fmla="*/ 277 w 303"/>
                <a:gd name="T11" fmla="*/ 105 h 734"/>
                <a:gd name="T12" fmla="*/ 225 w 303"/>
                <a:gd name="T13" fmla="*/ 173 h 734"/>
                <a:gd name="T14" fmla="*/ 193 w 303"/>
                <a:gd name="T15" fmla="*/ 275 h 734"/>
                <a:gd name="T16" fmla="*/ 190 w 303"/>
                <a:gd name="T17" fmla="*/ 377 h 734"/>
                <a:gd name="T18" fmla="*/ 214 w 303"/>
                <a:gd name="T19" fmla="*/ 472 h 734"/>
                <a:gd name="T20" fmla="*/ 246 w 303"/>
                <a:gd name="T21" fmla="*/ 559 h 734"/>
                <a:gd name="T22" fmla="*/ 303 w 303"/>
                <a:gd name="T23" fmla="*/ 632 h 734"/>
                <a:gd name="T24" fmla="*/ 303 w 303"/>
                <a:gd name="T25" fmla="*/ 656 h 734"/>
                <a:gd name="T26" fmla="*/ 295 w 303"/>
                <a:gd name="T27" fmla="*/ 708 h 734"/>
                <a:gd name="T28" fmla="*/ 253 w 303"/>
                <a:gd name="T29" fmla="*/ 732 h 734"/>
                <a:gd name="T30" fmla="*/ 206 w 303"/>
                <a:gd name="T31" fmla="*/ 734 h 734"/>
                <a:gd name="T32" fmla="*/ 127 w 303"/>
                <a:gd name="T33" fmla="*/ 716 h 734"/>
                <a:gd name="T34" fmla="*/ 66 w 303"/>
                <a:gd name="T35" fmla="*/ 656 h 734"/>
                <a:gd name="T36" fmla="*/ 34 w 303"/>
                <a:gd name="T37" fmla="*/ 551 h 734"/>
                <a:gd name="T38" fmla="*/ 11 w 303"/>
                <a:gd name="T39" fmla="*/ 482 h 734"/>
                <a:gd name="T40" fmla="*/ 0 w 303"/>
                <a:gd name="T41" fmla="*/ 393 h 734"/>
                <a:gd name="T42" fmla="*/ 8 w 303"/>
                <a:gd name="T43" fmla="*/ 275 h 734"/>
                <a:gd name="T44" fmla="*/ 34 w 303"/>
                <a:gd name="T45" fmla="*/ 176 h 734"/>
                <a:gd name="T46" fmla="*/ 66 w 303"/>
                <a:gd name="T47" fmla="*/ 110 h 734"/>
                <a:gd name="T48" fmla="*/ 104 w 303"/>
                <a:gd name="T49" fmla="*/ 71 h 7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734"/>
                <a:gd name="T77" fmla="*/ 303 w 303"/>
                <a:gd name="T78" fmla="*/ 734 h 7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734">
                  <a:moveTo>
                    <a:pt x="104" y="71"/>
                  </a:moveTo>
                  <a:lnTo>
                    <a:pt x="159" y="19"/>
                  </a:lnTo>
                  <a:lnTo>
                    <a:pt x="225" y="0"/>
                  </a:lnTo>
                  <a:lnTo>
                    <a:pt x="272" y="3"/>
                  </a:lnTo>
                  <a:lnTo>
                    <a:pt x="280" y="48"/>
                  </a:lnTo>
                  <a:lnTo>
                    <a:pt x="277" y="105"/>
                  </a:lnTo>
                  <a:lnTo>
                    <a:pt x="225" y="173"/>
                  </a:lnTo>
                  <a:lnTo>
                    <a:pt x="193" y="275"/>
                  </a:lnTo>
                  <a:lnTo>
                    <a:pt x="190" y="377"/>
                  </a:lnTo>
                  <a:lnTo>
                    <a:pt x="214" y="472"/>
                  </a:lnTo>
                  <a:lnTo>
                    <a:pt x="246" y="559"/>
                  </a:lnTo>
                  <a:lnTo>
                    <a:pt x="303" y="632"/>
                  </a:lnTo>
                  <a:lnTo>
                    <a:pt x="303" y="656"/>
                  </a:lnTo>
                  <a:lnTo>
                    <a:pt x="295" y="708"/>
                  </a:lnTo>
                  <a:lnTo>
                    <a:pt x="253" y="732"/>
                  </a:lnTo>
                  <a:lnTo>
                    <a:pt x="206" y="734"/>
                  </a:lnTo>
                  <a:lnTo>
                    <a:pt x="127" y="716"/>
                  </a:lnTo>
                  <a:lnTo>
                    <a:pt x="66" y="656"/>
                  </a:lnTo>
                  <a:lnTo>
                    <a:pt x="34" y="551"/>
                  </a:lnTo>
                  <a:lnTo>
                    <a:pt x="11" y="482"/>
                  </a:lnTo>
                  <a:lnTo>
                    <a:pt x="0" y="393"/>
                  </a:lnTo>
                  <a:lnTo>
                    <a:pt x="8" y="275"/>
                  </a:lnTo>
                  <a:lnTo>
                    <a:pt x="34" y="176"/>
                  </a:lnTo>
                  <a:lnTo>
                    <a:pt x="66" y="110"/>
                  </a:lnTo>
                  <a:lnTo>
                    <a:pt x="104"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78" name="Freeform 302"/>
            <p:cNvSpPr>
              <a:spLocks/>
            </p:cNvSpPr>
            <p:nvPr/>
          </p:nvSpPr>
          <p:spPr bwMode="auto">
            <a:xfrm>
              <a:off x="1715" y="2455"/>
              <a:ext cx="480" cy="503"/>
            </a:xfrm>
            <a:custGeom>
              <a:avLst/>
              <a:gdLst>
                <a:gd name="T0" fmla="*/ 0 w 480"/>
                <a:gd name="T1" fmla="*/ 36 h 503"/>
                <a:gd name="T2" fmla="*/ 16 w 480"/>
                <a:gd name="T3" fmla="*/ 0 h 503"/>
                <a:gd name="T4" fmla="*/ 47 w 480"/>
                <a:gd name="T5" fmla="*/ 0 h 503"/>
                <a:gd name="T6" fmla="*/ 86 w 480"/>
                <a:gd name="T7" fmla="*/ 39 h 503"/>
                <a:gd name="T8" fmla="*/ 112 w 480"/>
                <a:gd name="T9" fmla="*/ 133 h 503"/>
                <a:gd name="T10" fmla="*/ 133 w 480"/>
                <a:gd name="T11" fmla="*/ 243 h 503"/>
                <a:gd name="T12" fmla="*/ 149 w 480"/>
                <a:gd name="T13" fmla="*/ 358 h 503"/>
                <a:gd name="T14" fmla="*/ 199 w 480"/>
                <a:gd name="T15" fmla="*/ 445 h 503"/>
                <a:gd name="T16" fmla="*/ 199 w 480"/>
                <a:gd name="T17" fmla="*/ 447 h 503"/>
                <a:gd name="T18" fmla="*/ 199 w 480"/>
                <a:gd name="T19" fmla="*/ 463 h 503"/>
                <a:gd name="T20" fmla="*/ 267 w 480"/>
                <a:gd name="T21" fmla="*/ 453 h 503"/>
                <a:gd name="T22" fmla="*/ 337 w 480"/>
                <a:gd name="T23" fmla="*/ 408 h 503"/>
                <a:gd name="T24" fmla="*/ 369 w 480"/>
                <a:gd name="T25" fmla="*/ 366 h 503"/>
                <a:gd name="T26" fmla="*/ 425 w 480"/>
                <a:gd name="T27" fmla="*/ 251 h 503"/>
                <a:gd name="T28" fmla="*/ 425 w 480"/>
                <a:gd name="T29" fmla="*/ 209 h 503"/>
                <a:gd name="T30" fmla="*/ 403 w 480"/>
                <a:gd name="T31" fmla="*/ 170 h 503"/>
                <a:gd name="T32" fmla="*/ 379 w 480"/>
                <a:gd name="T33" fmla="*/ 115 h 503"/>
                <a:gd name="T34" fmla="*/ 371 w 480"/>
                <a:gd name="T35" fmla="*/ 94 h 503"/>
                <a:gd name="T36" fmla="*/ 400 w 480"/>
                <a:gd name="T37" fmla="*/ 83 h 503"/>
                <a:gd name="T38" fmla="*/ 435 w 480"/>
                <a:gd name="T39" fmla="*/ 86 h 503"/>
                <a:gd name="T40" fmla="*/ 456 w 480"/>
                <a:gd name="T41" fmla="*/ 107 h 503"/>
                <a:gd name="T42" fmla="*/ 480 w 480"/>
                <a:gd name="T43" fmla="*/ 154 h 503"/>
                <a:gd name="T44" fmla="*/ 467 w 480"/>
                <a:gd name="T45" fmla="*/ 241 h 503"/>
                <a:gd name="T46" fmla="*/ 456 w 480"/>
                <a:gd name="T47" fmla="*/ 288 h 503"/>
                <a:gd name="T48" fmla="*/ 403 w 480"/>
                <a:gd name="T49" fmla="*/ 385 h 503"/>
                <a:gd name="T50" fmla="*/ 356 w 480"/>
                <a:gd name="T51" fmla="*/ 455 h 503"/>
                <a:gd name="T52" fmla="*/ 269 w 480"/>
                <a:gd name="T53" fmla="*/ 487 h 503"/>
                <a:gd name="T54" fmla="*/ 199 w 480"/>
                <a:gd name="T55" fmla="*/ 503 h 503"/>
                <a:gd name="T56" fmla="*/ 144 w 480"/>
                <a:gd name="T57" fmla="*/ 476 h 503"/>
                <a:gd name="T58" fmla="*/ 118 w 480"/>
                <a:gd name="T59" fmla="*/ 385 h 503"/>
                <a:gd name="T60" fmla="*/ 89 w 480"/>
                <a:gd name="T61" fmla="*/ 272 h 503"/>
                <a:gd name="T62" fmla="*/ 65 w 480"/>
                <a:gd name="T63" fmla="*/ 188 h 503"/>
                <a:gd name="T64" fmla="*/ 34 w 480"/>
                <a:gd name="T65" fmla="*/ 141 h 503"/>
                <a:gd name="T66" fmla="*/ 2 w 480"/>
                <a:gd name="T67" fmla="*/ 94 h 503"/>
                <a:gd name="T68" fmla="*/ 0 w 480"/>
                <a:gd name="T69" fmla="*/ 36 h 5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0"/>
                <a:gd name="T106" fmla="*/ 0 h 503"/>
                <a:gd name="T107" fmla="*/ 480 w 480"/>
                <a:gd name="T108" fmla="*/ 503 h 5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0" h="503">
                  <a:moveTo>
                    <a:pt x="0" y="36"/>
                  </a:moveTo>
                  <a:lnTo>
                    <a:pt x="16" y="0"/>
                  </a:lnTo>
                  <a:lnTo>
                    <a:pt x="47" y="0"/>
                  </a:lnTo>
                  <a:lnTo>
                    <a:pt x="86" y="39"/>
                  </a:lnTo>
                  <a:lnTo>
                    <a:pt x="112" y="133"/>
                  </a:lnTo>
                  <a:lnTo>
                    <a:pt x="133" y="243"/>
                  </a:lnTo>
                  <a:lnTo>
                    <a:pt x="149" y="358"/>
                  </a:lnTo>
                  <a:lnTo>
                    <a:pt x="199" y="445"/>
                  </a:lnTo>
                  <a:lnTo>
                    <a:pt x="199" y="447"/>
                  </a:lnTo>
                  <a:lnTo>
                    <a:pt x="199" y="463"/>
                  </a:lnTo>
                  <a:lnTo>
                    <a:pt x="267" y="453"/>
                  </a:lnTo>
                  <a:lnTo>
                    <a:pt x="337" y="408"/>
                  </a:lnTo>
                  <a:lnTo>
                    <a:pt x="369" y="366"/>
                  </a:lnTo>
                  <a:lnTo>
                    <a:pt x="425" y="251"/>
                  </a:lnTo>
                  <a:lnTo>
                    <a:pt x="425" y="209"/>
                  </a:lnTo>
                  <a:lnTo>
                    <a:pt x="403" y="170"/>
                  </a:lnTo>
                  <a:lnTo>
                    <a:pt x="379" y="115"/>
                  </a:lnTo>
                  <a:lnTo>
                    <a:pt x="371" y="94"/>
                  </a:lnTo>
                  <a:lnTo>
                    <a:pt x="400" y="83"/>
                  </a:lnTo>
                  <a:lnTo>
                    <a:pt x="435" y="86"/>
                  </a:lnTo>
                  <a:lnTo>
                    <a:pt x="456" y="107"/>
                  </a:lnTo>
                  <a:lnTo>
                    <a:pt x="480" y="154"/>
                  </a:lnTo>
                  <a:lnTo>
                    <a:pt x="467" y="241"/>
                  </a:lnTo>
                  <a:lnTo>
                    <a:pt x="456" y="288"/>
                  </a:lnTo>
                  <a:lnTo>
                    <a:pt x="403" y="385"/>
                  </a:lnTo>
                  <a:lnTo>
                    <a:pt x="356" y="455"/>
                  </a:lnTo>
                  <a:lnTo>
                    <a:pt x="269" y="487"/>
                  </a:lnTo>
                  <a:lnTo>
                    <a:pt x="199" y="503"/>
                  </a:lnTo>
                  <a:lnTo>
                    <a:pt x="144" y="476"/>
                  </a:lnTo>
                  <a:lnTo>
                    <a:pt x="118" y="385"/>
                  </a:lnTo>
                  <a:lnTo>
                    <a:pt x="89" y="272"/>
                  </a:lnTo>
                  <a:lnTo>
                    <a:pt x="65" y="188"/>
                  </a:lnTo>
                  <a:lnTo>
                    <a:pt x="34" y="141"/>
                  </a:lnTo>
                  <a:lnTo>
                    <a:pt x="2" y="94"/>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nvGrpSpPr>
            <p:cNvPr id="1379" name="Group 303"/>
            <p:cNvGrpSpPr>
              <a:grpSpLocks/>
            </p:cNvGrpSpPr>
            <p:nvPr/>
          </p:nvGrpSpPr>
          <p:grpSpPr bwMode="auto">
            <a:xfrm>
              <a:off x="1821" y="2456"/>
              <a:ext cx="441" cy="437"/>
              <a:chOff x="1821" y="2456"/>
              <a:chExt cx="441" cy="437"/>
            </a:xfrm>
          </p:grpSpPr>
          <p:sp>
            <p:nvSpPr>
              <p:cNvPr id="1384" name="Freeform 304"/>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5 w 441"/>
                  <a:gd name="T35" fmla="*/ 154 h 4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1"/>
                  <a:gd name="T55" fmla="*/ 0 h 437"/>
                  <a:gd name="T56" fmla="*/ 441 w 441"/>
                  <a:gd name="T57" fmla="*/ 437 h 4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lnTo>
                      <a:pt x="5" y="15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85" name="Freeform 305"/>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437"/>
                  <a:gd name="T53" fmla="*/ 441 w 441"/>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86" name="Freeform 306"/>
              <p:cNvSpPr>
                <a:spLocks/>
              </p:cNvSpPr>
              <p:nvPr/>
            </p:nvSpPr>
            <p:spPr bwMode="auto">
              <a:xfrm>
                <a:off x="1827" y="2468"/>
                <a:ext cx="176" cy="157"/>
              </a:xfrm>
              <a:custGeom>
                <a:avLst/>
                <a:gdLst>
                  <a:gd name="T0" fmla="*/ 0 w 176"/>
                  <a:gd name="T1" fmla="*/ 149 h 157"/>
                  <a:gd name="T2" fmla="*/ 48 w 176"/>
                  <a:gd name="T3" fmla="*/ 157 h 157"/>
                  <a:gd name="T4" fmla="*/ 87 w 176"/>
                  <a:gd name="T5" fmla="*/ 143 h 157"/>
                  <a:gd name="T6" fmla="*/ 113 w 176"/>
                  <a:gd name="T7" fmla="*/ 128 h 157"/>
                  <a:gd name="T8" fmla="*/ 145 w 176"/>
                  <a:gd name="T9" fmla="*/ 104 h 157"/>
                  <a:gd name="T10" fmla="*/ 166 w 176"/>
                  <a:gd name="T11" fmla="*/ 78 h 157"/>
                  <a:gd name="T12" fmla="*/ 176 w 176"/>
                  <a:gd name="T13" fmla="*/ 34 h 157"/>
                  <a:gd name="T14" fmla="*/ 176 w 176"/>
                  <a:gd name="T15" fmla="*/ 7 h 157"/>
                  <a:gd name="T16" fmla="*/ 174 w 176"/>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157"/>
                  <a:gd name="T29" fmla="*/ 176 w 176"/>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157">
                    <a:moveTo>
                      <a:pt x="0" y="149"/>
                    </a:moveTo>
                    <a:lnTo>
                      <a:pt x="48" y="157"/>
                    </a:lnTo>
                    <a:lnTo>
                      <a:pt x="87" y="143"/>
                    </a:lnTo>
                    <a:lnTo>
                      <a:pt x="113" y="128"/>
                    </a:lnTo>
                    <a:lnTo>
                      <a:pt x="145" y="104"/>
                    </a:lnTo>
                    <a:lnTo>
                      <a:pt x="166" y="78"/>
                    </a:lnTo>
                    <a:lnTo>
                      <a:pt x="176" y="34"/>
                    </a:lnTo>
                    <a:lnTo>
                      <a:pt x="176" y="7"/>
                    </a:lnTo>
                    <a:lnTo>
                      <a:pt x="1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sp>
          <p:nvSpPr>
            <p:cNvPr id="1380" name="Freeform 307"/>
            <p:cNvSpPr>
              <a:spLocks/>
            </p:cNvSpPr>
            <p:nvPr/>
          </p:nvSpPr>
          <p:spPr bwMode="auto">
            <a:xfrm>
              <a:off x="1343" y="2446"/>
              <a:ext cx="692" cy="515"/>
            </a:xfrm>
            <a:custGeom>
              <a:avLst/>
              <a:gdLst>
                <a:gd name="T0" fmla="*/ 244 w 692"/>
                <a:gd name="T1" fmla="*/ 21 h 515"/>
                <a:gd name="T2" fmla="*/ 305 w 692"/>
                <a:gd name="T3" fmla="*/ 0 h 515"/>
                <a:gd name="T4" fmla="*/ 337 w 692"/>
                <a:gd name="T5" fmla="*/ 23 h 515"/>
                <a:gd name="T6" fmla="*/ 337 w 692"/>
                <a:gd name="T7" fmla="*/ 78 h 515"/>
                <a:gd name="T8" fmla="*/ 284 w 692"/>
                <a:gd name="T9" fmla="*/ 138 h 515"/>
                <a:gd name="T10" fmla="*/ 194 w 692"/>
                <a:gd name="T11" fmla="*/ 170 h 515"/>
                <a:gd name="T12" fmla="*/ 124 w 692"/>
                <a:gd name="T13" fmla="*/ 227 h 515"/>
                <a:gd name="T14" fmla="*/ 79 w 692"/>
                <a:gd name="T15" fmla="*/ 295 h 515"/>
                <a:gd name="T16" fmla="*/ 55 w 692"/>
                <a:gd name="T17" fmla="*/ 350 h 515"/>
                <a:gd name="T18" fmla="*/ 55 w 692"/>
                <a:gd name="T19" fmla="*/ 397 h 515"/>
                <a:gd name="T20" fmla="*/ 84 w 692"/>
                <a:gd name="T21" fmla="*/ 447 h 515"/>
                <a:gd name="T22" fmla="*/ 155 w 692"/>
                <a:gd name="T23" fmla="*/ 470 h 515"/>
                <a:gd name="T24" fmla="*/ 213 w 692"/>
                <a:gd name="T25" fmla="*/ 476 h 515"/>
                <a:gd name="T26" fmla="*/ 300 w 692"/>
                <a:gd name="T27" fmla="*/ 470 h 515"/>
                <a:gd name="T28" fmla="*/ 410 w 692"/>
                <a:gd name="T29" fmla="*/ 439 h 515"/>
                <a:gd name="T30" fmla="*/ 480 w 692"/>
                <a:gd name="T31" fmla="*/ 374 h 515"/>
                <a:gd name="T32" fmla="*/ 525 w 692"/>
                <a:gd name="T33" fmla="*/ 321 h 515"/>
                <a:gd name="T34" fmla="*/ 512 w 692"/>
                <a:gd name="T35" fmla="*/ 272 h 515"/>
                <a:gd name="T36" fmla="*/ 517 w 692"/>
                <a:gd name="T37" fmla="*/ 240 h 515"/>
                <a:gd name="T38" fmla="*/ 564 w 692"/>
                <a:gd name="T39" fmla="*/ 259 h 515"/>
                <a:gd name="T40" fmla="*/ 614 w 692"/>
                <a:gd name="T41" fmla="*/ 259 h 515"/>
                <a:gd name="T42" fmla="*/ 651 w 692"/>
                <a:gd name="T43" fmla="*/ 227 h 515"/>
                <a:gd name="T44" fmla="*/ 674 w 692"/>
                <a:gd name="T45" fmla="*/ 204 h 515"/>
                <a:gd name="T46" fmla="*/ 690 w 692"/>
                <a:gd name="T47" fmla="*/ 209 h 515"/>
                <a:gd name="T48" fmla="*/ 692 w 692"/>
                <a:gd name="T49" fmla="*/ 225 h 515"/>
                <a:gd name="T50" fmla="*/ 677 w 692"/>
                <a:gd name="T51" fmla="*/ 272 h 515"/>
                <a:gd name="T52" fmla="*/ 677 w 692"/>
                <a:gd name="T53" fmla="*/ 314 h 515"/>
                <a:gd name="T54" fmla="*/ 658 w 692"/>
                <a:gd name="T55" fmla="*/ 345 h 515"/>
                <a:gd name="T56" fmla="*/ 614 w 692"/>
                <a:gd name="T57" fmla="*/ 368 h 515"/>
                <a:gd name="T58" fmla="*/ 575 w 692"/>
                <a:gd name="T59" fmla="*/ 368 h 515"/>
                <a:gd name="T60" fmla="*/ 533 w 692"/>
                <a:gd name="T61" fmla="*/ 374 h 515"/>
                <a:gd name="T62" fmla="*/ 449 w 692"/>
                <a:gd name="T63" fmla="*/ 444 h 515"/>
                <a:gd name="T64" fmla="*/ 386 w 692"/>
                <a:gd name="T65" fmla="*/ 483 h 515"/>
                <a:gd name="T66" fmla="*/ 289 w 692"/>
                <a:gd name="T67" fmla="*/ 510 h 515"/>
                <a:gd name="T68" fmla="*/ 186 w 692"/>
                <a:gd name="T69" fmla="*/ 515 h 515"/>
                <a:gd name="T70" fmla="*/ 110 w 692"/>
                <a:gd name="T71" fmla="*/ 499 h 515"/>
                <a:gd name="T72" fmla="*/ 53 w 692"/>
                <a:gd name="T73" fmla="*/ 478 h 515"/>
                <a:gd name="T74" fmla="*/ 14 w 692"/>
                <a:gd name="T75" fmla="*/ 436 h 515"/>
                <a:gd name="T76" fmla="*/ 0 w 692"/>
                <a:gd name="T77" fmla="*/ 389 h 515"/>
                <a:gd name="T78" fmla="*/ 0 w 692"/>
                <a:gd name="T79" fmla="*/ 319 h 515"/>
                <a:gd name="T80" fmla="*/ 24 w 692"/>
                <a:gd name="T81" fmla="*/ 272 h 515"/>
                <a:gd name="T82" fmla="*/ 53 w 692"/>
                <a:gd name="T83" fmla="*/ 225 h 515"/>
                <a:gd name="T84" fmla="*/ 92 w 692"/>
                <a:gd name="T85" fmla="*/ 172 h 515"/>
                <a:gd name="T86" fmla="*/ 150 w 692"/>
                <a:gd name="T87" fmla="*/ 131 h 515"/>
                <a:gd name="T88" fmla="*/ 186 w 692"/>
                <a:gd name="T89" fmla="*/ 86 h 515"/>
                <a:gd name="T90" fmla="*/ 213 w 692"/>
                <a:gd name="T91" fmla="*/ 47 h 515"/>
                <a:gd name="T92" fmla="*/ 244 w 692"/>
                <a:gd name="T93" fmla="*/ 21 h 5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2"/>
                <a:gd name="T142" fmla="*/ 0 h 515"/>
                <a:gd name="T143" fmla="*/ 692 w 692"/>
                <a:gd name="T144" fmla="*/ 515 h 5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2" h="515">
                  <a:moveTo>
                    <a:pt x="244" y="21"/>
                  </a:moveTo>
                  <a:lnTo>
                    <a:pt x="305" y="0"/>
                  </a:lnTo>
                  <a:lnTo>
                    <a:pt x="337" y="23"/>
                  </a:lnTo>
                  <a:lnTo>
                    <a:pt x="337" y="78"/>
                  </a:lnTo>
                  <a:lnTo>
                    <a:pt x="284" y="138"/>
                  </a:lnTo>
                  <a:lnTo>
                    <a:pt x="194" y="170"/>
                  </a:lnTo>
                  <a:lnTo>
                    <a:pt x="124" y="227"/>
                  </a:lnTo>
                  <a:lnTo>
                    <a:pt x="79" y="295"/>
                  </a:lnTo>
                  <a:lnTo>
                    <a:pt x="55" y="350"/>
                  </a:lnTo>
                  <a:lnTo>
                    <a:pt x="55" y="397"/>
                  </a:lnTo>
                  <a:lnTo>
                    <a:pt x="84" y="447"/>
                  </a:lnTo>
                  <a:lnTo>
                    <a:pt x="155" y="470"/>
                  </a:lnTo>
                  <a:lnTo>
                    <a:pt x="213" y="476"/>
                  </a:lnTo>
                  <a:lnTo>
                    <a:pt x="300" y="470"/>
                  </a:lnTo>
                  <a:lnTo>
                    <a:pt x="410" y="439"/>
                  </a:lnTo>
                  <a:lnTo>
                    <a:pt x="480" y="374"/>
                  </a:lnTo>
                  <a:lnTo>
                    <a:pt x="525" y="321"/>
                  </a:lnTo>
                  <a:lnTo>
                    <a:pt x="512" y="272"/>
                  </a:lnTo>
                  <a:lnTo>
                    <a:pt x="517" y="240"/>
                  </a:lnTo>
                  <a:lnTo>
                    <a:pt x="564" y="259"/>
                  </a:lnTo>
                  <a:lnTo>
                    <a:pt x="614" y="259"/>
                  </a:lnTo>
                  <a:lnTo>
                    <a:pt x="651" y="227"/>
                  </a:lnTo>
                  <a:lnTo>
                    <a:pt x="674" y="204"/>
                  </a:lnTo>
                  <a:lnTo>
                    <a:pt x="690" y="209"/>
                  </a:lnTo>
                  <a:lnTo>
                    <a:pt x="692" y="225"/>
                  </a:lnTo>
                  <a:lnTo>
                    <a:pt x="677" y="272"/>
                  </a:lnTo>
                  <a:lnTo>
                    <a:pt x="677" y="314"/>
                  </a:lnTo>
                  <a:lnTo>
                    <a:pt x="658" y="345"/>
                  </a:lnTo>
                  <a:lnTo>
                    <a:pt x="614" y="368"/>
                  </a:lnTo>
                  <a:lnTo>
                    <a:pt x="575" y="368"/>
                  </a:lnTo>
                  <a:lnTo>
                    <a:pt x="533" y="374"/>
                  </a:lnTo>
                  <a:lnTo>
                    <a:pt x="449" y="444"/>
                  </a:lnTo>
                  <a:lnTo>
                    <a:pt x="386" y="483"/>
                  </a:lnTo>
                  <a:lnTo>
                    <a:pt x="289" y="510"/>
                  </a:lnTo>
                  <a:lnTo>
                    <a:pt x="186" y="515"/>
                  </a:lnTo>
                  <a:lnTo>
                    <a:pt x="110" y="499"/>
                  </a:lnTo>
                  <a:lnTo>
                    <a:pt x="53" y="478"/>
                  </a:lnTo>
                  <a:lnTo>
                    <a:pt x="14" y="436"/>
                  </a:lnTo>
                  <a:lnTo>
                    <a:pt x="0" y="389"/>
                  </a:lnTo>
                  <a:lnTo>
                    <a:pt x="0" y="319"/>
                  </a:lnTo>
                  <a:lnTo>
                    <a:pt x="24" y="272"/>
                  </a:lnTo>
                  <a:lnTo>
                    <a:pt x="53" y="225"/>
                  </a:lnTo>
                  <a:lnTo>
                    <a:pt x="92" y="172"/>
                  </a:lnTo>
                  <a:lnTo>
                    <a:pt x="150" y="131"/>
                  </a:lnTo>
                  <a:lnTo>
                    <a:pt x="186" y="86"/>
                  </a:lnTo>
                  <a:lnTo>
                    <a:pt x="213" y="47"/>
                  </a:lnTo>
                  <a:lnTo>
                    <a:pt x="24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81" name="Freeform 308"/>
            <p:cNvSpPr>
              <a:spLocks/>
            </p:cNvSpPr>
            <p:nvPr/>
          </p:nvSpPr>
          <p:spPr bwMode="auto">
            <a:xfrm>
              <a:off x="1720" y="3093"/>
              <a:ext cx="312" cy="737"/>
            </a:xfrm>
            <a:custGeom>
              <a:avLst/>
              <a:gdLst>
                <a:gd name="T0" fmla="*/ 24 w 312"/>
                <a:gd name="T1" fmla="*/ 0 h 737"/>
                <a:gd name="T2" fmla="*/ 79 w 312"/>
                <a:gd name="T3" fmla="*/ 32 h 737"/>
                <a:gd name="T4" fmla="*/ 134 w 312"/>
                <a:gd name="T5" fmla="*/ 123 h 737"/>
                <a:gd name="T6" fmla="*/ 171 w 312"/>
                <a:gd name="T7" fmla="*/ 186 h 737"/>
                <a:gd name="T8" fmla="*/ 197 w 312"/>
                <a:gd name="T9" fmla="*/ 260 h 737"/>
                <a:gd name="T10" fmla="*/ 226 w 312"/>
                <a:gd name="T11" fmla="*/ 330 h 737"/>
                <a:gd name="T12" fmla="*/ 249 w 312"/>
                <a:gd name="T13" fmla="*/ 414 h 737"/>
                <a:gd name="T14" fmla="*/ 249 w 312"/>
                <a:gd name="T15" fmla="*/ 472 h 737"/>
                <a:gd name="T16" fmla="*/ 213 w 312"/>
                <a:gd name="T17" fmla="*/ 520 h 737"/>
                <a:gd name="T18" fmla="*/ 189 w 312"/>
                <a:gd name="T19" fmla="*/ 567 h 737"/>
                <a:gd name="T20" fmla="*/ 147 w 312"/>
                <a:gd name="T21" fmla="*/ 604 h 737"/>
                <a:gd name="T22" fmla="*/ 131 w 312"/>
                <a:gd name="T23" fmla="*/ 638 h 737"/>
                <a:gd name="T24" fmla="*/ 150 w 312"/>
                <a:gd name="T25" fmla="*/ 659 h 737"/>
                <a:gd name="T26" fmla="*/ 179 w 312"/>
                <a:gd name="T27" fmla="*/ 661 h 737"/>
                <a:gd name="T28" fmla="*/ 244 w 312"/>
                <a:gd name="T29" fmla="*/ 669 h 737"/>
                <a:gd name="T30" fmla="*/ 289 w 312"/>
                <a:gd name="T31" fmla="*/ 690 h 737"/>
                <a:gd name="T32" fmla="*/ 312 w 312"/>
                <a:gd name="T33" fmla="*/ 708 h 737"/>
                <a:gd name="T34" fmla="*/ 297 w 312"/>
                <a:gd name="T35" fmla="*/ 732 h 737"/>
                <a:gd name="T36" fmla="*/ 257 w 312"/>
                <a:gd name="T37" fmla="*/ 737 h 737"/>
                <a:gd name="T38" fmla="*/ 205 w 312"/>
                <a:gd name="T39" fmla="*/ 716 h 737"/>
                <a:gd name="T40" fmla="*/ 173 w 312"/>
                <a:gd name="T41" fmla="*/ 698 h 737"/>
                <a:gd name="T42" fmla="*/ 108 w 312"/>
                <a:gd name="T43" fmla="*/ 682 h 737"/>
                <a:gd name="T44" fmla="*/ 92 w 312"/>
                <a:gd name="T45" fmla="*/ 677 h 737"/>
                <a:gd name="T46" fmla="*/ 84 w 312"/>
                <a:gd name="T47" fmla="*/ 653 h 737"/>
                <a:gd name="T48" fmla="*/ 95 w 312"/>
                <a:gd name="T49" fmla="*/ 619 h 737"/>
                <a:gd name="T50" fmla="*/ 147 w 312"/>
                <a:gd name="T51" fmla="*/ 559 h 737"/>
                <a:gd name="T52" fmla="*/ 173 w 312"/>
                <a:gd name="T53" fmla="*/ 520 h 737"/>
                <a:gd name="T54" fmla="*/ 205 w 312"/>
                <a:gd name="T55" fmla="*/ 446 h 737"/>
                <a:gd name="T56" fmla="*/ 213 w 312"/>
                <a:gd name="T57" fmla="*/ 409 h 737"/>
                <a:gd name="T58" fmla="*/ 181 w 312"/>
                <a:gd name="T59" fmla="*/ 315 h 737"/>
                <a:gd name="T60" fmla="*/ 124 w 312"/>
                <a:gd name="T61" fmla="*/ 218 h 737"/>
                <a:gd name="T62" fmla="*/ 68 w 312"/>
                <a:gd name="T63" fmla="*/ 155 h 737"/>
                <a:gd name="T64" fmla="*/ 40 w 312"/>
                <a:gd name="T65" fmla="*/ 108 h 737"/>
                <a:gd name="T66" fmla="*/ 8 w 312"/>
                <a:gd name="T67" fmla="*/ 79 h 737"/>
                <a:gd name="T68" fmla="*/ 0 w 312"/>
                <a:gd name="T69" fmla="*/ 37 h 737"/>
                <a:gd name="T70" fmla="*/ 24 w 312"/>
                <a:gd name="T71" fmla="*/ 0 h 7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737"/>
                <a:gd name="T110" fmla="*/ 312 w 312"/>
                <a:gd name="T111" fmla="*/ 737 h 7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737">
                  <a:moveTo>
                    <a:pt x="24" y="0"/>
                  </a:moveTo>
                  <a:lnTo>
                    <a:pt x="79" y="32"/>
                  </a:lnTo>
                  <a:lnTo>
                    <a:pt x="134" y="123"/>
                  </a:lnTo>
                  <a:lnTo>
                    <a:pt x="171" y="186"/>
                  </a:lnTo>
                  <a:lnTo>
                    <a:pt x="197" y="260"/>
                  </a:lnTo>
                  <a:lnTo>
                    <a:pt x="226" y="330"/>
                  </a:lnTo>
                  <a:lnTo>
                    <a:pt x="249" y="414"/>
                  </a:lnTo>
                  <a:lnTo>
                    <a:pt x="249" y="472"/>
                  </a:lnTo>
                  <a:lnTo>
                    <a:pt x="213" y="520"/>
                  </a:lnTo>
                  <a:lnTo>
                    <a:pt x="189" y="567"/>
                  </a:lnTo>
                  <a:lnTo>
                    <a:pt x="147" y="604"/>
                  </a:lnTo>
                  <a:lnTo>
                    <a:pt x="131" y="638"/>
                  </a:lnTo>
                  <a:lnTo>
                    <a:pt x="150" y="659"/>
                  </a:lnTo>
                  <a:lnTo>
                    <a:pt x="179" y="661"/>
                  </a:lnTo>
                  <a:lnTo>
                    <a:pt x="244" y="669"/>
                  </a:lnTo>
                  <a:lnTo>
                    <a:pt x="289" y="690"/>
                  </a:lnTo>
                  <a:lnTo>
                    <a:pt x="312" y="708"/>
                  </a:lnTo>
                  <a:lnTo>
                    <a:pt x="297" y="732"/>
                  </a:lnTo>
                  <a:lnTo>
                    <a:pt x="257" y="737"/>
                  </a:lnTo>
                  <a:lnTo>
                    <a:pt x="205" y="716"/>
                  </a:lnTo>
                  <a:lnTo>
                    <a:pt x="173" y="698"/>
                  </a:lnTo>
                  <a:lnTo>
                    <a:pt x="108" y="682"/>
                  </a:lnTo>
                  <a:lnTo>
                    <a:pt x="92" y="677"/>
                  </a:lnTo>
                  <a:lnTo>
                    <a:pt x="84" y="653"/>
                  </a:lnTo>
                  <a:lnTo>
                    <a:pt x="95" y="619"/>
                  </a:lnTo>
                  <a:lnTo>
                    <a:pt x="147" y="559"/>
                  </a:lnTo>
                  <a:lnTo>
                    <a:pt x="173" y="520"/>
                  </a:lnTo>
                  <a:lnTo>
                    <a:pt x="205" y="446"/>
                  </a:lnTo>
                  <a:lnTo>
                    <a:pt x="213" y="409"/>
                  </a:lnTo>
                  <a:lnTo>
                    <a:pt x="181" y="315"/>
                  </a:lnTo>
                  <a:lnTo>
                    <a:pt x="124" y="218"/>
                  </a:lnTo>
                  <a:lnTo>
                    <a:pt x="68" y="155"/>
                  </a:lnTo>
                  <a:lnTo>
                    <a:pt x="40" y="108"/>
                  </a:lnTo>
                  <a:lnTo>
                    <a:pt x="8" y="79"/>
                  </a:lnTo>
                  <a:lnTo>
                    <a:pt x="0" y="37"/>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82" name="Freeform 309"/>
            <p:cNvSpPr>
              <a:spLocks/>
            </p:cNvSpPr>
            <p:nvPr/>
          </p:nvSpPr>
          <p:spPr bwMode="auto">
            <a:xfrm>
              <a:off x="1394" y="3090"/>
              <a:ext cx="283" cy="687"/>
            </a:xfrm>
            <a:custGeom>
              <a:avLst/>
              <a:gdLst>
                <a:gd name="T0" fmla="*/ 157 w 283"/>
                <a:gd name="T1" fmla="*/ 65 h 687"/>
                <a:gd name="T2" fmla="*/ 215 w 283"/>
                <a:gd name="T3" fmla="*/ 8 h 687"/>
                <a:gd name="T4" fmla="*/ 278 w 283"/>
                <a:gd name="T5" fmla="*/ 0 h 687"/>
                <a:gd name="T6" fmla="*/ 283 w 283"/>
                <a:gd name="T7" fmla="*/ 50 h 687"/>
                <a:gd name="T8" fmla="*/ 246 w 283"/>
                <a:gd name="T9" fmla="*/ 86 h 687"/>
                <a:gd name="T10" fmla="*/ 191 w 283"/>
                <a:gd name="T11" fmla="*/ 113 h 687"/>
                <a:gd name="T12" fmla="*/ 149 w 283"/>
                <a:gd name="T13" fmla="*/ 160 h 687"/>
                <a:gd name="T14" fmla="*/ 141 w 283"/>
                <a:gd name="T15" fmla="*/ 223 h 687"/>
                <a:gd name="T16" fmla="*/ 149 w 283"/>
                <a:gd name="T17" fmla="*/ 314 h 687"/>
                <a:gd name="T18" fmla="*/ 172 w 283"/>
                <a:gd name="T19" fmla="*/ 474 h 687"/>
                <a:gd name="T20" fmla="*/ 198 w 283"/>
                <a:gd name="T21" fmla="*/ 574 h 687"/>
                <a:gd name="T22" fmla="*/ 228 w 283"/>
                <a:gd name="T23" fmla="*/ 645 h 687"/>
                <a:gd name="T24" fmla="*/ 223 w 283"/>
                <a:gd name="T25" fmla="*/ 679 h 687"/>
                <a:gd name="T26" fmla="*/ 191 w 283"/>
                <a:gd name="T27" fmla="*/ 684 h 687"/>
                <a:gd name="T28" fmla="*/ 136 w 283"/>
                <a:gd name="T29" fmla="*/ 669 h 687"/>
                <a:gd name="T30" fmla="*/ 73 w 283"/>
                <a:gd name="T31" fmla="*/ 669 h 687"/>
                <a:gd name="T32" fmla="*/ 39 w 283"/>
                <a:gd name="T33" fmla="*/ 687 h 687"/>
                <a:gd name="T34" fmla="*/ 8 w 283"/>
                <a:gd name="T35" fmla="*/ 679 h 687"/>
                <a:gd name="T36" fmla="*/ 0 w 283"/>
                <a:gd name="T37" fmla="*/ 640 h 687"/>
                <a:gd name="T38" fmla="*/ 31 w 283"/>
                <a:gd name="T39" fmla="*/ 632 h 687"/>
                <a:gd name="T40" fmla="*/ 94 w 283"/>
                <a:gd name="T41" fmla="*/ 632 h 687"/>
                <a:gd name="T42" fmla="*/ 188 w 283"/>
                <a:gd name="T43" fmla="*/ 653 h 687"/>
                <a:gd name="T44" fmla="*/ 191 w 283"/>
                <a:gd name="T45" fmla="*/ 645 h 687"/>
                <a:gd name="T46" fmla="*/ 183 w 283"/>
                <a:gd name="T47" fmla="*/ 614 h 687"/>
                <a:gd name="T48" fmla="*/ 149 w 283"/>
                <a:gd name="T49" fmla="*/ 495 h 687"/>
                <a:gd name="T50" fmla="*/ 133 w 283"/>
                <a:gd name="T51" fmla="*/ 401 h 687"/>
                <a:gd name="T52" fmla="*/ 110 w 283"/>
                <a:gd name="T53" fmla="*/ 285 h 687"/>
                <a:gd name="T54" fmla="*/ 110 w 283"/>
                <a:gd name="T55" fmla="*/ 204 h 687"/>
                <a:gd name="T56" fmla="*/ 112 w 283"/>
                <a:gd name="T57" fmla="*/ 141 h 687"/>
                <a:gd name="T58" fmla="*/ 125 w 283"/>
                <a:gd name="T59" fmla="*/ 97 h 687"/>
                <a:gd name="T60" fmla="*/ 157 w 283"/>
                <a:gd name="T61" fmla="*/ 65 h 6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687"/>
                <a:gd name="T95" fmla="*/ 283 w 283"/>
                <a:gd name="T96" fmla="*/ 687 h 6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687">
                  <a:moveTo>
                    <a:pt x="157" y="65"/>
                  </a:moveTo>
                  <a:lnTo>
                    <a:pt x="215" y="8"/>
                  </a:lnTo>
                  <a:lnTo>
                    <a:pt x="278" y="0"/>
                  </a:lnTo>
                  <a:lnTo>
                    <a:pt x="283" y="50"/>
                  </a:lnTo>
                  <a:lnTo>
                    <a:pt x="246" y="86"/>
                  </a:lnTo>
                  <a:lnTo>
                    <a:pt x="191" y="113"/>
                  </a:lnTo>
                  <a:lnTo>
                    <a:pt x="149" y="160"/>
                  </a:lnTo>
                  <a:lnTo>
                    <a:pt x="141" y="223"/>
                  </a:lnTo>
                  <a:lnTo>
                    <a:pt x="149" y="314"/>
                  </a:lnTo>
                  <a:lnTo>
                    <a:pt x="172" y="474"/>
                  </a:lnTo>
                  <a:lnTo>
                    <a:pt x="198" y="574"/>
                  </a:lnTo>
                  <a:lnTo>
                    <a:pt x="228" y="645"/>
                  </a:lnTo>
                  <a:lnTo>
                    <a:pt x="223" y="679"/>
                  </a:lnTo>
                  <a:lnTo>
                    <a:pt x="191" y="684"/>
                  </a:lnTo>
                  <a:lnTo>
                    <a:pt x="136" y="669"/>
                  </a:lnTo>
                  <a:lnTo>
                    <a:pt x="73" y="669"/>
                  </a:lnTo>
                  <a:lnTo>
                    <a:pt x="39" y="687"/>
                  </a:lnTo>
                  <a:lnTo>
                    <a:pt x="8" y="679"/>
                  </a:lnTo>
                  <a:lnTo>
                    <a:pt x="0" y="640"/>
                  </a:lnTo>
                  <a:lnTo>
                    <a:pt x="31" y="632"/>
                  </a:lnTo>
                  <a:lnTo>
                    <a:pt x="94" y="632"/>
                  </a:lnTo>
                  <a:lnTo>
                    <a:pt x="188" y="653"/>
                  </a:lnTo>
                  <a:lnTo>
                    <a:pt x="191" y="645"/>
                  </a:lnTo>
                  <a:lnTo>
                    <a:pt x="183" y="614"/>
                  </a:lnTo>
                  <a:lnTo>
                    <a:pt x="149" y="495"/>
                  </a:lnTo>
                  <a:lnTo>
                    <a:pt x="133" y="401"/>
                  </a:lnTo>
                  <a:lnTo>
                    <a:pt x="110" y="285"/>
                  </a:lnTo>
                  <a:lnTo>
                    <a:pt x="110" y="204"/>
                  </a:lnTo>
                  <a:lnTo>
                    <a:pt x="112" y="141"/>
                  </a:lnTo>
                  <a:lnTo>
                    <a:pt x="125" y="97"/>
                  </a:lnTo>
                  <a:lnTo>
                    <a:pt x="15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83" name="Freeform 310"/>
            <p:cNvSpPr>
              <a:spLocks/>
            </p:cNvSpPr>
            <p:nvPr/>
          </p:nvSpPr>
          <p:spPr bwMode="auto">
            <a:xfrm>
              <a:off x="1673" y="2065"/>
              <a:ext cx="332" cy="370"/>
            </a:xfrm>
            <a:custGeom>
              <a:avLst/>
              <a:gdLst>
                <a:gd name="T0" fmla="*/ 0 w 332"/>
                <a:gd name="T1" fmla="*/ 331 h 370"/>
                <a:gd name="T2" fmla="*/ 0 w 332"/>
                <a:gd name="T3" fmla="*/ 248 h 370"/>
                <a:gd name="T4" fmla="*/ 16 w 332"/>
                <a:gd name="T5" fmla="*/ 157 h 370"/>
                <a:gd name="T6" fmla="*/ 55 w 332"/>
                <a:gd name="T7" fmla="*/ 84 h 370"/>
                <a:gd name="T8" fmla="*/ 105 w 332"/>
                <a:gd name="T9" fmla="*/ 39 h 370"/>
                <a:gd name="T10" fmla="*/ 160 w 332"/>
                <a:gd name="T11" fmla="*/ 5 h 370"/>
                <a:gd name="T12" fmla="*/ 207 w 332"/>
                <a:gd name="T13" fmla="*/ 0 h 370"/>
                <a:gd name="T14" fmla="*/ 259 w 332"/>
                <a:gd name="T15" fmla="*/ 13 h 370"/>
                <a:gd name="T16" fmla="*/ 283 w 332"/>
                <a:gd name="T17" fmla="*/ 44 h 370"/>
                <a:gd name="T18" fmla="*/ 298 w 332"/>
                <a:gd name="T19" fmla="*/ 84 h 370"/>
                <a:gd name="T20" fmla="*/ 293 w 332"/>
                <a:gd name="T21" fmla="*/ 125 h 370"/>
                <a:gd name="T22" fmla="*/ 285 w 332"/>
                <a:gd name="T23" fmla="*/ 173 h 370"/>
                <a:gd name="T24" fmla="*/ 259 w 332"/>
                <a:gd name="T25" fmla="*/ 212 h 370"/>
                <a:gd name="T26" fmla="*/ 332 w 332"/>
                <a:gd name="T27" fmla="*/ 303 h 370"/>
                <a:gd name="T28" fmla="*/ 322 w 332"/>
                <a:gd name="T29" fmla="*/ 328 h 370"/>
                <a:gd name="T30" fmla="*/ 238 w 332"/>
                <a:gd name="T31" fmla="*/ 256 h 370"/>
                <a:gd name="T32" fmla="*/ 191 w 332"/>
                <a:gd name="T33" fmla="*/ 312 h 370"/>
                <a:gd name="T34" fmla="*/ 141 w 332"/>
                <a:gd name="T35" fmla="*/ 351 h 370"/>
                <a:gd name="T36" fmla="*/ 89 w 332"/>
                <a:gd name="T37" fmla="*/ 370 h 370"/>
                <a:gd name="T38" fmla="*/ 47 w 332"/>
                <a:gd name="T39" fmla="*/ 370 h 370"/>
                <a:gd name="T40" fmla="*/ 16 w 332"/>
                <a:gd name="T41" fmla="*/ 354 h 370"/>
                <a:gd name="T42" fmla="*/ 0 w 332"/>
                <a:gd name="T43" fmla="*/ 331 h 3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2"/>
                <a:gd name="T67" fmla="*/ 0 h 370"/>
                <a:gd name="T68" fmla="*/ 332 w 332"/>
                <a:gd name="T69" fmla="*/ 370 h 3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2" h="370">
                  <a:moveTo>
                    <a:pt x="0" y="331"/>
                  </a:moveTo>
                  <a:lnTo>
                    <a:pt x="0" y="248"/>
                  </a:lnTo>
                  <a:lnTo>
                    <a:pt x="16" y="157"/>
                  </a:lnTo>
                  <a:lnTo>
                    <a:pt x="55" y="84"/>
                  </a:lnTo>
                  <a:lnTo>
                    <a:pt x="105" y="39"/>
                  </a:lnTo>
                  <a:lnTo>
                    <a:pt x="160" y="5"/>
                  </a:lnTo>
                  <a:lnTo>
                    <a:pt x="207" y="0"/>
                  </a:lnTo>
                  <a:lnTo>
                    <a:pt x="259" y="13"/>
                  </a:lnTo>
                  <a:lnTo>
                    <a:pt x="283" y="44"/>
                  </a:lnTo>
                  <a:lnTo>
                    <a:pt x="298" y="84"/>
                  </a:lnTo>
                  <a:lnTo>
                    <a:pt x="293" y="125"/>
                  </a:lnTo>
                  <a:lnTo>
                    <a:pt x="285" y="173"/>
                  </a:lnTo>
                  <a:lnTo>
                    <a:pt x="259" y="212"/>
                  </a:lnTo>
                  <a:lnTo>
                    <a:pt x="332" y="303"/>
                  </a:lnTo>
                  <a:lnTo>
                    <a:pt x="322" y="328"/>
                  </a:lnTo>
                  <a:lnTo>
                    <a:pt x="238" y="256"/>
                  </a:lnTo>
                  <a:lnTo>
                    <a:pt x="191" y="312"/>
                  </a:lnTo>
                  <a:lnTo>
                    <a:pt x="141" y="351"/>
                  </a:lnTo>
                  <a:lnTo>
                    <a:pt x="89" y="370"/>
                  </a:lnTo>
                  <a:lnTo>
                    <a:pt x="47" y="370"/>
                  </a:lnTo>
                  <a:lnTo>
                    <a:pt x="16" y="354"/>
                  </a:lnTo>
                  <a:lnTo>
                    <a:pt x="0" y="3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grpSp>
        <p:nvGrpSpPr>
          <p:cNvPr id="1325" name="Group 311"/>
          <p:cNvGrpSpPr>
            <a:grpSpLocks/>
          </p:cNvGrpSpPr>
          <p:nvPr/>
        </p:nvGrpSpPr>
        <p:grpSpPr bwMode="auto">
          <a:xfrm>
            <a:off x="4780116" y="2714251"/>
            <a:ext cx="466725" cy="449263"/>
            <a:chOff x="1343" y="2065"/>
            <a:chExt cx="919" cy="1765"/>
          </a:xfrm>
        </p:grpSpPr>
        <p:sp>
          <p:nvSpPr>
            <p:cNvPr id="1367" name="Freeform 312"/>
            <p:cNvSpPr>
              <a:spLocks/>
            </p:cNvSpPr>
            <p:nvPr/>
          </p:nvSpPr>
          <p:spPr bwMode="auto">
            <a:xfrm>
              <a:off x="1504" y="2459"/>
              <a:ext cx="303" cy="734"/>
            </a:xfrm>
            <a:custGeom>
              <a:avLst/>
              <a:gdLst>
                <a:gd name="T0" fmla="*/ 104 w 303"/>
                <a:gd name="T1" fmla="*/ 71 h 734"/>
                <a:gd name="T2" fmla="*/ 159 w 303"/>
                <a:gd name="T3" fmla="*/ 19 h 734"/>
                <a:gd name="T4" fmla="*/ 225 w 303"/>
                <a:gd name="T5" fmla="*/ 0 h 734"/>
                <a:gd name="T6" fmla="*/ 272 w 303"/>
                <a:gd name="T7" fmla="*/ 3 h 734"/>
                <a:gd name="T8" fmla="*/ 280 w 303"/>
                <a:gd name="T9" fmla="*/ 48 h 734"/>
                <a:gd name="T10" fmla="*/ 277 w 303"/>
                <a:gd name="T11" fmla="*/ 105 h 734"/>
                <a:gd name="T12" fmla="*/ 225 w 303"/>
                <a:gd name="T13" fmla="*/ 173 h 734"/>
                <a:gd name="T14" fmla="*/ 193 w 303"/>
                <a:gd name="T15" fmla="*/ 275 h 734"/>
                <a:gd name="T16" fmla="*/ 190 w 303"/>
                <a:gd name="T17" fmla="*/ 377 h 734"/>
                <a:gd name="T18" fmla="*/ 214 w 303"/>
                <a:gd name="T19" fmla="*/ 472 h 734"/>
                <a:gd name="T20" fmla="*/ 246 w 303"/>
                <a:gd name="T21" fmla="*/ 559 h 734"/>
                <a:gd name="T22" fmla="*/ 303 w 303"/>
                <a:gd name="T23" fmla="*/ 632 h 734"/>
                <a:gd name="T24" fmla="*/ 303 w 303"/>
                <a:gd name="T25" fmla="*/ 656 h 734"/>
                <a:gd name="T26" fmla="*/ 295 w 303"/>
                <a:gd name="T27" fmla="*/ 708 h 734"/>
                <a:gd name="T28" fmla="*/ 253 w 303"/>
                <a:gd name="T29" fmla="*/ 732 h 734"/>
                <a:gd name="T30" fmla="*/ 206 w 303"/>
                <a:gd name="T31" fmla="*/ 734 h 734"/>
                <a:gd name="T32" fmla="*/ 127 w 303"/>
                <a:gd name="T33" fmla="*/ 716 h 734"/>
                <a:gd name="T34" fmla="*/ 66 w 303"/>
                <a:gd name="T35" fmla="*/ 656 h 734"/>
                <a:gd name="T36" fmla="*/ 34 w 303"/>
                <a:gd name="T37" fmla="*/ 551 h 734"/>
                <a:gd name="T38" fmla="*/ 11 w 303"/>
                <a:gd name="T39" fmla="*/ 482 h 734"/>
                <a:gd name="T40" fmla="*/ 0 w 303"/>
                <a:gd name="T41" fmla="*/ 393 h 734"/>
                <a:gd name="T42" fmla="*/ 8 w 303"/>
                <a:gd name="T43" fmla="*/ 275 h 734"/>
                <a:gd name="T44" fmla="*/ 34 w 303"/>
                <a:gd name="T45" fmla="*/ 176 h 734"/>
                <a:gd name="T46" fmla="*/ 66 w 303"/>
                <a:gd name="T47" fmla="*/ 110 h 734"/>
                <a:gd name="T48" fmla="*/ 104 w 303"/>
                <a:gd name="T49" fmla="*/ 71 h 7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734"/>
                <a:gd name="T77" fmla="*/ 303 w 303"/>
                <a:gd name="T78" fmla="*/ 734 h 7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734">
                  <a:moveTo>
                    <a:pt x="104" y="71"/>
                  </a:moveTo>
                  <a:lnTo>
                    <a:pt x="159" y="19"/>
                  </a:lnTo>
                  <a:lnTo>
                    <a:pt x="225" y="0"/>
                  </a:lnTo>
                  <a:lnTo>
                    <a:pt x="272" y="3"/>
                  </a:lnTo>
                  <a:lnTo>
                    <a:pt x="280" y="48"/>
                  </a:lnTo>
                  <a:lnTo>
                    <a:pt x="277" y="105"/>
                  </a:lnTo>
                  <a:lnTo>
                    <a:pt x="225" y="173"/>
                  </a:lnTo>
                  <a:lnTo>
                    <a:pt x="193" y="275"/>
                  </a:lnTo>
                  <a:lnTo>
                    <a:pt x="190" y="377"/>
                  </a:lnTo>
                  <a:lnTo>
                    <a:pt x="214" y="472"/>
                  </a:lnTo>
                  <a:lnTo>
                    <a:pt x="246" y="559"/>
                  </a:lnTo>
                  <a:lnTo>
                    <a:pt x="303" y="632"/>
                  </a:lnTo>
                  <a:lnTo>
                    <a:pt x="303" y="656"/>
                  </a:lnTo>
                  <a:lnTo>
                    <a:pt x="295" y="708"/>
                  </a:lnTo>
                  <a:lnTo>
                    <a:pt x="253" y="732"/>
                  </a:lnTo>
                  <a:lnTo>
                    <a:pt x="206" y="734"/>
                  </a:lnTo>
                  <a:lnTo>
                    <a:pt x="127" y="716"/>
                  </a:lnTo>
                  <a:lnTo>
                    <a:pt x="66" y="656"/>
                  </a:lnTo>
                  <a:lnTo>
                    <a:pt x="34" y="551"/>
                  </a:lnTo>
                  <a:lnTo>
                    <a:pt x="11" y="482"/>
                  </a:lnTo>
                  <a:lnTo>
                    <a:pt x="0" y="393"/>
                  </a:lnTo>
                  <a:lnTo>
                    <a:pt x="8" y="275"/>
                  </a:lnTo>
                  <a:lnTo>
                    <a:pt x="34" y="176"/>
                  </a:lnTo>
                  <a:lnTo>
                    <a:pt x="66" y="110"/>
                  </a:lnTo>
                  <a:lnTo>
                    <a:pt x="104"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68" name="Freeform 313"/>
            <p:cNvSpPr>
              <a:spLocks/>
            </p:cNvSpPr>
            <p:nvPr/>
          </p:nvSpPr>
          <p:spPr bwMode="auto">
            <a:xfrm>
              <a:off x="1715" y="2455"/>
              <a:ext cx="480" cy="503"/>
            </a:xfrm>
            <a:custGeom>
              <a:avLst/>
              <a:gdLst>
                <a:gd name="T0" fmla="*/ 0 w 480"/>
                <a:gd name="T1" fmla="*/ 36 h 503"/>
                <a:gd name="T2" fmla="*/ 16 w 480"/>
                <a:gd name="T3" fmla="*/ 0 h 503"/>
                <a:gd name="T4" fmla="*/ 47 w 480"/>
                <a:gd name="T5" fmla="*/ 0 h 503"/>
                <a:gd name="T6" fmla="*/ 86 w 480"/>
                <a:gd name="T7" fmla="*/ 39 h 503"/>
                <a:gd name="T8" fmla="*/ 112 w 480"/>
                <a:gd name="T9" fmla="*/ 133 h 503"/>
                <a:gd name="T10" fmla="*/ 133 w 480"/>
                <a:gd name="T11" fmla="*/ 243 h 503"/>
                <a:gd name="T12" fmla="*/ 149 w 480"/>
                <a:gd name="T13" fmla="*/ 358 h 503"/>
                <a:gd name="T14" fmla="*/ 199 w 480"/>
                <a:gd name="T15" fmla="*/ 445 h 503"/>
                <a:gd name="T16" fmla="*/ 199 w 480"/>
                <a:gd name="T17" fmla="*/ 447 h 503"/>
                <a:gd name="T18" fmla="*/ 199 w 480"/>
                <a:gd name="T19" fmla="*/ 463 h 503"/>
                <a:gd name="T20" fmla="*/ 267 w 480"/>
                <a:gd name="T21" fmla="*/ 453 h 503"/>
                <a:gd name="T22" fmla="*/ 337 w 480"/>
                <a:gd name="T23" fmla="*/ 408 h 503"/>
                <a:gd name="T24" fmla="*/ 369 w 480"/>
                <a:gd name="T25" fmla="*/ 366 h 503"/>
                <a:gd name="T26" fmla="*/ 425 w 480"/>
                <a:gd name="T27" fmla="*/ 251 h 503"/>
                <a:gd name="T28" fmla="*/ 425 w 480"/>
                <a:gd name="T29" fmla="*/ 209 h 503"/>
                <a:gd name="T30" fmla="*/ 403 w 480"/>
                <a:gd name="T31" fmla="*/ 170 h 503"/>
                <a:gd name="T32" fmla="*/ 379 w 480"/>
                <a:gd name="T33" fmla="*/ 115 h 503"/>
                <a:gd name="T34" fmla="*/ 371 w 480"/>
                <a:gd name="T35" fmla="*/ 94 h 503"/>
                <a:gd name="T36" fmla="*/ 400 w 480"/>
                <a:gd name="T37" fmla="*/ 83 h 503"/>
                <a:gd name="T38" fmla="*/ 435 w 480"/>
                <a:gd name="T39" fmla="*/ 86 h 503"/>
                <a:gd name="T40" fmla="*/ 456 w 480"/>
                <a:gd name="T41" fmla="*/ 107 h 503"/>
                <a:gd name="T42" fmla="*/ 480 w 480"/>
                <a:gd name="T43" fmla="*/ 154 h 503"/>
                <a:gd name="T44" fmla="*/ 467 w 480"/>
                <a:gd name="T45" fmla="*/ 241 h 503"/>
                <a:gd name="T46" fmla="*/ 456 w 480"/>
                <a:gd name="T47" fmla="*/ 288 h 503"/>
                <a:gd name="T48" fmla="*/ 403 w 480"/>
                <a:gd name="T49" fmla="*/ 385 h 503"/>
                <a:gd name="T50" fmla="*/ 356 w 480"/>
                <a:gd name="T51" fmla="*/ 455 h 503"/>
                <a:gd name="T52" fmla="*/ 269 w 480"/>
                <a:gd name="T53" fmla="*/ 487 h 503"/>
                <a:gd name="T54" fmla="*/ 199 w 480"/>
                <a:gd name="T55" fmla="*/ 503 h 503"/>
                <a:gd name="T56" fmla="*/ 144 w 480"/>
                <a:gd name="T57" fmla="*/ 476 h 503"/>
                <a:gd name="T58" fmla="*/ 118 w 480"/>
                <a:gd name="T59" fmla="*/ 385 h 503"/>
                <a:gd name="T60" fmla="*/ 89 w 480"/>
                <a:gd name="T61" fmla="*/ 272 h 503"/>
                <a:gd name="T62" fmla="*/ 65 w 480"/>
                <a:gd name="T63" fmla="*/ 188 h 503"/>
                <a:gd name="T64" fmla="*/ 34 w 480"/>
                <a:gd name="T65" fmla="*/ 141 h 503"/>
                <a:gd name="T66" fmla="*/ 2 w 480"/>
                <a:gd name="T67" fmla="*/ 94 h 503"/>
                <a:gd name="T68" fmla="*/ 0 w 480"/>
                <a:gd name="T69" fmla="*/ 36 h 5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0"/>
                <a:gd name="T106" fmla="*/ 0 h 503"/>
                <a:gd name="T107" fmla="*/ 480 w 480"/>
                <a:gd name="T108" fmla="*/ 503 h 5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0" h="503">
                  <a:moveTo>
                    <a:pt x="0" y="36"/>
                  </a:moveTo>
                  <a:lnTo>
                    <a:pt x="16" y="0"/>
                  </a:lnTo>
                  <a:lnTo>
                    <a:pt x="47" y="0"/>
                  </a:lnTo>
                  <a:lnTo>
                    <a:pt x="86" y="39"/>
                  </a:lnTo>
                  <a:lnTo>
                    <a:pt x="112" y="133"/>
                  </a:lnTo>
                  <a:lnTo>
                    <a:pt x="133" y="243"/>
                  </a:lnTo>
                  <a:lnTo>
                    <a:pt x="149" y="358"/>
                  </a:lnTo>
                  <a:lnTo>
                    <a:pt x="199" y="445"/>
                  </a:lnTo>
                  <a:lnTo>
                    <a:pt x="199" y="447"/>
                  </a:lnTo>
                  <a:lnTo>
                    <a:pt x="199" y="463"/>
                  </a:lnTo>
                  <a:lnTo>
                    <a:pt x="267" y="453"/>
                  </a:lnTo>
                  <a:lnTo>
                    <a:pt x="337" y="408"/>
                  </a:lnTo>
                  <a:lnTo>
                    <a:pt x="369" y="366"/>
                  </a:lnTo>
                  <a:lnTo>
                    <a:pt x="425" y="251"/>
                  </a:lnTo>
                  <a:lnTo>
                    <a:pt x="425" y="209"/>
                  </a:lnTo>
                  <a:lnTo>
                    <a:pt x="403" y="170"/>
                  </a:lnTo>
                  <a:lnTo>
                    <a:pt x="379" y="115"/>
                  </a:lnTo>
                  <a:lnTo>
                    <a:pt x="371" y="94"/>
                  </a:lnTo>
                  <a:lnTo>
                    <a:pt x="400" y="83"/>
                  </a:lnTo>
                  <a:lnTo>
                    <a:pt x="435" y="86"/>
                  </a:lnTo>
                  <a:lnTo>
                    <a:pt x="456" y="107"/>
                  </a:lnTo>
                  <a:lnTo>
                    <a:pt x="480" y="154"/>
                  </a:lnTo>
                  <a:lnTo>
                    <a:pt x="467" y="241"/>
                  </a:lnTo>
                  <a:lnTo>
                    <a:pt x="456" y="288"/>
                  </a:lnTo>
                  <a:lnTo>
                    <a:pt x="403" y="385"/>
                  </a:lnTo>
                  <a:lnTo>
                    <a:pt x="356" y="455"/>
                  </a:lnTo>
                  <a:lnTo>
                    <a:pt x="269" y="487"/>
                  </a:lnTo>
                  <a:lnTo>
                    <a:pt x="199" y="503"/>
                  </a:lnTo>
                  <a:lnTo>
                    <a:pt x="144" y="476"/>
                  </a:lnTo>
                  <a:lnTo>
                    <a:pt x="118" y="385"/>
                  </a:lnTo>
                  <a:lnTo>
                    <a:pt x="89" y="272"/>
                  </a:lnTo>
                  <a:lnTo>
                    <a:pt x="65" y="188"/>
                  </a:lnTo>
                  <a:lnTo>
                    <a:pt x="34" y="141"/>
                  </a:lnTo>
                  <a:lnTo>
                    <a:pt x="2" y="94"/>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nvGrpSpPr>
            <p:cNvPr id="1369" name="Group 314"/>
            <p:cNvGrpSpPr>
              <a:grpSpLocks/>
            </p:cNvGrpSpPr>
            <p:nvPr/>
          </p:nvGrpSpPr>
          <p:grpSpPr bwMode="auto">
            <a:xfrm>
              <a:off x="1821" y="2456"/>
              <a:ext cx="441" cy="437"/>
              <a:chOff x="1821" y="2456"/>
              <a:chExt cx="441" cy="437"/>
            </a:xfrm>
          </p:grpSpPr>
          <p:sp>
            <p:nvSpPr>
              <p:cNvPr id="1374" name="Freeform 315"/>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5 w 441"/>
                  <a:gd name="T35" fmla="*/ 154 h 4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1"/>
                  <a:gd name="T55" fmla="*/ 0 h 437"/>
                  <a:gd name="T56" fmla="*/ 441 w 441"/>
                  <a:gd name="T57" fmla="*/ 437 h 4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lnTo>
                      <a:pt x="5" y="15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75" name="Freeform 316"/>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437"/>
                  <a:gd name="T53" fmla="*/ 441 w 441"/>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76" name="Freeform 317"/>
              <p:cNvSpPr>
                <a:spLocks/>
              </p:cNvSpPr>
              <p:nvPr/>
            </p:nvSpPr>
            <p:spPr bwMode="auto">
              <a:xfrm>
                <a:off x="1827" y="2468"/>
                <a:ext cx="176" cy="157"/>
              </a:xfrm>
              <a:custGeom>
                <a:avLst/>
                <a:gdLst>
                  <a:gd name="T0" fmla="*/ 0 w 176"/>
                  <a:gd name="T1" fmla="*/ 149 h 157"/>
                  <a:gd name="T2" fmla="*/ 48 w 176"/>
                  <a:gd name="T3" fmla="*/ 157 h 157"/>
                  <a:gd name="T4" fmla="*/ 87 w 176"/>
                  <a:gd name="T5" fmla="*/ 143 h 157"/>
                  <a:gd name="T6" fmla="*/ 113 w 176"/>
                  <a:gd name="T7" fmla="*/ 128 h 157"/>
                  <a:gd name="T8" fmla="*/ 145 w 176"/>
                  <a:gd name="T9" fmla="*/ 104 h 157"/>
                  <a:gd name="T10" fmla="*/ 166 w 176"/>
                  <a:gd name="T11" fmla="*/ 78 h 157"/>
                  <a:gd name="T12" fmla="*/ 176 w 176"/>
                  <a:gd name="T13" fmla="*/ 34 h 157"/>
                  <a:gd name="T14" fmla="*/ 176 w 176"/>
                  <a:gd name="T15" fmla="*/ 7 h 157"/>
                  <a:gd name="T16" fmla="*/ 174 w 176"/>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157"/>
                  <a:gd name="T29" fmla="*/ 176 w 176"/>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157">
                    <a:moveTo>
                      <a:pt x="0" y="149"/>
                    </a:moveTo>
                    <a:lnTo>
                      <a:pt x="48" y="157"/>
                    </a:lnTo>
                    <a:lnTo>
                      <a:pt x="87" y="143"/>
                    </a:lnTo>
                    <a:lnTo>
                      <a:pt x="113" y="128"/>
                    </a:lnTo>
                    <a:lnTo>
                      <a:pt x="145" y="104"/>
                    </a:lnTo>
                    <a:lnTo>
                      <a:pt x="166" y="78"/>
                    </a:lnTo>
                    <a:lnTo>
                      <a:pt x="176" y="34"/>
                    </a:lnTo>
                    <a:lnTo>
                      <a:pt x="176" y="7"/>
                    </a:lnTo>
                    <a:lnTo>
                      <a:pt x="174"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sp>
          <p:nvSpPr>
            <p:cNvPr id="1370" name="Freeform 318"/>
            <p:cNvSpPr>
              <a:spLocks/>
            </p:cNvSpPr>
            <p:nvPr/>
          </p:nvSpPr>
          <p:spPr bwMode="auto">
            <a:xfrm>
              <a:off x="1343" y="2446"/>
              <a:ext cx="692" cy="515"/>
            </a:xfrm>
            <a:custGeom>
              <a:avLst/>
              <a:gdLst>
                <a:gd name="T0" fmla="*/ 244 w 692"/>
                <a:gd name="T1" fmla="*/ 21 h 515"/>
                <a:gd name="T2" fmla="*/ 305 w 692"/>
                <a:gd name="T3" fmla="*/ 0 h 515"/>
                <a:gd name="T4" fmla="*/ 337 w 692"/>
                <a:gd name="T5" fmla="*/ 23 h 515"/>
                <a:gd name="T6" fmla="*/ 337 w 692"/>
                <a:gd name="T7" fmla="*/ 78 h 515"/>
                <a:gd name="T8" fmla="*/ 284 w 692"/>
                <a:gd name="T9" fmla="*/ 138 h 515"/>
                <a:gd name="T10" fmla="*/ 194 w 692"/>
                <a:gd name="T11" fmla="*/ 170 h 515"/>
                <a:gd name="T12" fmla="*/ 124 w 692"/>
                <a:gd name="T13" fmla="*/ 227 h 515"/>
                <a:gd name="T14" fmla="*/ 79 w 692"/>
                <a:gd name="T15" fmla="*/ 295 h 515"/>
                <a:gd name="T16" fmla="*/ 55 w 692"/>
                <a:gd name="T17" fmla="*/ 350 h 515"/>
                <a:gd name="T18" fmla="*/ 55 w 692"/>
                <a:gd name="T19" fmla="*/ 397 h 515"/>
                <a:gd name="T20" fmla="*/ 84 w 692"/>
                <a:gd name="T21" fmla="*/ 447 h 515"/>
                <a:gd name="T22" fmla="*/ 155 w 692"/>
                <a:gd name="T23" fmla="*/ 470 h 515"/>
                <a:gd name="T24" fmla="*/ 213 w 692"/>
                <a:gd name="T25" fmla="*/ 476 h 515"/>
                <a:gd name="T26" fmla="*/ 300 w 692"/>
                <a:gd name="T27" fmla="*/ 470 h 515"/>
                <a:gd name="T28" fmla="*/ 410 w 692"/>
                <a:gd name="T29" fmla="*/ 439 h 515"/>
                <a:gd name="T30" fmla="*/ 480 w 692"/>
                <a:gd name="T31" fmla="*/ 374 h 515"/>
                <a:gd name="T32" fmla="*/ 525 w 692"/>
                <a:gd name="T33" fmla="*/ 321 h 515"/>
                <a:gd name="T34" fmla="*/ 512 w 692"/>
                <a:gd name="T35" fmla="*/ 272 h 515"/>
                <a:gd name="T36" fmla="*/ 517 w 692"/>
                <a:gd name="T37" fmla="*/ 240 h 515"/>
                <a:gd name="T38" fmla="*/ 564 w 692"/>
                <a:gd name="T39" fmla="*/ 259 h 515"/>
                <a:gd name="T40" fmla="*/ 614 w 692"/>
                <a:gd name="T41" fmla="*/ 259 h 515"/>
                <a:gd name="T42" fmla="*/ 651 w 692"/>
                <a:gd name="T43" fmla="*/ 227 h 515"/>
                <a:gd name="T44" fmla="*/ 674 w 692"/>
                <a:gd name="T45" fmla="*/ 204 h 515"/>
                <a:gd name="T46" fmla="*/ 690 w 692"/>
                <a:gd name="T47" fmla="*/ 209 h 515"/>
                <a:gd name="T48" fmla="*/ 692 w 692"/>
                <a:gd name="T49" fmla="*/ 225 h 515"/>
                <a:gd name="T50" fmla="*/ 677 w 692"/>
                <a:gd name="T51" fmla="*/ 272 h 515"/>
                <a:gd name="T52" fmla="*/ 677 w 692"/>
                <a:gd name="T53" fmla="*/ 314 h 515"/>
                <a:gd name="T54" fmla="*/ 658 w 692"/>
                <a:gd name="T55" fmla="*/ 345 h 515"/>
                <a:gd name="T56" fmla="*/ 614 w 692"/>
                <a:gd name="T57" fmla="*/ 368 h 515"/>
                <a:gd name="T58" fmla="*/ 575 w 692"/>
                <a:gd name="T59" fmla="*/ 368 h 515"/>
                <a:gd name="T60" fmla="*/ 533 w 692"/>
                <a:gd name="T61" fmla="*/ 374 h 515"/>
                <a:gd name="T62" fmla="*/ 449 w 692"/>
                <a:gd name="T63" fmla="*/ 444 h 515"/>
                <a:gd name="T64" fmla="*/ 386 w 692"/>
                <a:gd name="T65" fmla="*/ 483 h 515"/>
                <a:gd name="T66" fmla="*/ 289 w 692"/>
                <a:gd name="T67" fmla="*/ 510 h 515"/>
                <a:gd name="T68" fmla="*/ 186 w 692"/>
                <a:gd name="T69" fmla="*/ 515 h 515"/>
                <a:gd name="T70" fmla="*/ 110 w 692"/>
                <a:gd name="T71" fmla="*/ 499 h 515"/>
                <a:gd name="T72" fmla="*/ 53 w 692"/>
                <a:gd name="T73" fmla="*/ 478 h 515"/>
                <a:gd name="T74" fmla="*/ 14 w 692"/>
                <a:gd name="T75" fmla="*/ 436 h 515"/>
                <a:gd name="T76" fmla="*/ 0 w 692"/>
                <a:gd name="T77" fmla="*/ 389 h 515"/>
                <a:gd name="T78" fmla="*/ 0 w 692"/>
                <a:gd name="T79" fmla="*/ 319 h 515"/>
                <a:gd name="T80" fmla="*/ 24 w 692"/>
                <a:gd name="T81" fmla="*/ 272 h 515"/>
                <a:gd name="T82" fmla="*/ 53 w 692"/>
                <a:gd name="T83" fmla="*/ 225 h 515"/>
                <a:gd name="T84" fmla="*/ 92 w 692"/>
                <a:gd name="T85" fmla="*/ 172 h 515"/>
                <a:gd name="T86" fmla="*/ 150 w 692"/>
                <a:gd name="T87" fmla="*/ 131 h 515"/>
                <a:gd name="T88" fmla="*/ 186 w 692"/>
                <a:gd name="T89" fmla="*/ 86 h 515"/>
                <a:gd name="T90" fmla="*/ 213 w 692"/>
                <a:gd name="T91" fmla="*/ 47 h 515"/>
                <a:gd name="T92" fmla="*/ 244 w 692"/>
                <a:gd name="T93" fmla="*/ 21 h 5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2"/>
                <a:gd name="T142" fmla="*/ 0 h 515"/>
                <a:gd name="T143" fmla="*/ 692 w 692"/>
                <a:gd name="T144" fmla="*/ 515 h 5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2" h="515">
                  <a:moveTo>
                    <a:pt x="244" y="21"/>
                  </a:moveTo>
                  <a:lnTo>
                    <a:pt x="305" y="0"/>
                  </a:lnTo>
                  <a:lnTo>
                    <a:pt x="337" y="23"/>
                  </a:lnTo>
                  <a:lnTo>
                    <a:pt x="337" y="78"/>
                  </a:lnTo>
                  <a:lnTo>
                    <a:pt x="284" y="138"/>
                  </a:lnTo>
                  <a:lnTo>
                    <a:pt x="194" y="170"/>
                  </a:lnTo>
                  <a:lnTo>
                    <a:pt x="124" y="227"/>
                  </a:lnTo>
                  <a:lnTo>
                    <a:pt x="79" y="295"/>
                  </a:lnTo>
                  <a:lnTo>
                    <a:pt x="55" y="350"/>
                  </a:lnTo>
                  <a:lnTo>
                    <a:pt x="55" y="397"/>
                  </a:lnTo>
                  <a:lnTo>
                    <a:pt x="84" y="447"/>
                  </a:lnTo>
                  <a:lnTo>
                    <a:pt x="155" y="470"/>
                  </a:lnTo>
                  <a:lnTo>
                    <a:pt x="213" y="476"/>
                  </a:lnTo>
                  <a:lnTo>
                    <a:pt x="300" y="470"/>
                  </a:lnTo>
                  <a:lnTo>
                    <a:pt x="410" y="439"/>
                  </a:lnTo>
                  <a:lnTo>
                    <a:pt x="480" y="374"/>
                  </a:lnTo>
                  <a:lnTo>
                    <a:pt x="525" y="321"/>
                  </a:lnTo>
                  <a:lnTo>
                    <a:pt x="512" y="272"/>
                  </a:lnTo>
                  <a:lnTo>
                    <a:pt x="517" y="240"/>
                  </a:lnTo>
                  <a:lnTo>
                    <a:pt x="564" y="259"/>
                  </a:lnTo>
                  <a:lnTo>
                    <a:pt x="614" y="259"/>
                  </a:lnTo>
                  <a:lnTo>
                    <a:pt x="651" y="227"/>
                  </a:lnTo>
                  <a:lnTo>
                    <a:pt x="674" y="204"/>
                  </a:lnTo>
                  <a:lnTo>
                    <a:pt x="690" y="209"/>
                  </a:lnTo>
                  <a:lnTo>
                    <a:pt x="692" y="225"/>
                  </a:lnTo>
                  <a:lnTo>
                    <a:pt x="677" y="272"/>
                  </a:lnTo>
                  <a:lnTo>
                    <a:pt x="677" y="314"/>
                  </a:lnTo>
                  <a:lnTo>
                    <a:pt x="658" y="345"/>
                  </a:lnTo>
                  <a:lnTo>
                    <a:pt x="614" y="368"/>
                  </a:lnTo>
                  <a:lnTo>
                    <a:pt x="575" y="368"/>
                  </a:lnTo>
                  <a:lnTo>
                    <a:pt x="533" y="374"/>
                  </a:lnTo>
                  <a:lnTo>
                    <a:pt x="449" y="444"/>
                  </a:lnTo>
                  <a:lnTo>
                    <a:pt x="386" y="483"/>
                  </a:lnTo>
                  <a:lnTo>
                    <a:pt x="289" y="510"/>
                  </a:lnTo>
                  <a:lnTo>
                    <a:pt x="186" y="515"/>
                  </a:lnTo>
                  <a:lnTo>
                    <a:pt x="110" y="499"/>
                  </a:lnTo>
                  <a:lnTo>
                    <a:pt x="53" y="478"/>
                  </a:lnTo>
                  <a:lnTo>
                    <a:pt x="14" y="436"/>
                  </a:lnTo>
                  <a:lnTo>
                    <a:pt x="0" y="389"/>
                  </a:lnTo>
                  <a:lnTo>
                    <a:pt x="0" y="319"/>
                  </a:lnTo>
                  <a:lnTo>
                    <a:pt x="24" y="272"/>
                  </a:lnTo>
                  <a:lnTo>
                    <a:pt x="53" y="225"/>
                  </a:lnTo>
                  <a:lnTo>
                    <a:pt x="92" y="172"/>
                  </a:lnTo>
                  <a:lnTo>
                    <a:pt x="150" y="131"/>
                  </a:lnTo>
                  <a:lnTo>
                    <a:pt x="186" y="86"/>
                  </a:lnTo>
                  <a:lnTo>
                    <a:pt x="213" y="47"/>
                  </a:lnTo>
                  <a:lnTo>
                    <a:pt x="24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71" name="Freeform 319"/>
            <p:cNvSpPr>
              <a:spLocks/>
            </p:cNvSpPr>
            <p:nvPr/>
          </p:nvSpPr>
          <p:spPr bwMode="auto">
            <a:xfrm>
              <a:off x="1720" y="3093"/>
              <a:ext cx="312" cy="737"/>
            </a:xfrm>
            <a:custGeom>
              <a:avLst/>
              <a:gdLst>
                <a:gd name="T0" fmla="*/ 24 w 312"/>
                <a:gd name="T1" fmla="*/ 0 h 737"/>
                <a:gd name="T2" fmla="*/ 79 w 312"/>
                <a:gd name="T3" fmla="*/ 32 h 737"/>
                <a:gd name="T4" fmla="*/ 134 w 312"/>
                <a:gd name="T5" fmla="*/ 123 h 737"/>
                <a:gd name="T6" fmla="*/ 171 w 312"/>
                <a:gd name="T7" fmla="*/ 186 h 737"/>
                <a:gd name="T8" fmla="*/ 197 w 312"/>
                <a:gd name="T9" fmla="*/ 260 h 737"/>
                <a:gd name="T10" fmla="*/ 226 w 312"/>
                <a:gd name="T11" fmla="*/ 330 h 737"/>
                <a:gd name="T12" fmla="*/ 249 w 312"/>
                <a:gd name="T13" fmla="*/ 414 h 737"/>
                <a:gd name="T14" fmla="*/ 249 w 312"/>
                <a:gd name="T15" fmla="*/ 472 h 737"/>
                <a:gd name="T16" fmla="*/ 213 w 312"/>
                <a:gd name="T17" fmla="*/ 520 h 737"/>
                <a:gd name="T18" fmla="*/ 189 w 312"/>
                <a:gd name="T19" fmla="*/ 567 h 737"/>
                <a:gd name="T20" fmla="*/ 147 w 312"/>
                <a:gd name="T21" fmla="*/ 604 h 737"/>
                <a:gd name="T22" fmla="*/ 131 w 312"/>
                <a:gd name="T23" fmla="*/ 638 h 737"/>
                <a:gd name="T24" fmla="*/ 150 w 312"/>
                <a:gd name="T25" fmla="*/ 659 h 737"/>
                <a:gd name="T26" fmla="*/ 179 w 312"/>
                <a:gd name="T27" fmla="*/ 661 h 737"/>
                <a:gd name="T28" fmla="*/ 244 w 312"/>
                <a:gd name="T29" fmla="*/ 669 h 737"/>
                <a:gd name="T30" fmla="*/ 289 w 312"/>
                <a:gd name="T31" fmla="*/ 690 h 737"/>
                <a:gd name="T32" fmla="*/ 312 w 312"/>
                <a:gd name="T33" fmla="*/ 708 h 737"/>
                <a:gd name="T34" fmla="*/ 297 w 312"/>
                <a:gd name="T35" fmla="*/ 732 h 737"/>
                <a:gd name="T36" fmla="*/ 257 w 312"/>
                <a:gd name="T37" fmla="*/ 737 h 737"/>
                <a:gd name="T38" fmla="*/ 205 w 312"/>
                <a:gd name="T39" fmla="*/ 716 h 737"/>
                <a:gd name="T40" fmla="*/ 173 w 312"/>
                <a:gd name="T41" fmla="*/ 698 h 737"/>
                <a:gd name="T42" fmla="*/ 108 w 312"/>
                <a:gd name="T43" fmla="*/ 682 h 737"/>
                <a:gd name="T44" fmla="*/ 92 w 312"/>
                <a:gd name="T45" fmla="*/ 677 h 737"/>
                <a:gd name="T46" fmla="*/ 84 w 312"/>
                <a:gd name="T47" fmla="*/ 653 h 737"/>
                <a:gd name="T48" fmla="*/ 95 w 312"/>
                <a:gd name="T49" fmla="*/ 619 h 737"/>
                <a:gd name="T50" fmla="*/ 147 w 312"/>
                <a:gd name="T51" fmla="*/ 559 h 737"/>
                <a:gd name="T52" fmla="*/ 173 w 312"/>
                <a:gd name="T53" fmla="*/ 520 h 737"/>
                <a:gd name="T54" fmla="*/ 205 w 312"/>
                <a:gd name="T55" fmla="*/ 446 h 737"/>
                <a:gd name="T56" fmla="*/ 213 w 312"/>
                <a:gd name="T57" fmla="*/ 409 h 737"/>
                <a:gd name="T58" fmla="*/ 181 w 312"/>
                <a:gd name="T59" fmla="*/ 315 h 737"/>
                <a:gd name="T60" fmla="*/ 124 w 312"/>
                <a:gd name="T61" fmla="*/ 218 h 737"/>
                <a:gd name="T62" fmla="*/ 68 w 312"/>
                <a:gd name="T63" fmla="*/ 155 h 737"/>
                <a:gd name="T64" fmla="*/ 40 w 312"/>
                <a:gd name="T65" fmla="*/ 108 h 737"/>
                <a:gd name="T66" fmla="*/ 8 w 312"/>
                <a:gd name="T67" fmla="*/ 79 h 737"/>
                <a:gd name="T68" fmla="*/ 0 w 312"/>
                <a:gd name="T69" fmla="*/ 37 h 737"/>
                <a:gd name="T70" fmla="*/ 24 w 312"/>
                <a:gd name="T71" fmla="*/ 0 h 7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737"/>
                <a:gd name="T110" fmla="*/ 312 w 312"/>
                <a:gd name="T111" fmla="*/ 737 h 7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737">
                  <a:moveTo>
                    <a:pt x="24" y="0"/>
                  </a:moveTo>
                  <a:lnTo>
                    <a:pt x="79" y="32"/>
                  </a:lnTo>
                  <a:lnTo>
                    <a:pt x="134" y="123"/>
                  </a:lnTo>
                  <a:lnTo>
                    <a:pt x="171" y="186"/>
                  </a:lnTo>
                  <a:lnTo>
                    <a:pt x="197" y="260"/>
                  </a:lnTo>
                  <a:lnTo>
                    <a:pt x="226" y="330"/>
                  </a:lnTo>
                  <a:lnTo>
                    <a:pt x="249" y="414"/>
                  </a:lnTo>
                  <a:lnTo>
                    <a:pt x="249" y="472"/>
                  </a:lnTo>
                  <a:lnTo>
                    <a:pt x="213" y="520"/>
                  </a:lnTo>
                  <a:lnTo>
                    <a:pt x="189" y="567"/>
                  </a:lnTo>
                  <a:lnTo>
                    <a:pt x="147" y="604"/>
                  </a:lnTo>
                  <a:lnTo>
                    <a:pt x="131" y="638"/>
                  </a:lnTo>
                  <a:lnTo>
                    <a:pt x="150" y="659"/>
                  </a:lnTo>
                  <a:lnTo>
                    <a:pt x="179" y="661"/>
                  </a:lnTo>
                  <a:lnTo>
                    <a:pt x="244" y="669"/>
                  </a:lnTo>
                  <a:lnTo>
                    <a:pt x="289" y="690"/>
                  </a:lnTo>
                  <a:lnTo>
                    <a:pt x="312" y="708"/>
                  </a:lnTo>
                  <a:lnTo>
                    <a:pt x="297" y="732"/>
                  </a:lnTo>
                  <a:lnTo>
                    <a:pt x="257" y="737"/>
                  </a:lnTo>
                  <a:lnTo>
                    <a:pt x="205" y="716"/>
                  </a:lnTo>
                  <a:lnTo>
                    <a:pt x="173" y="698"/>
                  </a:lnTo>
                  <a:lnTo>
                    <a:pt x="108" y="682"/>
                  </a:lnTo>
                  <a:lnTo>
                    <a:pt x="92" y="677"/>
                  </a:lnTo>
                  <a:lnTo>
                    <a:pt x="84" y="653"/>
                  </a:lnTo>
                  <a:lnTo>
                    <a:pt x="95" y="619"/>
                  </a:lnTo>
                  <a:lnTo>
                    <a:pt x="147" y="559"/>
                  </a:lnTo>
                  <a:lnTo>
                    <a:pt x="173" y="520"/>
                  </a:lnTo>
                  <a:lnTo>
                    <a:pt x="205" y="446"/>
                  </a:lnTo>
                  <a:lnTo>
                    <a:pt x="213" y="409"/>
                  </a:lnTo>
                  <a:lnTo>
                    <a:pt x="181" y="315"/>
                  </a:lnTo>
                  <a:lnTo>
                    <a:pt x="124" y="218"/>
                  </a:lnTo>
                  <a:lnTo>
                    <a:pt x="68" y="155"/>
                  </a:lnTo>
                  <a:lnTo>
                    <a:pt x="40" y="108"/>
                  </a:lnTo>
                  <a:lnTo>
                    <a:pt x="8" y="79"/>
                  </a:lnTo>
                  <a:lnTo>
                    <a:pt x="0" y="37"/>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72" name="Freeform 320"/>
            <p:cNvSpPr>
              <a:spLocks/>
            </p:cNvSpPr>
            <p:nvPr/>
          </p:nvSpPr>
          <p:spPr bwMode="auto">
            <a:xfrm>
              <a:off x="1394" y="3090"/>
              <a:ext cx="283" cy="687"/>
            </a:xfrm>
            <a:custGeom>
              <a:avLst/>
              <a:gdLst>
                <a:gd name="T0" fmla="*/ 157 w 283"/>
                <a:gd name="T1" fmla="*/ 65 h 687"/>
                <a:gd name="T2" fmla="*/ 215 w 283"/>
                <a:gd name="T3" fmla="*/ 8 h 687"/>
                <a:gd name="T4" fmla="*/ 278 w 283"/>
                <a:gd name="T5" fmla="*/ 0 h 687"/>
                <a:gd name="T6" fmla="*/ 283 w 283"/>
                <a:gd name="T7" fmla="*/ 50 h 687"/>
                <a:gd name="T8" fmla="*/ 246 w 283"/>
                <a:gd name="T9" fmla="*/ 86 h 687"/>
                <a:gd name="T10" fmla="*/ 191 w 283"/>
                <a:gd name="T11" fmla="*/ 113 h 687"/>
                <a:gd name="T12" fmla="*/ 149 w 283"/>
                <a:gd name="T13" fmla="*/ 160 h 687"/>
                <a:gd name="T14" fmla="*/ 141 w 283"/>
                <a:gd name="T15" fmla="*/ 223 h 687"/>
                <a:gd name="T16" fmla="*/ 149 w 283"/>
                <a:gd name="T17" fmla="*/ 314 h 687"/>
                <a:gd name="T18" fmla="*/ 172 w 283"/>
                <a:gd name="T19" fmla="*/ 474 h 687"/>
                <a:gd name="T20" fmla="*/ 198 w 283"/>
                <a:gd name="T21" fmla="*/ 574 h 687"/>
                <a:gd name="T22" fmla="*/ 228 w 283"/>
                <a:gd name="T23" fmla="*/ 645 h 687"/>
                <a:gd name="T24" fmla="*/ 223 w 283"/>
                <a:gd name="T25" fmla="*/ 679 h 687"/>
                <a:gd name="T26" fmla="*/ 191 w 283"/>
                <a:gd name="T27" fmla="*/ 684 h 687"/>
                <a:gd name="T28" fmla="*/ 136 w 283"/>
                <a:gd name="T29" fmla="*/ 669 h 687"/>
                <a:gd name="T30" fmla="*/ 73 w 283"/>
                <a:gd name="T31" fmla="*/ 669 h 687"/>
                <a:gd name="T32" fmla="*/ 39 w 283"/>
                <a:gd name="T33" fmla="*/ 687 h 687"/>
                <a:gd name="T34" fmla="*/ 8 w 283"/>
                <a:gd name="T35" fmla="*/ 679 h 687"/>
                <a:gd name="T36" fmla="*/ 0 w 283"/>
                <a:gd name="T37" fmla="*/ 640 h 687"/>
                <a:gd name="T38" fmla="*/ 31 w 283"/>
                <a:gd name="T39" fmla="*/ 632 h 687"/>
                <a:gd name="T40" fmla="*/ 94 w 283"/>
                <a:gd name="T41" fmla="*/ 632 h 687"/>
                <a:gd name="T42" fmla="*/ 188 w 283"/>
                <a:gd name="T43" fmla="*/ 653 h 687"/>
                <a:gd name="T44" fmla="*/ 191 w 283"/>
                <a:gd name="T45" fmla="*/ 645 h 687"/>
                <a:gd name="T46" fmla="*/ 183 w 283"/>
                <a:gd name="T47" fmla="*/ 614 h 687"/>
                <a:gd name="T48" fmla="*/ 149 w 283"/>
                <a:gd name="T49" fmla="*/ 495 h 687"/>
                <a:gd name="T50" fmla="*/ 133 w 283"/>
                <a:gd name="T51" fmla="*/ 401 h 687"/>
                <a:gd name="T52" fmla="*/ 110 w 283"/>
                <a:gd name="T53" fmla="*/ 285 h 687"/>
                <a:gd name="T54" fmla="*/ 110 w 283"/>
                <a:gd name="T55" fmla="*/ 204 h 687"/>
                <a:gd name="T56" fmla="*/ 112 w 283"/>
                <a:gd name="T57" fmla="*/ 141 h 687"/>
                <a:gd name="T58" fmla="*/ 125 w 283"/>
                <a:gd name="T59" fmla="*/ 97 h 687"/>
                <a:gd name="T60" fmla="*/ 157 w 283"/>
                <a:gd name="T61" fmla="*/ 65 h 6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687"/>
                <a:gd name="T95" fmla="*/ 283 w 283"/>
                <a:gd name="T96" fmla="*/ 687 h 6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687">
                  <a:moveTo>
                    <a:pt x="157" y="65"/>
                  </a:moveTo>
                  <a:lnTo>
                    <a:pt x="215" y="8"/>
                  </a:lnTo>
                  <a:lnTo>
                    <a:pt x="278" y="0"/>
                  </a:lnTo>
                  <a:lnTo>
                    <a:pt x="283" y="50"/>
                  </a:lnTo>
                  <a:lnTo>
                    <a:pt x="246" y="86"/>
                  </a:lnTo>
                  <a:lnTo>
                    <a:pt x="191" y="113"/>
                  </a:lnTo>
                  <a:lnTo>
                    <a:pt x="149" y="160"/>
                  </a:lnTo>
                  <a:lnTo>
                    <a:pt x="141" y="223"/>
                  </a:lnTo>
                  <a:lnTo>
                    <a:pt x="149" y="314"/>
                  </a:lnTo>
                  <a:lnTo>
                    <a:pt x="172" y="474"/>
                  </a:lnTo>
                  <a:lnTo>
                    <a:pt x="198" y="574"/>
                  </a:lnTo>
                  <a:lnTo>
                    <a:pt x="228" y="645"/>
                  </a:lnTo>
                  <a:lnTo>
                    <a:pt x="223" y="679"/>
                  </a:lnTo>
                  <a:lnTo>
                    <a:pt x="191" y="684"/>
                  </a:lnTo>
                  <a:lnTo>
                    <a:pt x="136" y="669"/>
                  </a:lnTo>
                  <a:lnTo>
                    <a:pt x="73" y="669"/>
                  </a:lnTo>
                  <a:lnTo>
                    <a:pt x="39" y="687"/>
                  </a:lnTo>
                  <a:lnTo>
                    <a:pt x="8" y="679"/>
                  </a:lnTo>
                  <a:lnTo>
                    <a:pt x="0" y="640"/>
                  </a:lnTo>
                  <a:lnTo>
                    <a:pt x="31" y="632"/>
                  </a:lnTo>
                  <a:lnTo>
                    <a:pt x="94" y="632"/>
                  </a:lnTo>
                  <a:lnTo>
                    <a:pt x="188" y="653"/>
                  </a:lnTo>
                  <a:lnTo>
                    <a:pt x="191" y="645"/>
                  </a:lnTo>
                  <a:lnTo>
                    <a:pt x="183" y="614"/>
                  </a:lnTo>
                  <a:lnTo>
                    <a:pt x="149" y="495"/>
                  </a:lnTo>
                  <a:lnTo>
                    <a:pt x="133" y="401"/>
                  </a:lnTo>
                  <a:lnTo>
                    <a:pt x="110" y="285"/>
                  </a:lnTo>
                  <a:lnTo>
                    <a:pt x="110" y="204"/>
                  </a:lnTo>
                  <a:lnTo>
                    <a:pt x="112" y="141"/>
                  </a:lnTo>
                  <a:lnTo>
                    <a:pt x="125" y="97"/>
                  </a:lnTo>
                  <a:lnTo>
                    <a:pt x="15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73" name="Freeform 321"/>
            <p:cNvSpPr>
              <a:spLocks/>
            </p:cNvSpPr>
            <p:nvPr/>
          </p:nvSpPr>
          <p:spPr bwMode="auto">
            <a:xfrm>
              <a:off x="1673" y="2065"/>
              <a:ext cx="332" cy="370"/>
            </a:xfrm>
            <a:custGeom>
              <a:avLst/>
              <a:gdLst>
                <a:gd name="T0" fmla="*/ 0 w 332"/>
                <a:gd name="T1" fmla="*/ 331 h 370"/>
                <a:gd name="T2" fmla="*/ 0 w 332"/>
                <a:gd name="T3" fmla="*/ 248 h 370"/>
                <a:gd name="T4" fmla="*/ 16 w 332"/>
                <a:gd name="T5" fmla="*/ 157 h 370"/>
                <a:gd name="T6" fmla="*/ 55 w 332"/>
                <a:gd name="T7" fmla="*/ 84 h 370"/>
                <a:gd name="T8" fmla="*/ 105 w 332"/>
                <a:gd name="T9" fmla="*/ 39 h 370"/>
                <a:gd name="T10" fmla="*/ 160 w 332"/>
                <a:gd name="T11" fmla="*/ 5 h 370"/>
                <a:gd name="T12" fmla="*/ 207 w 332"/>
                <a:gd name="T13" fmla="*/ 0 h 370"/>
                <a:gd name="T14" fmla="*/ 259 w 332"/>
                <a:gd name="T15" fmla="*/ 13 h 370"/>
                <a:gd name="T16" fmla="*/ 283 w 332"/>
                <a:gd name="T17" fmla="*/ 44 h 370"/>
                <a:gd name="T18" fmla="*/ 298 w 332"/>
                <a:gd name="T19" fmla="*/ 84 h 370"/>
                <a:gd name="T20" fmla="*/ 293 w 332"/>
                <a:gd name="T21" fmla="*/ 125 h 370"/>
                <a:gd name="T22" fmla="*/ 285 w 332"/>
                <a:gd name="T23" fmla="*/ 173 h 370"/>
                <a:gd name="T24" fmla="*/ 259 w 332"/>
                <a:gd name="T25" fmla="*/ 212 h 370"/>
                <a:gd name="T26" fmla="*/ 332 w 332"/>
                <a:gd name="T27" fmla="*/ 303 h 370"/>
                <a:gd name="T28" fmla="*/ 322 w 332"/>
                <a:gd name="T29" fmla="*/ 328 h 370"/>
                <a:gd name="T30" fmla="*/ 238 w 332"/>
                <a:gd name="T31" fmla="*/ 256 h 370"/>
                <a:gd name="T32" fmla="*/ 191 w 332"/>
                <a:gd name="T33" fmla="*/ 312 h 370"/>
                <a:gd name="T34" fmla="*/ 141 w 332"/>
                <a:gd name="T35" fmla="*/ 351 h 370"/>
                <a:gd name="T36" fmla="*/ 89 w 332"/>
                <a:gd name="T37" fmla="*/ 370 h 370"/>
                <a:gd name="T38" fmla="*/ 47 w 332"/>
                <a:gd name="T39" fmla="*/ 370 h 370"/>
                <a:gd name="T40" fmla="*/ 16 w 332"/>
                <a:gd name="T41" fmla="*/ 354 h 370"/>
                <a:gd name="T42" fmla="*/ 0 w 332"/>
                <a:gd name="T43" fmla="*/ 331 h 3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2"/>
                <a:gd name="T67" fmla="*/ 0 h 370"/>
                <a:gd name="T68" fmla="*/ 332 w 332"/>
                <a:gd name="T69" fmla="*/ 370 h 3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2" h="370">
                  <a:moveTo>
                    <a:pt x="0" y="331"/>
                  </a:moveTo>
                  <a:lnTo>
                    <a:pt x="0" y="248"/>
                  </a:lnTo>
                  <a:lnTo>
                    <a:pt x="16" y="157"/>
                  </a:lnTo>
                  <a:lnTo>
                    <a:pt x="55" y="84"/>
                  </a:lnTo>
                  <a:lnTo>
                    <a:pt x="105" y="39"/>
                  </a:lnTo>
                  <a:lnTo>
                    <a:pt x="160" y="5"/>
                  </a:lnTo>
                  <a:lnTo>
                    <a:pt x="207" y="0"/>
                  </a:lnTo>
                  <a:lnTo>
                    <a:pt x="259" y="13"/>
                  </a:lnTo>
                  <a:lnTo>
                    <a:pt x="283" y="44"/>
                  </a:lnTo>
                  <a:lnTo>
                    <a:pt x="298" y="84"/>
                  </a:lnTo>
                  <a:lnTo>
                    <a:pt x="293" y="125"/>
                  </a:lnTo>
                  <a:lnTo>
                    <a:pt x="285" y="173"/>
                  </a:lnTo>
                  <a:lnTo>
                    <a:pt x="259" y="212"/>
                  </a:lnTo>
                  <a:lnTo>
                    <a:pt x="332" y="303"/>
                  </a:lnTo>
                  <a:lnTo>
                    <a:pt x="322" y="328"/>
                  </a:lnTo>
                  <a:lnTo>
                    <a:pt x="238" y="256"/>
                  </a:lnTo>
                  <a:lnTo>
                    <a:pt x="191" y="312"/>
                  </a:lnTo>
                  <a:lnTo>
                    <a:pt x="141" y="351"/>
                  </a:lnTo>
                  <a:lnTo>
                    <a:pt x="89" y="370"/>
                  </a:lnTo>
                  <a:lnTo>
                    <a:pt x="47" y="370"/>
                  </a:lnTo>
                  <a:lnTo>
                    <a:pt x="16" y="354"/>
                  </a:lnTo>
                  <a:lnTo>
                    <a:pt x="0" y="3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sp>
        <p:nvSpPr>
          <p:cNvPr id="1326" name="AutoShape 322"/>
          <p:cNvSpPr>
            <a:spLocks noChangeArrowheads="1"/>
          </p:cNvSpPr>
          <p:nvPr/>
        </p:nvSpPr>
        <p:spPr bwMode="auto">
          <a:xfrm>
            <a:off x="1580423" y="4766936"/>
            <a:ext cx="269875" cy="684804"/>
          </a:xfrm>
          <a:custGeom>
            <a:avLst/>
            <a:gdLst>
              <a:gd name="T0" fmla="*/ 2147483647 w 21600"/>
              <a:gd name="T1" fmla="*/ 90298214 h 21600"/>
              <a:gd name="T2" fmla="*/ 891487161 w 21600"/>
              <a:gd name="T3" fmla="*/ 445908163 h 21600"/>
              <a:gd name="T4" fmla="*/ 2147483647 w 21600"/>
              <a:gd name="T5" fmla="*/ 891820616 h 21600"/>
              <a:gd name="T6" fmla="*/ 2147483647 w 21600"/>
              <a:gd name="T7" fmla="*/ 44590816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hlink"/>
          </a:solidFill>
          <a:ln w="12700">
            <a:solidFill>
              <a:schemeClr val="tx1"/>
            </a:solidFill>
            <a:miter lim="800000"/>
            <a:headEnd/>
            <a:tailEnd/>
          </a:ln>
        </p:spPr>
        <p:txBody>
          <a:bodyPr lIns="86400" tIns="43200" rIns="86400" bIns="43200"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27" name="AutoShape 323"/>
          <p:cNvSpPr>
            <a:spLocks noChangeArrowheads="1"/>
          </p:cNvSpPr>
          <p:nvPr/>
        </p:nvSpPr>
        <p:spPr bwMode="auto">
          <a:xfrm>
            <a:off x="1303405" y="5005360"/>
            <a:ext cx="823912" cy="358775"/>
          </a:xfrm>
          <a:prstGeom prst="cloudCallout">
            <a:avLst>
              <a:gd name="adj1" fmla="val 17630"/>
              <a:gd name="adj2" fmla="val 14247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6400" tIns="43200" rIns="86400" bIns="4320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s-ES_tradnl"/>
          </a:p>
        </p:txBody>
      </p:sp>
      <p:grpSp>
        <p:nvGrpSpPr>
          <p:cNvPr id="1328" name="Group 324"/>
          <p:cNvGrpSpPr>
            <a:grpSpLocks/>
          </p:cNvGrpSpPr>
          <p:nvPr/>
        </p:nvGrpSpPr>
        <p:grpSpPr bwMode="auto">
          <a:xfrm flipH="1">
            <a:off x="9426576" y="5859464"/>
            <a:ext cx="360363" cy="541337"/>
            <a:chOff x="1343" y="2065"/>
            <a:chExt cx="919" cy="1765"/>
          </a:xfrm>
        </p:grpSpPr>
        <p:sp>
          <p:nvSpPr>
            <p:cNvPr id="1357" name="Freeform 325"/>
            <p:cNvSpPr>
              <a:spLocks/>
            </p:cNvSpPr>
            <p:nvPr/>
          </p:nvSpPr>
          <p:spPr bwMode="auto">
            <a:xfrm>
              <a:off x="1504" y="2459"/>
              <a:ext cx="303" cy="734"/>
            </a:xfrm>
            <a:custGeom>
              <a:avLst/>
              <a:gdLst>
                <a:gd name="T0" fmla="*/ 104 w 303"/>
                <a:gd name="T1" fmla="*/ 71 h 734"/>
                <a:gd name="T2" fmla="*/ 159 w 303"/>
                <a:gd name="T3" fmla="*/ 19 h 734"/>
                <a:gd name="T4" fmla="*/ 225 w 303"/>
                <a:gd name="T5" fmla="*/ 0 h 734"/>
                <a:gd name="T6" fmla="*/ 272 w 303"/>
                <a:gd name="T7" fmla="*/ 3 h 734"/>
                <a:gd name="T8" fmla="*/ 280 w 303"/>
                <a:gd name="T9" fmla="*/ 48 h 734"/>
                <a:gd name="T10" fmla="*/ 277 w 303"/>
                <a:gd name="T11" fmla="*/ 105 h 734"/>
                <a:gd name="T12" fmla="*/ 225 w 303"/>
                <a:gd name="T13" fmla="*/ 173 h 734"/>
                <a:gd name="T14" fmla="*/ 193 w 303"/>
                <a:gd name="T15" fmla="*/ 275 h 734"/>
                <a:gd name="T16" fmla="*/ 190 w 303"/>
                <a:gd name="T17" fmla="*/ 377 h 734"/>
                <a:gd name="T18" fmla="*/ 214 w 303"/>
                <a:gd name="T19" fmla="*/ 472 h 734"/>
                <a:gd name="T20" fmla="*/ 246 w 303"/>
                <a:gd name="T21" fmla="*/ 559 h 734"/>
                <a:gd name="T22" fmla="*/ 303 w 303"/>
                <a:gd name="T23" fmla="*/ 632 h 734"/>
                <a:gd name="T24" fmla="*/ 303 w 303"/>
                <a:gd name="T25" fmla="*/ 656 h 734"/>
                <a:gd name="T26" fmla="*/ 295 w 303"/>
                <a:gd name="T27" fmla="*/ 708 h 734"/>
                <a:gd name="T28" fmla="*/ 253 w 303"/>
                <a:gd name="T29" fmla="*/ 732 h 734"/>
                <a:gd name="T30" fmla="*/ 206 w 303"/>
                <a:gd name="T31" fmla="*/ 734 h 734"/>
                <a:gd name="T32" fmla="*/ 127 w 303"/>
                <a:gd name="T33" fmla="*/ 716 h 734"/>
                <a:gd name="T34" fmla="*/ 66 w 303"/>
                <a:gd name="T35" fmla="*/ 656 h 734"/>
                <a:gd name="T36" fmla="*/ 34 w 303"/>
                <a:gd name="T37" fmla="*/ 551 h 734"/>
                <a:gd name="T38" fmla="*/ 11 w 303"/>
                <a:gd name="T39" fmla="*/ 482 h 734"/>
                <a:gd name="T40" fmla="*/ 0 w 303"/>
                <a:gd name="T41" fmla="*/ 393 h 734"/>
                <a:gd name="T42" fmla="*/ 8 w 303"/>
                <a:gd name="T43" fmla="*/ 275 h 734"/>
                <a:gd name="T44" fmla="*/ 34 w 303"/>
                <a:gd name="T45" fmla="*/ 176 h 734"/>
                <a:gd name="T46" fmla="*/ 66 w 303"/>
                <a:gd name="T47" fmla="*/ 110 h 734"/>
                <a:gd name="T48" fmla="*/ 104 w 303"/>
                <a:gd name="T49" fmla="*/ 71 h 7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734"/>
                <a:gd name="T77" fmla="*/ 303 w 303"/>
                <a:gd name="T78" fmla="*/ 734 h 7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734">
                  <a:moveTo>
                    <a:pt x="104" y="71"/>
                  </a:moveTo>
                  <a:lnTo>
                    <a:pt x="159" y="19"/>
                  </a:lnTo>
                  <a:lnTo>
                    <a:pt x="225" y="0"/>
                  </a:lnTo>
                  <a:lnTo>
                    <a:pt x="272" y="3"/>
                  </a:lnTo>
                  <a:lnTo>
                    <a:pt x="280" y="48"/>
                  </a:lnTo>
                  <a:lnTo>
                    <a:pt x="277" y="105"/>
                  </a:lnTo>
                  <a:lnTo>
                    <a:pt x="225" y="173"/>
                  </a:lnTo>
                  <a:lnTo>
                    <a:pt x="193" y="275"/>
                  </a:lnTo>
                  <a:lnTo>
                    <a:pt x="190" y="377"/>
                  </a:lnTo>
                  <a:lnTo>
                    <a:pt x="214" y="472"/>
                  </a:lnTo>
                  <a:lnTo>
                    <a:pt x="246" y="559"/>
                  </a:lnTo>
                  <a:lnTo>
                    <a:pt x="303" y="632"/>
                  </a:lnTo>
                  <a:lnTo>
                    <a:pt x="303" y="656"/>
                  </a:lnTo>
                  <a:lnTo>
                    <a:pt x="295" y="708"/>
                  </a:lnTo>
                  <a:lnTo>
                    <a:pt x="253" y="732"/>
                  </a:lnTo>
                  <a:lnTo>
                    <a:pt x="206" y="734"/>
                  </a:lnTo>
                  <a:lnTo>
                    <a:pt x="127" y="716"/>
                  </a:lnTo>
                  <a:lnTo>
                    <a:pt x="66" y="656"/>
                  </a:lnTo>
                  <a:lnTo>
                    <a:pt x="34" y="551"/>
                  </a:lnTo>
                  <a:lnTo>
                    <a:pt x="11" y="482"/>
                  </a:lnTo>
                  <a:lnTo>
                    <a:pt x="0" y="393"/>
                  </a:lnTo>
                  <a:lnTo>
                    <a:pt x="8" y="275"/>
                  </a:lnTo>
                  <a:lnTo>
                    <a:pt x="34" y="176"/>
                  </a:lnTo>
                  <a:lnTo>
                    <a:pt x="66" y="110"/>
                  </a:lnTo>
                  <a:lnTo>
                    <a:pt x="104"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58" name="Freeform 326"/>
            <p:cNvSpPr>
              <a:spLocks/>
            </p:cNvSpPr>
            <p:nvPr/>
          </p:nvSpPr>
          <p:spPr bwMode="auto">
            <a:xfrm>
              <a:off x="1715" y="2455"/>
              <a:ext cx="480" cy="503"/>
            </a:xfrm>
            <a:custGeom>
              <a:avLst/>
              <a:gdLst>
                <a:gd name="T0" fmla="*/ 0 w 480"/>
                <a:gd name="T1" fmla="*/ 36 h 503"/>
                <a:gd name="T2" fmla="*/ 16 w 480"/>
                <a:gd name="T3" fmla="*/ 0 h 503"/>
                <a:gd name="T4" fmla="*/ 47 w 480"/>
                <a:gd name="T5" fmla="*/ 0 h 503"/>
                <a:gd name="T6" fmla="*/ 86 w 480"/>
                <a:gd name="T7" fmla="*/ 39 h 503"/>
                <a:gd name="T8" fmla="*/ 112 w 480"/>
                <a:gd name="T9" fmla="*/ 133 h 503"/>
                <a:gd name="T10" fmla="*/ 133 w 480"/>
                <a:gd name="T11" fmla="*/ 243 h 503"/>
                <a:gd name="T12" fmla="*/ 149 w 480"/>
                <a:gd name="T13" fmla="*/ 358 h 503"/>
                <a:gd name="T14" fmla="*/ 199 w 480"/>
                <a:gd name="T15" fmla="*/ 445 h 503"/>
                <a:gd name="T16" fmla="*/ 199 w 480"/>
                <a:gd name="T17" fmla="*/ 447 h 503"/>
                <a:gd name="T18" fmla="*/ 199 w 480"/>
                <a:gd name="T19" fmla="*/ 463 h 503"/>
                <a:gd name="T20" fmla="*/ 267 w 480"/>
                <a:gd name="T21" fmla="*/ 453 h 503"/>
                <a:gd name="T22" fmla="*/ 337 w 480"/>
                <a:gd name="T23" fmla="*/ 408 h 503"/>
                <a:gd name="T24" fmla="*/ 369 w 480"/>
                <a:gd name="T25" fmla="*/ 366 h 503"/>
                <a:gd name="T26" fmla="*/ 425 w 480"/>
                <a:gd name="T27" fmla="*/ 251 h 503"/>
                <a:gd name="T28" fmla="*/ 425 w 480"/>
                <a:gd name="T29" fmla="*/ 209 h 503"/>
                <a:gd name="T30" fmla="*/ 403 w 480"/>
                <a:gd name="T31" fmla="*/ 170 h 503"/>
                <a:gd name="T32" fmla="*/ 379 w 480"/>
                <a:gd name="T33" fmla="*/ 115 h 503"/>
                <a:gd name="T34" fmla="*/ 371 w 480"/>
                <a:gd name="T35" fmla="*/ 94 h 503"/>
                <a:gd name="T36" fmla="*/ 400 w 480"/>
                <a:gd name="T37" fmla="*/ 83 h 503"/>
                <a:gd name="T38" fmla="*/ 435 w 480"/>
                <a:gd name="T39" fmla="*/ 86 h 503"/>
                <a:gd name="T40" fmla="*/ 456 w 480"/>
                <a:gd name="T41" fmla="*/ 107 h 503"/>
                <a:gd name="T42" fmla="*/ 480 w 480"/>
                <a:gd name="T43" fmla="*/ 154 h 503"/>
                <a:gd name="T44" fmla="*/ 467 w 480"/>
                <a:gd name="T45" fmla="*/ 241 h 503"/>
                <a:gd name="T46" fmla="*/ 456 w 480"/>
                <a:gd name="T47" fmla="*/ 288 h 503"/>
                <a:gd name="T48" fmla="*/ 403 w 480"/>
                <a:gd name="T49" fmla="*/ 385 h 503"/>
                <a:gd name="T50" fmla="*/ 356 w 480"/>
                <a:gd name="T51" fmla="*/ 455 h 503"/>
                <a:gd name="T52" fmla="*/ 269 w 480"/>
                <a:gd name="T53" fmla="*/ 487 h 503"/>
                <a:gd name="T54" fmla="*/ 199 w 480"/>
                <a:gd name="T55" fmla="*/ 503 h 503"/>
                <a:gd name="T56" fmla="*/ 144 w 480"/>
                <a:gd name="T57" fmla="*/ 476 h 503"/>
                <a:gd name="T58" fmla="*/ 118 w 480"/>
                <a:gd name="T59" fmla="*/ 385 h 503"/>
                <a:gd name="T60" fmla="*/ 89 w 480"/>
                <a:gd name="T61" fmla="*/ 272 h 503"/>
                <a:gd name="T62" fmla="*/ 65 w 480"/>
                <a:gd name="T63" fmla="*/ 188 h 503"/>
                <a:gd name="T64" fmla="*/ 34 w 480"/>
                <a:gd name="T65" fmla="*/ 141 h 503"/>
                <a:gd name="T66" fmla="*/ 2 w 480"/>
                <a:gd name="T67" fmla="*/ 94 h 503"/>
                <a:gd name="T68" fmla="*/ 0 w 480"/>
                <a:gd name="T69" fmla="*/ 36 h 5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0"/>
                <a:gd name="T106" fmla="*/ 0 h 503"/>
                <a:gd name="T107" fmla="*/ 480 w 480"/>
                <a:gd name="T108" fmla="*/ 503 h 5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0" h="503">
                  <a:moveTo>
                    <a:pt x="0" y="36"/>
                  </a:moveTo>
                  <a:lnTo>
                    <a:pt x="16" y="0"/>
                  </a:lnTo>
                  <a:lnTo>
                    <a:pt x="47" y="0"/>
                  </a:lnTo>
                  <a:lnTo>
                    <a:pt x="86" y="39"/>
                  </a:lnTo>
                  <a:lnTo>
                    <a:pt x="112" y="133"/>
                  </a:lnTo>
                  <a:lnTo>
                    <a:pt x="133" y="243"/>
                  </a:lnTo>
                  <a:lnTo>
                    <a:pt x="149" y="358"/>
                  </a:lnTo>
                  <a:lnTo>
                    <a:pt x="199" y="445"/>
                  </a:lnTo>
                  <a:lnTo>
                    <a:pt x="199" y="447"/>
                  </a:lnTo>
                  <a:lnTo>
                    <a:pt x="199" y="463"/>
                  </a:lnTo>
                  <a:lnTo>
                    <a:pt x="267" y="453"/>
                  </a:lnTo>
                  <a:lnTo>
                    <a:pt x="337" y="408"/>
                  </a:lnTo>
                  <a:lnTo>
                    <a:pt x="369" y="366"/>
                  </a:lnTo>
                  <a:lnTo>
                    <a:pt x="425" y="251"/>
                  </a:lnTo>
                  <a:lnTo>
                    <a:pt x="425" y="209"/>
                  </a:lnTo>
                  <a:lnTo>
                    <a:pt x="403" y="170"/>
                  </a:lnTo>
                  <a:lnTo>
                    <a:pt x="379" y="115"/>
                  </a:lnTo>
                  <a:lnTo>
                    <a:pt x="371" y="94"/>
                  </a:lnTo>
                  <a:lnTo>
                    <a:pt x="400" y="83"/>
                  </a:lnTo>
                  <a:lnTo>
                    <a:pt x="435" y="86"/>
                  </a:lnTo>
                  <a:lnTo>
                    <a:pt x="456" y="107"/>
                  </a:lnTo>
                  <a:lnTo>
                    <a:pt x="480" y="154"/>
                  </a:lnTo>
                  <a:lnTo>
                    <a:pt x="467" y="241"/>
                  </a:lnTo>
                  <a:lnTo>
                    <a:pt x="456" y="288"/>
                  </a:lnTo>
                  <a:lnTo>
                    <a:pt x="403" y="385"/>
                  </a:lnTo>
                  <a:lnTo>
                    <a:pt x="356" y="455"/>
                  </a:lnTo>
                  <a:lnTo>
                    <a:pt x="269" y="487"/>
                  </a:lnTo>
                  <a:lnTo>
                    <a:pt x="199" y="503"/>
                  </a:lnTo>
                  <a:lnTo>
                    <a:pt x="144" y="476"/>
                  </a:lnTo>
                  <a:lnTo>
                    <a:pt x="118" y="385"/>
                  </a:lnTo>
                  <a:lnTo>
                    <a:pt x="89" y="272"/>
                  </a:lnTo>
                  <a:lnTo>
                    <a:pt x="65" y="188"/>
                  </a:lnTo>
                  <a:lnTo>
                    <a:pt x="34" y="141"/>
                  </a:lnTo>
                  <a:lnTo>
                    <a:pt x="2" y="94"/>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nvGrpSpPr>
            <p:cNvPr id="1359" name="Group 327"/>
            <p:cNvGrpSpPr>
              <a:grpSpLocks/>
            </p:cNvGrpSpPr>
            <p:nvPr/>
          </p:nvGrpSpPr>
          <p:grpSpPr bwMode="auto">
            <a:xfrm>
              <a:off x="1821" y="2456"/>
              <a:ext cx="441" cy="437"/>
              <a:chOff x="1821" y="2456"/>
              <a:chExt cx="441" cy="437"/>
            </a:xfrm>
          </p:grpSpPr>
          <p:sp>
            <p:nvSpPr>
              <p:cNvPr id="1364" name="Freeform 328"/>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5 w 441"/>
                  <a:gd name="T35" fmla="*/ 154 h 4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1"/>
                  <a:gd name="T55" fmla="*/ 0 h 437"/>
                  <a:gd name="T56" fmla="*/ 441 w 441"/>
                  <a:gd name="T57" fmla="*/ 437 h 4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lnTo>
                      <a:pt x="5" y="15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65" name="Freeform 329"/>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437"/>
                  <a:gd name="T53" fmla="*/ 441 w 441"/>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66" name="Freeform 330"/>
              <p:cNvSpPr>
                <a:spLocks/>
              </p:cNvSpPr>
              <p:nvPr/>
            </p:nvSpPr>
            <p:spPr bwMode="auto">
              <a:xfrm>
                <a:off x="1827" y="2468"/>
                <a:ext cx="176" cy="157"/>
              </a:xfrm>
              <a:custGeom>
                <a:avLst/>
                <a:gdLst>
                  <a:gd name="T0" fmla="*/ 0 w 176"/>
                  <a:gd name="T1" fmla="*/ 149 h 157"/>
                  <a:gd name="T2" fmla="*/ 48 w 176"/>
                  <a:gd name="T3" fmla="*/ 157 h 157"/>
                  <a:gd name="T4" fmla="*/ 87 w 176"/>
                  <a:gd name="T5" fmla="*/ 143 h 157"/>
                  <a:gd name="T6" fmla="*/ 113 w 176"/>
                  <a:gd name="T7" fmla="*/ 128 h 157"/>
                  <a:gd name="T8" fmla="*/ 145 w 176"/>
                  <a:gd name="T9" fmla="*/ 104 h 157"/>
                  <a:gd name="T10" fmla="*/ 166 w 176"/>
                  <a:gd name="T11" fmla="*/ 78 h 157"/>
                  <a:gd name="T12" fmla="*/ 176 w 176"/>
                  <a:gd name="T13" fmla="*/ 34 h 157"/>
                  <a:gd name="T14" fmla="*/ 176 w 176"/>
                  <a:gd name="T15" fmla="*/ 7 h 157"/>
                  <a:gd name="T16" fmla="*/ 174 w 176"/>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157"/>
                  <a:gd name="T29" fmla="*/ 176 w 176"/>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157">
                    <a:moveTo>
                      <a:pt x="0" y="149"/>
                    </a:moveTo>
                    <a:lnTo>
                      <a:pt x="48" y="157"/>
                    </a:lnTo>
                    <a:lnTo>
                      <a:pt x="87" y="143"/>
                    </a:lnTo>
                    <a:lnTo>
                      <a:pt x="113" y="128"/>
                    </a:lnTo>
                    <a:lnTo>
                      <a:pt x="145" y="104"/>
                    </a:lnTo>
                    <a:lnTo>
                      <a:pt x="166" y="78"/>
                    </a:lnTo>
                    <a:lnTo>
                      <a:pt x="176" y="34"/>
                    </a:lnTo>
                    <a:lnTo>
                      <a:pt x="176" y="7"/>
                    </a:lnTo>
                    <a:lnTo>
                      <a:pt x="174"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sp>
          <p:nvSpPr>
            <p:cNvPr id="1360" name="Freeform 331"/>
            <p:cNvSpPr>
              <a:spLocks/>
            </p:cNvSpPr>
            <p:nvPr/>
          </p:nvSpPr>
          <p:spPr bwMode="auto">
            <a:xfrm>
              <a:off x="1343" y="2446"/>
              <a:ext cx="692" cy="515"/>
            </a:xfrm>
            <a:custGeom>
              <a:avLst/>
              <a:gdLst>
                <a:gd name="T0" fmla="*/ 244 w 692"/>
                <a:gd name="T1" fmla="*/ 21 h 515"/>
                <a:gd name="T2" fmla="*/ 305 w 692"/>
                <a:gd name="T3" fmla="*/ 0 h 515"/>
                <a:gd name="T4" fmla="*/ 337 w 692"/>
                <a:gd name="T5" fmla="*/ 23 h 515"/>
                <a:gd name="T6" fmla="*/ 337 w 692"/>
                <a:gd name="T7" fmla="*/ 78 h 515"/>
                <a:gd name="T8" fmla="*/ 284 w 692"/>
                <a:gd name="T9" fmla="*/ 138 h 515"/>
                <a:gd name="T10" fmla="*/ 194 w 692"/>
                <a:gd name="T11" fmla="*/ 170 h 515"/>
                <a:gd name="T12" fmla="*/ 124 w 692"/>
                <a:gd name="T13" fmla="*/ 227 h 515"/>
                <a:gd name="T14" fmla="*/ 79 w 692"/>
                <a:gd name="T15" fmla="*/ 295 h 515"/>
                <a:gd name="T16" fmla="*/ 55 w 692"/>
                <a:gd name="T17" fmla="*/ 350 h 515"/>
                <a:gd name="T18" fmla="*/ 55 w 692"/>
                <a:gd name="T19" fmla="*/ 397 h 515"/>
                <a:gd name="T20" fmla="*/ 84 w 692"/>
                <a:gd name="T21" fmla="*/ 447 h 515"/>
                <a:gd name="T22" fmla="*/ 155 w 692"/>
                <a:gd name="T23" fmla="*/ 470 h 515"/>
                <a:gd name="T24" fmla="*/ 213 w 692"/>
                <a:gd name="T25" fmla="*/ 476 h 515"/>
                <a:gd name="T26" fmla="*/ 300 w 692"/>
                <a:gd name="T27" fmla="*/ 470 h 515"/>
                <a:gd name="T28" fmla="*/ 410 w 692"/>
                <a:gd name="T29" fmla="*/ 439 h 515"/>
                <a:gd name="T30" fmla="*/ 480 w 692"/>
                <a:gd name="T31" fmla="*/ 374 h 515"/>
                <a:gd name="T32" fmla="*/ 525 w 692"/>
                <a:gd name="T33" fmla="*/ 321 h 515"/>
                <a:gd name="T34" fmla="*/ 512 w 692"/>
                <a:gd name="T35" fmla="*/ 272 h 515"/>
                <a:gd name="T36" fmla="*/ 517 w 692"/>
                <a:gd name="T37" fmla="*/ 240 h 515"/>
                <a:gd name="T38" fmla="*/ 564 w 692"/>
                <a:gd name="T39" fmla="*/ 259 h 515"/>
                <a:gd name="T40" fmla="*/ 614 w 692"/>
                <a:gd name="T41" fmla="*/ 259 h 515"/>
                <a:gd name="T42" fmla="*/ 651 w 692"/>
                <a:gd name="T43" fmla="*/ 227 h 515"/>
                <a:gd name="T44" fmla="*/ 674 w 692"/>
                <a:gd name="T45" fmla="*/ 204 h 515"/>
                <a:gd name="T46" fmla="*/ 690 w 692"/>
                <a:gd name="T47" fmla="*/ 209 h 515"/>
                <a:gd name="T48" fmla="*/ 692 w 692"/>
                <a:gd name="T49" fmla="*/ 225 h 515"/>
                <a:gd name="T50" fmla="*/ 677 w 692"/>
                <a:gd name="T51" fmla="*/ 272 h 515"/>
                <a:gd name="T52" fmla="*/ 677 w 692"/>
                <a:gd name="T53" fmla="*/ 314 h 515"/>
                <a:gd name="T54" fmla="*/ 658 w 692"/>
                <a:gd name="T55" fmla="*/ 345 h 515"/>
                <a:gd name="T56" fmla="*/ 614 w 692"/>
                <a:gd name="T57" fmla="*/ 368 h 515"/>
                <a:gd name="T58" fmla="*/ 575 w 692"/>
                <a:gd name="T59" fmla="*/ 368 h 515"/>
                <a:gd name="T60" fmla="*/ 533 w 692"/>
                <a:gd name="T61" fmla="*/ 374 h 515"/>
                <a:gd name="T62" fmla="*/ 449 w 692"/>
                <a:gd name="T63" fmla="*/ 444 h 515"/>
                <a:gd name="T64" fmla="*/ 386 w 692"/>
                <a:gd name="T65" fmla="*/ 483 h 515"/>
                <a:gd name="T66" fmla="*/ 289 w 692"/>
                <a:gd name="T67" fmla="*/ 510 h 515"/>
                <a:gd name="T68" fmla="*/ 186 w 692"/>
                <a:gd name="T69" fmla="*/ 515 h 515"/>
                <a:gd name="T70" fmla="*/ 110 w 692"/>
                <a:gd name="T71" fmla="*/ 499 h 515"/>
                <a:gd name="T72" fmla="*/ 53 w 692"/>
                <a:gd name="T73" fmla="*/ 478 h 515"/>
                <a:gd name="T74" fmla="*/ 14 w 692"/>
                <a:gd name="T75" fmla="*/ 436 h 515"/>
                <a:gd name="T76" fmla="*/ 0 w 692"/>
                <a:gd name="T77" fmla="*/ 389 h 515"/>
                <a:gd name="T78" fmla="*/ 0 w 692"/>
                <a:gd name="T79" fmla="*/ 319 h 515"/>
                <a:gd name="T80" fmla="*/ 24 w 692"/>
                <a:gd name="T81" fmla="*/ 272 h 515"/>
                <a:gd name="T82" fmla="*/ 53 w 692"/>
                <a:gd name="T83" fmla="*/ 225 h 515"/>
                <a:gd name="T84" fmla="*/ 92 w 692"/>
                <a:gd name="T85" fmla="*/ 172 h 515"/>
                <a:gd name="T86" fmla="*/ 150 w 692"/>
                <a:gd name="T87" fmla="*/ 131 h 515"/>
                <a:gd name="T88" fmla="*/ 186 w 692"/>
                <a:gd name="T89" fmla="*/ 86 h 515"/>
                <a:gd name="T90" fmla="*/ 213 w 692"/>
                <a:gd name="T91" fmla="*/ 47 h 515"/>
                <a:gd name="T92" fmla="*/ 244 w 692"/>
                <a:gd name="T93" fmla="*/ 21 h 5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2"/>
                <a:gd name="T142" fmla="*/ 0 h 515"/>
                <a:gd name="T143" fmla="*/ 692 w 692"/>
                <a:gd name="T144" fmla="*/ 515 h 5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2" h="515">
                  <a:moveTo>
                    <a:pt x="244" y="21"/>
                  </a:moveTo>
                  <a:lnTo>
                    <a:pt x="305" y="0"/>
                  </a:lnTo>
                  <a:lnTo>
                    <a:pt x="337" y="23"/>
                  </a:lnTo>
                  <a:lnTo>
                    <a:pt x="337" y="78"/>
                  </a:lnTo>
                  <a:lnTo>
                    <a:pt x="284" y="138"/>
                  </a:lnTo>
                  <a:lnTo>
                    <a:pt x="194" y="170"/>
                  </a:lnTo>
                  <a:lnTo>
                    <a:pt x="124" y="227"/>
                  </a:lnTo>
                  <a:lnTo>
                    <a:pt x="79" y="295"/>
                  </a:lnTo>
                  <a:lnTo>
                    <a:pt x="55" y="350"/>
                  </a:lnTo>
                  <a:lnTo>
                    <a:pt x="55" y="397"/>
                  </a:lnTo>
                  <a:lnTo>
                    <a:pt x="84" y="447"/>
                  </a:lnTo>
                  <a:lnTo>
                    <a:pt x="155" y="470"/>
                  </a:lnTo>
                  <a:lnTo>
                    <a:pt x="213" y="476"/>
                  </a:lnTo>
                  <a:lnTo>
                    <a:pt x="300" y="470"/>
                  </a:lnTo>
                  <a:lnTo>
                    <a:pt x="410" y="439"/>
                  </a:lnTo>
                  <a:lnTo>
                    <a:pt x="480" y="374"/>
                  </a:lnTo>
                  <a:lnTo>
                    <a:pt x="525" y="321"/>
                  </a:lnTo>
                  <a:lnTo>
                    <a:pt x="512" y="272"/>
                  </a:lnTo>
                  <a:lnTo>
                    <a:pt x="517" y="240"/>
                  </a:lnTo>
                  <a:lnTo>
                    <a:pt x="564" y="259"/>
                  </a:lnTo>
                  <a:lnTo>
                    <a:pt x="614" y="259"/>
                  </a:lnTo>
                  <a:lnTo>
                    <a:pt x="651" y="227"/>
                  </a:lnTo>
                  <a:lnTo>
                    <a:pt x="674" y="204"/>
                  </a:lnTo>
                  <a:lnTo>
                    <a:pt x="690" y="209"/>
                  </a:lnTo>
                  <a:lnTo>
                    <a:pt x="692" y="225"/>
                  </a:lnTo>
                  <a:lnTo>
                    <a:pt x="677" y="272"/>
                  </a:lnTo>
                  <a:lnTo>
                    <a:pt x="677" y="314"/>
                  </a:lnTo>
                  <a:lnTo>
                    <a:pt x="658" y="345"/>
                  </a:lnTo>
                  <a:lnTo>
                    <a:pt x="614" y="368"/>
                  </a:lnTo>
                  <a:lnTo>
                    <a:pt x="575" y="368"/>
                  </a:lnTo>
                  <a:lnTo>
                    <a:pt x="533" y="374"/>
                  </a:lnTo>
                  <a:lnTo>
                    <a:pt x="449" y="444"/>
                  </a:lnTo>
                  <a:lnTo>
                    <a:pt x="386" y="483"/>
                  </a:lnTo>
                  <a:lnTo>
                    <a:pt x="289" y="510"/>
                  </a:lnTo>
                  <a:lnTo>
                    <a:pt x="186" y="515"/>
                  </a:lnTo>
                  <a:lnTo>
                    <a:pt x="110" y="499"/>
                  </a:lnTo>
                  <a:lnTo>
                    <a:pt x="53" y="478"/>
                  </a:lnTo>
                  <a:lnTo>
                    <a:pt x="14" y="436"/>
                  </a:lnTo>
                  <a:lnTo>
                    <a:pt x="0" y="389"/>
                  </a:lnTo>
                  <a:lnTo>
                    <a:pt x="0" y="319"/>
                  </a:lnTo>
                  <a:lnTo>
                    <a:pt x="24" y="272"/>
                  </a:lnTo>
                  <a:lnTo>
                    <a:pt x="53" y="225"/>
                  </a:lnTo>
                  <a:lnTo>
                    <a:pt x="92" y="172"/>
                  </a:lnTo>
                  <a:lnTo>
                    <a:pt x="150" y="131"/>
                  </a:lnTo>
                  <a:lnTo>
                    <a:pt x="186" y="86"/>
                  </a:lnTo>
                  <a:lnTo>
                    <a:pt x="213" y="47"/>
                  </a:lnTo>
                  <a:lnTo>
                    <a:pt x="24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61" name="Freeform 332"/>
            <p:cNvSpPr>
              <a:spLocks/>
            </p:cNvSpPr>
            <p:nvPr/>
          </p:nvSpPr>
          <p:spPr bwMode="auto">
            <a:xfrm>
              <a:off x="1720" y="3093"/>
              <a:ext cx="312" cy="737"/>
            </a:xfrm>
            <a:custGeom>
              <a:avLst/>
              <a:gdLst>
                <a:gd name="T0" fmla="*/ 24 w 312"/>
                <a:gd name="T1" fmla="*/ 0 h 737"/>
                <a:gd name="T2" fmla="*/ 79 w 312"/>
                <a:gd name="T3" fmla="*/ 32 h 737"/>
                <a:gd name="T4" fmla="*/ 134 w 312"/>
                <a:gd name="T5" fmla="*/ 123 h 737"/>
                <a:gd name="T6" fmla="*/ 171 w 312"/>
                <a:gd name="T7" fmla="*/ 186 h 737"/>
                <a:gd name="T8" fmla="*/ 197 w 312"/>
                <a:gd name="T9" fmla="*/ 260 h 737"/>
                <a:gd name="T10" fmla="*/ 226 w 312"/>
                <a:gd name="T11" fmla="*/ 330 h 737"/>
                <a:gd name="T12" fmla="*/ 249 w 312"/>
                <a:gd name="T13" fmla="*/ 414 h 737"/>
                <a:gd name="T14" fmla="*/ 249 w 312"/>
                <a:gd name="T15" fmla="*/ 472 h 737"/>
                <a:gd name="T16" fmla="*/ 213 w 312"/>
                <a:gd name="T17" fmla="*/ 520 h 737"/>
                <a:gd name="T18" fmla="*/ 189 w 312"/>
                <a:gd name="T19" fmla="*/ 567 h 737"/>
                <a:gd name="T20" fmla="*/ 147 w 312"/>
                <a:gd name="T21" fmla="*/ 604 h 737"/>
                <a:gd name="T22" fmla="*/ 131 w 312"/>
                <a:gd name="T23" fmla="*/ 638 h 737"/>
                <a:gd name="T24" fmla="*/ 150 w 312"/>
                <a:gd name="T25" fmla="*/ 659 h 737"/>
                <a:gd name="T26" fmla="*/ 179 w 312"/>
                <a:gd name="T27" fmla="*/ 661 h 737"/>
                <a:gd name="T28" fmla="*/ 244 w 312"/>
                <a:gd name="T29" fmla="*/ 669 h 737"/>
                <a:gd name="T30" fmla="*/ 289 w 312"/>
                <a:gd name="T31" fmla="*/ 690 h 737"/>
                <a:gd name="T32" fmla="*/ 312 w 312"/>
                <a:gd name="T33" fmla="*/ 708 h 737"/>
                <a:gd name="T34" fmla="*/ 297 w 312"/>
                <a:gd name="T35" fmla="*/ 732 h 737"/>
                <a:gd name="T36" fmla="*/ 257 w 312"/>
                <a:gd name="T37" fmla="*/ 737 h 737"/>
                <a:gd name="T38" fmla="*/ 205 w 312"/>
                <a:gd name="T39" fmla="*/ 716 h 737"/>
                <a:gd name="T40" fmla="*/ 173 w 312"/>
                <a:gd name="T41" fmla="*/ 698 h 737"/>
                <a:gd name="T42" fmla="*/ 108 w 312"/>
                <a:gd name="T43" fmla="*/ 682 h 737"/>
                <a:gd name="T44" fmla="*/ 92 w 312"/>
                <a:gd name="T45" fmla="*/ 677 h 737"/>
                <a:gd name="T46" fmla="*/ 84 w 312"/>
                <a:gd name="T47" fmla="*/ 653 h 737"/>
                <a:gd name="T48" fmla="*/ 95 w 312"/>
                <a:gd name="T49" fmla="*/ 619 h 737"/>
                <a:gd name="T50" fmla="*/ 147 w 312"/>
                <a:gd name="T51" fmla="*/ 559 h 737"/>
                <a:gd name="T52" fmla="*/ 173 w 312"/>
                <a:gd name="T53" fmla="*/ 520 h 737"/>
                <a:gd name="T54" fmla="*/ 205 w 312"/>
                <a:gd name="T55" fmla="*/ 446 h 737"/>
                <a:gd name="T56" fmla="*/ 213 w 312"/>
                <a:gd name="T57" fmla="*/ 409 h 737"/>
                <a:gd name="T58" fmla="*/ 181 w 312"/>
                <a:gd name="T59" fmla="*/ 315 h 737"/>
                <a:gd name="T60" fmla="*/ 124 w 312"/>
                <a:gd name="T61" fmla="*/ 218 h 737"/>
                <a:gd name="T62" fmla="*/ 68 w 312"/>
                <a:gd name="T63" fmla="*/ 155 h 737"/>
                <a:gd name="T64" fmla="*/ 40 w 312"/>
                <a:gd name="T65" fmla="*/ 108 h 737"/>
                <a:gd name="T66" fmla="*/ 8 w 312"/>
                <a:gd name="T67" fmla="*/ 79 h 737"/>
                <a:gd name="T68" fmla="*/ 0 w 312"/>
                <a:gd name="T69" fmla="*/ 37 h 737"/>
                <a:gd name="T70" fmla="*/ 24 w 312"/>
                <a:gd name="T71" fmla="*/ 0 h 7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737"/>
                <a:gd name="T110" fmla="*/ 312 w 312"/>
                <a:gd name="T111" fmla="*/ 737 h 7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737">
                  <a:moveTo>
                    <a:pt x="24" y="0"/>
                  </a:moveTo>
                  <a:lnTo>
                    <a:pt x="79" y="32"/>
                  </a:lnTo>
                  <a:lnTo>
                    <a:pt x="134" y="123"/>
                  </a:lnTo>
                  <a:lnTo>
                    <a:pt x="171" y="186"/>
                  </a:lnTo>
                  <a:lnTo>
                    <a:pt x="197" y="260"/>
                  </a:lnTo>
                  <a:lnTo>
                    <a:pt x="226" y="330"/>
                  </a:lnTo>
                  <a:lnTo>
                    <a:pt x="249" y="414"/>
                  </a:lnTo>
                  <a:lnTo>
                    <a:pt x="249" y="472"/>
                  </a:lnTo>
                  <a:lnTo>
                    <a:pt x="213" y="520"/>
                  </a:lnTo>
                  <a:lnTo>
                    <a:pt x="189" y="567"/>
                  </a:lnTo>
                  <a:lnTo>
                    <a:pt x="147" y="604"/>
                  </a:lnTo>
                  <a:lnTo>
                    <a:pt x="131" y="638"/>
                  </a:lnTo>
                  <a:lnTo>
                    <a:pt x="150" y="659"/>
                  </a:lnTo>
                  <a:lnTo>
                    <a:pt x="179" y="661"/>
                  </a:lnTo>
                  <a:lnTo>
                    <a:pt x="244" y="669"/>
                  </a:lnTo>
                  <a:lnTo>
                    <a:pt x="289" y="690"/>
                  </a:lnTo>
                  <a:lnTo>
                    <a:pt x="312" y="708"/>
                  </a:lnTo>
                  <a:lnTo>
                    <a:pt x="297" y="732"/>
                  </a:lnTo>
                  <a:lnTo>
                    <a:pt x="257" y="737"/>
                  </a:lnTo>
                  <a:lnTo>
                    <a:pt x="205" y="716"/>
                  </a:lnTo>
                  <a:lnTo>
                    <a:pt x="173" y="698"/>
                  </a:lnTo>
                  <a:lnTo>
                    <a:pt x="108" y="682"/>
                  </a:lnTo>
                  <a:lnTo>
                    <a:pt x="92" y="677"/>
                  </a:lnTo>
                  <a:lnTo>
                    <a:pt x="84" y="653"/>
                  </a:lnTo>
                  <a:lnTo>
                    <a:pt x="95" y="619"/>
                  </a:lnTo>
                  <a:lnTo>
                    <a:pt x="147" y="559"/>
                  </a:lnTo>
                  <a:lnTo>
                    <a:pt x="173" y="520"/>
                  </a:lnTo>
                  <a:lnTo>
                    <a:pt x="205" y="446"/>
                  </a:lnTo>
                  <a:lnTo>
                    <a:pt x="213" y="409"/>
                  </a:lnTo>
                  <a:lnTo>
                    <a:pt x="181" y="315"/>
                  </a:lnTo>
                  <a:lnTo>
                    <a:pt x="124" y="218"/>
                  </a:lnTo>
                  <a:lnTo>
                    <a:pt x="68" y="155"/>
                  </a:lnTo>
                  <a:lnTo>
                    <a:pt x="40" y="108"/>
                  </a:lnTo>
                  <a:lnTo>
                    <a:pt x="8" y="79"/>
                  </a:lnTo>
                  <a:lnTo>
                    <a:pt x="0" y="37"/>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62" name="Freeform 333"/>
            <p:cNvSpPr>
              <a:spLocks/>
            </p:cNvSpPr>
            <p:nvPr/>
          </p:nvSpPr>
          <p:spPr bwMode="auto">
            <a:xfrm>
              <a:off x="1394" y="3090"/>
              <a:ext cx="283" cy="687"/>
            </a:xfrm>
            <a:custGeom>
              <a:avLst/>
              <a:gdLst>
                <a:gd name="T0" fmla="*/ 157 w 283"/>
                <a:gd name="T1" fmla="*/ 65 h 687"/>
                <a:gd name="T2" fmla="*/ 215 w 283"/>
                <a:gd name="T3" fmla="*/ 8 h 687"/>
                <a:gd name="T4" fmla="*/ 278 w 283"/>
                <a:gd name="T5" fmla="*/ 0 h 687"/>
                <a:gd name="T6" fmla="*/ 283 w 283"/>
                <a:gd name="T7" fmla="*/ 50 h 687"/>
                <a:gd name="T8" fmla="*/ 246 w 283"/>
                <a:gd name="T9" fmla="*/ 86 h 687"/>
                <a:gd name="T10" fmla="*/ 191 w 283"/>
                <a:gd name="T11" fmla="*/ 113 h 687"/>
                <a:gd name="T12" fmla="*/ 149 w 283"/>
                <a:gd name="T13" fmla="*/ 160 h 687"/>
                <a:gd name="T14" fmla="*/ 141 w 283"/>
                <a:gd name="T15" fmla="*/ 223 h 687"/>
                <a:gd name="T16" fmla="*/ 149 w 283"/>
                <a:gd name="T17" fmla="*/ 314 h 687"/>
                <a:gd name="T18" fmla="*/ 172 w 283"/>
                <a:gd name="T19" fmla="*/ 474 h 687"/>
                <a:gd name="T20" fmla="*/ 198 w 283"/>
                <a:gd name="T21" fmla="*/ 574 h 687"/>
                <a:gd name="T22" fmla="*/ 228 w 283"/>
                <a:gd name="T23" fmla="*/ 645 h 687"/>
                <a:gd name="T24" fmla="*/ 223 w 283"/>
                <a:gd name="T25" fmla="*/ 679 h 687"/>
                <a:gd name="T26" fmla="*/ 191 w 283"/>
                <a:gd name="T27" fmla="*/ 684 h 687"/>
                <a:gd name="T28" fmla="*/ 136 w 283"/>
                <a:gd name="T29" fmla="*/ 669 h 687"/>
                <a:gd name="T30" fmla="*/ 73 w 283"/>
                <a:gd name="T31" fmla="*/ 669 h 687"/>
                <a:gd name="T32" fmla="*/ 39 w 283"/>
                <a:gd name="T33" fmla="*/ 687 h 687"/>
                <a:gd name="T34" fmla="*/ 8 w 283"/>
                <a:gd name="T35" fmla="*/ 679 h 687"/>
                <a:gd name="T36" fmla="*/ 0 w 283"/>
                <a:gd name="T37" fmla="*/ 640 h 687"/>
                <a:gd name="T38" fmla="*/ 31 w 283"/>
                <a:gd name="T39" fmla="*/ 632 h 687"/>
                <a:gd name="T40" fmla="*/ 94 w 283"/>
                <a:gd name="T41" fmla="*/ 632 h 687"/>
                <a:gd name="T42" fmla="*/ 188 w 283"/>
                <a:gd name="T43" fmla="*/ 653 h 687"/>
                <a:gd name="T44" fmla="*/ 191 w 283"/>
                <a:gd name="T45" fmla="*/ 645 h 687"/>
                <a:gd name="T46" fmla="*/ 183 w 283"/>
                <a:gd name="T47" fmla="*/ 614 h 687"/>
                <a:gd name="T48" fmla="*/ 149 w 283"/>
                <a:gd name="T49" fmla="*/ 495 h 687"/>
                <a:gd name="T50" fmla="*/ 133 w 283"/>
                <a:gd name="T51" fmla="*/ 401 h 687"/>
                <a:gd name="T52" fmla="*/ 110 w 283"/>
                <a:gd name="T53" fmla="*/ 285 h 687"/>
                <a:gd name="T54" fmla="*/ 110 w 283"/>
                <a:gd name="T55" fmla="*/ 204 h 687"/>
                <a:gd name="T56" fmla="*/ 112 w 283"/>
                <a:gd name="T57" fmla="*/ 141 h 687"/>
                <a:gd name="T58" fmla="*/ 125 w 283"/>
                <a:gd name="T59" fmla="*/ 97 h 687"/>
                <a:gd name="T60" fmla="*/ 157 w 283"/>
                <a:gd name="T61" fmla="*/ 65 h 6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687"/>
                <a:gd name="T95" fmla="*/ 283 w 283"/>
                <a:gd name="T96" fmla="*/ 687 h 6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687">
                  <a:moveTo>
                    <a:pt x="157" y="65"/>
                  </a:moveTo>
                  <a:lnTo>
                    <a:pt x="215" y="8"/>
                  </a:lnTo>
                  <a:lnTo>
                    <a:pt x="278" y="0"/>
                  </a:lnTo>
                  <a:lnTo>
                    <a:pt x="283" y="50"/>
                  </a:lnTo>
                  <a:lnTo>
                    <a:pt x="246" y="86"/>
                  </a:lnTo>
                  <a:lnTo>
                    <a:pt x="191" y="113"/>
                  </a:lnTo>
                  <a:lnTo>
                    <a:pt x="149" y="160"/>
                  </a:lnTo>
                  <a:lnTo>
                    <a:pt x="141" y="223"/>
                  </a:lnTo>
                  <a:lnTo>
                    <a:pt x="149" y="314"/>
                  </a:lnTo>
                  <a:lnTo>
                    <a:pt x="172" y="474"/>
                  </a:lnTo>
                  <a:lnTo>
                    <a:pt x="198" y="574"/>
                  </a:lnTo>
                  <a:lnTo>
                    <a:pt x="228" y="645"/>
                  </a:lnTo>
                  <a:lnTo>
                    <a:pt x="223" y="679"/>
                  </a:lnTo>
                  <a:lnTo>
                    <a:pt x="191" y="684"/>
                  </a:lnTo>
                  <a:lnTo>
                    <a:pt x="136" y="669"/>
                  </a:lnTo>
                  <a:lnTo>
                    <a:pt x="73" y="669"/>
                  </a:lnTo>
                  <a:lnTo>
                    <a:pt x="39" y="687"/>
                  </a:lnTo>
                  <a:lnTo>
                    <a:pt x="8" y="679"/>
                  </a:lnTo>
                  <a:lnTo>
                    <a:pt x="0" y="640"/>
                  </a:lnTo>
                  <a:lnTo>
                    <a:pt x="31" y="632"/>
                  </a:lnTo>
                  <a:lnTo>
                    <a:pt x="94" y="632"/>
                  </a:lnTo>
                  <a:lnTo>
                    <a:pt x="188" y="653"/>
                  </a:lnTo>
                  <a:lnTo>
                    <a:pt x="191" y="645"/>
                  </a:lnTo>
                  <a:lnTo>
                    <a:pt x="183" y="614"/>
                  </a:lnTo>
                  <a:lnTo>
                    <a:pt x="149" y="495"/>
                  </a:lnTo>
                  <a:lnTo>
                    <a:pt x="133" y="401"/>
                  </a:lnTo>
                  <a:lnTo>
                    <a:pt x="110" y="285"/>
                  </a:lnTo>
                  <a:lnTo>
                    <a:pt x="110" y="204"/>
                  </a:lnTo>
                  <a:lnTo>
                    <a:pt x="112" y="141"/>
                  </a:lnTo>
                  <a:lnTo>
                    <a:pt x="125" y="97"/>
                  </a:lnTo>
                  <a:lnTo>
                    <a:pt x="15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63" name="Freeform 334"/>
            <p:cNvSpPr>
              <a:spLocks/>
            </p:cNvSpPr>
            <p:nvPr/>
          </p:nvSpPr>
          <p:spPr bwMode="auto">
            <a:xfrm>
              <a:off x="1673" y="2065"/>
              <a:ext cx="332" cy="370"/>
            </a:xfrm>
            <a:custGeom>
              <a:avLst/>
              <a:gdLst>
                <a:gd name="T0" fmla="*/ 0 w 332"/>
                <a:gd name="T1" fmla="*/ 331 h 370"/>
                <a:gd name="T2" fmla="*/ 0 w 332"/>
                <a:gd name="T3" fmla="*/ 248 h 370"/>
                <a:gd name="T4" fmla="*/ 16 w 332"/>
                <a:gd name="T5" fmla="*/ 157 h 370"/>
                <a:gd name="T6" fmla="*/ 55 w 332"/>
                <a:gd name="T7" fmla="*/ 84 h 370"/>
                <a:gd name="T8" fmla="*/ 105 w 332"/>
                <a:gd name="T9" fmla="*/ 39 h 370"/>
                <a:gd name="T10" fmla="*/ 160 w 332"/>
                <a:gd name="T11" fmla="*/ 5 h 370"/>
                <a:gd name="T12" fmla="*/ 207 w 332"/>
                <a:gd name="T13" fmla="*/ 0 h 370"/>
                <a:gd name="T14" fmla="*/ 259 w 332"/>
                <a:gd name="T15" fmla="*/ 13 h 370"/>
                <a:gd name="T16" fmla="*/ 283 w 332"/>
                <a:gd name="T17" fmla="*/ 44 h 370"/>
                <a:gd name="T18" fmla="*/ 298 w 332"/>
                <a:gd name="T19" fmla="*/ 84 h 370"/>
                <a:gd name="T20" fmla="*/ 293 w 332"/>
                <a:gd name="T21" fmla="*/ 125 h 370"/>
                <a:gd name="T22" fmla="*/ 285 w 332"/>
                <a:gd name="T23" fmla="*/ 173 h 370"/>
                <a:gd name="T24" fmla="*/ 259 w 332"/>
                <a:gd name="T25" fmla="*/ 212 h 370"/>
                <a:gd name="T26" fmla="*/ 332 w 332"/>
                <a:gd name="T27" fmla="*/ 303 h 370"/>
                <a:gd name="T28" fmla="*/ 322 w 332"/>
                <a:gd name="T29" fmla="*/ 328 h 370"/>
                <a:gd name="T30" fmla="*/ 238 w 332"/>
                <a:gd name="T31" fmla="*/ 256 h 370"/>
                <a:gd name="T32" fmla="*/ 191 w 332"/>
                <a:gd name="T33" fmla="*/ 312 h 370"/>
                <a:gd name="T34" fmla="*/ 141 w 332"/>
                <a:gd name="T35" fmla="*/ 351 h 370"/>
                <a:gd name="T36" fmla="*/ 89 w 332"/>
                <a:gd name="T37" fmla="*/ 370 h 370"/>
                <a:gd name="T38" fmla="*/ 47 w 332"/>
                <a:gd name="T39" fmla="*/ 370 h 370"/>
                <a:gd name="T40" fmla="*/ 16 w 332"/>
                <a:gd name="T41" fmla="*/ 354 h 370"/>
                <a:gd name="T42" fmla="*/ 0 w 332"/>
                <a:gd name="T43" fmla="*/ 331 h 3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2"/>
                <a:gd name="T67" fmla="*/ 0 h 370"/>
                <a:gd name="T68" fmla="*/ 332 w 332"/>
                <a:gd name="T69" fmla="*/ 370 h 3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2" h="370">
                  <a:moveTo>
                    <a:pt x="0" y="331"/>
                  </a:moveTo>
                  <a:lnTo>
                    <a:pt x="0" y="248"/>
                  </a:lnTo>
                  <a:lnTo>
                    <a:pt x="16" y="157"/>
                  </a:lnTo>
                  <a:lnTo>
                    <a:pt x="55" y="84"/>
                  </a:lnTo>
                  <a:lnTo>
                    <a:pt x="105" y="39"/>
                  </a:lnTo>
                  <a:lnTo>
                    <a:pt x="160" y="5"/>
                  </a:lnTo>
                  <a:lnTo>
                    <a:pt x="207" y="0"/>
                  </a:lnTo>
                  <a:lnTo>
                    <a:pt x="259" y="13"/>
                  </a:lnTo>
                  <a:lnTo>
                    <a:pt x="283" y="44"/>
                  </a:lnTo>
                  <a:lnTo>
                    <a:pt x="298" y="84"/>
                  </a:lnTo>
                  <a:lnTo>
                    <a:pt x="293" y="125"/>
                  </a:lnTo>
                  <a:lnTo>
                    <a:pt x="285" y="173"/>
                  </a:lnTo>
                  <a:lnTo>
                    <a:pt x="259" y="212"/>
                  </a:lnTo>
                  <a:lnTo>
                    <a:pt x="332" y="303"/>
                  </a:lnTo>
                  <a:lnTo>
                    <a:pt x="322" y="328"/>
                  </a:lnTo>
                  <a:lnTo>
                    <a:pt x="238" y="256"/>
                  </a:lnTo>
                  <a:lnTo>
                    <a:pt x="191" y="312"/>
                  </a:lnTo>
                  <a:lnTo>
                    <a:pt x="141" y="351"/>
                  </a:lnTo>
                  <a:lnTo>
                    <a:pt x="89" y="370"/>
                  </a:lnTo>
                  <a:lnTo>
                    <a:pt x="47" y="370"/>
                  </a:lnTo>
                  <a:lnTo>
                    <a:pt x="16" y="354"/>
                  </a:lnTo>
                  <a:lnTo>
                    <a:pt x="0" y="3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grpSp>
        <p:nvGrpSpPr>
          <p:cNvPr id="1329" name="Group 335"/>
          <p:cNvGrpSpPr>
            <a:grpSpLocks/>
          </p:cNvGrpSpPr>
          <p:nvPr/>
        </p:nvGrpSpPr>
        <p:grpSpPr bwMode="auto">
          <a:xfrm>
            <a:off x="8347076" y="5859464"/>
            <a:ext cx="360363" cy="541337"/>
            <a:chOff x="1343" y="2065"/>
            <a:chExt cx="919" cy="1765"/>
          </a:xfrm>
        </p:grpSpPr>
        <p:sp>
          <p:nvSpPr>
            <p:cNvPr id="1347" name="Freeform 336"/>
            <p:cNvSpPr>
              <a:spLocks/>
            </p:cNvSpPr>
            <p:nvPr/>
          </p:nvSpPr>
          <p:spPr bwMode="auto">
            <a:xfrm>
              <a:off x="1504" y="2459"/>
              <a:ext cx="303" cy="734"/>
            </a:xfrm>
            <a:custGeom>
              <a:avLst/>
              <a:gdLst>
                <a:gd name="T0" fmla="*/ 104 w 303"/>
                <a:gd name="T1" fmla="*/ 71 h 734"/>
                <a:gd name="T2" fmla="*/ 159 w 303"/>
                <a:gd name="T3" fmla="*/ 19 h 734"/>
                <a:gd name="T4" fmla="*/ 225 w 303"/>
                <a:gd name="T5" fmla="*/ 0 h 734"/>
                <a:gd name="T6" fmla="*/ 272 w 303"/>
                <a:gd name="T7" fmla="*/ 3 h 734"/>
                <a:gd name="T8" fmla="*/ 280 w 303"/>
                <a:gd name="T9" fmla="*/ 48 h 734"/>
                <a:gd name="T10" fmla="*/ 277 w 303"/>
                <a:gd name="T11" fmla="*/ 105 h 734"/>
                <a:gd name="T12" fmla="*/ 225 w 303"/>
                <a:gd name="T13" fmla="*/ 173 h 734"/>
                <a:gd name="T14" fmla="*/ 193 w 303"/>
                <a:gd name="T15" fmla="*/ 275 h 734"/>
                <a:gd name="T16" fmla="*/ 190 w 303"/>
                <a:gd name="T17" fmla="*/ 377 h 734"/>
                <a:gd name="T18" fmla="*/ 214 w 303"/>
                <a:gd name="T19" fmla="*/ 472 h 734"/>
                <a:gd name="T20" fmla="*/ 246 w 303"/>
                <a:gd name="T21" fmla="*/ 559 h 734"/>
                <a:gd name="T22" fmla="*/ 303 w 303"/>
                <a:gd name="T23" fmla="*/ 632 h 734"/>
                <a:gd name="T24" fmla="*/ 303 w 303"/>
                <a:gd name="T25" fmla="*/ 656 h 734"/>
                <a:gd name="T26" fmla="*/ 295 w 303"/>
                <a:gd name="T27" fmla="*/ 708 h 734"/>
                <a:gd name="T28" fmla="*/ 253 w 303"/>
                <a:gd name="T29" fmla="*/ 732 h 734"/>
                <a:gd name="T30" fmla="*/ 206 w 303"/>
                <a:gd name="T31" fmla="*/ 734 h 734"/>
                <a:gd name="T32" fmla="*/ 127 w 303"/>
                <a:gd name="T33" fmla="*/ 716 h 734"/>
                <a:gd name="T34" fmla="*/ 66 w 303"/>
                <a:gd name="T35" fmla="*/ 656 h 734"/>
                <a:gd name="T36" fmla="*/ 34 w 303"/>
                <a:gd name="T37" fmla="*/ 551 h 734"/>
                <a:gd name="T38" fmla="*/ 11 w 303"/>
                <a:gd name="T39" fmla="*/ 482 h 734"/>
                <a:gd name="T40" fmla="*/ 0 w 303"/>
                <a:gd name="T41" fmla="*/ 393 h 734"/>
                <a:gd name="T42" fmla="*/ 8 w 303"/>
                <a:gd name="T43" fmla="*/ 275 h 734"/>
                <a:gd name="T44" fmla="*/ 34 w 303"/>
                <a:gd name="T45" fmla="*/ 176 h 734"/>
                <a:gd name="T46" fmla="*/ 66 w 303"/>
                <a:gd name="T47" fmla="*/ 110 h 734"/>
                <a:gd name="T48" fmla="*/ 104 w 303"/>
                <a:gd name="T49" fmla="*/ 71 h 7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734"/>
                <a:gd name="T77" fmla="*/ 303 w 303"/>
                <a:gd name="T78" fmla="*/ 734 h 7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734">
                  <a:moveTo>
                    <a:pt x="104" y="71"/>
                  </a:moveTo>
                  <a:lnTo>
                    <a:pt x="159" y="19"/>
                  </a:lnTo>
                  <a:lnTo>
                    <a:pt x="225" y="0"/>
                  </a:lnTo>
                  <a:lnTo>
                    <a:pt x="272" y="3"/>
                  </a:lnTo>
                  <a:lnTo>
                    <a:pt x="280" y="48"/>
                  </a:lnTo>
                  <a:lnTo>
                    <a:pt x="277" y="105"/>
                  </a:lnTo>
                  <a:lnTo>
                    <a:pt x="225" y="173"/>
                  </a:lnTo>
                  <a:lnTo>
                    <a:pt x="193" y="275"/>
                  </a:lnTo>
                  <a:lnTo>
                    <a:pt x="190" y="377"/>
                  </a:lnTo>
                  <a:lnTo>
                    <a:pt x="214" y="472"/>
                  </a:lnTo>
                  <a:lnTo>
                    <a:pt x="246" y="559"/>
                  </a:lnTo>
                  <a:lnTo>
                    <a:pt x="303" y="632"/>
                  </a:lnTo>
                  <a:lnTo>
                    <a:pt x="303" y="656"/>
                  </a:lnTo>
                  <a:lnTo>
                    <a:pt x="295" y="708"/>
                  </a:lnTo>
                  <a:lnTo>
                    <a:pt x="253" y="732"/>
                  </a:lnTo>
                  <a:lnTo>
                    <a:pt x="206" y="734"/>
                  </a:lnTo>
                  <a:lnTo>
                    <a:pt x="127" y="716"/>
                  </a:lnTo>
                  <a:lnTo>
                    <a:pt x="66" y="656"/>
                  </a:lnTo>
                  <a:lnTo>
                    <a:pt x="34" y="551"/>
                  </a:lnTo>
                  <a:lnTo>
                    <a:pt x="11" y="482"/>
                  </a:lnTo>
                  <a:lnTo>
                    <a:pt x="0" y="393"/>
                  </a:lnTo>
                  <a:lnTo>
                    <a:pt x="8" y="275"/>
                  </a:lnTo>
                  <a:lnTo>
                    <a:pt x="34" y="176"/>
                  </a:lnTo>
                  <a:lnTo>
                    <a:pt x="66" y="110"/>
                  </a:lnTo>
                  <a:lnTo>
                    <a:pt x="104"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48" name="Freeform 337"/>
            <p:cNvSpPr>
              <a:spLocks/>
            </p:cNvSpPr>
            <p:nvPr/>
          </p:nvSpPr>
          <p:spPr bwMode="auto">
            <a:xfrm>
              <a:off x="1715" y="2455"/>
              <a:ext cx="480" cy="503"/>
            </a:xfrm>
            <a:custGeom>
              <a:avLst/>
              <a:gdLst>
                <a:gd name="T0" fmla="*/ 0 w 480"/>
                <a:gd name="T1" fmla="*/ 36 h 503"/>
                <a:gd name="T2" fmla="*/ 16 w 480"/>
                <a:gd name="T3" fmla="*/ 0 h 503"/>
                <a:gd name="T4" fmla="*/ 47 w 480"/>
                <a:gd name="T5" fmla="*/ 0 h 503"/>
                <a:gd name="T6" fmla="*/ 86 w 480"/>
                <a:gd name="T7" fmla="*/ 39 h 503"/>
                <a:gd name="T8" fmla="*/ 112 w 480"/>
                <a:gd name="T9" fmla="*/ 133 h 503"/>
                <a:gd name="T10" fmla="*/ 133 w 480"/>
                <a:gd name="T11" fmla="*/ 243 h 503"/>
                <a:gd name="T12" fmla="*/ 149 w 480"/>
                <a:gd name="T13" fmla="*/ 358 h 503"/>
                <a:gd name="T14" fmla="*/ 199 w 480"/>
                <a:gd name="T15" fmla="*/ 445 h 503"/>
                <a:gd name="T16" fmla="*/ 199 w 480"/>
                <a:gd name="T17" fmla="*/ 447 h 503"/>
                <a:gd name="T18" fmla="*/ 199 w 480"/>
                <a:gd name="T19" fmla="*/ 463 h 503"/>
                <a:gd name="T20" fmla="*/ 267 w 480"/>
                <a:gd name="T21" fmla="*/ 453 h 503"/>
                <a:gd name="T22" fmla="*/ 337 w 480"/>
                <a:gd name="T23" fmla="*/ 408 h 503"/>
                <a:gd name="T24" fmla="*/ 369 w 480"/>
                <a:gd name="T25" fmla="*/ 366 h 503"/>
                <a:gd name="T26" fmla="*/ 425 w 480"/>
                <a:gd name="T27" fmla="*/ 251 h 503"/>
                <a:gd name="T28" fmla="*/ 425 w 480"/>
                <a:gd name="T29" fmla="*/ 209 h 503"/>
                <a:gd name="T30" fmla="*/ 403 w 480"/>
                <a:gd name="T31" fmla="*/ 170 h 503"/>
                <a:gd name="T32" fmla="*/ 379 w 480"/>
                <a:gd name="T33" fmla="*/ 115 h 503"/>
                <a:gd name="T34" fmla="*/ 371 w 480"/>
                <a:gd name="T35" fmla="*/ 94 h 503"/>
                <a:gd name="T36" fmla="*/ 400 w 480"/>
                <a:gd name="T37" fmla="*/ 83 h 503"/>
                <a:gd name="T38" fmla="*/ 435 w 480"/>
                <a:gd name="T39" fmla="*/ 86 h 503"/>
                <a:gd name="T40" fmla="*/ 456 w 480"/>
                <a:gd name="T41" fmla="*/ 107 h 503"/>
                <a:gd name="T42" fmla="*/ 480 w 480"/>
                <a:gd name="T43" fmla="*/ 154 h 503"/>
                <a:gd name="T44" fmla="*/ 467 w 480"/>
                <a:gd name="T45" fmla="*/ 241 h 503"/>
                <a:gd name="T46" fmla="*/ 456 w 480"/>
                <a:gd name="T47" fmla="*/ 288 h 503"/>
                <a:gd name="T48" fmla="*/ 403 w 480"/>
                <a:gd name="T49" fmla="*/ 385 h 503"/>
                <a:gd name="T50" fmla="*/ 356 w 480"/>
                <a:gd name="T51" fmla="*/ 455 h 503"/>
                <a:gd name="T52" fmla="*/ 269 w 480"/>
                <a:gd name="T53" fmla="*/ 487 h 503"/>
                <a:gd name="T54" fmla="*/ 199 w 480"/>
                <a:gd name="T55" fmla="*/ 503 h 503"/>
                <a:gd name="T56" fmla="*/ 144 w 480"/>
                <a:gd name="T57" fmla="*/ 476 h 503"/>
                <a:gd name="T58" fmla="*/ 118 w 480"/>
                <a:gd name="T59" fmla="*/ 385 h 503"/>
                <a:gd name="T60" fmla="*/ 89 w 480"/>
                <a:gd name="T61" fmla="*/ 272 h 503"/>
                <a:gd name="T62" fmla="*/ 65 w 480"/>
                <a:gd name="T63" fmla="*/ 188 h 503"/>
                <a:gd name="T64" fmla="*/ 34 w 480"/>
                <a:gd name="T65" fmla="*/ 141 h 503"/>
                <a:gd name="T66" fmla="*/ 2 w 480"/>
                <a:gd name="T67" fmla="*/ 94 h 503"/>
                <a:gd name="T68" fmla="*/ 0 w 480"/>
                <a:gd name="T69" fmla="*/ 36 h 5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0"/>
                <a:gd name="T106" fmla="*/ 0 h 503"/>
                <a:gd name="T107" fmla="*/ 480 w 480"/>
                <a:gd name="T108" fmla="*/ 503 h 5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0" h="503">
                  <a:moveTo>
                    <a:pt x="0" y="36"/>
                  </a:moveTo>
                  <a:lnTo>
                    <a:pt x="16" y="0"/>
                  </a:lnTo>
                  <a:lnTo>
                    <a:pt x="47" y="0"/>
                  </a:lnTo>
                  <a:lnTo>
                    <a:pt x="86" y="39"/>
                  </a:lnTo>
                  <a:lnTo>
                    <a:pt x="112" y="133"/>
                  </a:lnTo>
                  <a:lnTo>
                    <a:pt x="133" y="243"/>
                  </a:lnTo>
                  <a:lnTo>
                    <a:pt x="149" y="358"/>
                  </a:lnTo>
                  <a:lnTo>
                    <a:pt x="199" y="445"/>
                  </a:lnTo>
                  <a:lnTo>
                    <a:pt x="199" y="447"/>
                  </a:lnTo>
                  <a:lnTo>
                    <a:pt x="199" y="463"/>
                  </a:lnTo>
                  <a:lnTo>
                    <a:pt x="267" y="453"/>
                  </a:lnTo>
                  <a:lnTo>
                    <a:pt x="337" y="408"/>
                  </a:lnTo>
                  <a:lnTo>
                    <a:pt x="369" y="366"/>
                  </a:lnTo>
                  <a:lnTo>
                    <a:pt x="425" y="251"/>
                  </a:lnTo>
                  <a:lnTo>
                    <a:pt x="425" y="209"/>
                  </a:lnTo>
                  <a:lnTo>
                    <a:pt x="403" y="170"/>
                  </a:lnTo>
                  <a:lnTo>
                    <a:pt x="379" y="115"/>
                  </a:lnTo>
                  <a:lnTo>
                    <a:pt x="371" y="94"/>
                  </a:lnTo>
                  <a:lnTo>
                    <a:pt x="400" y="83"/>
                  </a:lnTo>
                  <a:lnTo>
                    <a:pt x="435" y="86"/>
                  </a:lnTo>
                  <a:lnTo>
                    <a:pt x="456" y="107"/>
                  </a:lnTo>
                  <a:lnTo>
                    <a:pt x="480" y="154"/>
                  </a:lnTo>
                  <a:lnTo>
                    <a:pt x="467" y="241"/>
                  </a:lnTo>
                  <a:lnTo>
                    <a:pt x="456" y="288"/>
                  </a:lnTo>
                  <a:lnTo>
                    <a:pt x="403" y="385"/>
                  </a:lnTo>
                  <a:lnTo>
                    <a:pt x="356" y="455"/>
                  </a:lnTo>
                  <a:lnTo>
                    <a:pt x="269" y="487"/>
                  </a:lnTo>
                  <a:lnTo>
                    <a:pt x="199" y="503"/>
                  </a:lnTo>
                  <a:lnTo>
                    <a:pt x="144" y="476"/>
                  </a:lnTo>
                  <a:lnTo>
                    <a:pt x="118" y="385"/>
                  </a:lnTo>
                  <a:lnTo>
                    <a:pt x="89" y="272"/>
                  </a:lnTo>
                  <a:lnTo>
                    <a:pt x="65" y="188"/>
                  </a:lnTo>
                  <a:lnTo>
                    <a:pt x="34" y="141"/>
                  </a:lnTo>
                  <a:lnTo>
                    <a:pt x="2" y="94"/>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nvGrpSpPr>
            <p:cNvPr id="1349" name="Group 338"/>
            <p:cNvGrpSpPr>
              <a:grpSpLocks/>
            </p:cNvGrpSpPr>
            <p:nvPr/>
          </p:nvGrpSpPr>
          <p:grpSpPr bwMode="auto">
            <a:xfrm>
              <a:off x="1821" y="2456"/>
              <a:ext cx="441" cy="437"/>
              <a:chOff x="1821" y="2456"/>
              <a:chExt cx="441" cy="437"/>
            </a:xfrm>
          </p:grpSpPr>
          <p:sp>
            <p:nvSpPr>
              <p:cNvPr id="1354" name="Freeform 339"/>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5 w 441"/>
                  <a:gd name="T35" fmla="*/ 154 h 4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1"/>
                  <a:gd name="T55" fmla="*/ 0 h 437"/>
                  <a:gd name="T56" fmla="*/ 441 w 441"/>
                  <a:gd name="T57" fmla="*/ 437 h 4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lnTo>
                      <a:pt x="5" y="15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55" name="Freeform 340"/>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437"/>
                  <a:gd name="T53" fmla="*/ 441 w 441"/>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56" name="Freeform 341"/>
              <p:cNvSpPr>
                <a:spLocks/>
              </p:cNvSpPr>
              <p:nvPr/>
            </p:nvSpPr>
            <p:spPr bwMode="auto">
              <a:xfrm>
                <a:off x="1827" y="2468"/>
                <a:ext cx="176" cy="157"/>
              </a:xfrm>
              <a:custGeom>
                <a:avLst/>
                <a:gdLst>
                  <a:gd name="T0" fmla="*/ 0 w 176"/>
                  <a:gd name="T1" fmla="*/ 149 h 157"/>
                  <a:gd name="T2" fmla="*/ 48 w 176"/>
                  <a:gd name="T3" fmla="*/ 157 h 157"/>
                  <a:gd name="T4" fmla="*/ 87 w 176"/>
                  <a:gd name="T5" fmla="*/ 143 h 157"/>
                  <a:gd name="T6" fmla="*/ 113 w 176"/>
                  <a:gd name="T7" fmla="*/ 128 h 157"/>
                  <a:gd name="T8" fmla="*/ 145 w 176"/>
                  <a:gd name="T9" fmla="*/ 104 h 157"/>
                  <a:gd name="T10" fmla="*/ 166 w 176"/>
                  <a:gd name="T11" fmla="*/ 78 h 157"/>
                  <a:gd name="T12" fmla="*/ 176 w 176"/>
                  <a:gd name="T13" fmla="*/ 34 h 157"/>
                  <a:gd name="T14" fmla="*/ 176 w 176"/>
                  <a:gd name="T15" fmla="*/ 7 h 157"/>
                  <a:gd name="T16" fmla="*/ 174 w 176"/>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157"/>
                  <a:gd name="T29" fmla="*/ 176 w 176"/>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157">
                    <a:moveTo>
                      <a:pt x="0" y="149"/>
                    </a:moveTo>
                    <a:lnTo>
                      <a:pt x="48" y="157"/>
                    </a:lnTo>
                    <a:lnTo>
                      <a:pt x="87" y="143"/>
                    </a:lnTo>
                    <a:lnTo>
                      <a:pt x="113" y="128"/>
                    </a:lnTo>
                    <a:lnTo>
                      <a:pt x="145" y="104"/>
                    </a:lnTo>
                    <a:lnTo>
                      <a:pt x="166" y="78"/>
                    </a:lnTo>
                    <a:lnTo>
                      <a:pt x="176" y="34"/>
                    </a:lnTo>
                    <a:lnTo>
                      <a:pt x="176" y="7"/>
                    </a:lnTo>
                    <a:lnTo>
                      <a:pt x="174"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sp>
          <p:nvSpPr>
            <p:cNvPr id="1350" name="Freeform 342"/>
            <p:cNvSpPr>
              <a:spLocks/>
            </p:cNvSpPr>
            <p:nvPr/>
          </p:nvSpPr>
          <p:spPr bwMode="auto">
            <a:xfrm>
              <a:off x="1343" y="2446"/>
              <a:ext cx="692" cy="515"/>
            </a:xfrm>
            <a:custGeom>
              <a:avLst/>
              <a:gdLst>
                <a:gd name="T0" fmla="*/ 244 w 692"/>
                <a:gd name="T1" fmla="*/ 21 h 515"/>
                <a:gd name="T2" fmla="*/ 305 w 692"/>
                <a:gd name="T3" fmla="*/ 0 h 515"/>
                <a:gd name="T4" fmla="*/ 337 w 692"/>
                <a:gd name="T5" fmla="*/ 23 h 515"/>
                <a:gd name="T6" fmla="*/ 337 w 692"/>
                <a:gd name="T7" fmla="*/ 78 h 515"/>
                <a:gd name="T8" fmla="*/ 284 w 692"/>
                <a:gd name="T9" fmla="*/ 138 h 515"/>
                <a:gd name="T10" fmla="*/ 194 w 692"/>
                <a:gd name="T11" fmla="*/ 170 h 515"/>
                <a:gd name="T12" fmla="*/ 124 w 692"/>
                <a:gd name="T13" fmla="*/ 227 h 515"/>
                <a:gd name="T14" fmla="*/ 79 w 692"/>
                <a:gd name="T15" fmla="*/ 295 h 515"/>
                <a:gd name="T16" fmla="*/ 55 w 692"/>
                <a:gd name="T17" fmla="*/ 350 h 515"/>
                <a:gd name="T18" fmla="*/ 55 w 692"/>
                <a:gd name="T19" fmla="*/ 397 h 515"/>
                <a:gd name="T20" fmla="*/ 84 w 692"/>
                <a:gd name="T21" fmla="*/ 447 h 515"/>
                <a:gd name="T22" fmla="*/ 155 w 692"/>
                <a:gd name="T23" fmla="*/ 470 h 515"/>
                <a:gd name="T24" fmla="*/ 213 w 692"/>
                <a:gd name="T25" fmla="*/ 476 h 515"/>
                <a:gd name="T26" fmla="*/ 300 w 692"/>
                <a:gd name="T27" fmla="*/ 470 h 515"/>
                <a:gd name="T28" fmla="*/ 410 w 692"/>
                <a:gd name="T29" fmla="*/ 439 h 515"/>
                <a:gd name="T30" fmla="*/ 480 w 692"/>
                <a:gd name="T31" fmla="*/ 374 h 515"/>
                <a:gd name="T32" fmla="*/ 525 w 692"/>
                <a:gd name="T33" fmla="*/ 321 h 515"/>
                <a:gd name="T34" fmla="*/ 512 w 692"/>
                <a:gd name="T35" fmla="*/ 272 h 515"/>
                <a:gd name="T36" fmla="*/ 517 w 692"/>
                <a:gd name="T37" fmla="*/ 240 h 515"/>
                <a:gd name="T38" fmla="*/ 564 w 692"/>
                <a:gd name="T39" fmla="*/ 259 h 515"/>
                <a:gd name="T40" fmla="*/ 614 w 692"/>
                <a:gd name="T41" fmla="*/ 259 h 515"/>
                <a:gd name="T42" fmla="*/ 651 w 692"/>
                <a:gd name="T43" fmla="*/ 227 h 515"/>
                <a:gd name="T44" fmla="*/ 674 w 692"/>
                <a:gd name="T45" fmla="*/ 204 h 515"/>
                <a:gd name="T46" fmla="*/ 690 w 692"/>
                <a:gd name="T47" fmla="*/ 209 h 515"/>
                <a:gd name="T48" fmla="*/ 692 w 692"/>
                <a:gd name="T49" fmla="*/ 225 h 515"/>
                <a:gd name="T50" fmla="*/ 677 w 692"/>
                <a:gd name="T51" fmla="*/ 272 h 515"/>
                <a:gd name="T52" fmla="*/ 677 w 692"/>
                <a:gd name="T53" fmla="*/ 314 h 515"/>
                <a:gd name="T54" fmla="*/ 658 w 692"/>
                <a:gd name="T55" fmla="*/ 345 h 515"/>
                <a:gd name="T56" fmla="*/ 614 w 692"/>
                <a:gd name="T57" fmla="*/ 368 h 515"/>
                <a:gd name="T58" fmla="*/ 575 w 692"/>
                <a:gd name="T59" fmla="*/ 368 h 515"/>
                <a:gd name="T60" fmla="*/ 533 w 692"/>
                <a:gd name="T61" fmla="*/ 374 h 515"/>
                <a:gd name="T62" fmla="*/ 449 w 692"/>
                <a:gd name="T63" fmla="*/ 444 h 515"/>
                <a:gd name="T64" fmla="*/ 386 w 692"/>
                <a:gd name="T65" fmla="*/ 483 h 515"/>
                <a:gd name="T66" fmla="*/ 289 w 692"/>
                <a:gd name="T67" fmla="*/ 510 h 515"/>
                <a:gd name="T68" fmla="*/ 186 w 692"/>
                <a:gd name="T69" fmla="*/ 515 h 515"/>
                <a:gd name="T70" fmla="*/ 110 w 692"/>
                <a:gd name="T71" fmla="*/ 499 h 515"/>
                <a:gd name="T72" fmla="*/ 53 w 692"/>
                <a:gd name="T73" fmla="*/ 478 h 515"/>
                <a:gd name="T74" fmla="*/ 14 w 692"/>
                <a:gd name="T75" fmla="*/ 436 h 515"/>
                <a:gd name="T76" fmla="*/ 0 w 692"/>
                <a:gd name="T77" fmla="*/ 389 h 515"/>
                <a:gd name="T78" fmla="*/ 0 w 692"/>
                <a:gd name="T79" fmla="*/ 319 h 515"/>
                <a:gd name="T80" fmla="*/ 24 w 692"/>
                <a:gd name="T81" fmla="*/ 272 h 515"/>
                <a:gd name="T82" fmla="*/ 53 w 692"/>
                <a:gd name="T83" fmla="*/ 225 h 515"/>
                <a:gd name="T84" fmla="*/ 92 w 692"/>
                <a:gd name="T85" fmla="*/ 172 h 515"/>
                <a:gd name="T86" fmla="*/ 150 w 692"/>
                <a:gd name="T87" fmla="*/ 131 h 515"/>
                <a:gd name="T88" fmla="*/ 186 w 692"/>
                <a:gd name="T89" fmla="*/ 86 h 515"/>
                <a:gd name="T90" fmla="*/ 213 w 692"/>
                <a:gd name="T91" fmla="*/ 47 h 515"/>
                <a:gd name="T92" fmla="*/ 244 w 692"/>
                <a:gd name="T93" fmla="*/ 21 h 5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2"/>
                <a:gd name="T142" fmla="*/ 0 h 515"/>
                <a:gd name="T143" fmla="*/ 692 w 692"/>
                <a:gd name="T144" fmla="*/ 515 h 5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2" h="515">
                  <a:moveTo>
                    <a:pt x="244" y="21"/>
                  </a:moveTo>
                  <a:lnTo>
                    <a:pt x="305" y="0"/>
                  </a:lnTo>
                  <a:lnTo>
                    <a:pt x="337" y="23"/>
                  </a:lnTo>
                  <a:lnTo>
                    <a:pt x="337" y="78"/>
                  </a:lnTo>
                  <a:lnTo>
                    <a:pt x="284" y="138"/>
                  </a:lnTo>
                  <a:lnTo>
                    <a:pt x="194" y="170"/>
                  </a:lnTo>
                  <a:lnTo>
                    <a:pt x="124" y="227"/>
                  </a:lnTo>
                  <a:lnTo>
                    <a:pt x="79" y="295"/>
                  </a:lnTo>
                  <a:lnTo>
                    <a:pt x="55" y="350"/>
                  </a:lnTo>
                  <a:lnTo>
                    <a:pt x="55" y="397"/>
                  </a:lnTo>
                  <a:lnTo>
                    <a:pt x="84" y="447"/>
                  </a:lnTo>
                  <a:lnTo>
                    <a:pt x="155" y="470"/>
                  </a:lnTo>
                  <a:lnTo>
                    <a:pt x="213" y="476"/>
                  </a:lnTo>
                  <a:lnTo>
                    <a:pt x="300" y="470"/>
                  </a:lnTo>
                  <a:lnTo>
                    <a:pt x="410" y="439"/>
                  </a:lnTo>
                  <a:lnTo>
                    <a:pt x="480" y="374"/>
                  </a:lnTo>
                  <a:lnTo>
                    <a:pt x="525" y="321"/>
                  </a:lnTo>
                  <a:lnTo>
                    <a:pt x="512" y="272"/>
                  </a:lnTo>
                  <a:lnTo>
                    <a:pt x="517" y="240"/>
                  </a:lnTo>
                  <a:lnTo>
                    <a:pt x="564" y="259"/>
                  </a:lnTo>
                  <a:lnTo>
                    <a:pt x="614" y="259"/>
                  </a:lnTo>
                  <a:lnTo>
                    <a:pt x="651" y="227"/>
                  </a:lnTo>
                  <a:lnTo>
                    <a:pt x="674" y="204"/>
                  </a:lnTo>
                  <a:lnTo>
                    <a:pt x="690" y="209"/>
                  </a:lnTo>
                  <a:lnTo>
                    <a:pt x="692" y="225"/>
                  </a:lnTo>
                  <a:lnTo>
                    <a:pt x="677" y="272"/>
                  </a:lnTo>
                  <a:lnTo>
                    <a:pt x="677" y="314"/>
                  </a:lnTo>
                  <a:lnTo>
                    <a:pt x="658" y="345"/>
                  </a:lnTo>
                  <a:lnTo>
                    <a:pt x="614" y="368"/>
                  </a:lnTo>
                  <a:lnTo>
                    <a:pt x="575" y="368"/>
                  </a:lnTo>
                  <a:lnTo>
                    <a:pt x="533" y="374"/>
                  </a:lnTo>
                  <a:lnTo>
                    <a:pt x="449" y="444"/>
                  </a:lnTo>
                  <a:lnTo>
                    <a:pt x="386" y="483"/>
                  </a:lnTo>
                  <a:lnTo>
                    <a:pt x="289" y="510"/>
                  </a:lnTo>
                  <a:lnTo>
                    <a:pt x="186" y="515"/>
                  </a:lnTo>
                  <a:lnTo>
                    <a:pt x="110" y="499"/>
                  </a:lnTo>
                  <a:lnTo>
                    <a:pt x="53" y="478"/>
                  </a:lnTo>
                  <a:lnTo>
                    <a:pt x="14" y="436"/>
                  </a:lnTo>
                  <a:lnTo>
                    <a:pt x="0" y="389"/>
                  </a:lnTo>
                  <a:lnTo>
                    <a:pt x="0" y="319"/>
                  </a:lnTo>
                  <a:lnTo>
                    <a:pt x="24" y="272"/>
                  </a:lnTo>
                  <a:lnTo>
                    <a:pt x="53" y="225"/>
                  </a:lnTo>
                  <a:lnTo>
                    <a:pt x="92" y="172"/>
                  </a:lnTo>
                  <a:lnTo>
                    <a:pt x="150" y="131"/>
                  </a:lnTo>
                  <a:lnTo>
                    <a:pt x="186" y="86"/>
                  </a:lnTo>
                  <a:lnTo>
                    <a:pt x="213" y="47"/>
                  </a:lnTo>
                  <a:lnTo>
                    <a:pt x="24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51" name="Freeform 343"/>
            <p:cNvSpPr>
              <a:spLocks/>
            </p:cNvSpPr>
            <p:nvPr/>
          </p:nvSpPr>
          <p:spPr bwMode="auto">
            <a:xfrm>
              <a:off x="1720" y="3093"/>
              <a:ext cx="312" cy="737"/>
            </a:xfrm>
            <a:custGeom>
              <a:avLst/>
              <a:gdLst>
                <a:gd name="T0" fmla="*/ 24 w 312"/>
                <a:gd name="T1" fmla="*/ 0 h 737"/>
                <a:gd name="T2" fmla="*/ 79 w 312"/>
                <a:gd name="T3" fmla="*/ 32 h 737"/>
                <a:gd name="T4" fmla="*/ 134 w 312"/>
                <a:gd name="T5" fmla="*/ 123 h 737"/>
                <a:gd name="T6" fmla="*/ 171 w 312"/>
                <a:gd name="T7" fmla="*/ 186 h 737"/>
                <a:gd name="T8" fmla="*/ 197 w 312"/>
                <a:gd name="T9" fmla="*/ 260 h 737"/>
                <a:gd name="T10" fmla="*/ 226 w 312"/>
                <a:gd name="T11" fmla="*/ 330 h 737"/>
                <a:gd name="T12" fmla="*/ 249 w 312"/>
                <a:gd name="T13" fmla="*/ 414 h 737"/>
                <a:gd name="T14" fmla="*/ 249 w 312"/>
                <a:gd name="T15" fmla="*/ 472 h 737"/>
                <a:gd name="T16" fmla="*/ 213 w 312"/>
                <a:gd name="T17" fmla="*/ 520 h 737"/>
                <a:gd name="T18" fmla="*/ 189 w 312"/>
                <a:gd name="T19" fmla="*/ 567 h 737"/>
                <a:gd name="T20" fmla="*/ 147 w 312"/>
                <a:gd name="T21" fmla="*/ 604 h 737"/>
                <a:gd name="T22" fmla="*/ 131 w 312"/>
                <a:gd name="T23" fmla="*/ 638 h 737"/>
                <a:gd name="T24" fmla="*/ 150 w 312"/>
                <a:gd name="T25" fmla="*/ 659 h 737"/>
                <a:gd name="T26" fmla="*/ 179 w 312"/>
                <a:gd name="T27" fmla="*/ 661 h 737"/>
                <a:gd name="T28" fmla="*/ 244 w 312"/>
                <a:gd name="T29" fmla="*/ 669 h 737"/>
                <a:gd name="T30" fmla="*/ 289 w 312"/>
                <a:gd name="T31" fmla="*/ 690 h 737"/>
                <a:gd name="T32" fmla="*/ 312 w 312"/>
                <a:gd name="T33" fmla="*/ 708 h 737"/>
                <a:gd name="T34" fmla="*/ 297 w 312"/>
                <a:gd name="T35" fmla="*/ 732 h 737"/>
                <a:gd name="T36" fmla="*/ 257 w 312"/>
                <a:gd name="T37" fmla="*/ 737 h 737"/>
                <a:gd name="T38" fmla="*/ 205 w 312"/>
                <a:gd name="T39" fmla="*/ 716 h 737"/>
                <a:gd name="T40" fmla="*/ 173 w 312"/>
                <a:gd name="T41" fmla="*/ 698 h 737"/>
                <a:gd name="T42" fmla="*/ 108 w 312"/>
                <a:gd name="T43" fmla="*/ 682 h 737"/>
                <a:gd name="T44" fmla="*/ 92 w 312"/>
                <a:gd name="T45" fmla="*/ 677 h 737"/>
                <a:gd name="T46" fmla="*/ 84 w 312"/>
                <a:gd name="T47" fmla="*/ 653 h 737"/>
                <a:gd name="T48" fmla="*/ 95 w 312"/>
                <a:gd name="T49" fmla="*/ 619 h 737"/>
                <a:gd name="T50" fmla="*/ 147 w 312"/>
                <a:gd name="T51" fmla="*/ 559 h 737"/>
                <a:gd name="T52" fmla="*/ 173 w 312"/>
                <a:gd name="T53" fmla="*/ 520 h 737"/>
                <a:gd name="T54" fmla="*/ 205 w 312"/>
                <a:gd name="T55" fmla="*/ 446 h 737"/>
                <a:gd name="T56" fmla="*/ 213 w 312"/>
                <a:gd name="T57" fmla="*/ 409 h 737"/>
                <a:gd name="T58" fmla="*/ 181 w 312"/>
                <a:gd name="T59" fmla="*/ 315 h 737"/>
                <a:gd name="T60" fmla="*/ 124 w 312"/>
                <a:gd name="T61" fmla="*/ 218 h 737"/>
                <a:gd name="T62" fmla="*/ 68 w 312"/>
                <a:gd name="T63" fmla="*/ 155 h 737"/>
                <a:gd name="T64" fmla="*/ 40 w 312"/>
                <a:gd name="T65" fmla="*/ 108 h 737"/>
                <a:gd name="T66" fmla="*/ 8 w 312"/>
                <a:gd name="T67" fmla="*/ 79 h 737"/>
                <a:gd name="T68" fmla="*/ 0 w 312"/>
                <a:gd name="T69" fmla="*/ 37 h 737"/>
                <a:gd name="T70" fmla="*/ 24 w 312"/>
                <a:gd name="T71" fmla="*/ 0 h 7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737"/>
                <a:gd name="T110" fmla="*/ 312 w 312"/>
                <a:gd name="T111" fmla="*/ 737 h 7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737">
                  <a:moveTo>
                    <a:pt x="24" y="0"/>
                  </a:moveTo>
                  <a:lnTo>
                    <a:pt x="79" y="32"/>
                  </a:lnTo>
                  <a:lnTo>
                    <a:pt x="134" y="123"/>
                  </a:lnTo>
                  <a:lnTo>
                    <a:pt x="171" y="186"/>
                  </a:lnTo>
                  <a:lnTo>
                    <a:pt x="197" y="260"/>
                  </a:lnTo>
                  <a:lnTo>
                    <a:pt x="226" y="330"/>
                  </a:lnTo>
                  <a:lnTo>
                    <a:pt x="249" y="414"/>
                  </a:lnTo>
                  <a:lnTo>
                    <a:pt x="249" y="472"/>
                  </a:lnTo>
                  <a:lnTo>
                    <a:pt x="213" y="520"/>
                  </a:lnTo>
                  <a:lnTo>
                    <a:pt x="189" y="567"/>
                  </a:lnTo>
                  <a:lnTo>
                    <a:pt x="147" y="604"/>
                  </a:lnTo>
                  <a:lnTo>
                    <a:pt x="131" y="638"/>
                  </a:lnTo>
                  <a:lnTo>
                    <a:pt x="150" y="659"/>
                  </a:lnTo>
                  <a:lnTo>
                    <a:pt x="179" y="661"/>
                  </a:lnTo>
                  <a:lnTo>
                    <a:pt x="244" y="669"/>
                  </a:lnTo>
                  <a:lnTo>
                    <a:pt x="289" y="690"/>
                  </a:lnTo>
                  <a:lnTo>
                    <a:pt x="312" y="708"/>
                  </a:lnTo>
                  <a:lnTo>
                    <a:pt x="297" y="732"/>
                  </a:lnTo>
                  <a:lnTo>
                    <a:pt x="257" y="737"/>
                  </a:lnTo>
                  <a:lnTo>
                    <a:pt x="205" y="716"/>
                  </a:lnTo>
                  <a:lnTo>
                    <a:pt x="173" y="698"/>
                  </a:lnTo>
                  <a:lnTo>
                    <a:pt x="108" y="682"/>
                  </a:lnTo>
                  <a:lnTo>
                    <a:pt x="92" y="677"/>
                  </a:lnTo>
                  <a:lnTo>
                    <a:pt x="84" y="653"/>
                  </a:lnTo>
                  <a:lnTo>
                    <a:pt x="95" y="619"/>
                  </a:lnTo>
                  <a:lnTo>
                    <a:pt x="147" y="559"/>
                  </a:lnTo>
                  <a:lnTo>
                    <a:pt x="173" y="520"/>
                  </a:lnTo>
                  <a:lnTo>
                    <a:pt x="205" y="446"/>
                  </a:lnTo>
                  <a:lnTo>
                    <a:pt x="213" y="409"/>
                  </a:lnTo>
                  <a:lnTo>
                    <a:pt x="181" y="315"/>
                  </a:lnTo>
                  <a:lnTo>
                    <a:pt x="124" y="218"/>
                  </a:lnTo>
                  <a:lnTo>
                    <a:pt x="68" y="155"/>
                  </a:lnTo>
                  <a:lnTo>
                    <a:pt x="40" y="108"/>
                  </a:lnTo>
                  <a:lnTo>
                    <a:pt x="8" y="79"/>
                  </a:lnTo>
                  <a:lnTo>
                    <a:pt x="0" y="37"/>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52" name="Freeform 344"/>
            <p:cNvSpPr>
              <a:spLocks/>
            </p:cNvSpPr>
            <p:nvPr/>
          </p:nvSpPr>
          <p:spPr bwMode="auto">
            <a:xfrm>
              <a:off x="1394" y="3090"/>
              <a:ext cx="283" cy="687"/>
            </a:xfrm>
            <a:custGeom>
              <a:avLst/>
              <a:gdLst>
                <a:gd name="T0" fmla="*/ 157 w 283"/>
                <a:gd name="T1" fmla="*/ 65 h 687"/>
                <a:gd name="T2" fmla="*/ 215 w 283"/>
                <a:gd name="T3" fmla="*/ 8 h 687"/>
                <a:gd name="T4" fmla="*/ 278 w 283"/>
                <a:gd name="T5" fmla="*/ 0 h 687"/>
                <a:gd name="T6" fmla="*/ 283 w 283"/>
                <a:gd name="T7" fmla="*/ 50 h 687"/>
                <a:gd name="T8" fmla="*/ 246 w 283"/>
                <a:gd name="T9" fmla="*/ 86 h 687"/>
                <a:gd name="T10" fmla="*/ 191 w 283"/>
                <a:gd name="T11" fmla="*/ 113 h 687"/>
                <a:gd name="T12" fmla="*/ 149 w 283"/>
                <a:gd name="T13" fmla="*/ 160 h 687"/>
                <a:gd name="T14" fmla="*/ 141 w 283"/>
                <a:gd name="T15" fmla="*/ 223 h 687"/>
                <a:gd name="T16" fmla="*/ 149 w 283"/>
                <a:gd name="T17" fmla="*/ 314 h 687"/>
                <a:gd name="T18" fmla="*/ 172 w 283"/>
                <a:gd name="T19" fmla="*/ 474 h 687"/>
                <a:gd name="T20" fmla="*/ 198 w 283"/>
                <a:gd name="T21" fmla="*/ 574 h 687"/>
                <a:gd name="T22" fmla="*/ 228 w 283"/>
                <a:gd name="T23" fmla="*/ 645 h 687"/>
                <a:gd name="T24" fmla="*/ 223 w 283"/>
                <a:gd name="T25" fmla="*/ 679 h 687"/>
                <a:gd name="T26" fmla="*/ 191 w 283"/>
                <a:gd name="T27" fmla="*/ 684 h 687"/>
                <a:gd name="T28" fmla="*/ 136 w 283"/>
                <a:gd name="T29" fmla="*/ 669 h 687"/>
                <a:gd name="T30" fmla="*/ 73 w 283"/>
                <a:gd name="T31" fmla="*/ 669 h 687"/>
                <a:gd name="T32" fmla="*/ 39 w 283"/>
                <a:gd name="T33" fmla="*/ 687 h 687"/>
                <a:gd name="T34" fmla="*/ 8 w 283"/>
                <a:gd name="T35" fmla="*/ 679 h 687"/>
                <a:gd name="T36" fmla="*/ 0 w 283"/>
                <a:gd name="T37" fmla="*/ 640 h 687"/>
                <a:gd name="T38" fmla="*/ 31 w 283"/>
                <a:gd name="T39" fmla="*/ 632 h 687"/>
                <a:gd name="T40" fmla="*/ 94 w 283"/>
                <a:gd name="T41" fmla="*/ 632 h 687"/>
                <a:gd name="T42" fmla="*/ 188 w 283"/>
                <a:gd name="T43" fmla="*/ 653 h 687"/>
                <a:gd name="T44" fmla="*/ 191 w 283"/>
                <a:gd name="T45" fmla="*/ 645 h 687"/>
                <a:gd name="T46" fmla="*/ 183 w 283"/>
                <a:gd name="T47" fmla="*/ 614 h 687"/>
                <a:gd name="T48" fmla="*/ 149 w 283"/>
                <a:gd name="T49" fmla="*/ 495 h 687"/>
                <a:gd name="T50" fmla="*/ 133 w 283"/>
                <a:gd name="T51" fmla="*/ 401 h 687"/>
                <a:gd name="T52" fmla="*/ 110 w 283"/>
                <a:gd name="T53" fmla="*/ 285 h 687"/>
                <a:gd name="T54" fmla="*/ 110 w 283"/>
                <a:gd name="T55" fmla="*/ 204 h 687"/>
                <a:gd name="T56" fmla="*/ 112 w 283"/>
                <a:gd name="T57" fmla="*/ 141 h 687"/>
                <a:gd name="T58" fmla="*/ 125 w 283"/>
                <a:gd name="T59" fmla="*/ 97 h 687"/>
                <a:gd name="T60" fmla="*/ 157 w 283"/>
                <a:gd name="T61" fmla="*/ 65 h 6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687"/>
                <a:gd name="T95" fmla="*/ 283 w 283"/>
                <a:gd name="T96" fmla="*/ 687 h 6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687">
                  <a:moveTo>
                    <a:pt x="157" y="65"/>
                  </a:moveTo>
                  <a:lnTo>
                    <a:pt x="215" y="8"/>
                  </a:lnTo>
                  <a:lnTo>
                    <a:pt x="278" y="0"/>
                  </a:lnTo>
                  <a:lnTo>
                    <a:pt x="283" y="50"/>
                  </a:lnTo>
                  <a:lnTo>
                    <a:pt x="246" y="86"/>
                  </a:lnTo>
                  <a:lnTo>
                    <a:pt x="191" y="113"/>
                  </a:lnTo>
                  <a:lnTo>
                    <a:pt x="149" y="160"/>
                  </a:lnTo>
                  <a:lnTo>
                    <a:pt x="141" y="223"/>
                  </a:lnTo>
                  <a:lnTo>
                    <a:pt x="149" y="314"/>
                  </a:lnTo>
                  <a:lnTo>
                    <a:pt x="172" y="474"/>
                  </a:lnTo>
                  <a:lnTo>
                    <a:pt x="198" y="574"/>
                  </a:lnTo>
                  <a:lnTo>
                    <a:pt x="228" y="645"/>
                  </a:lnTo>
                  <a:lnTo>
                    <a:pt x="223" y="679"/>
                  </a:lnTo>
                  <a:lnTo>
                    <a:pt x="191" y="684"/>
                  </a:lnTo>
                  <a:lnTo>
                    <a:pt x="136" y="669"/>
                  </a:lnTo>
                  <a:lnTo>
                    <a:pt x="73" y="669"/>
                  </a:lnTo>
                  <a:lnTo>
                    <a:pt x="39" y="687"/>
                  </a:lnTo>
                  <a:lnTo>
                    <a:pt x="8" y="679"/>
                  </a:lnTo>
                  <a:lnTo>
                    <a:pt x="0" y="640"/>
                  </a:lnTo>
                  <a:lnTo>
                    <a:pt x="31" y="632"/>
                  </a:lnTo>
                  <a:lnTo>
                    <a:pt x="94" y="632"/>
                  </a:lnTo>
                  <a:lnTo>
                    <a:pt x="188" y="653"/>
                  </a:lnTo>
                  <a:lnTo>
                    <a:pt x="191" y="645"/>
                  </a:lnTo>
                  <a:lnTo>
                    <a:pt x="183" y="614"/>
                  </a:lnTo>
                  <a:lnTo>
                    <a:pt x="149" y="495"/>
                  </a:lnTo>
                  <a:lnTo>
                    <a:pt x="133" y="401"/>
                  </a:lnTo>
                  <a:lnTo>
                    <a:pt x="110" y="285"/>
                  </a:lnTo>
                  <a:lnTo>
                    <a:pt x="110" y="204"/>
                  </a:lnTo>
                  <a:lnTo>
                    <a:pt x="112" y="141"/>
                  </a:lnTo>
                  <a:lnTo>
                    <a:pt x="125" y="97"/>
                  </a:lnTo>
                  <a:lnTo>
                    <a:pt x="15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53" name="Freeform 345"/>
            <p:cNvSpPr>
              <a:spLocks/>
            </p:cNvSpPr>
            <p:nvPr/>
          </p:nvSpPr>
          <p:spPr bwMode="auto">
            <a:xfrm>
              <a:off x="1673" y="2065"/>
              <a:ext cx="332" cy="370"/>
            </a:xfrm>
            <a:custGeom>
              <a:avLst/>
              <a:gdLst>
                <a:gd name="T0" fmla="*/ 0 w 332"/>
                <a:gd name="T1" fmla="*/ 331 h 370"/>
                <a:gd name="T2" fmla="*/ 0 w 332"/>
                <a:gd name="T3" fmla="*/ 248 h 370"/>
                <a:gd name="T4" fmla="*/ 16 w 332"/>
                <a:gd name="T5" fmla="*/ 157 h 370"/>
                <a:gd name="T6" fmla="*/ 55 w 332"/>
                <a:gd name="T7" fmla="*/ 84 h 370"/>
                <a:gd name="T8" fmla="*/ 105 w 332"/>
                <a:gd name="T9" fmla="*/ 39 h 370"/>
                <a:gd name="T10" fmla="*/ 160 w 332"/>
                <a:gd name="T11" fmla="*/ 5 h 370"/>
                <a:gd name="T12" fmla="*/ 207 w 332"/>
                <a:gd name="T13" fmla="*/ 0 h 370"/>
                <a:gd name="T14" fmla="*/ 259 w 332"/>
                <a:gd name="T15" fmla="*/ 13 h 370"/>
                <a:gd name="T16" fmla="*/ 283 w 332"/>
                <a:gd name="T17" fmla="*/ 44 h 370"/>
                <a:gd name="T18" fmla="*/ 298 w 332"/>
                <a:gd name="T19" fmla="*/ 84 h 370"/>
                <a:gd name="T20" fmla="*/ 293 w 332"/>
                <a:gd name="T21" fmla="*/ 125 h 370"/>
                <a:gd name="T22" fmla="*/ 285 w 332"/>
                <a:gd name="T23" fmla="*/ 173 h 370"/>
                <a:gd name="T24" fmla="*/ 259 w 332"/>
                <a:gd name="T25" fmla="*/ 212 h 370"/>
                <a:gd name="T26" fmla="*/ 332 w 332"/>
                <a:gd name="T27" fmla="*/ 303 h 370"/>
                <a:gd name="T28" fmla="*/ 322 w 332"/>
                <a:gd name="T29" fmla="*/ 328 h 370"/>
                <a:gd name="T30" fmla="*/ 238 w 332"/>
                <a:gd name="T31" fmla="*/ 256 h 370"/>
                <a:gd name="T32" fmla="*/ 191 w 332"/>
                <a:gd name="T33" fmla="*/ 312 h 370"/>
                <a:gd name="T34" fmla="*/ 141 w 332"/>
                <a:gd name="T35" fmla="*/ 351 h 370"/>
                <a:gd name="T36" fmla="*/ 89 w 332"/>
                <a:gd name="T37" fmla="*/ 370 h 370"/>
                <a:gd name="T38" fmla="*/ 47 w 332"/>
                <a:gd name="T39" fmla="*/ 370 h 370"/>
                <a:gd name="T40" fmla="*/ 16 w 332"/>
                <a:gd name="T41" fmla="*/ 354 h 370"/>
                <a:gd name="T42" fmla="*/ 0 w 332"/>
                <a:gd name="T43" fmla="*/ 331 h 3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2"/>
                <a:gd name="T67" fmla="*/ 0 h 370"/>
                <a:gd name="T68" fmla="*/ 332 w 332"/>
                <a:gd name="T69" fmla="*/ 370 h 3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2" h="370">
                  <a:moveTo>
                    <a:pt x="0" y="331"/>
                  </a:moveTo>
                  <a:lnTo>
                    <a:pt x="0" y="248"/>
                  </a:lnTo>
                  <a:lnTo>
                    <a:pt x="16" y="157"/>
                  </a:lnTo>
                  <a:lnTo>
                    <a:pt x="55" y="84"/>
                  </a:lnTo>
                  <a:lnTo>
                    <a:pt x="105" y="39"/>
                  </a:lnTo>
                  <a:lnTo>
                    <a:pt x="160" y="5"/>
                  </a:lnTo>
                  <a:lnTo>
                    <a:pt x="207" y="0"/>
                  </a:lnTo>
                  <a:lnTo>
                    <a:pt x="259" y="13"/>
                  </a:lnTo>
                  <a:lnTo>
                    <a:pt x="283" y="44"/>
                  </a:lnTo>
                  <a:lnTo>
                    <a:pt x="298" y="84"/>
                  </a:lnTo>
                  <a:lnTo>
                    <a:pt x="293" y="125"/>
                  </a:lnTo>
                  <a:lnTo>
                    <a:pt x="285" y="173"/>
                  </a:lnTo>
                  <a:lnTo>
                    <a:pt x="259" y="212"/>
                  </a:lnTo>
                  <a:lnTo>
                    <a:pt x="332" y="303"/>
                  </a:lnTo>
                  <a:lnTo>
                    <a:pt x="322" y="328"/>
                  </a:lnTo>
                  <a:lnTo>
                    <a:pt x="238" y="256"/>
                  </a:lnTo>
                  <a:lnTo>
                    <a:pt x="191" y="312"/>
                  </a:lnTo>
                  <a:lnTo>
                    <a:pt x="141" y="351"/>
                  </a:lnTo>
                  <a:lnTo>
                    <a:pt x="89" y="370"/>
                  </a:lnTo>
                  <a:lnTo>
                    <a:pt x="47" y="370"/>
                  </a:lnTo>
                  <a:lnTo>
                    <a:pt x="16" y="354"/>
                  </a:lnTo>
                  <a:lnTo>
                    <a:pt x="0" y="3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sp>
        <p:nvSpPr>
          <p:cNvPr id="1330" name="Line 346"/>
          <p:cNvSpPr>
            <a:spLocks noChangeShapeType="1"/>
          </p:cNvSpPr>
          <p:nvPr/>
        </p:nvSpPr>
        <p:spPr bwMode="auto">
          <a:xfrm flipH="1" flipV="1">
            <a:off x="9336089" y="5768975"/>
            <a:ext cx="90487" cy="1793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400" tIns="43200" rIns="86400" bIns="43200">
            <a:spAutoFit/>
          </a:bodyPr>
          <a:lstStyle/>
          <a:p>
            <a:endParaRPr lang="es-ES"/>
          </a:p>
        </p:txBody>
      </p:sp>
      <p:sp>
        <p:nvSpPr>
          <p:cNvPr id="1331" name="Line 347"/>
          <p:cNvSpPr>
            <a:spLocks noChangeShapeType="1"/>
          </p:cNvSpPr>
          <p:nvPr/>
        </p:nvSpPr>
        <p:spPr bwMode="auto">
          <a:xfrm flipH="1">
            <a:off x="9156700" y="6230939"/>
            <a:ext cx="179388" cy="904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400" tIns="43200" rIns="86400" bIns="43200">
            <a:spAutoFit/>
          </a:bodyPr>
          <a:lstStyle/>
          <a:p>
            <a:endParaRPr lang="es-ES"/>
          </a:p>
        </p:txBody>
      </p:sp>
      <p:sp>
        <p:nvSpPr>
          <p:cNvPr id="1332" name="AutoShape 348"/>
          <p:cNvSpPr>
            <a:spLocks noChangeArrowheads="1"/>
          </p:cNvSpPr>
          <p:nvPr/>
        </p:nvSpPr>
        <p:spPr bwMode="auto">
          <a:xfrm flipV="1">
            <a:off x="8075614" y="5408613"/>
            <a:ext cx="541337" cy="360362"/>
          </a:xfrm>
          <a:prstGeom prst="cloudCallout">
            <a:avLst>
              <a:gd name="adj1" fmla="val -754986"/>
              <a:gd name="adj2" fmla="val -81722"/>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6400" tIns="43200" rIns="86400" bIns="4320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MX"/>
              <a:t>¿</a:t>
            </a:r>
            <a:endParaRPr lang="es-ES"/>
          </a:p>
        </p:txBody>
      </p:sp>
      <p:grpSp>
        <p:nvGrpSpPr>
          <p:cNvPr id="1333" name="Group 349"/>
          <p:cNvGrpSpPr>
            <a:grpSpLocks/>
          </p:cNvGrpSpPr>
          <p:nvPr/>
        </p:nvGrpSpPr>
        <p:grpSpPr bwMode="auto">
          <a:xfrm flipH="1">
            <a:off x="6410152" y="2652929"/>
            <a:ext cx="450850" cy="539750"/>
            <a:chOff x="1343" y="2065"/>
            <a:chExt cx="919" cy="1765"/>
          </a:xfrm>
        </p:grpSpPr>
        <p:sp>
          <p:nvSpPr>
            <p:cNvPr id="1337" name="Freeform 350"/>
            <p:cNvSpPr>
              <a:spLocks/>
            </p:cNvSpPr>
            <p:nvPr/>
          </p:nvSpPr>
          <p:spPr bwMode="auto">
            <a:xfrm>
              <a:off x="1504" y="2459"/>
              <a:ext cx="303" cy="734"/>
            </a:xfrm>
            <a:custGeom>
              <a:avLst/>
              <a:gdLst>
                <a:gd name="T0" fmla="*/ 104 w 303"/>
                <a:gd name="T1" fmla="*/ 71 h 734"/>
                <a:gd name="T2" fmla="*/ 159 w 303"/>
                <a:gd name="T3" fmla="*/ 19 h 734"/>
                <a:gd name="T4" fmla="*/ 225 w 303"/>
                <a:gd name="T5" fmla="*/ 0 h 734"/>
                <a:gd name="T6" fmla="*/ 272 w 303"/>
                <a:gd name="T7" fmla="*/ 3 h 734"/>
                <a:gd name="T8" fmla="*/ 280 w 303"/>
                <a:gd name="T9" fmla="*/ 48 h 734"/>
                <a:gd name="T10" fmla="*/ 277 w 303"/>
                <a:gd name="T11" fmla="*/ 105 h 734"/>
                <a:gd name="T12" fmla="*/ 225 w 303"/>
                <a:gd name="T13" fmla="*/ 173 h 734"/>
                <a:gd name="T14" fmla="*/ 193 w 303"/>
                <a:gd name="T15" fmla="*/ 275 h 734"/>
                <a:gd name="T16" fmla="*/ 190 w 303"/>
                <a:gd name="T17" fmla="*/ 377 h 734"/>
                <a:gd name="T18" fmla="*/ 214 w 303"/>
                <a:gd name="T19" fmla="*/ 472 h 734"/>
                <a:gd name="T20" fmla="*/ 246 w 303"/>
                <a:gd name="T21" fmla="*/ 559 h 734"/>
                <a:gd name="T22" fmla="*/ 303 w 303"/>
                <a:gd name="T23" fmla="*/ 632 h 734"/>
                <a:gd name="T24" fmla="*/ 303 w 303"/>
                <a:gd name="T25" fmla="*/ 656 h 734"/>
                <a:gd name="T26" fmla="*/ 295 w 303"/>
                <a:gd name="T27" fmla="*/ 708 h 734"/>
                <a:gd name="T28" fmla="*/ 253 w 303"/>
                <a:gd name="T29" fmla="*/ 732 h 734"/>
                <a:gd name="T30" fmla="*/ 206 w 303"/>
                <a:gd name="T31" fmla="*/ 734 h 734"/>
                <a:gd name="T32" fmla="*/ 127 w 303"/>
                <a:gd name="T33" fmla="*/ 716 h 734"/>
                <a:gd name="T34" fmla="*/ 66 w 303"/>
                <a:gd name="T35" fmla="*/ 656 h 734"/>
                <a:gd name="T36" fmla="*/ 34 w 303"/>
                <a:gd name="T37" fmla="*/ 551 h 734"/>
                <a:gd name="T38" fmla="*/ 11 w 303"/>
                <a:gd name="T39" fmla="*/ 482 h 734"/>
                <a:gd name="T40" fmla="*/ 0 w 303"/>
                <a:gd name="T41" fmla="*/ 393 h 734"/>
                <a:gd name="T42" fmla="*/ 8 w 303"/>
                <a:gd name="T43" fmla="*/ 275 h 734"/>
                <a:gd name="T44" fmla="*/ 34 w 303"/>
                <a:gd name="T45" fmla="*/ 176 h 734"/>
                <a:gd name="T46" fmla="*/ 66 w 303"/>
                <a:gd name="T47" fmla="*/ 110 h 734"/>
                <a:gd name="T48" fmla="*/ 104 w 303"/>
                <a:gd name="T49" fmla="*/ 71 h 7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734"/>
                <a:gd name="T77" fmla="*/ 303 w 303"/>
                <a:gd name="T78" fmla="*/ 734 h 7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734">
                  <a:moveTo>
                    <a:pt x="104" y="71"/>
                  </a:moveTo>
                  <a:lnTo>
                    <a:pt x="159" y="19"/>
                  </a:lnTo>
                  <a:lnTo>
                    <a:pt x="225" y="0"/>
                  </a:lnTo>
                  <a:lnTo>
                    <a:pt x="272" y="3"/>
                  </a:lnTo>
                  <a:lnTo>
                    <a:pt x="280" y="48"/>
                  </a:lnTo>
                  <a:lnTo>
                    <a:pt x="277" y="105"/>
                  </a:lnTo>
                  <a:lnTo>
                    <a:pt x="225" y="173"/>
                  </a:lnTo>
                  <a:lnTo>
                    <a:pt x="193" y="275"/>
                  </a:lnTo>
                  <a:lnTo>
                    <a:pt x="190" y="377"/>
                  </a:lnTo>
                  <a:lnTo>
                    <a:pt x="214" y="472"/>
                  </a:lnTo>
                  <a:lnTo>
                    <a:pt x="246" y="559"/>
                  </a:lnTo>
                  <a:lnTo>
                    <a:pt x="303" y="632"/>
                  </a:lnTo>
                  <a:lnTo>
                    <a:pt x="303" y="656"/>
                  </a:lnTo>
                  <a:lnTo>
                    <a:pt x="295" y="708"/>
                  </a:lnTo>
                  <a:lnTo>
                    <a:pt x="253" y="732"/>
                  </a:lnTo>
                  <a:lnTo>
                    <a:pt x="206" y="734"/>
                  </a:lnTo>
                  <a:lnTo>
                    <a:pt x="127" y="716"/>
                  </a:lnTo>
                  <a:lnTo>
                    <a:pt x="66" y="656"/>
                  </a:lnTo>
                  <a:lnTo>
                    <a:pt x="34" y="551"/>
                  </a:lnTo>
                  <a:lnTo>
                    <a:pt x="11" y="482"/>
                  </a:lnTo>
                  <a:lnTo>
                    <a:pt x="0" y="393"/>
                  </a:lnTo>
                  <a:lnTo>
                    <a:pt x="8" y="275"/>
                  </a:lnTo>
                  <a:lnTo>
                    <a:pt x="34" y="176"/>
                  </a:lnTo>
                  <a:lnTo>
                    <a:pt x="66" y="110"/>
                  </a:lnTo>
                  <a:lnTo>
                    <a:pt x="104"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38" name="Freeform 351"/>
            <p:cNvSpPr>
              <a:spLocks/>
            </p:cNvSpPr>
            <p:nvPr/>
          </p:nvSpPr>
          <p:spPr bwMode="auto">
            <a:xfrm>
              <a:off x="1715" y="2455"/>
              <a:ext cx="480" cy="503"/>
            </a:xfrm>
            <a:custGeom>
              <a:avLst/>
              <a:gdLst>
                <a:gd name="T0" fmla="*/ 0 w 480"/>
                <a:gd name="T1" fmla="*/ 36 h 503"/>
                <a:gd name="T2" fmla="*/ 16 w 480"/>
                <a:gd name="T3" fmla="*/ 0 h 503"/>
                <a:gd name="T4" fmla="*/ 47 w 480"/>
                <a:gd name="T5" fmla="*/ 0 h 503"/>
                <a:gd name="T6" fmla="*/ 86 w 480"/>
                <a:gd name="T7" fmla="*/ 39 h 503"/>
                <a:gd name="T8" fmla="*/ 112 w 480"/>
                <a:gd name="T9" fmla="*/ 133 h 503"/>
                <a:gd name="T10" fmla="*/ 133 w 480"/>
                <a:gd name="T11" fmla="*/ 243 h 503"/>
                <a:gd name="T12" fmla="*/ 149 w 480"/>
                <a:gd name="T13" fmla="*/ 358 h 503"/>
                <a:gd name="T14" fmla="*/ 199 w 480"/>
                <a:gd name="T15" fmla="*/ 445 h 503"/>
                <a:gd name="T16" fmla="*/ 199 w 480"/>
                <a:gd name="T17" fmla="*/ 447 h 503"/>
                <a:gd name="T18" fmla="*/ 199 w 480"/>
                <a:gd name="T19" fmla="*/ 463 h 503"/>
                <a:gd name="T20" fmla="*/ 267 w 480"/>
                <a:gd name="T21" fmla="*/ 453 h 503"/>
                <a:gd name="T22" fmla="*/ 337 w 480"/>
                <a:gd name="T23" fmla="*/ 408 h 503"/>
                <a:gd name="T24" fmla="*/ 369 w 480"/>
                <a:gd name="T25" fmla="*/ 366 h 503"/>
                <a:gd name="T26" fmla="*/ 425 w 480"/>
                <a:gd name="T27" fmla="*/ 251 h 503"/>
                <a:gd name="T28" fmla="*/ 425 w 480"/>
                <a:gd name="T29" fmla="*/ 209 h 503"/>
                <a:gd name="T30" fmla="*/ 403 w 480"/>
                <a:gd name="T31" fmla="*/ 170 h 503"/>
                <a:gd name="T32" fmla="*/ 379 w 480"/>
                <a:gd name="T33" fmla="*/ 115 h 503"/>
                <a:gd name="T34" fmla="*/ 371 w 480"/>
                <a:gd name="T35" fmla="*/ 94 h 503"/>
                <a:gd name="T36" fmla="*/ 400 w 480"/>
                <a:gd name="T37" fmla="*/ 83 h 503"/>
                <a:gd name="T38" fmla="*/ 435 w 480"/>
                <a:gd name="T39" fmla="*/ 86 h 503"/>
                <a:gd name="T40" fmla="*/ 456 w 480"/>
                <a:gd name="T41" fmla="*/ 107 h 503"/>
                <a:gd name="T42" fmla="*/ 480 w 480"/>
                <a:gd name="T43" fmla="*/ 154 h 503"/>
                <a:gd name="T44" fmla="*/ 467 w 480"/>
                <a:gd name="T45" fmla="*/ 241 h 503"/>
                <a:gd name="T46" fmla="*/ 456 w 480"/>
                <a:gd name="T47" fmla="*/ 288 h 503"/>
                <a:gd name="T48" fmla="*/ 403 w 480"/>
                <a:gd name="T49" fmla="*/ 385 h 503"/>
                <a:gd name="T50" fmla="*/ 356 w 480"/>
                <a:gd name="T51" fmla="*/ 455 h 503"/>
                <a:gd name="T52" fmla="*/ 269 w 480"/>
                <a:gd name="T53" fmla="*/ 487 h 503"/>
                <a:gd name="T54" fmla="*/ 199 w 480"/>
                <a:gd name="T55" fmla="*/ 503 h 503"/>
                <a:gd name="T56" fmla="*/ 144 w 480"/>
                <a:gd name="T57" fmla="*/ 476 h 503"/>
                <a:gd name="T58" fmla="*/ 118 w 480"/>
                <a:gd name="T59" fmla="*/ 385 h 503"/>
                <a:gd name="T60" fmla="*/ 89 w 480"/>
                <a:gd name="T61" fmla="*/ 272 h 503"/>
                <a:gd name="T62" fmla="*/ 65 w 480"/>
                <a:gd name="T63" fmla="*/ 188 h 503"/>
                <a:gd name="T64" fmla="*/ 34 w 480"/>
                <a:gd name="T65" fmla="*/ 141 h 503"/>
                <a:gd name="T66" fmla="*/ 2 w 480"/>
                <a:gd name="T67" fmla="*/ 94 h 503"/>
                <a:gd name="T68" fmla="*/ 0 w 480"/>
                <a:gd name="T69" fmla="*/ 36 h 5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0"/>
                <a:gd name="T106" fmla="*/ 0 h 503"/>
                <a:gd name="T107" fmla="*/ 480 w 480"/>
                <a:gd name="T108" fmla="*/ 503 h 5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0" h="503">
                  <a:moveTo>
                    <a:pt x="0" y="36"/>
                  </a:moveTo>
                  <a:lnTo>
                    <a:pt x="16" y="0"/>
                  </a:lnTo>
                  <a:lnTo>
                    <a:pt x="47" y="0"/>
                  </a:lnTo>
                  <a:lnTo>
                    <a:pt x="86" y="39"/>
                  </a:lnTo>
                  <a:lnTo>
                    <a:pt x="112" y="133"/>
                  </a:lnTo>
                  <a:lnTo>
                    <a:pt x="133" y="243"/>
                  </a:lnTo>
                  <a:lnTo>
                    <a:pt x="149" y="358"/>
                  </a:lnTo>
                  <a:lnTo>
                    <a:pt x="199" y="445"/>
                  </a:lnTo>
                  <a:lnTo>
                    <a:pt x="199" y="447"/>
                  </a:lnTo>
                  <a:lnTo>
                    <a:pt x="199" y="463"/>
                  </a:lnTo>
                  <a:lnTo>
                    <a:pt x="267" y="453"/>
                  </a:lnTo>
                  <a:lnTo>
                    <a:pt x="337" y="408"/>
                  </a:lnTo>
                  <a:lnTo>
                    <a:pt x="369" y="366"/>
                  </a:lnTo>
                  <a:lnTo>
                    <a:pt x="425" y="251"/>
                  </a:lnTo>
                  <a:lnTo>
                    <a:pt x="425" y="209"/>
                  </a:lnTo>
                  <a:lnTo>
                    <a:pt x="403" y="170"/>
                  </a:lnTo>
                  <a:lnTo>
                    <a:pt x="379" y="115"/>
                  </a:lnTo>
                  <a:lnTo>
                    <a:pt x="371" y="94"/>
                  </a:lnTo>
                  <a:lnTo>
                    <a:pt x="400" y="83"/>
                  </a:lnTo>
                  <a:lnTo>
                    <a:pt x="435" y="86"/>
                  </a:lnTo>
                  <a:lnTo>
                    <a:pt x="456" y="107"/>
                  </a:lnTo>
                  <a:lnTo>
                    <a:pt x="480" y="154"/>
                  </a:lnTo>
                  <a:lnTo>
                    <a:pt x="467" y="241"/>
                  </a:lnTo>
                  <a:lnTo>
                    <a:pt x="456" y="288"/>
                  </a:lnTo>
                  <a:lnTo>
                    <a:pt x="403" y="385"/>
                  </a:lnTo>
                  <a:lnTo>
                    <a:pt x="356" y="455"/>
                  </a:lnTo>
                  <a:lnTo>
                    <a:pt x="269" y="487"/>
                  </a:lnTo>
                  <a:lnTo>
                    <a:pt x="199" y="503"/>
                  </a:lnTo>
                  <a:lnTo>
                    <a:pt x="144" y="476"/>
                  </a:lnTo>
                  <a:lnTo>
                    <a:pt x="118" y="385"/>
                  </a:lnTo>
                  <a:lnTo>
                    <a:pt x="89" y="272"/>
                  </a:lnTo>
                  <a:lnTo>
                    <a:pt x="65" y="188"/>
                  </a:lnTo>
                  <a:lnTo>
                    <a:pt x="34" y="141"/>
                  </a:lnTo>
                  <a:lnTo>
                    <a:pt x="2" y="94"/>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nvGrpSpPr>
            <p:cNvPr id="1339" name="Group 352"/>
            <p:cNvGrpSpPr>
              <a:grpSpLocks/>
            </p:cNvGrpSpPr>
            <p:nvPr/>
          </p:nvGrpSpPr>
          <p:grpSpPr bwMode="auto">
            <a:xfrm>
              <a:off x="1821" y="2456"/>
              <a:ext cx="441" cy="437"/>
              <a:chOff x="1821" y="2456"/>
              <a:chExt cx="441" cy="437"/>
            </a:xfrm>
          </p:grpSpPr>
          <p:sp>
            <p:nvSpPr>
              <p:cNvPr id="1344" name="Freeform 353"/>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5 w 441"/>
                  <a:gd name="T35" fmla="*/ 154 h 4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1"/>
                  <a:gd name="T55" fmla="*/ 0 h 437"/>
                  <a:gd name="T56" fmla="*/ 441 w 441"/>
                  <a:gd name="T57" fmla="*/ 437 h 4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lnTo>
                      <a:pt x="5" y="15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45" name="Freeform 354"/>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437"/>
                  <a:gd name="T53" fmla="*/ 441 w 441"/>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46" name="Freeform 355"/>
              <p:cNvSpPr>
                <a:spLocks/>
              </p:cNvSpPr>
              <p:nvPr/>
            </p:nvSpPr>
            <p:spPr bwMode="auto">
              <a:xfrm>
                <a:off x="1827" y="2468"/>
                <a:ext cx="176" cy="157"/>
              </a:xfrm>
              <a:custGeom>
                <a:avLst/>
                <a:gdLst>
                  <a:gd name="T0" fmla="*/ 0 w 176"/>
                  <a:gd name="T1" fmla="*/ 149 h 157"/>
                  <a:gd name="T2" fmla="*/ 48 w 176"/>
                  <a:gd name="T3" fmla="*/ 157 h 157"/>
                  <a:gd name="T4" fmla="*/ 87 w 176"/>
                  <a:gd name="T5" fmla="*/ 143 h 157"/>
                  <a:gd name="T6" fmla="*/ 113 w 176"/>
                  <a:gd name="T7" fmla="*/ 128 h 157"/>
                  <a:gd name="T8" fmla="*/ 145 w 176"/>
                  <a:gd name="T9" fmla="*/ 104 h 157"/>
                  <a:gd name="T10" fmla="*/ 166 w 176"/>
                  <a:gd name="T11" fmla="*/ 78 h 157"/>
                  <a:gd name="T12" fmla="*/ 176 w 176"/>
                  <a:gd name="T13" fmla="*/ 34 h 157"/>
                  <a:gd name="T14" fmla="*/ 176 w 176"/>
                  <a:gd name="T15" fmla="*/ 7 h 157"/>
                  <a:gd name="T16" fmla="*/ 174 w 176"/>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157"/>
                  <a:gd name="T29" fmla="*/ 176 w 176"/>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157">
                    <a:moveTo>
                      <a:pt x="0" y="149"/>
                    </a:moveTo>
                    <a:lnTo>
                      <a:pt x="48" y="157"/>
                    </a:lnTo>
                    <a:lnTo>
                      <a:pt x="87" y="143"/>
                    </a:lnTo>
                    <a:lnTo>
                      <a:pt x="113" y="128"/>
                    </a:lnTo>
                    <a:lnTo>
                      <a:pt x="145" y="104"/>
                    </a:lnTo>
                    <a:lnTo>
                      <a:pt x="166" y="78"/>
                    </a:lnTo>
                    <a:lnTo>
                      <a:pt x="176" y="34"/>
                    </a:lnTo>
                    <a:lnTo>
                      <a:pt x="176" y="7"/>
                    </a:lnTo>
                    <a:lnTo>
                      <a:pt x="1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sp>
          <p:nvSpPr>
            <p:cNvPr id="1340" name="Freeform 356"/>
            <p:cNvSpPr>
              <a:spLocks/>
            </p:cNvSpPr>
            <p:nvPr/>
          </p:nvSpPr>
          <p:spPr bwMode="auto">
            <a:xfrm>
              <a:off x="1343" y="2446"/>
              <a:ext cx="692" cy="515"/>
            </a:xfrm>
            <a:custGeom>
              <a:avLst/>
              <a:gdLst>
                <a:gd name="T0" fmla="*/ 244 w 692"/>
                <a:gd name="T1" fmla="*/ 21 h 515"/>
                <a:gd name="T2" fmla="*/ 305 w 692"/>
                <a:gd name="T3" fmla="*/ 0 h 515"/>
                <a:gd name="T4" fmla="*/ 337 w 692"/>
                <a:gd name="T5" fmla="*/ 23 h 515"/>
                <a:gd name="T6" fmla="*/ 337 w 692"/>
                <a:gd name="T7" fmla="*/ 78 h 515"/>
                <a:gd name="T8" fmla="*/ 284 w 692"/>
                <a:gd name="T9" fmla="*/ 138 h 515"/>
                <a:gd name="T10" fmla="*/ 194 w 692"/>
                <a:gd name="T11" fmla="*/ 170 h 515"/>
                <a:gd name="T12" fmla="*/ 124 w 692"/>
                <a:gd name="T13" fmla="*/ 227 h 515"/>
                <a:gd name="T14" fmla="*/ 79 w 692"/>
                <a:gd name="T15" fmla="*/ 295 h 515"/>
                <a:gd name="T16" fmla="*/ 55 w 692"/>
                <a:gd name="T17" fmla="*/ 350 h 515"/>
                <a:gd name="T18" fmla="*/ 55 w 692"/>
                <a:gd name="T19" fmla="*/ 397 h 515"/>
                <a:gd name="T20" fmla="*/ 84 w 692"/>
                <a:gd name="T21" fmla="*/ 447 h 515"/>
                <a:gd name="T22" fmla="*/ 155 w 692"/>
                <a:gd name="T23" fmla="*/ 470 h 515"/>
                <a:gd name="T24" fmla="*/ 213 w 692"/>
                <a:gd name="T25" fmla="*/ 476 h 515"/>
                <a:gd name="T26" fmla="*/ 300 w 692"/>
                <a:gd name="T27" fmla="*/ 470 h 515"/>
                <a:gd name="T28" fmla="*/ 410 w 692"/>
                <a:gd name="T29" fmla="*/ 439 h 515"/>
                <a:gd name="T30" fmla="*/ 480 w 692"/>
                <a:gd name="T31" fmla="*/ 374 h 515"/>
                <a:gd name="T32" fmla="*/ 525 w 692"/>
                <a:gd name="T33" fmla="*/ 321 h 515"/>
                <a:gd name="T34" fmla="*/ 512 w 692"/>
                <a:gd name="T35" fmla="*/ 272 h 515"/>
                <a:gd name="T36" fmla="*/ 517 w 692"/>
                <a:gd name="T37" fmla="*/ 240 h 515"/>
                <a:gd name="T38" fmla="*/ 564 w 692"/>
                <a:gd name="T39" fmla="*/ 259 h 515"/>
                <a:gd name="T40" fmla="*/ 614 w 692"/>
                <a:gd name="T41" fmla="*/ 259 h 515"/>
                <a:gd name="T42" fmla="*/ 651 w 692"/>
                <a:gd name="T43" fmla="*/ 227 h 515"/>
                <a:gd name="T44" fmla="*/ 674 w 692"/>
                <a:gd name="T45" fmla="*/ 204 h 515"/>
                <a:gd name="T46" fmla="*/ 690 w 692"/>
                <a:gd name="T47" fmla="*/ 209 h 515"/>
                <a:gd name="T48" fmla="*/ 692 w 692"/>
                <a:gd name="T49" fmla="*/ 225 h 515"/>
                <a:gd name="T50" fmla="*/ 677 w 692"/>
                <a:gd name="T51" fmla="*/ 272 h 515"/>
                <a:gd name="T52" fmla="*/ 677 w 692"/>
                <a:gd name="T53" fmla="*/ 314 h 515"/>
                <a:gd name="T54" fmla="*/ 658 w 692"/>
                <a:gd name="T55" fmla="*/ 345 h 515"/>
                <a:gd name="T56" fmla="*/ 614 w 692"/>
                <a:gd name="T57" fmla="*/ 368 h 515"/>
                <a:gd name="T58" fmla="*/ 575 w 692"/>
                <a:gd name="T59" fmla="*/ 368 h 515"/>
                <a:gd name="T60" fmla="*/ 533 w 692"/>
                <a:gd name="T61" fmla="*/ 374 h 515"/>
                <a:gd name="T62" fmla="*/ 449 w 692"/>
                <a:gd name="T63" fmla="*/ 444 h 515"/>
                <a:gd name="T64" fmla="*/ 386 w 692"/>
                <a:gd name="T65" fmla="*/ 483 h 515"/>
                <a:gd name="T66" fmla="*/ 289 w 692"/>
                <a:gd name="T67" fmla="*/ 510 h 515"/>
                <a:gd name="T68" fmla="*/ 186 w 692"/>
                <a:gd name="T69" fmla="*/ 515 h 515"/>
                <a:gd name="T70" fmla="*/ 110 w 692"/>
                <a:gd name="T71" fmla="*/ 499 h 515"/>
                <a:gd name="T72" fmla="*/ 53 w 692"/>
                <a:gd name="T73" fmla="*/ 478 h 515"/>
                <a:gd name="T74" fmla="*/ 14 w 692"/>
                <a:gd name="T75" fmla="*/ 436 h 515"/>
                <a:gd name="T76" fmla="*/ 0 w 692"/>
                <a:gd name="T77" fmla="*/ 389 h 515"/>
                <a:gd name="T78" fmla="*/ 0 w 692"/>
                <a:gd name="T79" fmla="*/ 319 h 515"/>
                <a:gd name="T80" fmla="*/ 24 w 692"/>
                <a:gd name="T81" fmla="*/ 272 h 515"/>
                <a:gd name="T82" fmla="*/ 53 w 692"/>
                <a:gd name="T83" fmla="*/ 225 h 515"/>
                <a:gd name="T84" fmla="*/ 92 w 692"/>
                <a:gd name="T85" fmla="*/ 172 h 515"/>
                <a:gd name="T86" fmla="*/ 150 w 692"/>
                <a:gd name="T87" fmla="*/ 131 h 515"/>
                <a:gd name="T88" fmla="*/ 186 w 692"/>
                <a:gd name="T89" fmla="*/ 86 h 515"/>
                <a:gd name="T90" fmla="*/ 213 w 692"/>
                <a:gd name="T91" fmla="*/ 47 h 515"/>
                <a:gd name="T92" fmla="*/ 244 w 692"/>
                <a:gd name="T93" fmla="*/ 21 h 5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2"/>
                <a:gd name="T142" fmla="*/ 0 h 515"/>
                <a:gd name="T143" fmla="*/ 692 w 692"/>
                <a:gd name="T144" fmla="*/ 515 h 5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2" h="515">
                  <a:moveTo>
                    <a:pt x="244" y="21"/>
                  </a:moveTo>
                  <a:lnTo>
                    <a:pt x="305" y="0"/>
                  </a:lnTo>
                  <a:lnTo>
                    <a:pt x="337" y="23"/>
                  </a:lnTo>
                  <a:lnTo>
                    <a:pt x="337" y="78"/>
                  </a:lnTo>
                  <a:lnTo>
                    <a:pt x="284" y="138"/>
                  </a:lnTo>
                  <a:lnTo>
                    <a:pt x="194" y="170"/>
                  </a:lnTo>
                  <a:lnTo>
                    <a:pt x="124" y="227"/>
                  </a:lnTo>
                  <a:lnTo>
                    <a:pt x="79" y="295"/>
                  </a:lnTo>
                  <a:lnTo>
                    <a:pt x="55" y="350"/>
                  </a:lnTo>
                  <a:lnTo>
                    <a:pt x="55" y="397"/>
                  </a:lnTo>
                  <a:lnTo>
                    <a:pt x="84" y="447"/>
                  </a:lnTo>
                  <a:lnTo>
                    <a:pt x="155" y="470"/>
                  </a:lnTo>
                  <a:lnTo>
                    <a:pt x="213" y="476"/>
                  </a:lnTo>
                  <a:lnTo>
                    <a:pt x="300" y="470"/>
                  </a:lnTo>
                  <a:lnTo>
                    <a:pt x="410" y="439"/>
                  </a:lnTo>
                  <a:lnTo>
                    <a:pt x="480" y="374"/>
                  </a:lnTo>
                  <a:lnTo>
                    <a:pt x="525" y="321"/>
                  </a:lnTo>
                  <a:lnTo>
                    <a:pt x="512" y="272"/>
                  </a:lnTo>
                  <a:lnTo>
                    <a:pt x="517" y="240"/>
                  </a:lnTo>
                  <a:lnTo>
                    <a:pt x="564" y="259"/>
                  </a:lnTo>
                  <a:lnTo>
                    <a:pt x="614" y="259"/>
                  </a:lnTo>
                  <a:lnTo>
                    <a:pt x="651" y="227"/>
                  </a:lnTo>
                  <a:lnTo>
                    <a:pt x="674" y="204"/>
                  </a:lnTo>
                  <a:lnTo>
                    <a:pt x="690" y="209"/>
                  </a:lnTo>
                  <a:lnTo>
                    <a:pt x="692" y="225"/>
                  </a:lnTo>
                  <a:lnTo>
                    <a:pt x="677" y="272"/>
                  </a:lnTo>
                  <a:lnTo>
                    <a:pt x="677" y="314"/>
                  </a:lnTo>
                  <a:lnTo>
                    <a:pt x="658" y="345"/>
                  </a:lnTo>
                  <a:lnTo>
                    <a:pt x="614" y="368"/>
                  </a:lnTo>
                  <a:lnTo>
                    <a:pt x="575" y="368"/>
                  </a:lnTo>
                  <a:lnTo>
                    <a:pt x="533" y="374"/>
                  </a:lnTo>
                  <a:lnTo>
                    <a:pt x="449" y="444"/>
                  </a:lnTo>
                  <a:lnTo>
                    <a:pt x="386" y="483"/>
                  </a:lnTo>
                  <a:lnTo>
                    <a:pt x="289" y="510"/>
                  </a:lnTo>
                  <a:lnTo>
                    <a:pt x="186" y="515"/>
                  </a:lnTo>
                  <a:lnTo>
                    <a:pt x="110" y="499"/>
                  </a:lnTo>
                  <a:lnTo>
                    <a:pt x="53" y="478"/>
                  </a:lnTo>
                  <a:lnTo>
                    <a:pt x="14" y="436"/>
                  </a:lnTo>
                  <a:lnTo>
                    <a:pt x="0" y="389"/>
                  </a:lnTo>
                  <a:lnTo>
                    <a:pt x="0" y="319"/>
                  </a:lnTo>
                  <a:lnTo>
                    <a:pt x="24" y="272"/>
                  </a:lnTo>
                  <a:lnTo>
                    <a:pt x="53" y="225"/>
                  </a:lnTo>
                  <a:lnTo>
                    <a:pt x="92" y="172"/>
                  </a:lnTo>
                  <a:lnTo>
                    <a:pt x="150" y="131"/>
                  </a:lnTo>
                  <a:lnTo>
                    <a:pt x="186" y="86"/>
                  </a:lnTo>
                  <a:lnTo>
                    <a:pt x="213" y="47"/>
                  </a:lnTo>
                  <a:lnTo>
                    <a:pt x="24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41" name="Freeform 357"/>
            <p:cNvSpPr>
              <a:spLocks/>
            </p:cNvSpPr>
            <p:nvPr/>
          </p:nvSpPr>
          <p:spPr bwMode="auto">
            <a:xfrm>
              <a:off x="1720" y="3093"/>
              <a:ext cx="312" cy="737"/>
            </a:xfrm>
            <a:custGeom>
              <a:avLst/>
              <a:gdLst>
                <a:gd name="T0" fmla="*/ 24 w 312"/>
                <a:gd name="T1" fmla="*/ 0 h 737"/>
                <a:gd name="T2" fmla="*/ 79 w 312"/>
                <a:gd name="T3" fmla="*/ 32 h 737"/>
                <a:gd name="T4" fmla="*/ 134 w 312"/>
                <a:gd name="T5" fmla="*/ 123 h 737"/>
                <a:gd name="T6" fmla="*/ 171 w 312"/>
                <a:gd name="T7" fmla="*/ 186 h 737"/>
                <a:gd name="T8" fmla="*/ 197 w 312"/>
                <a:gd name="T9" fmla="*/ 260 h 737"/>
                <a:gd name="T10" fmla="*/ 226 w 312"/>
                <a:gd name="T11" fmla="*/ 330 h 737"/>
                <a:gd name="T12" fmla="*/ 249 w 312"/>
                <a:gd name="T13" fmla="*/ 414 h 737"/>
                <a:gd name="T14" fmla="*/ 249 w 312"/>
                <a:gd name="T15" fmla="*/ 472 h 737"/>
                <a:gd name="T16" fmla="*/ 213 w 312"/>
                <a:gd name="T17" fmla="*/ 520 h 737"/>
                <a:gd name="T18" fmla="*/ 189 w 312"/>
                <a:gd name="T19" fmla="*/ 567 h 737"/>
                <a:gd name="T20" fmla="*/ 147 w 312"/>
                <a:gd name="T21" fmla="*/ 604 h 737"/>
                <a:gd name="T22" fmla="*/ 131 w 312"/>
                <a:gd name="T23" fmla="*/ 638 h 737"/>
                <a:gd name="T24" fmla="*/ 150 w 312"/>
                <a:gd name="T25" fmla="*/ 659 h 737"/>
                <a:gd name="T26" fmla="*/ 179 w 312"/>
                <a:gd name="T27" fmla="*/ 661 h 737"/>
                <a:gd name="T28" fmla="*/ 244 w 312"/>
                <a:gd name="T29" fmla="*/ 669 h 737"/>
                <a:gd name="T30" fmla="*/ 289 w 312"/>
                <a:gd name="T31" fmla="*/ 690 h 737"/>
                <a:gd name="T32" fmla="*/ 312 w 312"/>
                <a:gd name="T33" fmla="*/ 708 h 737"/>
                <a:gd name="T34" fmla="*/ 297 w 312"/>
                <a:gd name="T35" fmla="*/ 732 h 737"/>
                <a:gd name="T36" fmla="*/ 257 w 312"/>
                <a:gd name="T37" fmla="*/ 737 h 737"/>
                <a:gd name="T38" fmla="*/ 205 w 312"/>
                <a:gd name="T39" fmla="*/ 716 h 737"/>
                <a:gd name="T40" fmla="*/ 173 w 312"/>
                <a:gd name="T41" fmla="*/ 698 h 737"/>
                <a:gd name="T42" fmla="*/ 108 w 312"/>
                <a:gd name="T43" fmla="*/ 682 h 737"/>
                <a:gd name="T44" fmla="*/ 92 w 312"/>
                <a:gd name="T45" fmla="*/ 677 h 737"/>
                <a:gd name="T46" fmla="*/ 84 w 312"/>
                <a:gd name="T47" fmla="*/ 653 h 737"/>
                <a:gd name="T48" fmla="*/ 95 w 312"/>
                <a:gd name="T49" fmla="*/ 619 h 737"/>
                <a:gd name="T50" fmla="*/ 147 w 312"/>
                <a:gd name="T51" fmla="*/ 559 h 737"/>
                <a:gd name="T52" fmla="*/ 173 w 312"/>
                <a:gd name="T53" fmla="*/ 520 h 737"/>
                <a:gd name="T54" fmla="*/ 205 w 312"/>
                <a:gd name="T55" fmla="*/ 446 h 737"/>
                <a:gd name="T56" fmla="*/ 213 w 312"/>
                <a:gd name="T57" fmla="*/ 409 h 737"/>
                <a:gd name="T58" fmla="*/ 181 w 312"/>
                <a:gd name="T59" fmla="*/ 315 h 737"/>
                <a:gd name="T60" fmla="*/ 124 w 312"/>
                <a:gd name="T61" fmla="*/ 218 h 737"/>
                <a:gd name="T62" fmla="*/ 68 w 312"/>
                <a:gd name="T63" fmla="*/ 155 h 737"/>
                <a:gd name="T64" fmla="*/ 40 w 312"/>
                <a:gd name="T65" fmla="*/ 108 h 737"/>
                <a:gd name="T66" fmla="*/ 8 w 312"/>
                <a:gd name="T67" fmla="*/ 79 h 737"/>
                <a:gd name="T68" fmla="*/ 0 w 312"/>
                <a:gd name="T69" fmla="*/ 37 h 737"/>
                <a:gd name="T70" fmla="*/ 24 w 312"/>
                <a:gd name="T71" fmla="*/ 0 h 7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737"/>
                <a:gd name="T110" fmla="*/ 312 w 312"/>
                <a:gd name="T111" fmla="*/ 737 h 7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737">
                  <a:moveTo>
                    <a:pt x="24" y="0"/>
                  </a:moveTo>
                  <a:lnTo>
                    <a:pt x="79" y="32"/>
                  </a:lnTo>
                  <a:lnTo>
                    <a:pt x="134" y="123"/>
                  </a:lnTo>
                  <a:lnTo>
                    <a:pt x="171" y="186"/>
                  </a:lnTo>
                  <a:lnTo>
                    <a:pt x="197" y="260"/>
                  </a:lnTo>
                  <a:lnTo>
                    <a:pt x="226" y="330"/>
                  </a:lnTo>
                  <a:lnTo>
                    <a:pt x="249" y="414"/>
                  </a:lnTo>
                  <a:lnTo>
                    <a:pt x="249" y="472"/>
                  </a:lnTo>
                  <a:lnTo>
                    <a:pt x="213" y="520"/>
                  </a:lnTo>
                  <a:lnTo>
                    <a:pt x="189" y="567"/>
                  </a:lnTo>
                  <a:lnTo>
                    <a:pt x="147" y="604"/>
                  </a:lnTo>
                  <a:lnTo>
                    <a:pt x="131" y="638"/>
                  </a:lnTo>
                  <a:lnTo>
                    <a:pt x="150" y="659"/>
                  </a:lnTo>
                  <a:lnTo>
                    <a:pt x="179" y="661"/>
                  </a:lnTo>
                  <a:lnTo>
                    <a:pt x="244" y="669"/>
                  </a:lnTo>
                  <a:lnTo>
                    <a:pt x="289" y="690"/>
                  </a:lnTo>
                  <a:lnTo>
                    <a:pt x="312" y="708"/>
                  </a:lnTo>
                  <a:lnTo>
                    <a:pt x="297" y="732"/>
                  </a:lnTo>
                  <a:lnTo>
                    <a:pt x="257" y="737"/>
                  </a:lnTo>
                  <a:lnTo>
                    <a:pt x="205" y="716"/>
                  </a:lnTo>
                  <a:lnTo>
                    <a:pt x="173" y="698"/>
                  </a:lnTo>
                  <a:lnTo>
                    <a:pt x="108" y="682"/>
                  </a:lnTo>
                  <a:lnTo>
                    <a:pt x="92" y="677"/>
                  </a:lnTo>
                  <a:lnTo>
                    <a:pt x="84" y="653"/>
                  </a:lnTo>
                  <a:lnTo>
                    <a:pt x="95" y="619"/>
                  </a:lnTo>
                  <a:lnTo>
                    <a:pt x="147" y="559"/>
                  </a:lnTo>
                  <a:lnTo>
                    <a:pt x="173" y="520"/>
                  </a:lnTo>
                  <a:lnTo>
                    <a:pt x="205" y="446"/>
                  </a:lnTo>
                  <a:lnTo>
                    <a:pt x="213" y="409"/>
                  </a:lnTo>
                  <a:lnTo>
                    <a:pt x="181" y="315"/>
                  </a:lnTo>
                  <a:lnTo>
                    <a:pt x="124" y="218"/>
                  </a:lnTo>
                  <a:lnTo>
                    <a:pt x="68" y="155"/>
                  </a:lnTo>
                  <a:lnTo>
                    <a:pt x="40" y="108"/>
                  </a:lnTo>
                  <a:lnTo>
                    <a:pt x="8" y="79"/>
                  </a:lnTo>
                  <a:lnTo>
                    <a:pt x="0" y="37"/>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42" name="Freeform 358"/>
            <p:cNvSpPr>
              <a:spLocks/>
            </p:cNvSpPr>
            <p:nvPr/>
          </p:nvSpPr>
          <p:spPr bwMode="auto">
            <a:xfrm>
              <a:off x="1394" y="3090"/>
              <a:ext cx="283" cy="687"/>
            </a:xfrm>
            <a:custGeom>
              <a:avLst/>
              <a:gdLst>
                <a:gd name="T0" fmla="*/ 157 w 283"/>
                <a:gd name="T1" fmla="*/ 65 h 687"/>
                <a:gd name="T2" fmla="*/ 215 w 283"/>
                <a:gd name="T3" fmla="*/ 8 h 687"/>
                <a:gd name="T4" fmla="*/ 278 w 283"/>
                <a:gd name="T5" fmla="*/ 0 h 687"/>
                <a:gd name="T6" fmla="*/ 283 w 283"/>
                <a:gd name="T7" fmla="*/ 50 h 687"/>
                <a:gd name="T8" fmla="*/ 246 w 283"/>
                <a:gd name="T9" fmla="*/ 86 h 687"/>
                <a:gd name="T10" fmla="*/ 191 w 283"/>
                <a:gd name="T11" fmla="*/ 113 h 687"/>
                <a:gd name="T12" fmla="*/ 149 w 283"/>
                <a:gd name="T13" fmla="*/ 160 h 687"/>
                <a:gd name="T14" fmla="*/ 141 w 283"/>
                <a:gd name="T15" fmla="*/ 223 h 687"/>
                <a:gd name="T16" fmla="*/ 149 w 283"/>
                <a:gd name="T17" fmla="*/ 314 h 687"/>
                <a:gd name="T18" fmla="*/ 172 w 283"/>
                <a:gd name="T19" fmla="*/ 474 h 687"/>
                <a:gd name="T20" fmla="*/ 198 w 283"/>
                <a:gd name="T21" fmla="*/ 574 h 687"/>
                <a:gd name="T22" fmla="*/ 228 w 283"/>
                <a:gd name="T23" fmla="*/ 645 h 687"/>
                <a:gd name="T24" fmla="*/ 223 w 283"/>
                <a:gd name="T25" fmla="*/ 679 h 687"/>
                <a:gd name="T26" fmla="*/ 191 w 283"/>
                <a:gd name="T27" fmla="*/ 684 h 687"/>
                <a:gd name="T28" fmla="*/ 136 w 283"/>
                <a:gd name="T29" fmla="*/ 669 h 687"/>
                <a:gd name="T30" fmla="*/ 73 w 283"/>
                <a:gd name="T31" fmla="*/ 669 h 687"/>
                <a:gd name="T32" fmla="*/ 39 w 283"/>
                <a:gd name="T33" fmla="*/ 687 h 687"/>
                <a:gd name="T34" fmla="*/ 8 w 283"/>
                <a:gd name="T35" fmla="*/ 679 h 687"/>
                <a:gd name="T36" fmla="*/ 0 w 283"/>
                <a:gd name="T37" fmla="*/ 640 h 687"/>
                <a:gd name="T38" fmla="*/ 31 w 283"/>
                <a:gd name="T39" fmla="*/ 632 h 687"/>
                <a:gd name="T40" fmla="*/ 94 w 283"/>
                <a:gd name="T41" fmla="*/ 632 h 687"/>
                <a:gd name="T42" fmla="*/ 188 w 283"/>
                <a:gd name="T43" fmla="*/ 653 h 687"/>
                <a:gd name="T44" fmla="*/ 191 w 283"/>
                <a:gd name="T45" fmla="*/ 645 h 687"/>
                <a:gd name="T46" fmla="*/ 183 w 283"/>
                <a:gd name="T47" fmla="*/ 614 h 687"/>
                <a:gd name="T48" fmla="*/ 149 w 283"/>
                <a:gd name="T49" fmla="*/ 495 h 687"/>
                <a:gd name="T50" fmla="*/ 133 w 283"/>
                <a:gd name="T51" fmla="*/ 401 h 687"/>
                <a:gd name="T52" fmla="*/ 110 w 283"/>
                <a:gd name="T53" fmla="*/ 285 h 687"/>
                <a:gd name="T54" fmla="*/ 110 w 283"/>
                <a:gd name="T55" fmla="*/ 204 h 687"/>
                <a:gd name="T56" fmla="*/ 112 w 283"/>
                <a:gd name="T57" fmla="*/ 141 h 687"/>
                <a:gd name="T58" fmla="*/ 125 w 283"/>
                <a:gd name="T59" fmla="*/ 97 h 687"/>
                <a:gd name="T60" fmla="*/ 157 w 283"/>
                <a:gd name="T61" fmla="*/ 65 h 6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687"/>
                <a:gd name="T95" fmla="*/ 283 w 283"/>
                <a:gd name="T96" fmla="*/ 687 h 6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687">
                  <a:moveTo>
                    <a:pt x="157" y="65"/>
                  </a:moveTo>
                  <a:lnTo>
                    <a:pt x="215" y="8"/>
                  </a:lnTo>
                  <a:lnTo>
                    <a:pt x="278" y="0"/>
                  </a:lnTo>
                  <a:lnTo>
                    <a:pt x="283" y="50"/>
                  </a:lnTo>
                  <a:lnTo>
                    <a:pt x="246" y="86"/>
                  </a:lnTo>
                  <a:lnTo>
                    <a:pt x="191" y="113"/>
                  </a:lnTo>
                  <a:lnTo>
                    <a:pt x="149" y="160"/>
                  </a:lnTo>
                  <a:lnTo>
                    <a:pt x="141" y="223"/>
                  </a:lnTo>
                  <a:lnTo>
                    <a:pt x="149" y="314"/>
                  </a:lnTo>
                  <a:lnTo>
                    <a:pt x="172" y="474"/>
                  </a:lnTo>
                  <a:lnTo>
                    <a:pt x="198" y="574"/>
                  </a:lnTo>
                  <a:lnTo>
                    <a:pt x="228" y="645"/>
                  </a:lnTo>
                  <a:lnTo>
                    <a:pt x="223" y="679"/>
                  </a:lnTo>
                  <a:lnTo>
                    <a:pt x="191" y="684"/>
                  </a:lnTo>
                  <a:lnTo>
                    <a:pt x="136" y="669"/>
                  </a:lnTo>
                  <a:lnTo>
                    <a:pt x="73" y="669"/>
                  </a:lnTo>
                  <a:lnTo>
                    <a:pt x="39" y="687"/>
                  </a:lnTo>
                  <a:lnTo>
                    <a:pt x="8" y="679"/>
                  </a:lnTo>
                  <a:lnTo>
                    <a:pt x="0" y="640"/>
                  </a:lnTo>
                  <a:lnTo>
                    <a:pt x="31" y="632"/>
                  </a:lnTo>
                  <a:lnTo>
                    <a:pt x="94" y="632"/>
                  </a:lnTo>
                  <a:lnTo>
                    <a:pt x="188" y="653"/>
                  </a:lnTo>
                  <a:lnTo>
                    <a:pt x="191" y="645"/>
                  </a:lnTo>
                  <a:lnTo>
                    <a:pt x="183" y="614"/>
                  </a:lnTo>
                  <a:lnTo>
                    <a:pt x="149" y="495"/>
                  </a:lnTo>
                  <a:lnTo>
                    <a:pt x="133" y="401"/>
                  </a:lnTo>
                  <a:lnTo>
                    <a:pt x="110" y="285"/>
                  </a:lnTo>
                  <a:lnTo>
                    <a:pt x="110" y="204"/>
                  </a:lnTo>
                  <a:lnTo>
                    <a:pt x="112" y="141"/>
                  </a:lnTo>
                  <a:lnTo>
                    <a:pt x="125" y="97"/>
                  </a:lnTo>
                  <a:lnTo>
                    <a:pt x="15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1343" name="Freeform 359"/>
            <p:cNvSpPr>
              <a:spLocks/>
            </p:cNvSpPr>
            <p:nvPr/>
          </p:nvSpPr>
          <p:spPr bwMode="auto">
            <a:xfrm>
              <a:off x="1673" y="2065"/>
              <a:ext cx="332" cy="370"/>
            </a:xfrm>
            <a:custGeom>
              <a:avLst/>
              <a:gdLst>
                <a:gd name="T0" fmla="*/ 0 w 332"/>
                <a:gd name="T1" fmla="*/ 331 h 370"/>
                <a:gd name="T2" fmla="*/ 0 w 332"/>
                <a:gd name="T3" fmla="*/ 248 h 370"/>
                <a:gd name="T4" fmla="*/ 16 w 332"/>
                <a:gd name="T5" fmla="*/ 157 h 370"/>
                <a:gd name="T6" fmla="*/ 55 w 332"/>
                <a:gd name="T7" fmla="*/ 84 h 370"/>
                <a:gd name="T8" fmla="*/ 105 w 332"/>
                <a:gd name="T9" fmla="*/ 39 h 370"/>
                <a:gd name="T10" fmla="*/ 160 w 332"/>
                <a:gd name="T11" fmla="*/ 5 h 370"/>
                <a:gd name="T12" fmla="*/ 207 w 332"/>
                <a:gd name="T13" fmla="*/ 0 h 370"/>
                <a:gd name="T14" fmla="*/ 259 w 332"/>
                <a:gd name="T15" fmla="*/ 13 h 370"/>
                <a:gd name="T16" fmla="*/ 283 w 332"/>
                <a:gd name="T17" fmla="*/ 44 h 370"/>
                <a:gd name="T18" fmla="*/ 298 w 332"/>
                <a:gd name="T19" fmla="*/ 84 h 370"/>
                <a:gd name="T20" fmla="*/ 293 w 332"/>
                <a:gd name="T21" fmla="*/ 125 h 370"/>
                <a:gd name="T22" fmla="*/ 285 w 332"/>
                <a:gd name="T23" fmla="*/ 173 h 370"/>
                <a:gd name="T24" fmla="*/ 259 w 332"/>
                <a:gd name="T25" fmla="*/ 212 h 370"/>
                <a:gd name="T26" fmla="*/ 332 w 332"/>
                <a:gd name="T27" fmla="*/ 303 h 370"/>
                <a:gd name="T28" fmla="*/ 322 w 332"/>
                <a:gd name="T29" fmla="*/ 328 h 370"/>
                <a:gd name="T30" fmla="*/ 238 w 332"/>
                <a:gd name="T31" fmla="*/ 256 h 370"/>
                <a:gd name="T32" fmla="*/ 191 w 332"/>
                <a:gd name="T33" fmla="*/ 312 h 370"/>
                <a:gd name="T34" fmla="*/ 141 w 332"/>
                <a:gd name="T35" fmla="*/ 351 h 370"/>
                <a:gd name="T36" fmla="*/ 89 w 332"/>
                <a:gd name="T37" fmla="*/ 370 h 370"/>
                <a:gd name="T38" fmla="*/ 47 w 332"/>
                <a:gd name="T39" fmla="*/ 370 h 370"/>
                <a:gd name="T40" fmla="*/ 16 w 332"/>
                <a:gd name="T41" fmla="*/ 354 h 370"/>
                <a:gd name="T42" fmla="*/ 0 w 332"/>
                <a:gd name="T43" fmla="*/ 331 h 3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2"/>
                <a:gd name="T67" fmla="*/ 0 h 370"/>
                <a:gd name="T68" fmla="*/ 332 w 332"/>
                <a:gd name="T69" fmla="*/ 370 h 3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2" h="370">
                  <a:moveTo>
                    <a:pt x="0" y="331"/>
                  </a:moveTo>
                  <a:lnTo>
                    <a:pt x="0" y="248"/>
                  </a:lnTo>
                  <a:lnTo>
                    <a:pt x="16" y="157"/>
                  </a:lnTo>
                  <a:lnTo>
                    <a:pt x="55" y="84"/>
                  </a:lnTo>
                  <a:lnTo>
                    <a:pt x="105" y="39"/>
                  </a:lnTo>
                  <a:lnTo>
                    <a:pt x="160" y="5"/>
                  </a:lnTo>
                  <a:lnTo>
                    <a:pt x="207" y="0"/>
                  </a:lnTo>
                  <a:lnTo>
                    <a:pt x="259" y="13"/>
                  </a:lnTo>
                  <a:lnTo>
                    <a:pt x="283" y="44"/>
                  </a:lnTo>
                  <a:lnTo>
                    <a:pt x="298" y="84"/>
                  </a:lnTo>
                  <a:lnTo>
                    <a:pt x="293" y="125"/>
                  </a:lnTo>
                  <a:lnTo>
                    <a:pt x="285" y="173"/>
                  </a:lnTo>
                  <a:lnTo>
                    <a:pt x="259" y="212"/>
                  </a:lnTo>
                  <a:lnTo>
                    <a:pt x="332" y="303"/>
                  </a:lnTo>
                  <a:lnTo>
                    <a:pt x="322" y="328"/>
                  </a:lnTo>
                  <a:lnTo>
                    <a:pt x="238" y="256"/>
                  </a:lnTo>
                  <a:lnTo>
                    <a:pt x="191" y="312"/>
                  </a:lnTo>
                  <a:lnTo>
                    <a:pt x="141" y="351"/>
                  </a:lnTo>
                  <a:lnTo>
                    <a:pt x="89" y="370"/>
                  </a:lnTo>
                  <a:lnTo>
                    <a:pt x="47" y="370"/>
                  </a:lnTo>
                  <a:lnTo>
                    <a:pt x="16" y="354"/>
                  </a:lnTo>
                  <a:lnTo>
                    <a:pt x="0" y="3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sp>
        <p:nvSpPr>
          <p:cNvPr id="1336" name="AutoShape 362"/>
          <p:cNvSpPr>
            <a:spLocks noChangeArrowheads="1"/>
          </p:cNvSpPr>
          <p:nvPr/>
        </p:nvSpPr>
        <p:spPr bwMode="auto">
          <a:xfrm>
            <a:off x="3833068" y="2361720"/>
            <a:ext cx="720725" cy="360362"/>
          </a:xfrm>
          <a:prstGeom prst="cloudCallout">
            <a:avLst>
              <a:gd name="adj1" fmla="val 81278"/>
              <a:gd name="adj2" fmla="val 2268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6400" tIns="43200" rIns="86400" bIns="4320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sz="1000" dirty="0">
                <a:latin typeface="Arial" panose="020B0604020202020204" pitchFamily="34" charset="0"/>
              </a:rPr>
              <a:t>Zum..…</a:t>
            </a:r>
          </a:p>
        </p:txBody>
      </p:sp>
      <p:sp>
        <p:nvSpPr>
          <p:cNvPr id="366" name="Line 347"/>
          <p:cNvSpPr>
            <a:spLocks noChangeShapeType="1"/>
          </p:cNvSpPr>
          <p:nvPr/>
        </p:nvSpPr>
        <p:spPr bwMode="auto">
          <a:xfrm flipH="1">
            <a:off x="9309100" y="6281739"/>
            <a:ext cx="179388" cy="904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6400" tIns="43200" rIns="86400" bIns="43200">
            <a:spAutoFit/>
          </a:bodyPr>
          <a:lstStyle/>
          <a:p>
            <a:endParaRPr lang="es-ES"/>
          </a:p>
        </p:txBody>
      </p:sp>
      <p:pic>
        <p:nvPicPr>
          <p:cNvPr id="36" name="Imagen 35"/>
          <p:cNvPicPr>
            <a:picLocks noChangeAspect="1"/>
          </p:cNvPicPr>
          <p:nvPr/>
        </p:nvPicPr>
        <p:blipFill>
          <a:blip r:embed="rId3"/>
          <a:stretch>
            <a:fillRect/>
          </a:stretch>
        </p:blipFill>
        <p:spPr>
          <a:xfrm rot="1891470">
            <a:off x="5672473" y="2791264"/>
            <a:ext cx="268247" cy="573678"/>
          </a:xfrm>
          <a:prstGeom prst="rect">
            <a:avLst/>
          </a:prstGeom>
        </p:spPr>
      </p:pic>
    </p:spTree>
    <p:extLst>
      <p:ext uri="{BB962C8B-B14F-4D97-AF65-F5344CB8AC3E}">
        <p14:creationId xmlns:p14="http://schemas.microsoft.com/office/powerpoint/2010/main" val="6980016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Line 2"/>
          <p:cNvSpPr>
            <a:spLocks noChangeShapeType="1"/>
          </p:cNvSpPr>
          <p:nvPr/>
        </p:nvSpPr>
        <p:spPr bwMode="auto">
          <a:xfrm>
            <a:off x="4629150" y="1219200"/>
            <a:ext cx="19050" cy="5638800"/>
          </a:xfrm>
          <a:prstGeom prst="line">
            <a:avLst/>
          </a:prstGeom>
          <a:noFill/>
          <a:ln w="76200">
            <a:solidFill>
              <a:schemeClr val="tx1"/>
            </a:solidFill>
            <a:prstDash val="sysDot"/>
            <a:round/>
            <a:headEnd/>
            <a:tailEnd/>
          </a:ln>
        </p:spPr>
        <p:txBody>
          <a:bodyPr/>
          <a:lstStyle/>
          <a:p>
            <a:endParaRPr lang="es-ES"/>
          </a:p>
        </p:txBody>
      </p:sp>
      <p:sp>
        <p:nvSpPr>
          <p:cNvPr id="198659" name="Line 3"/>
          <p:cNvSpPr>
            <a:spLocks noChangeShapeType="1"/>
          </p:cNvSpPr>
          <p:nvPr/>
        </p:nvSpPr>
        <p:spPr bwMode="auto">
          <a:xfrm>
            <a:off x="7600950" y="1219200"/>
            <a:ext cx="19050" cy="5638800"/>
          </a:xfrm>
          <a:prstGeom prst="line">
            <a:avLst/>
          </a:prstGeom>
          <a:noFill/>
          <a:ln w="76200">
            <a:solidFill>
              <a:schemeClr val="tx1"/>
            </a:solidFill>
            <a:prstDash val="sysDot"/>
            <a:round/>
            <a:headEnd/>
            <a:tailEnd/>
          </a:ln>
        </p:spPr>
        <p:txBody>
          <a:bodyPr/>
          <a:lstStyle/>
          <a:p>
            <a:endParaRPr lang="es-ES"/>
          </a:p>
        </p:txBody>
      </p:sp>
      <p:sp>
        <p:nvSpPr>
          <p:cNvPr id="198660" name="AutoShape 4"/>
          <p:cNvSpPr>
            <a:spLocks noChangeArrowheads="1"/>
          </p:cNvSpPr>
          <p:nvPr/>
        </p:nvSpPr>
        <p:spPr bwMode="auto">
          <a:xfrm>
            <a:off x="2844801" y="2395539"/>
            <a:ext cx="720725" cy="5048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ES"/>
          </a:p>
        </p:txBody>
      </p:sp>
      <p:sp>
        <p:nvSpPr>
          <p:cNvPr id="198661" name="AutoShape 5"/>
          <p:cNvSpPr>
            <a:spLocks noChangeArrowheads="1"/>
          </p:cNvSpPr>
          <p:nvPr/>
        </p:nvSpPr>
        <p:spPr bwMode="auto">
          <a:xfrm>
            <a:off x="5695951" y="2362201"/>
            <a:ext cx="720725" cy="5048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ES"/>
          </a:p>
        </p:txBody>
      </p:sp>
      <p:sp>
        <p:nvSpPr>
          <p:cNvPr id="198662" name="AutoShape 6"/>
          <p:cNvSpPr>
            <a:spLocks noChangeArrowheads="1"/>
          </p:cNvSpPr>
          <p:nvPr/>
        </p:nvSpPr>
        <p:spPr bwMode="auto">
          <a:xfrm>
            <a:off x="8743951" y="2362201"/>
            <a:ext cx="720725" cy="5048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ES"/>
          </a:p>
        </p:txBody>
      </p:sp>
      <p:sp>
        <p:nvSpPr>
          <p:cNvPr id="198663" name="Text Box 7"/>
          <p:cNvSpPr txBox="1">
            <a:spLocks noChangeArrowheads="1"/>
          </p:cNvSpPr>
          <p:nvPr/>
        </p:nvSpPr>
        <p:spPr bwMode="auto">
          <a:xfrm>
            <a:off x="1809750" y="1219201"/>
            <a:ext cx="2743200" cy="854075"/>
          </a:xfrm>
          <a:prstGeom prst="rect">
            <a:avLst/>
          </a:prstGeom>
          <a:solidFill>
            <a:srgbClr val="FF99CC"/>
          </a:solidFill>
          <a:ln w="9525" algn="ctr">
            <a:noFill/>
            <a:miter lim="800000"/>
            <a:headEnd/>
            <a:tailEnd/>
          </a:ln>
          <a:effectLst/>
        </p:spPr>
        <p:txBody>
          <a:bodyPr>
            <a:spAutoFit/>
          </a:bodyPr>
          <a:lstStyle/>
          <a:p>
            <a:pPr algn="ctr">
              <a:spcBef>
                <a:spcPct val="50000"/>
              </a:spcBef>
              <a:defRPr/>
            </a:pPr>
            <a:r>
              <a:rPr lang="es-ES_tradnl" sz="2000" b="1" dirty="0">
                <a:effectLst>
                  <a:outerShdw blurRad="38100" dist="38100" dir="2700000" algn="tl">
                    <a:srgbClr val="000000"/>
                  </a:outerShdw>
                </a:effectLst>
                <a:latin typeface="Arial" charset="0"/>
              </a:rPr>
              <a:t>EDUCACION</a:t>
            </a:r>
          </a:p>
          <a:p>
            <a:pPr algn="ctr">
              <a:spcBef>
                <a:spcPct val="50000"/>
              </a:spcBef>
              <a:defRPr/>
            </a:pPr>
            <a:r>
              <a:rPr lang="es-ES_tradnl" sz="2000" b="1" dirty="0">
                <a:effectLst>
                  <a:outerShdw blurRad="38100" dist="38100" dir="2700000" algn="tl">
                    <a:srgbClr val="000000"/>
                  </a:outerShdw>
                </a:effectLst>
                <a:latin typeface="Arial" charset="0"/>
              </a:rPr>
              <a:t>PARA LA SALUD</a:t>
            </a:r>
          </a:p>
        </p:txBody>
      </p:sp>
      <p:sp>
        <p:nvSpPr>
          <p:cNvPr id="198664" name="Rectangle 8"/>
          <p:cNvSpPr>
            <a:spLocks noChangeArrowheads="1"/>
          </p:cNvSpPr>
          <p:nvPr/>
        </p:nvSpPr>
        <p:spPr bwMode="auto">
          <a:xfrm>
            <a:off x="1962377" y="3124200"/>
            <a:ext cx="2422073" cy="1200329"/>
          </a:xfrm>
          <a:prstGeom prst="rect">
            <a:avLst/>
          </a:prstGeom>
          <a:noFill/>
          <a:ln w="9525" algn="ctr">
            <a:noFill/>
            <a:miter lim="800000"/>
            <a:headEnd/>
            <a:tailEnd/>
          </a:ln>
        </p:spPr>
        <p:txBody>
          <a:bodyPr wrap="none">
            <a:spAutoFit/>
          </a:bodyPr>
          <a:lstStyle/>
          <a:p>
            <a:pPr algn="ctr"/>
            <a:r>
              <a:rPr lang="es-ES_tradnl" sz="2400" b="1" dirty="0">
                <a:latin typeface="Arial" charset="0"/>
              </a:rPr>
              <a:t>CAPACIDADES</a:t>
            </a:r>
          </a:p>
          <a:p>
            <a:pPr algn="ctr"/>
            <a:r>
              <a:rPr lang="es-ES_tradnl" sz="2400" b="1" dirty="0" smtClean="0">
                <a:latin typeface="Arial" charset="0"/>
              </a:rPr>
              <a:t>HABILIDADES</a:t>
            </a:r>
            <a:endParaRPr lang="es-ES_tradnl" sz="2400" b="1" dirty="0">
              <a:latin typeface="Arial" charset="0"/>
            </a:endParaRPr>
          </a:p>
          <a:p>
            <a:pPr algn="ctr"/>
            <a:r>
              <a:rPr lang="es-ES_tradnl" sz="2400" b="1" dirty="0" smtClean="0">
                <a:latin typeface="Arial" charset="0"/>
              </a:rPr>
              <a:t>DESTREZAS</a:t>
            </a:r>
            <a:endParaRPr lang="es-ES_tradnl" sz="2400" b="1" dirty="0">
              <a:latin typeface="Arial" charset="0"/>
            </a:endParaRPr>
          </a:p>
        </p:txBody>
      </p:sp>
      <p:sp>
        <p:nvSpPr>
          <p:cNvPr id="198665" name="Text Box 9"/>
          <p:cNvSpPr txBox="1">
            <a:spLocks noChangeArrowheads="1"/>
          </p:cNvSpPr>
          <p:nvPr/>
        </p:nvSpPr>
        <p:spPr bwMode="auto">
          <a:xfrm>
            <a:off x="4781550" y="1219201"/>
            <a:ext cx="2743200" cy="854075"/>
          </a:xfrm>
          <a:prstGeom prst="rect">
            <a:avLst/>
          </a:prstGeom>
          <a:solidFill>
            <a:srgbClr val="FF66CC"/>
          </a:solidFill>
          <a:ln w="9525" algn="ctr">
            <a:noFill/>
            <a:miter lim="800000"/>
            <a:headEnd/>
            <a:tailEnd/>
          </a:ln>
          <a:effectLst/>
        </p:spPr>
        <p:txBody>
          <a:bodyPr>
            <a:spAutoFit/>
          </a:bodyPr>
          <a:lstStyle/>
          <a:p>
            <a:pPr algn="ctr">
              <a:spcBef>
                <a:spcPct val="50000"/>
              </a:spcBef>
              <a:defRPr/>
            </a:pPr>
            <a:r>
              <a:rPr lang="es-ES_tradnl" sz="2000" b="1" dirty="0">
                <a:effectLst>
                  <a:outerShdw blurRad="38100" dist="38100" dir="2700000" algn="tl">
                    <a:srgbClr val="000000"/>
                  </a:outerShdw>
                </a:effectLst>
                <a:latin typeface="Arial" charset="0"/>
              </a:rPr>
              <a:t>COMUNICACION</a:t>
            </a:r>
          </a:p>
          <a:p>
            <a:pPr algn="ctr">
              <a:spcBef>
                <a:spcPct val="50000"/>
              </a:spcBef>
              <a:defRPr/>
            </a:pPr>
            <a:r>
              <a:rPr lang="es-ES_tradnl" sz="2000" b="1" dirty="0">
                <a:effectLst>
                  <a:outerShdw blurRad="38100" dist="38100" dir="2700000" algn="tl">
                    <a:srgbClr val="000000"/>
                  </a:outerShdw>
                </a:effectLst>
                <a:latin typeface="Arial" charset="0"/>
              </a:rPr>
              <a:t>PARA LA SALUD</a:t>
            </a:r>
          </a:p>
        </p:txBody>
      </p:sp>
      <p:sp>
        <p:nvSpPr>
          <p:cNvPr id="198666" name="Text Box 10"/>
          <p:cNvSpPr txBox="1">
            <a:spLocks noChangeArrowheads="1"/>
          </p:cNvSpPr>
          <p:nvPr/>
        </p:nvSpPr>
        <p:spPr bwMode="auto">
          <a:xfrm>
            <a:off x="7829550" y="1219201"/>
            <a:ext cx="2743200" cy="854075"/>
          </a:xfrm>
          <a:prstGeom prst="rect">
            <a:avLst/>
          </a:prstGeom>
          <a:solidFill>
            <a:srgbClr val="FF00FF"/>
          </a:solidFill>
          <a:ln w="9525" algn="ctr">
            <a:noFill/>
            <a:miter lim="800000"/>
            <a:headEnd/>
            <a:tailEnd/>
          </a:ln>
          <a:effectLst/>
        </p:spPr>
        <p:txBody>
          <a:bodyPr>
            <a:spAutoFit/>
          </a:bodyPr>
          <a:lstStyle/>
          <a:p>
            <a:pPr algn="ctr">
              <a:spcBef>
                <a:spcPct val="50000"/>
              </a:spcBef>
              <a:defRPr/>
            </a:pPr>
            <a:r>
              <a:rPr lang="es-ES_tradnl" sz="2000" b="1" dirty="0">
                <a:effectLst>
                  <a:outerShdw blurRad="38100" dist="38100" dir="2700000" algn="tl">
                    <a:srgbClr val="000000"/>
                  </a:outerShdw>
                </a:effectLst>
                <a:latin typeface="Arial" charset="0"/>
              </a:rPr>
              <a:t>PARTICIPACION</a:t>
            </a:r>
          </a:p>
          <a:p>
            <a:pPr algn="ctr">
              <a:spcBef>
                <a:spcPct val="50000"/>
              </a:spcBef>
              <a:defRPr/>
            </a:pPr>
            <a:r>
              <a:rPr lang="es-ES_tradnl" sz="2000" b="1" dirty="0">
                <a:effectLst>
                  <a:outerShdw blurRad="38100" dist="38100" dir="2700000" algn="tl">
                    <a:srgbClr val="000000"/>
                  </a:outerShdw>
                </a:effectLst>
                <a:latin typeface="Arial" charset="0"/>
              </a:rPr>
              <a:t>SOCIAL</a:t>
            </a:r>
          </a:p>
        </p:txBody>
      </p:sp>
      <p:sp>
        <p:nvSpPr>
          <p:cNvPr id="198667" name="Rectangle 11"/>
          <p:cNvSpPr>
            <a:spLocks noChangeArrowheads="1"/>
          </p:cNvSpPr>
          <p:nvPr/>
        </p:nvSpPr>
        <p:spPr bwMode="auto">
          <a:xfrm>
            <a:off x="1981200" y="304800"/>
            <a:ext cx="8485188" cy="579438"/>
          </a:xfrm>
          <a:prstGeom prst="rect">
            <a:avLst/>
          </a:prstGeom>
          <a:solidFill>
            <a:srgbClr val="FFCCFF"/>
          </a:solidFill>
          <a:ln w="9525" algn="ctr">
            <a:noFill/>
            <a:miter lim="800000"/>
            <a:headEnd/>
            <a:tailEnd/>
          </a:ln>
          <a:effectLst/>
        </p:spPr>
        <p:txBody>
          <a:bodyPr wrap="none">
            <a:spAutoFit/>
          </a:bodyPr>
          <a:lstStyle/>
          <a:p>
            <a:pPr algn="ctr">
              <a:defRPr/>
            </a:pPr>
            <a:r>
              <a:rPr lang="es-ES_tradnl" sz="3200" b="1" dirty="0">
                <a:effectLst>
                  <a:outerShdw blurRad="38100" dist="38100" dir="2700000" algn="tl">
                    <a:srgbClr val="FFFFFF"/>
                  </a:outerShdw>
                </a:effectLst>
                <a:latin typeface="Arial" charset="0"/>
              </a:rPr>
              <a:t>Herramientas para  la Promoción de Salud:</a:t>
            </a:r>
          </a:p>
        </p:txBody>
      </p:sp>
      <p:sp>
        <p:nvSpPr>
          <p:cNvPr id="198668" name="Rectangle 12"/>
          <p:cNvSpPr>
            <a:spLocks noChangeArrowheads="1"/>
          </p:cNvSpPr>
          <p:nvPr/>
        </p:nvSpPr>
        <p:spPr bwMode="auto">
          <a:xfrm>
            <a:off x="4768557" y="3124200"/>
            <a:ext cx="2818400" cy="1200329"/>
          </a:xfrm>
          <a:prstGeom prst="rect">
            <a:avLst/>
          </a:prstGeom>
          <a:noFill/>
          <a:ln w="9525" algn="ctr">
            <a:noFill/>
            <a:miter lim="800000"/>
            <a:headEnd/>
            <a:tailEnd/>
          </a:ln>
        </p:spPr>
        <p:txBody>
          <a:bodyPr wrap="none">
            <a:spAutoFit/>
          </a:bodyPr>
          <a:lstStyle/>
          <a:p>
            <a:pPr algn="ctr"/>
            <a:r>
              <a:rPr lang="es-ES_tradnl" sz="2400" b="1" dirty="0">
                <a:latin typeface="Arial" charset="0"/>
              </a:rPr>
              <a:t>INTERPERSONAL</a:t>
            </a:r>
          </a:p>
          <a:p>
            <a:pPr algn="ctr"/>
            <a:r>
              <a:rPr lang="es-ES_tradnl" sz="2400" b="1" dirty="0" smtClean="0">
                <a:latin typeface="Arial" charset="0"/>
              </a:rPr>
              <a:t>GRUPAL</a:t>
            </a:r>
            <a:endParaRPr lang="es-ES_tradnl" sz="2400" b="1" dirty="0">
              <a:latin typeface="Arial" charset="0"/>
            </a:endParaRPr>
          </a:p>
          <a:p>
            <a:pPr algn="ctr"/>
            <a:r>
              <a:rPr lang="es-ES_tradnl" sz="2400" b="1" dirty="0" smtClean="0">
                <a:latin typeface="Arial" charset="0"/>
              </a:rPr>
              <a:t>MASIVA</a:t>
            </a:r>
            <a:endParaRPr lang="es-ES_tradnl" sz="2400" b="1" dirty="0">
              <a:latin typeface="Arial" charset="0"/>
            </a:endParaRPr>
          </a:p>
        </p:txBody>
      </p:sp>
      <p:sp>
        <p:nvSpPr>
          <p:cNvPr id="198669" name="Rectangle 13"/>
          <p:cNvSpPr>
            <a:spLocks noChangeArrowheads="1"/>
          </p:cNvSpPr>
          <p:nvPr/>
        </p:nvSpPr>
        <p:spPr bwMode="auto">
          <a:xfrm>
            <a:off x="7515163" y="3051175"/>
            <a:ext cx="3341812" cy="1200329"/>
          </a:xfrm>
          <a:prstGeom prst="rect">
            <a:avLst/>
          </a:prstGeom>
          <a:noFill/>
          <a:ln w="9525" algn="ctr">
            <a:noFill/>
            <a:miter lim="800000"/>
            <a:headEnd/>
            <a:tailEnd/>
          </a:ln>
        </p:spPr>
        <p:txBody>
          <a:bodyPr wrap="none">
            <a:spAutoFit/>
          </a:bodyPr>
          <a:lstStyle/>
          <a:p>
            <a:pPr algn="ctr"/>
            <a:r>
              <a:rPr lang="es-ES_tradnl" sz="2400" b="1" dirty="0">
                <a:latin typeface="Arial" charset="0"/>
              </a:rPr>
              <a:t>ACTORES SOCIALES</a:t>
            </a:r>
          </a:p>
          <a:p>
            <a:pPr algn="ctr"/>
            <a:r>
              <a:rPr lang="es-ES_tradnl" sz="2400" b="1" dirty="0" smtClean="0">
                <a:latin typeface="Arial" charset="0"/>
              </a:rPr>
              <a:t>EMPODERAR</a:t>
            </a:r>
            <a:endParaRPr lang="es-ES_tradnl" sz="2400" b="1" dirty="0">
              <a:latin typeface="Arial" charset="0"/>
            </a:endParaRPr>
          </a:p>
          <a:p>
            <a:pPr algn="ctr"/>
            <a:r>
              <a:rPr lang="es-ES_tradnl" sz="2400" b="1" dirty="0" smtClean="0">
                <a:latin typeface="Arial" charset="0"/>
              </a:rPr>
              <a:t>COMUNIDAD</a:t>
            </a:r>
            <a:endParaRPr lang="es-ES_tradnl" sz="2400" b="1" dirty="0">
              <a:latin typeface="Arial" charset="0"/>
            </a:endParaRPr>
          </a:p>
        </p:txBody>
      </p:sp>
      <p:pic>
        <p:nvPicPr>
          <p:cNvPr id="198676" name="Picture 20" descr="!cid_003d01c86a6b$347cacd0$0100007f@rodolfo"/>
          <p:cNvPicPr>
            <a:picLocks noGrp="1" noChangeAspect="1" noChangeArrowheads="1"/>
          </p:cNvPicPr>
          <p:nvPr>
            <p:ph sz="half" idx="1"/>
          </p:nvPr>
        </p:nvPicPr>
        <p:blipFill>
          <a:blip r:embed="rId2"/>
          <a:stretch>
            <a:fillRect/>
          </a:stretch>
        </p:blipFill>
        <p:spPr>
          <a:xfrm>
            <a:off x="918713" y="4413338"/>
            <a:ext cx="3465737" cy="2444662"/>
          </a:xfrm>
        </p:spPr>
      </p:pic>
      <p:pic>
        <p:nvPicPr>
          <p:cNvPr id="198678" name="Picture 22" descr="Picture10"/>
          <p:cNvPicPr>
            <a:picLocks noGrp="1" noChangeAspect="1" noChangeArrowheads="1"/>
          </p:cNvPicPr>
          <p:nvPr>
            <p:ph sz="quarter" idx="2"/>
          </p:nvPr>
        </p:nvPicPr>
        <p:blipFill>
          <a:blip r:embed="rId3"/>
          <a:stretch>
            <a:fillRect/>
          </a:stretch>
        </p:blipFill>
        <p:spPr>
          <a:xfrm>
            <a:off x="8361363" y="4705350"/>
            <a:ext cx="2028825" cy="2152649"/>
          </a:xfrm>
        </p:spPr>
      </p:pic>
      <p:pic>
        <p:nvPicPr>
          <p:cNvPr id="198674" name="Picture 18" descr="clases"/>
          <p:cNvPicPr>
            <a:picLocks noGrp="1" noChangeAspect="1" noChangeArrowheads="1"/>
          </p:cNvPicPr>
          <p:nvPr>
            <p:ph sz="quarter" idx="3"/>
          </p:nvPr>
        </p:nvPicPr>
        <p:blipFill>
          <a:blip r:embed="rId4"/>
          <a:srcRect/>
          <a:stretch>
            <a:fillRect/>
          </a:stretch>
        </p:blipFill>
        <p:spPr>
          <a:xfrm>
            <a:off x="4832350" y="4700588"/>
            <a:ext cx="2447925" cy="2157412"/>
          </a:xfrm>
        </p:spPr>
      </p:pic>
    </p:spTree>
    <p:extLst>
      <p:ext uri="{BB962C8B-B14F-4D97-AF65-F5344CB8AC3E}">
        <p14:creationId xmlns:p14="http://schemas.microsoft.com/office/powerpoint/2010/main" val="393666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blinds(horizontal)">
                                      <p:cBhvr>
                                        <p:cTn id="7" dur="500"/>
                                        <p:tgtEl>
                                          <p:spTgt spid="1986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8660"/>
                                        </p:tgtEl>
                                        <p:attrNameLst>
                                          <p:attrName>style.visibility</p:attrName>
                                        </p:attrNameLst>
                                      </p:cBhvr>
                                      <p:to>
                                        <p:strVal val="visible"/>
                                      </p:to>
                                    </p:set>
                                    <p:animEffect transition="in" filter="blinds(horizontal)">
                                      <p:cBhvr>
                                        <p:cTn id="10" dur="500"/>
                                        <p:tgtEl>
                                          <p:spTgt spid="19866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8663"/>
                                        </p:tgtEl>
                                        <p:attrNameLst>
                                          <p:attrName>style.visibility</p:attrName>
                                        </p:attrNameLst>
                                      </p:cBhvr>
                                      <p:to>
                                        <p:strVal val="visible"/>
                                      </p:to>
                                    </p:set>
                                    <p:animEffect transition="in" filter="blinds(horizontal)">
                                      <p:cBhvr>
                                        <p:cTn id="13" dur="500"/>
                                        <p:tgtEl>
                                          <p:spTgt spid="19866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8664"/>
                                        </p:tgtEl>
                                        <p:attrNameLst>
                                          <p:attrName>style.visibility</p:attrName>
                                        </p:attrNameLst>
                                      </p:cBhvr>
                                      <p:to>
                                        <p:strVal val="visible"/>
                                      </p:to>
                                    </p:set>
                                    <p:animEffect transition="in" filter="blinds(horizontal)">
                                      <p:cBhvr>
                                        <p:cTn id="16" dur="500"/>
                                        <p:tgtEl>
                                          <p:spTgt spid="19866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98659"/>
                                        </p:tgtEl>
                                        <p:attrNameLst>
                                          <p:attrName>style.visibility</p:attrName>
                                        </p:attrNameLst>
                                      </p:cBhvr>
                                      <p:to>
                                        <p:strVal val="visible"/>
                                      </p:to>
                                    </p:set>
                                    <p:animEffect transition="in" filter="checkerboard(across)">
                                      <p:cBhvr>
                                        <p:cTn id="21" dur="500"/>
                                        <p:tgtEl>
                                          <p:spTgt spid="19865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98661"/>
                                        </p:tgtEl>
                                        <p:attrNameLst>
                                          <p:attrName>style.visibility</p:attrName>
                                        </p:attrNameLst>
                                      </p:cBhvr>
                                      <p:to>
                                        <p:strVal val="visible"/>
                                      </p:to>
                                    </p:set>
                                    <p:animEffect transition="in" filter="checkerboard(across)">
                                      <p:cBhvr>
                                        <p:cTn id="24" dur="500"/>
                                        <p:tgtEl>
                                          <p:spTgt spid="19866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98665"/>
                                        </p:tgtEl>
                                        <p:attrNameLst>
                                          <p:attrName>style.visibility</p:attrName>
                                        </p:attrNameLst>
                                      </p:cBhvr>
                                      <p:to>
                                        <p:strVal val="visible"/>
                                      </p:to>
                                    </p:set>
                                    <p:animEffect transition="in" filter="checkerboard(across)">
                                      <p:cBhvr>
                                        <p:cTn id="27" dur="500"/>
                                        <p:tgtEl>
                                          <p:spTgt spid="19866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98668"/>
                                        </p:tgtEl>
                                        <p:attrNameLst>
                                          <p:attrName>style.visibility</p:attrName>
                                        </p:attrNameLst>
                                      </p:cBhvr>
                                      <p:to>
                                        <p:strVal val="visible"/>
                                      </p:to>
                                    </p:set>
                                    <p:animEffect transition="in" filter="checkerboard(across)">
                                      <p:cBhvr>
                                        <p:cTn id="30" dur="500"/>
                                        <p:tgtEl>
                                          <p:spTgt spid="19866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1" nodeType="clickEffect">
                                  <p:stCondLst>
                                    <p:cond delay="0"/>
                                  </p:stCondLst>
                                  <p:childTnLst>
                                    <p:set>
                                      <p:cBhvr>
                                        <p:cTn id="34" dur="1" fill="hold">
                                          <p:stCondLst>
                                            <p:cond delay="0"/>
                                          </p:stCondLst>
                                        </p:cTn>
                                        <p:tgtEl>
                                          <p:spTgt spid="198659"/>
                                        </p:tgtEl>
                                        <p:attrNameLst>
                                          <p:attrName>style.visibility</p:attrName>
                                        </p:attrNameLst>
                                      </p:cBhvr>
                                      <p:to>
                                        <p:strVal val="visible"/>
                                      </p:to>
                                    </p:set>
                                    <p:animEffect transition="in" filter="wheel(4)">
                                      <p:cBhvr>
                                        <p:cTn id="35" dur="2000"/>
                                        <p:tgtEl>
                                          <p:spTgt spid="198659"/>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198662"/>
                                        </p:tgtEl>
                                        <p:attrNameLst>
                                          <p:attrName>style.visibility</p:attrName>
                                        </p:attrNameLst>
                                      </p:cBhvr>
                                      <p:to>
                                        <p:strVal val="visible"/>
                                      </p:to>
                                    </p:set>
                                    <p:animEffect transition="in" filter="wheel(4)">
                                      <p:cBhvr>
                                        <p:cTn id="38" dur="2000"/>
                                        <p:tgtEl>
                                          <p:spTgt spid="198662"/>
                                        </p:tgtEl>
                                      </p:cBhvr>
                                    </p:animEffect>
                                  </p:childTnLst>
                                </p:cTn>
                              </p:par>
                              <p:par>
                                <p:cTn id="39" presetID="21" presetClass="entr" presetSubtype="4" fill="hold" grpId="0" nodeType="withEffect">
                                  <p:stCondLst>
                                    <p:cond delay="0"/>
                                  </p:stCondLst>
                                  <p:childTnLst>
                                    <p:set>
                                      <p:cBhvr>
                                        <p:cTn id="40" dur="1" fill="hold">
                                          <p:stCondLst>
                                            <p:cond delay="0"/>
                                          </p:stCondLst>
                                        </p:cTn>
                                        <p:tgtEl>
                                          <p:spTgt spid="198666"/>
                                        </p:tgtEl>
                                        <p:attrNameLst>
                                          <p:attrName>style.visibility</p:attrName>
                                        </p:attrNameLst>
                                      </p:cBhvr>
                                      <p:to>
                                        <p:strVal val="visible"/>
                                      </p:to>
                                    </p:set>
                                    <p:animEffect transition="in" filter="wheel(4)">
                                      <p:cBhvr>
                                        <p:cTn id="41" dur="2000"/>
                                        <p:tgtEl>
                                          <p:spTgt spid="198666"/>
                                        </p:tgtEl>
                                      </p:cBhvr>
                                    </p:animEffect>
                                  </p:childTnLst>
                                </p:cTn>
                              </p:par>
                              <p:par>
                                <p:cTn id="42" presetID="21" presetClass="entr" presetSubtype="4" fill="hold" grpId="0" nodeType="withEffect">
                                  <p:stCondLst>
                                    <p:cond delay="0"/>
                                  </p:stCondLst>
                                  <p:childTnLst>
                                    <p:set>
                                      <p:cBhvr>
                                        <p:cTn id="43" dur="1" fill="hold">
                                          <p:stCondLst>
                                            <p:cond delay="0"/>
                                          </p:stCondLst>
                                        </p:cTn>
                                        <p:tgtEl>
                                          <p:spTgt spid="198669"/>
                                        </p:tgtEl>
                                        <p:attrNameLst>
                                          <p:attrName>style.visibility</p:attrName>
                                        </p:attrNameLst>
                                      </p:cBhvr>
                                      <p:to>
                                        <p:strVal val="visible"/>
                                      </p:to>
                                    </p:set>
                                    <p:animEffect transition="in" filter="wheel(4)">
                                      <p:cBhvr>
                                        <p:cTn id="44" dur="2000"/>
                                        <p:tgtEl>
                                          <p:spTgt spid="198669"/>
                                        </p:tgtEl>
                                      </p:cBhvr>
                                    </p:animEffect>
                                  </p:childTnLst>
                                </p:cTn>
                              </p:par>
                              <p:par>
                                <p:cTn id="45" presetID="3" presetClass="entr" presetSubtype="10" fill="hold" nodeType="withEffect">
                                  <p:stCondLst>
                                    <p:cond delay="0"/>
                                  </p:stCondLst>
                                  <p:childTnLst>
                                    <p:set>
                                      <p:cBhvr>
                                        <p:cTn id="46" dur="1" fill="hold">
                                          <p:stCondLst>
                                            <p:cond delay="0"/>
                                          </p:stCondLst>
                                        </p:cTn>
                                        <p:tgtEl>
                                          <p:spTgt spid="198674"/>
                                        </p:tgtEl>
                                        <p:attrNameLst>
                                          <p:attrName>style.visibility</p:attrName>
                                        </p:attrNameLst>
                                      </p:cBhvr>
                                      <p:to>
                                        <p:strVal val="visible"/>
                                      </p:to>
                                    </p:set>
                                    <p:animEffect transition="in" filter="blinds(horizontal)">
                                      <p:cBhvr>
                                        <p:cTn id="47" dur="500"/>
                                        <p:tgtEl>
                                          <p:spTgt spid="198674"/>
                                        </p:tgtEl>
                                      </p:cBhvr>
                                    </p:animEffect>
                                  </p:childTnLst>
                                </p:cTn>
                              </p:par>
                              <p:par>
                                <p:cTn id="48" presetID="5" presetClass="entr" presetSubtype="10" fill="hold" nodeType="withEffect">
                                  <p:stCondLst>
                                    <p:cond delay="0"/>
                                  </p:stCondLst>
                                  <p:childTnLst>
                                    <p:set>
                                      <p:cBhvr>
                                        <p:cTn id="49" dur="1" fill="hold">
                                          <p:stCondLst>
                                            <p:cond delay="0"/>
                                          </p:stCondLst>
                                        </p:cTn>
                                        <p:tgtEl>
                                          <p:spTgt spid="198676"/>
                                        </p:tgtEl>
                                        <p:attrNameLst>
                                          <p:attrName>style.visibility</p:attrName>
                                        </p:attrNameLst>
                                      </p:cBhvr>
                                      <p:to>
                                        <p:strVal val="visible"/>
                                      </p:to>
                                    </p:set>
                                    <p:animEffect transition="in" filter="checkerboard(across)">
                                      <p:cBhvr>
                                        <p:cTn id="50" dur="500"/>
                                        <p:tgtEl>
                                          <p:spTgt spid="198676"/>
                                        </p:tgtEl>
                                      </p:cBhvr>
                                    </p:animEffect>
                                  </p:childTnLst>
                                </p:cTn>
                              </p:par>
                              <p:par>
                                <p:cTn id="51" presetID="21" presetClass="entr" presetSubtype="4" fill="hold" nodeType="withEffect">
                                  <p:stCondLst>
                                    <p:cond delay="0"/>
                                  </p:stCondLst>
                                  <p:childTnLst>
                                    <p:set>
                                      <p:cBhvr>
                                        <p:cTn id="52" dur="1" fill="hold">
                                          <p:stCondLst>
                                            <p:cond delay="0"/>
                                          </p:stCondLst>
                                        </p:cTn>
                                        <p:tgtEl>
                                          <p:spTgt spid="198678"/>
                                        </p:tgtEl>
                                        <p:attrNameLst>
                                          <p:attrName>style.visibility</p:attrName>
                                        </p:attrNameLst>
                                      </p:cBhvr>
                                      <p:to>
                                        <p:strVal val="visible"/>
                                      </p:to>
                                    </p:set>
                                    <p:animEffect transition="in" filter="wheel(4)">
                                      <p:cBhvr>
                                        <p:cTn id="53" dur="2000"/>
                                        <p:tgtEl>
                                          <p:spTgt spid="19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nimBg="1"/>
      <p:bldP spid="198659" grpId="0" animBg="1"/>
      <p:bldP spid="198659" grpId="1" animBg="1"/>
      <p:bldP spid="198660" grpId="0" animBg="1"/>
      <p:bldP spid="198661" grpId="0" animBg="1"/>
      <p:bldP spid="198662" grpId="0" animBg="1"/>
      <p:bldP spid="198663" grpId="0" animBg="1"/>
      <p:bldP spid="198664" grpId="0"/>
      <p:bldP spid="198665" grpId="0" animBg="1"/>
      <p:bldP spid="198666" grpId="0" animBg="1"/>
      <p:bldP spid="198668" grpId="0"/>
      <p:bldP spid="1986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992313" y="333376"/>
            <a:ext cx="8316912" cy="5857875"/>
          </a:xfrm>
        </p:spPr>
        <p:txBody>
          <a:bodyPr>
            <a:normAutofit/>
          </a:bodyPr>
          <a:lstStyle/>
          <a:p>
            <a:pPr marL="0" indent="0">
              <a:buNone/>
            </a:pPr>
            <a:r>
              <a:rPr lang="es-ES_tradnl" sz="3200" b="1" i="1" dirty="0">
                <a:latin typeface="Arial" pitchFamily="34" charset="0"/>
                <a:cs typeface="Arial" pitchFamily="34" charset="0"/>
              </a:rPr>
              <a:t>Características de una buena comunicación en salud.</a:t>
            </a:r>
          </a:p>
          <a:p>
            <a:pPr marL="0" indent="0">
              <a:buNone/>
            </a:pPr>
            <a:endParaRPr lang="es-ES_tradnl" sz="3200" b="1" i="1" dirty="0">
              <a:latin typeface="Tahoma" pitchFamily="34" charset="0"/>
            </a:endParaRPr>
          </a:p>
          <a:p>
            <a:pPr marL="0" indent="0"/>
            <a:r>
              <a:rPr lang="es-ES" sz="2500" dirty="0">
                <a:solidFill>
                  <a:srgbClr val="000000"/>
                </a:solidFill>
              </a:rPr>
              <a:t> </a:t>
            </a:r>
            <a:r>
              <a:rPr lang="es-ES" sz="2500" dirty="0">
                <a:solidFill>
                  <a:srgbClr val="000000"/>
                </a:solidFill>
                <a:latin typeface="Arial" pitchFamily="34" charset="0"/>
                <a:cs typeface="Arial" pitchFamily="34" charset="0"/>
              </a:rPr>
              <a:t>Científica.</a:t>
            </a:r>
          </a:p>
          <a:p>
            <a:pPr marL="0" indent="0"/>
            <a:r>
              <a:rPr lang="es-ES" sz="2500" dirty="0">
                <a:solidFill>
                  <a:srgbClr val="000000"/>
                </a:solidFill>
                <a:latin typeface="Arial" pitchFamily="34" charset="0"/>
                <a:cs typeface="Arial" pitchFamily="34" charset="0"/>
              </a:rPr>
              <a:t> Clara y concreta.</a:t>
            </a:r>
          </a:p>
          <a:p>
            <a:pPr marL="0" indent="0"/>
            <a:r>
              <a:rPr lang="es-ES" sz="2500" dirty="0">
                <a:solidFill>
                  <a:srgbClr val="000000"/>
                </a:solidFill>
                <a:latin typeface="Arial" pitchFamily="34" charset="0"/>
                <a:cs typeface="Arial" pitchFamily="34" charset="0"/>
              </a:rPr>
              <a:t> Responde a datos sobre el tema.</a:t>
            </a:r>
          </a:p>
          <a:p>
            <a:pPr marL="0" indent="0"/>
            <a:r>
              <a:rPr lang="es-ES" sz="2500" dirty="0">
                <a:solidFill>
                  <a:srgbClr val="000000"/>
                </a:solidFill>
                <a:latin typeface="Arial" pitchFamily="34" charset="0"/>
                <a:cs typeface="Arial" pitchFamily="34" charset="0"/>
              </a:rPr>
              <a:t> Responde al comportamiento que pretende.</a:t>
            </a:r>
          </a:p>
          <a:p>
            <a:pPr marL="0" indent="0"/>
            <a:r>
              <a:rPr lang="es-ES" sz="2500" dirty="0">
                <a:solidFill>
                  <a:srgbClr val="000000"/>
                </a:solidFill>
                <a:latin typeface="Arial" pitchFamily="34" charset="0"/>
                <a:cs typeface="Arial" pitchFamily="34" charset="0"/>
              </a:rPr>
              <a:t> Motivadora para el aprendizaje.</a:t>
            </a:r>
            <a:r>
              <a:rPr lang="es-ES" sz="2500" dirty="0">
                <a:latin typeface="Arial" pitchFamily="34" charset="0"/>
                <a:cs typeface="Arial" pitchFamily="34" charset="0"/>
              </a:rPr>
              <a:t> </a:t>
            </a:r>
          </a:p>
          <a:p>
            <a:pPr marL="0" indent="0"/>
            <a:r>
              <a:rPr lang="es-ES" sz="2500" dirty="0">
                <a:solidFill>
                  <a:srgbClr val="000000"/>
                </a:solidFill>
                <a:latin typeface="Arial" pitchFamily="34" charset="0"/>
                <a:cs typeface="Arial" pitchFamily="34" charset="0"/>
              </a:rPr>
              <a:t> Satisface las aspiraciones del individuo o el grupo.</a:t>
            </a:r>
          </a:p>
          <a:p>
            <a:pPr marL="0" indent="0"/>
            <a:r>
              <a:rPr lang="es-ES" sz="2500" dirty="0">
                <a:solidFill>
                  <a:srgbClr val="000000"/>
                </a:solidFill>
                <a:latin typeface="Arial" pitchFamily="34" charset="0"/>
                <a:cs typeface="Arial" pitchFamily="34" charset="0"/>
              </a:rPr>
              <a:t> Ayuda a superar obstáculos y resistencias culturales.</a:t>
            </a:r>
          </a:p>
          <a:p>
            <a:pPr marL="0" indent="0"/>
            <a:r>
              <a:rPr lang="es-ES" sz="2500" dirty="0">
                <a:solidFill>
                  <a:srgbClr val="000000"/>
                </a:solidFill>
                <a:latin typeface="Arial" pitchFamily="34" charset="0"/>
                <a:cs typeface="Arial" pitchFamily="34" charset="0"/>
              </a:rPr>
              <a:t> Respetuosa con las creencias éticas y religiosas.</a:t>
            </a:r>
          </a:p>
          <a:p>
            <a:pPr marL="0" indent="0"/>
            <a:endParaRPr lang="es-ES_tradnl" sz="2500" dirty="0"/>
          </a:p>
          <a:p>
            <a:pPr marL="0" indent="0"/>
            <a:endParaRPr lang="es-ES_tradnl" sz="2500" dirty="0"/>
          </a:p>
        </p:txBody>
      </p:sp>
      <p:pic>
        <p:nvPicPr>
          <p:cNvPr id="281604" name="Picture 4" descr="profesior1"/>
          <p:cNvPicPr>
            <a:picLocks noChangeAspect="1" noChangeArrowheads="1"/>
          </p:cNvPicPr>
          <p:nvPr/>
        </p:nvPicPr>
        <p:blipFill>
          <a:blip r:embed="rId3"/>
          <a:srcRect/>
          <a:stretch>
            <a:fillRect/>
          </a:stretch>
        </p:blipFill>
        <p:spPr bwMode="auto">
          <a:xfrm>
            <a:off x="9048751" y="333375"/>
            <a:ext cx="1285875" cy="2400300"/>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3325253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03260" y="951516"/>
            <a:ext cx="10637949" cy="4339650"/>
          </a:xfrm>
          <a:prstGeom prst="rect">
            <a:avLst/>
          </a:prstGeom>
          <a:noFill/>
        </p:spPr>
        <p:txBody>
          <a:bodyPr wrap="square" rtlCol="0">
            <a:spAutoFit/>
          </a:bodyPr>
          <a:lstStyle/>
          <a:p>
            <a:pPr algn="ctr"/>
            <a:r>
              <a:rPr lang="es-ES" sz="2800" b="1" u="sng" dirty="0">
                <a:latin typeface="Arial" panose="020B0604020202020204" pitchFamily="34" charset="0"/>
                <a:cs typeface="Arial" panose="020B0604020202020204" pitchFamily="34" charset="0"/>
              </a:rPr>
              <a:t>H</a:t>
            </a:r>
            <a:r>
              <a:rPr lang="es-ES" sz="2800" b="1" u="sng" dirty="0" smtClean="0">
                <a:latin typeface="Arial" panose="020B0604020202020204" pitchFamily="34" charset="0"/>
                <a:cs typeface="Arial" panose="020B0604020202020204" pitchFamily="34" charset="0"/>
              </a:rPr>
              <a:t>abilidades para ser un buen comunicador comunitario</a:t>
            </a:r>
          </a:p>
          <a:p>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a:t>
            </a:r>
            <a:r>
              <a:rPr lang="es-ES" sz="2800" dirty="0">
                <a:latin typeface="Arial" panose="020B0604020202020204" pitchFamily="34" charset="0"/>
                <a:cs typeface="Arial" panose="020B0604020202020204" pitchFamily="34" charset="0"/>
              </a:rPr>
              <a:t>L</a:t>
            </a:r>
            <a:r>
              <a:rPr lang="es-ES" sz="2800" dirty="0" smtClean="0">
                <a:latin typeface="Arial" panose="020B0604020202020204" pitchFamily="34" charset="0"/>
                <a:cs typeface="Arial" panose="020B0604020202020204" pitchFamily="34" charset="0"/>
              </a:rPr>
              <a:t>ograr buen grado de empatía</a:t>
            </a:r>
          </a:p>
          <a:p>
            <a:r>
              <a:rPr lang="es-ES" sz="2800" dirty="0" smtClean="0">
                <a:latin typeface="Arial" panose="020B0604020202020204" pitchFamily="34" charset="0"/>
                <a:cs typeface="Arial" panose="020B0604020202020204" pitchFamily="34" charset="0"/>
              </a:rPr>
              <a:t>-Saber escuchar</a:t>
            </a:r>
          </a:p>
          <a:p>
            <a:pPr algn="just"/>
            <a:r>
              <a:rPr lang="es-ES" sz="2800" dirty="0" smtClean="0">
                <a:latin typeface="Arial" panose="020B0604020202020204" pitchFamily="34" charset="0"/>
                <a:cs typeface="Arial" panose="020B0604020202020204" pitchFamily="34" charset="0"/>
              </a:rPr>
              <a:t>-Respetar el criterio de tu interlocutor</a:t>
            </a:r>
          </a:p>
          <a:p>
            <a:r>
              <a:rPr lang="es-ES" sz="2800" dirty="0" smtClean="0">
                <a:latin typeface="Arial" panose="020B0604020202020204" pitchFamily="34" charset="0"/>
                <a:cs typeface="Arial" panose="020B0604020202020204" pitchFamily="34" charset="0"/>
              </a:rPr>
              <a:t>-No imponer sino persuadir</a:t>
            </a:r>
          </a:p>
          <a:p>
            <a:r>
              <a:rPr lang="es-ES" sz="2800" dirty="0" smtClean="0">
                <a:latin typeface="Arial" panose="020B0604020202020204" pitchFamily="34" charset="0"/>
                <a:cs typeface="Arial" panose="020B0604020202020204" pitchFamily="34" charset="0"/>
              </a:rPr>
              <a:t>-Tener habilidades para aprovechar el espacio y los recursos de que dispone.</a:t>
            </a:r>
          </a:p>
          <a:p>
            <a:endParaRPr lang="es-ES" sz="2800" dirty="0">
              <a:latin typeface="Arial" panose="020B0604020202020204" pitchFamily="34" charset="0"/>
              <a:cs typeface="Arial" panose="020B0604020202020204" pitchFamily="34" charset="0"/>
            </a:endParaRPr>
          </a:p>
          <a:p>
            <a:endParaRPr lang="es-ES" sz="2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820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El mensaje</a:t>
            </a:r>
            <a:endParaRPr lang="es-MX" dirty="0"/>
          </a:p>
        </p:txBody>
      </p:sp>
      <p:pic>
        <p:nvPicPr>
          <p:cNvPr id="4" name="Marcador de contenido 3"/>
          <p:cNvPicPr>
            <a:picLocks noGrp="1" noChangeAspect="1"/>
          </p:cNvPicPr>
          <p:nvPr>
            <p:ph idx="1"/>
          </p:nvPr>
        </p:nvPicPr>
        <p:blipFill>
          <a:blip r:embed="rId2"/>
          <a:stretch>
            <a:fillRect/>
          </a:stretch>
        </p:blipFill>
        <p:spPr>
          <a:xfrm>
            <a:off x="3258355" y="1777285"/>
            <a:ext cx="5125791" cy="3644721"/>
          </a:xfrm>
          <a:prstGeom prst="rect">
            <a:avLst/>
          </a:prstGeom>
        </p:spPr>
      </p:pic>
    </p:spTree>
    <p:extLst>
      <p:ext uri="{BB962C8B-B14F-4D97-AF65-F5344CB8AC3E}">
        <p14:creationId xmlns:p14="http://schemas.microsoft.com/office/powerpoint/2010/main" val="401120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4546" y="558800"/>
            <a:ext cx="11715721" cy="6001643"/>
          </a:xfrm>
          <a:prstGeom prst="rect">
            <a:avLst/>
          </a:prstGeom>
          <a:noFill/>
        </p:spPr>
        <p:txBody>
          <a:bodyPr wrap="square" rtlCol="0">
            <a:spAutoFit/>
          </a:bodyPr>
          <a:lstStyle/>
          <a:p>
            <a:pPr algn="just"/>
            <a:r>
              <a:rPr lang="es-ES" sz="3200" b="1" dirty="0" smtClean="0"/>
              <a:t>EL MENSAJE</a:t>
            </a:r>
            <a:r>
              <a:rPr lang="es-ES" sz="3200" dirty="0" smtClean="0"/>
              <a:t>: es la formulación de una idea,  un concepto que ha de ser transmitido a una audiencia específica</a:t>
            </a:r>
          </a:p>
          <a:p>
            <a:pPr algn="just"/>
            <a:endParaRPr lang="es-ES" sz="3200" dirty="0" smtClean="0"/>
          </a:p>
          <a:p>
            <a:pPr algn="just"/>
            <a:r>
              <a:rPr lang="es-ES" sz="3200" b="1" dirty="0" smtClean="0"/>
              <a:t>LOS MEDIOS</a:t>
            </a:r>
            <a:r>
              <a:rPr lang="es-ES" sz="3200" dirty="0" smtClean="0"/>
              <a:t>: son los canales de comunicación a través de los cuales se transmiten los mensajes(interpersonal ,grupal, masivo)</a:t>
            </a:r>
          </a:p>
          <a:p>
            <a:pPr algn="just"/>
            <a:endParaRPr lang="es-ES" sz="3200" dirty="0" smtClean="0"/>
          </a:p>
          <a:p>
            <a:pPr algn="just"/>
            <a:r>
              <a:rPr lang="es-ES" sz="3200" b="1" dirty="0" smtClean="0"/>
              <a:t>LOS MATERIALES DE APOYO</a:t>
            </a:r>
            <a:r>
              <a:rPr lang="es-ES" sz="3200" dirty="0" smtClean="0"/>
              <a:t>: son los recursos para la transmisión de los mensajes, sirven para complementar la información que se va a transmitir</a:t>
            </a:r>
            <a:endParaRPr lang="es-ES" sz="3200" dirty="0"/>
          </a:p>
          <a:p>
            <a:pPr algn="just"/>
            <a:r>
              <a:rPr lang="es-ES" sz="3200" dirty="0"/>
              <a:t>No tienen que ser complejo ni costosos </a:t>
            </a:r>
            <a:endParaRPr lang="es-ES" sz="3200" dirty="0" smtClean="0"/>
          </a:p>
          <a:p>
            <a:pPr algn="just"/>
            <a:r>
              <a:rPr lang="es-ES" sz="3200" dirty="0" smtClean="0"/>
              <a:t>Se </a:t>
            </a:r>
            <a:r>
              <a:rPr lang="es-ES" sz="3200" dirty="0"/>
              <a:t>usen términos populares, se redacten con lenguaje sencillo para buscar que sean mas comprensibles y mas </a:t>
            </a:r>
            <a:r>
              <a:rPr lang="es-ES" sz="3200" dirty="0" smtClean="0"/>
              <a:t>efectivos</a:t>
            </a:r>
            <a:endParaRPr lang="es-ES" sz="3200" dirty="0"/>
          </a:p>
        </p:txBody>
      </p:sp>
    </p:spTree>
    <p:extLst>
      <p:ext uri="{BB962C8B-B14F-4D97-AF65-F5344CB8AC3E}">
        <p14:creationId xmlns:p14="http://schemas.microsoft.com/office/powerpoint/2010/main" val="295219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1847850" y="1916114"/>
            <a:ext cx="5975350" cy="3817937"/>
          </a:xfrm>
        </p:spPr>
        <p:txBody>
          <a:bodyPr>
            <a:normAutofit/>
          </a:bodyPr>
          <a:lstStyle/>
          <a:p>
            <a:pPr algn="just" eaLnBrk="1" hangingPunct="1">
              <a:lnSpc>
                <a:spcPct val="80000"/>
              </a:lnSpc>
            </a:pPr>
            <a:r>
              <a:rPr lang="es-ES_tradnl" sz="2500" b="1"/>
              <a:t>Lo técnico: Lo que te informo.</a:t>
            </a:r>
          </a:p>
          <a:p>
            <a:pPr algn="just" eaLnBrk="1" hangingPunct="1">
              <a:lnSpc>
                <a:spcPct val="80000"/>
              </a:lnSpc>
            </a:pPr>
            <a:endParaRPr lang="es-ES_tradnl" sz="2500" b="1"/>
          </a:p>
          <a:p>
            <a:pPr algn="just" eaLnBrk="1" hangingPunct="1">
              <a:lnSpc>
                <a:spcPct val="80000"/>
              </a:lnSpc>
            </a:pPr>
            <a:r>
              <a:rPr lang="es-ES_tradnl" sz="2500" b="1"/>
              <a:t>Lo relacional: Lo que pienso de ti.</a:t>
            </a:r>
          </a:p>
          <a:p>
            <a:pPr algn="just" eaLnBrk="1" hangingPunct="1">
              <a:lnSpc>
                <a:spcPct val="80000"/>
              </a:lnSpc>
            </a:pPr>
            <a:endParaRPr lang="es-ES_tradnl" sz="2500" b="1"/>
          </a:p>
          <a:p>
            <a:pPr algn="just" eaLnBrk="1" hangingPunct="1">
              <a:lnSpc>
                <a:spcPct val="80000"/>
              </a:lnSpc>
            </a:pPr>
            <a:r>
              <a:rPr lang="es-ES_tradnl" sz="2500" b="1"/>
              <a:t>Lo apelativo: Lo que quiero que hagas.</a:t>
            </a:r>
          </a:p>
          <a:p>
            <a:pPr algn="just" eaLnBrk="1" hangingPunct="1">
              <a:lnSpc>
                <a:spcPct val="80000"/>
              </a:lnSpc>
            </a:pPr>
            <a:endParaRPr lang="es-ES_tradnl" sz="2500" b="1"/>
          </a:p>
          <a:p>
            <a:pPr algn="just" eaLnBrk="1" hangingPunct="1">
              <a:lnSpc>
                <a:spcPct val="80000"/>
              </a:lnSpc>
            </a:pPr>
            <a:r>
              <a:rPr lang="es-ES_tradnl" sz="2500" b="1"/>
              <a:t>Lo auto-revelador: Lo que te digo sobre mi mismo.</a:t>
            </a:r>
          </a:p>
        </p:txBody>
      </p:sp>
      <p:sp>
        <p:nvSpPr>
          <p:cNvPr id="15363" name="WordArt 4"/>
          <p:cNvSpPr>
            <a:spLocks noChangeArrowheads="1" noChangeShapeType="1" noTextEdit="1"/>
          </p:cNvSpPr>
          <p:nvPr/>
        </p:nvSpPr>
        <p:spPr bwMode="auto">
          <a:xfrm>
            <a:off x="3000375" y="692150"/>
            <a:ext cx="6134100" cy="647700"/>
          </a:xfrm>
          <a:prstGeom prst="rect">
            <a:avLst/>
          </a:prstGeom>
        </p:spPr>
        <p:txBody>
          <a:bodyPr wrap="none" fromWordArt="1">
            <a:prstTxWarp prst="textPlain">
              <a:avLst>
                <a:gd name="adj" fmla="val 50000"/>
              </a:avLst>
            </a:prstTxWarp>
          </a:bodyPr>
          <a:lstStyle/>
          <a:p>
            <a:pPr algn="ctr"/>
            <a:r>
              <a:rPr lang="es-ES" sz="3600" kern="10">
                <a:ln w="25400">
                  <a:solidFill>
                    <a:srgbClr val="000000"/>
                  </a:solidFill>
                  <a:round/>
                  <a:headEnd/>
                  <a:tailEnd/>
                </a:ln>
                <a:solidFill>
                  <a:srgbClr val="0000FF"/>
                </a:solidFill>
                <a:latin typeface="Arial Black"/>
              </a:rPr>
              <a:t>Anatomía de un Mensaje</a:t>
            </a:r>
          </a:p>
        </p:txBody>
      </p:sp>
      <p:pic>
        <p:nvPicPr>
          <p:cNvPr id="15364" name="Picture 5" descr="Consulta Asesoramiento a la Pareja"/>
          <p:cNvPicPr>
            <a:picLocks noChangeAspect="1" noChangeArrowheads="1"/>
          </p:cNvPicPr>
          <p:nvPr/>
        </p:nvPicPr>
        <p:blipFill>
          <a:blip r:embed="rId2"/>
          <a:srcRect/>
          <a:stretch>
            <a:fillRect/>
          </a:stretch>
        </p:blipFill>
        <p:spPr bwMode="auto">
          <a:xfrm>
            <a:off x="8040688" y="2420938"/>
            <a:ext cx="2627312" cy="2736850"/>
          </a:xfrm>
          <a:prstGeom prst="rect">
            <a:avLst/>
          </a:prstGeom>
          <a:noFill/>
          <a:ln w="9525">
            <a:noFill/>
            <a:miter lim="800000"/>
            <a:headEnd/>
            <a:tailEnd/>
          </a:ln>
        </p:spPr>
      </p:pic>
    </p:spTree>
    <p:extLst>
      <p:ext uri="{BB962C8B-B14F-4D97-AF65-F5344CB8AC3E}">
        <p14:creationId xmlns:p14="http://schemas.microsoft.com/office/powerpoint/2010/main" val="4573387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2533" y="396962"/>
            <a:ext cx="11074399" cy="5755422"/>
          </a:xfrm>
          <a:prstGeom prst="rect">
            <a:avLst/>
          </a:prstGeom>
          <a:noFill/>
        </p:spPr>
        <p:txBody>
          <a:bodyPr wrap="square" rtlCol="0">
            <a:spAutoFit/>
          </a:bodyPr>
          <a:lstStyle/>
          <a:p>
            <a:pPr algn="ctr"/>
            <a:r>
              <a:rPr lang="es-ES" sz="3200" b="1" dirty="0" smtClean="0"/>
              <a:t>En la confección del mensaje debe tenerse presente</a:t>
            </a:r>
            <a:r>
              <a:rPr lang="es-ES" sz="3200" b="1" dirty="0"/>
              <a:t>:</a:t>
            </a:r>
            <a:endParaRPr lang="es-ES" sz="2800" dirty="0" smtClean="0"/>
          </a:p>
          <a:p>
            <a:pPr algn="just"/>
            <a:endParaRPr lang="es-ES" sz="2800" dirty="0" smtClean="0"/>
          </a:p>
          <a:p>
            <a:pPr algn="just"/>
            <a:r>
              <a:rPr lang="es-ES" sz="2800" dirty="0" smtClean="0"/>
              <a:t>1-Debe </a:t>
            </a:r>
            <a:r>
              <a:rPr lang="es-ES" sz="2800" dirty="0" smtClean="0"/>
              <a:t>ser breve y sencillo, incluir solo ideas claras</a:t>
            </a:r>
          </a:p>
          <a:p>
            <a:pPr algn="just"/>
            <a:r>
              <a:rPr lang="es-ES" sz="2800" dirty="0" smtClean="0"/>
              <a:t>2-Ofrecer información completa y confiable</a:t>
            </a:r>
          </a:p>
          <a:p>
            <a:pPr algn="just"/>
            <a:r>
              <a:rPr lang="es-ES" sz="2800" dirty="0" smtClean="0"/>
              <a:t>3-Repetir la idea varias veces</a:t>
            </a:r>
          </a:p>
          <a:p>
            <a:pPr algn="just"/>
            <a:r>
              <a:rPr lang="es-ES" sz="2800" dirty="0" smtClean="0"/>
              <a:t>4-Recomendar un cambio preciso de conducta</a:t>
            </a:r>
          </a:p>
          <a:p>
            <a:pPr algn="just"/>
            <a:r>
              <a:rPr lang="es-ES" sz="2800" dirty="0" smtClean="0"/>
              <a:t>5-Mostrar la relación entre el problema y la conducta recomendada</a:t>
            </a:r>
          </a:p>
          <a:p>
            <a:pPr algn="just"/>
            <a:r>
              <a:rPr lang="es-ES" sz="2800" dirty="0" smtClean="0"/>
              <a:t>6-Utilizar una consigna o slogan</a:t>
            </a:r>
          </a:p>
          <a:p>
            <a:pPr algn="just"/>
            <a:r>
              <a:rPr lang="es-ES" sz="2800" dirty="0" smtClean="0"/>
              <a:t>7-Lograr que el mensaje sea presentado por una fuente confiable, según lo percibe el público objetivo</a:t>
            </a:r>
          </a:p>
          <a:p>
            <a:pPr algn="just"/>
            <a:r>
              <a:rPr lang="es-ES" sz="2800" dirty="0" smtClean="0"/>
              <a:t>8-Presentar los hechos de forma directa</a:t>
            </a:r>
          </a:p>
          <a:p>
            <a:pPr algn="just"/>
            <a:r>
              <a:rPr lang="es-ES" sz="2800" dirty="0" smtClean="0"/>
              <a:t>9-Utilizar siempre expresiones positivas</a:t>
            </a:r>
          </a:p>
          <a:p>
            <a:pPr algn="just"/>
            <a:r>
              <a:rPr lang="es-ES" sz="2800" dirty="0" smtClean="0"/>
              <a:t>10-Emplear el humor sin ser ofensivos con nadie</a:t>
            </a:r>
            <a:endParaRPr lang="es-ES" sz="2800" dirty="0"/>
          </a:p>
        </p:txBody>
      </p:sp>
    </p:spTree>
    <p:extLst>
      <p:ext uri="{BB962C8B-B14F-4D97-AF65-F5344CB8AC3E}">
        <p14:creationId xmlns:p14="http://schemas.microsoft.com/office/powerpoint/2010/main" val="1802789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2566989" y="2133600"/>
            <a:ext cx="7386637" cy="3455988"/>
          </a:xfrm>
        </p:spPr>
        <p:txBody>
          <a:bodyPr>
            <a:normAutofit/>
          </a:bodyPr>
          <a:lstStyle/>
          <a:p>
            <a:pPr algn="just" eaLnBrk="1" hangingPunct="1">
              <a:lnSpc>
                <a:spcPct val="90000"/>
              </a:lnSpc>
              <a:buFont typeface="Wingdings" pitchFamily="2" charset="2"/>
              <a:buNone/>
            </a:pPr>
            <a:r>
              <a:rPr lang="es-ES" sz="2400" b="1">
                <a:latin typeface="Arial" charset="0"/>
              </a:rPr>
              <a:t>Algunos elementos verbales son:</a:t>
            </a:r>
          </a:p>
          <a:p>
            <a:pPr algn="just" eaLnBrk="1" hangingPunct="1">
              <a:lnSpc>
                <a:spcPct val="90000"/>
              </a:lnSpc>
            </a:pPr>
            <a:r>
              <a:rPr lang="es-ES" sz="2400" b="1">
                <a:latin typeface="Arial" charset="0"/>
              </a:rPr>
              <a:t>Las expresiones de atención personal.</a:t>
            </a:r>
          </a:p>
          <a:p>
            <a:pPr algn="just" eaLnBrk="1" hangingPunct="1">
              <a:lnSpc>
                <a:spcPct val="90000"/>
              </a:lnSpc>
            </a:pPr>
            <a:r>
              <a:rPr lang="es-ES" sz="2400" b="1">
                <a:latin typeface="Arial" charset="0"/>
              </a:rPr>
              <a:t>Los comentarios positivos.</a:t>
            </a:r>
          </a:p>
          <a:p>
            <a:pPr algn="just" eaLnBrk="1" hangingPunct="1">
              <a:lnSpc>
                <a:spcPct val="90000"/>
              </a:lnSpc>
            </a:pPr>
            <a:r>
              <a:rPr lang="es-ES" sz="2400" b="1">
                <a:latin typeface="Arial" charset="0"/>
              </a:rPr>
              <a:t>Hacer preguntas.</a:t>
            </a:r>
          </a:p>
          <a:p>
            <a:pPr algn="just" eaLnBrk="1" hangingPunct="1">
              <a:lnSpc>
                <a:spcPct val="90000"/>
              </a:lnSpc>
            </a:pPr>
            <a:r>
              <a:rPr lang="es-ES" sz="2400" b="1">
                <a:latin typeface="Arial" charset="0"/>
              </a:rPr>
              <a:t>Los refuerzos verbales.</a:t>
            </a:r>
          </a:p>
          <a:p>
            <a:pPr algn="just" eaLnBrk="1" hangingPunct="1">
              <a:lnSpc>
                <a:spcPct val="90000"/>
              </a:lnSpc>
            </a:pPr>
            <a:r>
              <a:rPr lang="es-ES" sz="2400" b="1">
                <a:latin typeface="Arial" charset="0"/>
              </a:rPr>
              <a:t>El empleo del humor.</a:t>
            </a:r>
          </a:p>
          <a:p>
            <a:pPr algn="just" eaLnBrk="1" hangingPunct="1">
              <a:lnSpc>
                <a:spcPct val="90000"/>
              </a:lnSpc>
            </a:pPr>
            <a:r>
              <a:rPr lang="es-ES" sz="2400" b="1">
                <a:latin typeface="Arial" charset="0"/>
              </a:rPr>
              <a:t>La variedad de los temas.</a:t>
            </a:r>
          </a:p>
          <a:p>
            <a:pPr algn="just" eaLnBrk="1" hangingPunct="1">
              <a:lnSpc>
                <a:spcPct val="90000"/>
              </a:lnSpc>
            </a:pPr>
            <a:r>
              <a:rPr lang="es-ES" sz="2400" b="1">
                <a:latin typeface="Arial" charset="0"/>
              </a:rPr>
              <a:t>Las expresiones en primera persona, etc.</a:t>
            </a:r>
            <a:endParaRPr lang="es-ES" sz="2400">
              <a:latin typeface="Arial" charset="0"/>
            </a:endParaRPr>
          </a:p>
        </p:txBody>
      </p:sp>
      <p:pic>
        <p:nvPicPr>
          <p:cNvPr id="17411" name="Picture 9" descr="locutora"/>
          <p:cNvPicPr>
            <a:picLocks noChangeAspect="1" noChangeArrowheads="1"/>
          </p:cNvPicPr>
          <p:nvPr/>
        </p:nvPicPr>
        <p:blipFill>
          <a:blip r:embed="rId2"/>
          <a:srcRect/>
          <a:stretch>
            <a:fillRect/>
          </a:stretch>
        </p:blipFill>
        <p:spPr bwMode="auto">
          <a:xfrm>
            <a:off x="1092201" y="4941888"/>
            <a:ext cx="1228725" cy="1728788"/>
          </a:xfrm>
          <a:prstGeom prst="rect">
            <a:avLst/>
          </a:prstGeom>
          <a:noFill/>
          <a:ln w="9525">
            <a:noFill/>
            <a:miter lim="800000"/>
            <a:headEnd/>
            <a:tailEnd/>
          </a:ln>
        </p:spPr>
      </p:pic>
      <p:pic>
        <p:nvPicPr>
          <p:cNvPr id="17412" name="Picture 10" descr="conversan dos"/>
          <p:cNvPicPr>
            <a:picLocks noChangeAspect="1" noChangeArrowheads="1"/>
          </p:cNvPicPr>
          <p:nvPr/>
        </p:nvPicPr>
        <p:blipFill>
          <a:blip r:embed="rId3"/>
          <a:srcRect/>
          <a:stretch>
            <a:fillRect/>
          </a:stretch>
        </p:blipFill>
        <p:spPr bwMode="auto">
          <a:xfrm>
            <a:off x="9953626" y="4725194"/>
            <a:ext cx="1223963" cy="1728788"/>
          </a:xfrm>
          <a:prstGeom prst="rect">
            <a:avLst/>
          </a:prstGeom>
          <a:noFill/>
          <a:ln w="9525">
            <a:solidFill>
              <a:schemeClr val="tx1"/>
            </a:solidFill>
            <a:miter lim="800000"/>
            <a:headEnd/>
            <a:tailEnd/>
          </a:ln>
        </p:spPr>
      </p:pic>
      <p:sp>
        <p:nvSpPr>
          <p:cNvPr id="17413" name="WordArt 11"/>
          <p:cNvSpPr>
            <a:spLocks noChangeArrowheads="1" noChangeShapeType="1" noTextEdit="1"/>
          </p:cNvSpPr>
          <p:nvPr/>
        </p:nvSpPr>
        <p:spPr bwMode="auto">
          <a:xfrm>
            <a:off x="2063751" y="549276"/>
            <a:ext cx="7993063" cy="1223963"/>
          </a:xfrm>
          <a:prstGeom prst="rect">
            <a:avLst/>
          </a:prstGeom>
        </p:spPr>
        <p:txBody>
          <a:bodyPr wrap="none" fromWordArt="1">
            <a:prstTxWarp prst="textPlain">
              <a:avLst>
                <a:gd name="adj" fmla="val 50000"/>
              </a:avLst>
            </a:prstTxWarp>
          </a:bodyPr>
          <a:lstStyle/>
          <a:p>
            <a:pPr algn="ctr"/>
            <a:r>
              <a:rPr lang="es-ES" sz="3600" kern="10" dirty="0">
                <a:ln w="25400">
                  <a:solidFill>
                    <a:srgbClr val="000000"/>
                  </a:solidFill>
                  <a:round/>
                  <a:headEnd/>
                  <a:tailEnd/>
                </a:ln>
                <a:solidFill>
                  <a:srgbClr val="0000FF"/>
                </a:solidFill>
                <a:latin typeface="Arial Black"/>
              </a:rPr>
              <a:t>Los canales verbales (primarios, directos)</a:t>
            </a:r>
          </a:p>
        </p:txBody>
      </p:sp>
    </p:spTree>
    <p:extLst>
      <p:ext uri="{BB962C8B-B14F-4D97-AF65-F5344CB8AC3E}">
        <p14:creationId xmlns:p14="http://schemas.microsoft.com/office/powerpoint/2010/main" val="1738975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919288" y="2420938"/>
            <a:ext cx="8424862" cy="3384550"/>
          </a:xfrm>
        </p:spPr>
        <p:txBody>
          <a:bodyPr>
            <a:normAutofit fontScale="92500" lnSpcReduction="10000"/>
          </a:bodyPr>
          <a:lstStyle/>
          <a:p>
            <a:pPr algn="just" eaLnBrk="1" hangingPunct="1">
              <a:lnSpc>
                <a:spcPct val="90000"/>
              </a:lnSpc>
              <a:defRPr/>
            </a:pPr>
            <a:r>
              <a:rPr lang="es-ES" b="1" dirty="0">
                <a:latin typeface="Arial" charset="0"/>
              </a:rPr>
              <a:t>Expresión de acompañamiento del habla</a:t>
            </a:r>
          </a:p>
          <a:p>
            <a:pPr algn="just" eaLnBrk="1" hangingPunct="1">
              <a:lnSpc>
                <a:spcPct val="90000"/>
              </a:lnSpc>
              <a:defRPr/>
            </a:pPr>
            <a:r>
              <a:rPr lang="es-ES" b="1" dirty="0">
                <a:latin typeface="Arial" charset="0"/>
              </a:rPr>
              <a:t>Emociones POSITIVAS </a:t>
            </a:r>
          </a:p>
          <a:p>
            <a:pPr algn="just" eaLnBrk="1" hangingPunct="1">
              <a:lnSpc>
                <a:spcPct val="90000"/>
              </a:lnSpc>
              <a:defRPr/>
            </a:pPr>
            <a:r>
              <a:rPr lang="es-MX" b="1" dirty="0">
                <a:latin typeface="Arial" charset="0"/>
              </a:rPr>
              <a:t>La postura</a:t>
            </a:r>
          </a:p>
          <a:p>
            <a:pPr algn="just" eaLnBrk="1" hangingPunct="1">
              <a:lnSpc>
                <a:spcPct val="90000"/>
              </a:lnSpc>
              <a:defRPr/>
            </a:pPr>
            <a:r>
              <a:rPr lang="es-MX" b="1" dirty="0">
                <a:latin typeface="Arial" charset="0"/>
              </a:rPr>
              <a:t>La mirada</a:t>
            </a:r>
          </a:p>
          <a:p>
            <a:pPr algn="just" eaLnBrk="1" hangingPunct="1">
              <a:lnSpc>
                <a:spcPct val="90000"/>
              </a:lnSpc>
              <a:defRPr/>
            </a:pPr>
            <a:r>
              <a:rPr lang="es-MX" b="1" dirty="0">
                <a:latin typeface="Arial" charset="0"/>
              </a:rPr>
              <a:t>La expresión facial</a:t>
            </a:r>
            <a:endParaRPr lang="es-ES" b="1" dirty="0">
              <a:latin typeface="Arial" charset="0"/>
            </a:endParaRPr>
          </a:p>
          <a:p>
            <a:pPr algn="just" eaLnBrk="1" hangingPunct="1">
              <a:lnSpc>
                <a:spcPct val="90000"/>
              </a:lnSpc>
              <a:defRPr/>
            </a:pPr>
            <a:r>
              <a:rPr lang="es-MX" b="1" dirty="0">
                <a:latin typeface="Arial" charset="0"/>
              </a:rPr>
              <a:t>Los gestos</a:t>
            </a:r>
          </a:p>
          <a:p>
            <a:pPr algn="just" eaLnBrk="1" hangingPunct="1">
              <a:lnSpc>
                <a:spcPct val="90000"/>
              </a:lnSpc>
              <a:defRPr/>
            </a:pPr>
            <a:r>
              <a:rPr lang="es-ES" b="1" dirty="0">
                <a:latin typeface="Arial" charset="0"/>
              </a:rPr>
              <a:t>La apariencia personal</a:t>
            </a:r>
          </a:p>
        </p:txBody>
      </p:sp>
      <p:pic>
        <p:nvPicPr>
          <p:cNvPr id="18435" name="Picture 7" descr="j0282739"/>
          <p:cNvPicPr>
            <a:picLocks noChangeAspect="1" noChangeArrowheads="1" noCrop="1"/>
          </p:cNvPicPr>
          <p:nvPr/>
        </p:nvPicPr>
        <p:blipFill>
          <a:blip r:embed="rId2"/>
          <a:srcRect/>
          <a:stretch>
            <a:fillRect/>
          </a:stretch>
        </p:blipFill>
        <p:spPr bwMode="auto">
          <a:xfrm>
            <a:off x="8472488" y="3141663"/>
            <a:ext cx="1871662" cy="1871662"/>
          </a:xfrm>
          <a:prstGeom prst="rect">
            <a:avLst/>
          </a:prstGeom>
          <a:noFill/>
          <a:ln w="9525">
            <a:noFill/>
            <a:miter lim="800000"/>
            <a:headEnd/>
            <a:tailEnd/>
          </a:ln>
        </p:spPr>
      </p:pic>
      <p:pic>
        <p:nvPicPr>
          <p:cNvPr id="18436" name="Picture 8" descr="j0282748"/>
          <p:cNvPicPr>
            <a:picLocks noChangeAspect="1" noChangeArrowheads="1" noCrop="1"/>
          </p:cNvPicPr>
          <p:nvPr/>
        </p:nvPicPr>
        <p:blipFill>
          <a:blip r:embed="rId3"/>
          <a:srcRect/>
          <a:stretch>
            <a:fillRect/>
          </a:stretch>
        </p:blipFill>
        <p:spPr bwMode="auto">
          <a:xfrm>
            <a:off x="6816725" y="3068638"/>
            <a:ext cx="1873250" cy="1873250"/>
          </a:xfrm>
          <a:prstGeom prst="rect">
            <a:avLst/>
          </a:prstGeom>
          <a:noFill/>
          <a:ln w="9525">
            <a:noFill/>
            <a:miter lim="800000"/>
            <a:headEnd/>
            <a:tailEnd/>
          </a:ln>
        </p:spPr>
      </p:pic>
      <p:sp>
        <p:nvSpPr>
          <p:cNvPr id="18437" name="WordArt 10"/>
          <p:cNvSpPr>
            <a:spLocks noChangeArrowheads="1" noChangeShapeType="1" noTextEdit="1"/>
          </p:cNvSpPr>
          <p:nvPr/>
        </p:nvSpPr>
        <p:spPr bwMode="auto">
          <a:xfrm>
            <a:off x="1992314" y="549275"/>
            <a:ext cx="8212137" cy="1295400"/>
          </a:xfrm>
          <a:prstGeom prst="rect">
            <a:avLst/>
          </a:prstGeom>
        </p:spPr>
        <p:txBody>
          <a:bodyPr wrap="none" fromWordArt="1">
            <a:prstTxWarp prst="textPlain">
              <a:avLst>
                <a:gd name="adj" fmla="val 50000"/>
              </a:avLst>
            </a:prstTxWarp>
          </a:bodyPr>
          <a:lstStyle/>
          <a:p>
            <a:pPr algn="ctr"/>
            <a:r>
              <a:rPr lang="es-ES" sz="3600" kern="10">
                <a:ln w="25400">
                  <a:solidFill>
                    <a:srgbClr val="000000"/>
                  </a:solidFill>
                  <a:round/>
                  <a:headEnd/>
                  <a:tailEnd/>
                </a:ln>
                <a:solidFill>
                  <a:srgbClr val="0000FF"/>
                </a:solidFill>
                <a:latin typeface="Arial Black"/>
              </a:rPr>
              <a:t>Los canales no verbales (secundarios, indirectos)</a:t>
            </a:r>
          </a:p>
        </p:txBody>
      </p:sp>
    </p:spTree>
    <p:extLst>
      <p:ext uri="{BB962C8B-B14F-4D97-AF65-F5344CB8AC3E}">
        <p14:creationId xmlns:p14="http://schemas.microsoft.com/office/powerpoint/2010/main" val="2908218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Promoción de salud</a:t>
            </a:r>
            <a:endParaRPr lang="es-MX" dirty="0"/>
          </a:p>
        </p:txBody>
      </p:sp>
      <p:sp>
        <p:nvSpPr>
          <p:cNvPr id="3" name="Marcador de contenido 2"/>
          <p:cNvSpPr>
            <a:spLocks noGrp="1"/>
          </p:cNvSpPr>
          <p:nvPr>
            <p:ph idx="1"/>
          </p:nvPr>
        </p:nvSpPr>
        <p:spPr/>
        <p:txBody>
          <a:bodyPr/>
          <a:lstStyle/>
          <a:p>
            <a:pPr marL="0" indent="0" algn="ctr">
              <a:buNone/>
            </a:pPr>
            <a:r>
              <a:rPr lang="es-MX" dirty="0" smtClean="0"/>
              <a:t>Tema II. </a:t>
            </a:r>
          </a:p>
          <a:p>
            <a:pPr marL="0" indent="0" algn="ctr">
              <a:buNone/>
            </a:pPr>
            <a:r>
              <a:rPr lang="es-MX" dirty="0" smtClean="0"/>
              <a:t>Comunicación en Salud</a:t>
            </a:r>
            <a:endParaRPr lang="es-MX" dirty="0"/>
          </a:p>
        </p:txBody>
      </p:sp>
      <p:pic>
        <p:nvPicPr>
          <p:cNvPr id="4" name="Imagen 3"/>
          <p:cNvPicPr>
            <a:picLocks noChangeAspect="1"/>
          </p:cNvPicPr>
          <p:nvPr/>
        </p:nvPicPr>
        <p:blipFill>
          <a:blip r:embed="rId2"/>
          <a:stretch>
            <a:fillRect/>
          </a:stretch>
        </p:blipFill>
        <p:spPr>
          <a:xfrm>
            <a:off x="2968053" y="2968052"/>
            <a:ext cx="5321508" cy="3053303"/>
          </a:xfrm>
          <a:prstGeom prst="rect">
            <a:avLst/>
          </a:prstGeom>
        </p:spPr>
      </p:pic>
    </p:spTree>
    <p:extLst>
      <p:ext uri="{BB962C8B-B14F-4D97-AF65-F5344CB8AC3E}">
        <p14:creationId xmlns:p14="http://schemas.microsoft.com/office/powerpoint/2010/main" val="2050999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847850" y="1557338"/>
            <a:ext cx="8351838" cy="4248150"/>
          </a:xfrm>
        </p:spPr>
        <p:txBody>
          <a:bodyPr>
            <a:normAutofit fontScale="92500" lnSpcReduction="20000"/>
          </a:bodyPr>
          <a:lstStyle/>
          <a:p>
            <a:pPr algn="just" eaLnBrk="1" hangingPunct="1">
              <a:buFont typeface="Wingdings" pitchFamily="2" charset="2"/>
              <a:buNone/>
              <a:defRPr/>
            </a:pPr>
            <a:r>
              <a:rPr lang="es-ES" sz="3200" b="1" dirty="0"/>
              <a:t>1. El volumen de la voz.</a:t>
            </a:r>
          </a:p>
          <a:p>
            <a:pPr algn="just" eaLnBrk="1" hangingPunct="1">
              <a:buFont typeface="Wingdings" pitchFamily="2" charset="2"/>
              <a:buNone/>
              <a:defRPr/>
            </a:pPr>
            <a:r>
              <a:rPr lang="es-ES" sz="3200" b="1" dirty="0"/>
              <a:t>2. La entonación.</a:t>
            </a:r>
          </a:p>
          <a:p>
            <a:pPr algn="just" eaLnBrk="1" hangingPunct="1">
              <a:buFont typeface="Wingdings" pitchFamily="2" charset="2"/>
              <a:buNone/>
              <a:defRPr/>
            </a:pPr>
            <a:r>
              <a:rPr lang="es-ES" sz="3200" b="1" dirty="0"/>
              <a:t>3. La fluidez</a:t>
            </a:r>
            <a:r>
              <a:rPr lang="es-ES" sz="3200" b="1" dirty="0" smtClean="0"/>
              <a:t>.</a:t>
            </a:r>
          </a:p>
          <a:p>
            <a:pPr algn="just">
              <a:buNone/>
              <a:defRPr/>
            </a:pPr>
            <a:r>
              <a:rPr lang="es-ES" b="1" dirty="0"/>
              <a:t>4. La claridad:</a:t>
            </a:r>
          </a:p>
          <a:p>
            <a:pPr algn="just">
              <a:buNone/>
              <a:defRPr/>
            </a:pPr>
            <a:r>
              <a:rPr lang="es-ES" b="1" dirty="0" smtClean="0"/>
              <a:t>5</a:t>
            </a:r>
            <a:r>
              <a:rPr lang="es-ES" b="1" dirty="0"/>
              <a:t>. La velocidad:</a:t>
            </a:r>
          </a:p>
          <a:p>
            <a:pPr algn="just">
              <a:buNone/>
              <a:defRPr/>
            </a:pPr>
            <a:r>
              <a:rPr lang="es-ES" b="1" dirty="0" smtClean="0"/>
              <a:t>6</a:t>
            </a:r>
            <a:r>
              <a:rPr lang="es-ES" b="1" dirty="0"/>
              <a:t>. El tiempo de habla:</a:t>
            </a:r>
          </a:p>
          <a:p>
            <a:pPr algn="just" eaLnBrk="1" hangingPunct="1">
              <a:buFont typeface="Wingdings" pitchFamily="2" charset="2"/>
              <a:buNone/>
              <a:defRPr/>
            </a:pPr>
            <a:endParaRPr lang="es-ES" sz="3200" b="1" dirty="0"/>
          </a:p>
          <a:p>
            <a:pPr algn="just" eaLnBrk="1" hangingPunct="1">
              <a:buFont typeface="Wingdings" pitchFamily="2" charset="2"/>
              <a:buNone/>
              <a:defRPr/>
            </a:pPr>
            <a:endParaRPr lang="es-ES" sz="3200" b="1" dirty="0"/>
          </a:p>
          <a:p>
            <a:pPr algn="just" eaLnBrk="1" hangingPunct="1">
              <a:buFont typeface="Wingdings" pitchFamily="2" charset="2"/>
              <a:buNone/>
              <a:defRPr/>
            </a:pPr>
            <a:r>
              <a:rPr lang="es-ES" sz="3200" b="1" dirty="0">
                <a:solidFill>
                  <a:srgbClr val="990000"/>
                </a:solidFill>
                <a:effectLst>
                  <a:outerShdw blurRad="38100" dist="38100" dir="2700000" algn="tl">
                    <a:srgbClr val="000000"/>
                  </a:outerShdw>
                </a:effectLst>
              </a:rPr>
              <a:t> </a:t>
            </a:r>
          </a:p>
          <a:p>
            <a:pPr algn="just" eaLnBrk="1" hangingPunct="1">
              <a:buFont typeface="Wingdings" pitchFamily="2" charset="2"/>
              <a:buNone/>
              <a:defRPr/>
            </a:pPr>
            <a:endParaRPr lang="es-ES" b="1" dirty="0"/>
          </a:p>
        </p:txBody>
      </p:sp>
      <p:sp>
        <p:nvSpPr>
          <p:cNvPr id="19459" name="WordArt 5"/>
          <p:cNvSpPr>
            <a:spLocks noChangeArrowheads="1" noChangeShapeType="1" noTextEdit="1"/>
          </p:cNvSpPr>
          <p:nvPr/>
        </p:nvSpPr>
        <p:spPr bwMode="auto">
          <a:xfrm>
            <a:off x="2208213" y="476250"/>
            <a:ext cx="7848600" cy="647700"/>
          </a:xfrm>
          <a:prstGeom prst="rect">
            <a:avLst/>
          </a:prstGeom>
        </p:spPr>
        <p:txBody>
          <a:bodyPr wrap="none" fromWordArt="1">
            <a:prstTxWarp prst="textPlain">
              <a:avLst>
                <a:gd name="adj" fmla="val 50000"/>
              </a:avLst>
            </a:prstTxWarp>
          </a:bodyPr>
          <a:lstStyle/>
          <a:p>
            <a:pPr algn="ctr"/>
            <a:r>
              <a:rPr lang="es-ES" sz="3600" kern="10">
                <a:ln w="25400">
                  <a:solidFill>
                    <a:srgbClr val="000000"/>
                  </a:solidFill>
                  <a:round/>
                  <a:headEnd/>
                  <a:tailEnd/>
                </a:ln>
                <a:solidFill>
                  <a:srgbClr val="0000FF"/>
                </a:solidFill>
                <a:latin typeface="Arial Black"/>
              </a:rPr>
              <a:t>COMPONENTES PARALINGÜÍSTICOS</a:t>
            </a:r>
          </a:p>
        </p:txBody>
      </p:sp>
      <p:pic>
        <p:nvPicPr>
          <p:cNvPr id="19460" name="Picture 7" descr="100_2969"/>
          <p:cNvPicPr>
            <a:picLocks noChangeAspect="1" noChangeArrowheads="1"/>
          </p:cNvPicPr>
          <p:nvPr/>
        </p:nvPicPr>
        <p:blipFill>
          <a:blip r:embed="rId3"/>
          <a:srcRect/>
          <a:stretch>
            <a:fillRect/>
          </a:stretch>
        </p:blipFill>
        <p:spPr bwMode="auto">
          <a:xfrm>
            <a:off x="6311901" y="2924176"/>
            <a:ext cx="3960813" cy="3313113"/>
          </a:xfrm>
          <a:prstGeom prst="rect">
            <a:avLst/>
          </a:prstGeom>
          <a:noFill/>
          <a:ln w="9525">
            <a:noFill/>
            <a:miter lim="800000"/>
            <a:headEnd/>
            <a:tailEnd/>
          </a:ln>
        </p:spPr>
      </p:pic>
    </p:spTree>
    <p:extLst>
      <p:ext uri="{BB962C8B-B14F-4D97-AF65-F5344CB8AC3E}">
        <p14:creationId xmlns:p14="http://schemas.microsoft.com/office/powerpoint/2010/main" val="1786743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774826" y="1700214"/>
            <a:ext cx="8424863" cy="4103687"/>
          </a:xfrm>
        </p:spPr>
        <p:txBody>
          <a:bodyPr>
            <a:normAutofit/>
          </a:bodyPr>
          <a:lstStyle/>
          <a:p>
            <a:pPr algn="just" eaLnBrk="1" hangingPunct="1">
              <a:lnSpc>
                <a:spcPct val="80000"/>
              </a:lnSpc>
            </a:pPr>
            <a:r>
              <a:rPr lang="es-ES" sz="2400" b="1"/>
              <a:t>Desinterés por expectativas tecnológicas. </a:t>
            </a:r>
          </a:p>
          <a:p>
            <a:pPr algn="just" eaLnBrk="1" hangingPunct="1">
              <a:lnSpc>
                <a:spcPct val="80000"/>
              </a:lnSpc>
            </a:pPr>
            <a:r>
              <a:rPr lang="es-ES" sz="2400" b="1"/>
              <a:t>Uso de terminología muy técnica.</a:t>
            </a:r>
          </a:p>
          <a:p>
            <a:pPr algn="just" eaLnBrk="1" hangingPunct="1">
              <a:lnSpc>
                <a:spcPct val="80000"/>
              </a:lnSpc>
            </a:pPr>
            <a:r>
              <a:rPr lang="es-ES" sz="2400" b="1"/>
              <a:t>Incongruencias entre el mensaje verbal y no verbal.               </a:t>
            </a:r>
          </a:p>
          <a:p>
            <a:pPr algn="just" eaLnBrk="1" hangingPunct="1">
              <a:lnSpc>
                <a:spcPct val="80000"/>
              </a:lnSpc>
            </a:pPr>
            <a:r>
              <a:rPr lang="es-ES" sz="2400" b="1"/>
              <a:t>Actitud distante. Tendencias a juzgar al perceptor.</a:t>
            </a:r>
          </a:p>
          <a:p>
            <a:pPr algn="just" eaLnBrk="1" hangingPunct="1">
              <a:lnSpc>
                <a:spcPct val="80000"/>
              </a:lnSpc>
            </a:pPr>
            <a:r>
              <a:rPr lang="es-ES" sz="2400" b="1"/>
              <a:t>Utilización del término “deberías” o imposiciones.</a:t>
            </a:r>
          </a:p>
          <a:p>
            <a:pPr algn="just" eaLnBrk="1" hangingPunct="1">
              <a:lnSpc>
                <a:spcPct val="80000"/>
              </a:lnSpc>
            </a:pPr>
            <a:r>
              <a:rPr lang="es-ES" sz="2400" b="1"/>
              <a:t>Poca elaboración de las ideas.</a:t>
            </a:r>
          </a:p>
          <a:p>
            <a:pPr algn="just" eaLnBrk="1" hangingPunct="1">
              <a:lnSpc>
                <a:spcPct val="80000"/>
              </a:lnSpc>
            </a:pPr>
            <a:r>
              <a:rPr lang="es-ES" sz="2400" b="1"/>
              <a:t>Falta de claridad en la expresión.</a:t>
            </a:r>
          </a:p>
          <a:p>
            <a:pPr algn="just" eaLnBrk="1" hangingPunct="1">
              <a:lnSpc>
                <a:spcPct val="80000"/>
              </a:lnSpc>
            </a:pPr>
            <a:r>
              <a:rPr lang="es-ES" sz="2400" b="1"/>
              <a:t>Presunción en la comprensión del mensaje.</a:t>
            </a:r>
          </a:p>
        </p:txBody>
      </p:sp>
      <p:pic>
        <p:nvPicPr>
          <p:cNvPr id="181252" name="Picture 4" descr="profesior1"/>
          <p:cNvPicPr>
            <a:picLocks noChangeAspect="1" noChangeArrowheads="1"/>
          </p:cNvPicPr>
          <p:nvPr/>
        </p:nvPicPr>
        <p:blipFill>
          <a:blip r:embed="rId3"/>
          <a:srcRect/>
          <a:stretch>
            <a:fillRect/>
          </a:stretch>
        </p:blipFill>
        <p:spPr bwMode="auto">
          <a:xfrm>
            <a:off x="9131301" y="165100"/>
            <a:ext cx="1285875" cy="2400300"/>
          </a:xfrm>
          <a:prstGeom prst="rect">
            <a:avLst/>
          </a:prstGeom>
          <a:noFill/>
          <a:effectLst>
            <a:outerShdw dist="107763" dir="2700000" algn="ctr" rotWithShape="0">
              <a:srgbClr val="808080">
                <a:alpha val="50000"/>
              </a:srgbClr>
            </a:outerShdw>
          </a:effectLst>
        </p:spPr>
      </p:pic>
      <p:pic>
        <p:nvPicPr>
          <p:cNvPr id="181253" name="Picture 5" descr="alumnos1"/>
          <p:cNvPicPr>
            <a:picLocks noChangeAspect="1" noChangeArrowheads="1"/>
          </p:cNvPicPr>
          <p:nvPr/>
        </p:nvPicPr>
        <p:blipFill>
          <a:blip r:embed="rId4"/>
          <a:srcRect/>
          <a:stretch>
            <a:fillRect/>
          </a:stretch>
        </p:blipFill>
        <p:spPr bwMode="auto">
          <a:xfrm>
            <a:off x="4151313" y="5300664"/>
            <a:ext cx="3028950" cy="1481137"/>
          </a:xfrm>
          <a:prstGeom prst="rect">
            <a:avLst/>
          </a:prstGeom>
          <a:noFill/>
          <a:effectLst>
            <a:outerShdw dist="107763" dir="2700000" algn="ctr" rotWithShape="0">
              <a:srgbClr val="808080">
                <a:alpha val="50000"/>
              </a:srgbClr>
            </a:outerShdw>
          </a:effectLst>
        </p:spPr>
      </p:pic>
      <p:grpSp>
        <p:nvGrpSpPr>
          <p:cNvPr id="21509" name="Group 6"/>
          <p:cNvGrpSpPr>
            <a:grpSpLocks/>
          </p:cNvGrpSpPr>
          <p:nvPr/>
        </p:nvGrpSpPr>
        <p:grpSpPr bwMode="auto">
          <a:xfrm>
            <a:off x="9191626" y="187325"/>
            <a:ext cx="1152525" cy="2089150"/>
            <a:chOff x="204" y="1706"/>
            <a:chExt cx="907" cy="1497"/>
          </a:xfrm>
        </p:grpSpPr>
        <p:sp>
          <p:nvSpPr>
            <p:cNvPr id="21511" name="Line 7"/>
            <p:cNvSpPr>
              <a:spLocks noChangeShapeType="1"/>
            </p:cNvSpPr>
            <p:nvPr/>
          </p:nvSpPr>
          <p:spPr bwMode="auto">
            <a:xfrm>
              <a:off x="204" y="1752"/>
              <a:ext cx="907" cy="1361"/>
            </a:xfrm>
            <a:prstGeom prst="line">
              <a:avLst/>
            </a:prstGeom>
            <a:noFill/>
            <a:ln w="57150">
              <a:solidFill>
                <a:srgbClr val="FF0000"/>
              </a:solidFill>
              <a:round/>
              <a:headEnd/>
              <a:tailEnd/>
            </a:ln>
            <a:effectLst>
              <a:prstShdw prst="shdw17" dist="17961" dir="2700000">
                <a:srgbClr val="990000"/>
              </a:prstShdw>
            </a:effectLst>
          </p:spPr>
          <p:txBody>
            <a:bodyPr/>
            <a:lstStyle/>
            <a:p>
              <a:endParaRPr lang="es-ES"/>
            </a:p>
          </p:txBody>
        </p:sp>
        <p:sp>
          <p:nvSpPr>
            <p:cNvPr id="21512" name="Line 8"/>
            <p:cNvSpPr>
              <a:spLocks noChangeShapeType="1"/>
            </p:cNvSpPr>
            <p:nvPr/>
          </p:nvSpPr>
          <p:spPr bwMode="auto">
            <a:xfrm flipH="1">
              <a:off x="204" y="1706"/>
              <a:ext cx="816" cy="1497"/>
            </a:xfrm>
            <a:prstGeom prst="line">
              <a:avLst/>
            </a:prstGeom>
            <a:noFill/>
            <a:ln w="57150">
              <a:solidFill>
                <a:srgbClr val="FF0000"/>
              </a:solidFill>
              <a:round/>
              <a:headEnd/>
              <a:tailEnd/>
            </a:ln>
            <a:effectLst>
              <a:prstShdw prst="shdw17" dist="17961" dir="2700000">
                <a:srgbClr val="990000"/>
              </a:prstShdw>
            </a:effectLst>
          </p:spPr>
          <p:txBody>
            <a:bodyPr/>
            <a:lstStyle/>
            <a:p>
              <a:endParaRPr lang="es-ES"/>
            </a:p>
          </p:txBody>
        </p:sp>
      </p:grpSp>
      <p:sp>
        <p:nvSpPr>
          <p:cNvPr id="21510" name="WordArt 9"/>
          <p:cNvSpPr>
            <a:spLocks noChangeArrowheads="1" noChangeShapeType="1" noTextEdit="1"/>
          </p:cNvSpPr>
          <p:nvPr/>
        </p:nvSpPr>
        <p:spPr bwMode="auto">
          <a:xfrm>
            <a:off x="3863975" y="404813"/>
            <a:ext cx="4019550" cy="647700"/>
          </a:xfrm>
          <a:prstGeom prst="rect">
            <a:avLst/>
          </a:prstGeom>
        </p:spPr>
        <p:txBody>
          <a:bodyPr wrap="none" fromWordArt="1">
            <a:prstTxWarp prst="textPlain">
              <a:avLst>
                <a:gd name="adj" fmla="val 50000"/>
              </a:avLst>
            </a:prstTxWarp>
          </a:bodyPr>
          <a:lstStyle/>
          <a:p>
            <a:pPr algn="ctr"/>
            <a:r>
              <a:rPr lang="es-ES" sz="3600" kern="10">
                <a:ln w="25400">
                  <a:solidFill>
                    <a:srgbClr val="000000"/>
                  </a:solidFill>
                  <a:round/>
                  <a:headEnd/>
                  <a:tailEnd/>
                </a:ln>
                <a:solidFill>
                  <a:srgbClr val="0000FF"/>
                </a:solidFill>
                <a:latin typeface="Arial Black"/>
              </a:rPr>
              <a:t>Barreras del emisor</a:t>
            </a:r>
          </a:p>
        </p:txBody>
      </p:sp>
    </p:spTree>
    <p:extLst>
      <p:ext uri="{BB962C8B-B14F-4D97-AF65-F5344CB8AC3E}">
        <p14:creationId xmlns:p14="http://schemas.microsoft.com/office/powerpoint/2010/main" val="1478341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3287713" y="1628776"/>
            <a:ext cx="6985000" cy="2663825"/>
          </a:xfrm>
        </p:spPr>
        <p:txBody>
          <a:bodyPr>
            <a:normAutofit fontScale="92500" lnSpcReduction="10000"/>
          </a:bodyPr>
          <a:lstStyle/>
          <a:p>
            <a:pPr eaLnBrk="1" hangingPunct="1">
              <a:lnSpc>
                <a:spcPct val="80000"/>
              </a:lnSpc>
            </a:pPr>
            <a:r>
              <a:rPr lang="es-ES" b="1" smtClean="0"/>
              <a:t>Fallos de memoria.</a:t>
            </a:r>
          </a:p>
          <a:p>
            <a:pPr eaLnBrk="1" hangingPunct="1">
              <a:lnSpc>
                <a:spcPct val="80000"/>
              </a:lnSpc>
            </a:pPr>
            <a:r>
              <a:rPr lang="es-ES" b="1" smtClean="0"/>
              <a:t>Fallas de conocimientos.</a:t>
            </a:r>
          </a:p>
          <a:p>
            <a:pPr eaLnBrk="1" hangingPunct="1">
              <a:lnSpc>
                <a:spcPct val="80000"/>
              </a:lnSpc>
            </a:pPr>
            <a:r>
              <a:rPr lang="es-ES" b="1" smtClean="0"/>
              <a:t>Falta de motivación. </a:t>
            </a:r>
          </a:p>
          <a:p>
            <a:pPr eaLnBrk="1" hangingPunct="1">
              <a:lnSpc>
                <a:spcPct val="80000"/>
              </a:lnSpc>
            </a:pPr>
            <a:r>
              <a:rPr lang="es-ES" b="1" smtClean="0"/>
              <a:t>Desinterés.</a:t>
            </a:r>
          </a:p>
          <a:p>
            <a:pPr eaLnBrk="1" hangingPunct="1">
              <a:lnSpc>
                <a:spcPct val="80000"/>
              </a:lnSpc>
            </a:pPr>
            <a:r>
              <a:rPr lang="es-ES" b="1" smtClean="0"/>
              <a:t>Estereotipos. </a:t>
            </a:r>
          </a:p>
          <a:p>
            <a:pPr eaLnBrk="1" hangingPunct="1">
              <a:lnSpc>
                <a:spcPct val="80000"/>
              </a:lnSpc>
            </a:pPr>
            <a:r>
              <a:rPr lang="es-ES" b="1" smtClean="0"/>
              <a:t>Prejuicios</a:t>
            </a:r>
            <a:r>
              <a:rPr lang="es-ES_tradnl" b="1" smtClean="0"/>
              <a:t>.</a:t>
            </a:r>
          </a:p>
        </p:txBody>
      </p:sp>
      <p:pic>
        <p:nvPicPr>
          <p:cNvPr id="182277" name="Picture 5" descr="alumnos1"/>
          <p:cNvPicPr>
            <a:picLocks noChangeAspect="1" noChangeArrowheads="1"/>
          </p:cNvPicPr>
          <p:nvPr/>
        </p:nvPicPr>
        <p:blipFill>
          <a:blip r:embed="rId2"/>
          <a:srcRect/>
          <a:stretch>
            <a:fillRect/>
          </a:stretch>
        </p:blipFill>
        <p:spPr bwMode="auto">
          <a:xfrm>
            <a:off x="2135188" y="5013325"/>
            <a:ext cx="3028950" cy="1481138"/>
          </a:xfrm>
          <a:prstGeom prst="rect">
            <a:avLst/>
          </a:prstGeom>
          <a:noFill/>
          <a:effectLst>
            <a:outerShdw dist="107763" dir="2700000" algn="ctr" rotWithShape="0">
              <a:srgbClr val="808080">
                <a:alpha val="50000"/>
              </a:srgbClr>
            </a:outerShdw>
          </a:effectLst>
        </p:spPr>
      </p:pic>
      <p:grpSp>
        <p:nvGrpSpPr>
          <p:cNvPr id="22532" name="Group 6"/>
          <p:cNvGrpSpPr>
            <a:grpSpLocks/>
          </p:cNvGrpSpPr>
          <p:nvPr/>
        </p:nvGrpSpPr>
        <p:grpSpPr bwMode="auto">
          <a:xfrm>
            <a:off x="1992314" y="5157788"/>
            <a:ext cx="3671887" cy="1295400"/>
            <a:chOff x="295" y="3249"/>
            <a:chExt cx="2313" cy="816"/>
          </a:xfrm>
        </p:grpSpPr>
        <p:sp>
          <p:nvSpPr>
            <p:cNvPr id="22538" name="Line 7"/>
            <p:cNvSpPr>
              <a:spLocks noChangeShapeType="1"/>
            </p:cNvSpPr>
            <p:nvPr/>
          </p:nvSpPr>
          <p:spPr bwMode="auto">
            <a:xfrm>
              <a:off x="295" y="3294"/>
              <a:ext cx="2313" cy="726"/>
            </a:xfrm>
            <a:prstGeom prst="line">
              <a:avLst/>
            </a:prstGeom>
            <a:noFill/>
            <a:ln w="57150">
              <a:solidFill>
                <a:srgbClr val="FF0000"/>
              </a:solidFill>
              <a:round/>
              <a:headEnd/>
              <a:tailEnd/>
            </a:ln>
            <a:effectLst>
              <a:prstShdw prst="shdw17" dist="17961" dir="2700000">
                <a:srgbClr val="990000"/>
              </a:prstShdw>
            </a:effectLst>
          </p:spPr>
          <p:txBody>
            <a:bodyPr/>
            <a:lstStyle/>
            <a:p>
              <a:endParaRPr lang="es-ES"/>
            </a:p>
          </p:txBody>
        </p:sp>
        <p:sp>
          <p:nvSpPr>
            <p:cNvPr id="22539" name="Line 8"/>
            <p:cNvSpPr>
              <a:spLocks noChangeShapeType="1"/>
            </p:cNvSpPr>
            <p:nvPr/>
          </p:nvSpPr>
          <p:spPr bwMode="auto">
            <a:xfrm flipH="1">
              <a:off x="340" y="3249"/>
              <a:ext cx="2177" cy="816"/>
            </a:xfrm>
            <a:prstGeom prst="line">
              <a:avLst/>
            </a:prstGeom>
            <a:noFill/>
            <a:ln w="57150">
              <a:solidFill>
                <a:srgbClr val="FF0000"/>
              </a:solidFill>
              <a:round/>
              <a:headEnd/>
              <a:tailEnd/>
            </a:ln>
            <a:effectLst>
              <a:prstShdw prst="shdw17" dist="17961" dir="2700000">
                <a:srgbClr val="990000"/>
              </a:prstShdw>
            </a:effectLst>
          </p:spPr>
          <p:txBody>
            <a:bodyPr/>
            <a:lstStyle/>
            <a:p>
              <a:endParaRPr lang="es-ES"/>
            </a:p>
          </p:txBody>
        </p:sp>
      </p:grpSp>
      <p:sp>
        <p:nvSpPr>
          <p:cNvPr id="22533" name="WordArt 12"/>
          <p:cNvSpPr>
            <a:spLocks noChangeArrowheads="1" noChangeShapeType="1" noTextEdit="1"/>
          </p:cNvSpPr>
          <p:nvPr/>
        </p:nvSpPr>
        <p:spPr bwMode="auto">
          <a:xfrm>
            <a:off x="3648076" y="620713"/>
            <a:ext cx="5667375" cy="647700"/>
          </a:xfrm>
          <a:prstGeom prst="rect">
            <a:avLst/>
          </a:prstGeom>
        </p:spPr>
        <p:txBody>
          <a:bodyPr wrap="none" fromWordArt="1">
            <a:prstTxWarp prst="textPlain">
              <a:avLst>
                <a:gd name="adj" fmla="val 50000"/>
              </a:avLst>
            </a:prstTxWarp>
          </a:bodyPr>
          <a:lstStyle/>
          <a:p>
            <a:pPr algn="ctr"/>
            <a:r>
              <a:rPr lang="es-ES" sz="3600" kern="10">
                <a:ln w="25400">
                  <a:solidFill>
                    <a:srgbClr val="000000"/>
                  </a:solidFill>
                  <a:round/>
                  <a:headEnd/>
                  <a:tailEnd/>
                </a:ln>
                <a:solidFill>
                  <a:srgbClr val="0000FF"/>
                </a:solidFill>
                <a:latin typeface="Arial Black"/>
              </a:rPr>
              <a:t>Barreras del receptor</a:t>
            </a:r>
          </a:p>
        </p:txBody>
      </p:sp>
      <p:sp>
        <p:nvSpPr>
          <p:cNvPr id="22534" name="AutoShape 14">
            <a:hlinkClick r:id="rId3" action="ppaction://hlinksldjump" highlightClick="1"/>
          </p:cNvPr>
          <p:cNvSpPr>
            <a:spLocks noChangeArrowheads="1"/>
          </p:cNvSpPr>
          <p:nvPr/>
        </p:nvSpPr>
        <p:spPr bwMode="auto">
          <a:xfrm>
            <a:off x="9551989" y="6021389"/>
            <a:ext cx="504825" cy="503237"/>
          </a:xfrm>
          <a:prstGeom prst="actionButtonBackPrevious">
            <a:avLst/>
          </a:prstGeom>
          <a:solidFill>
            <a:schemeClr val="accent1"/>
          </a:solidFill>
          <a:ln w="9525">
            <a:noFill/>
            <a:miter lim="800000"/>
            <a:headEnd/>
            <a:tailEnd/>
          </a:ln>
        </p:spPr>
        <p:txBody>
          <a:bodyPr wrap="none" anchor="ctr"/>
          <a:lstStyle/>
          <a:p>
            <a:endParaRPr lang="es-ES"/>
          </a:p>
        </p:txBody>
      </p:sp>
      <p:grpSp>
        <p:nvGrpSpPr>
          <p:cNvPr id="22535" name="Group 15"/>
          <p:cNvGrpSpPr>
            <a:grpSpLocks/>
          </p:cNvGrpSpPr>
          <p:nvPr/>
        </p:nvGrpSpPr>
        <p:grpSpPr bwMode="auto">
          <a:xfrm>
            <a:off x="7032626" y="3141664"/>
            <a:ext cx="2447925" cy="2447925"/>
            <a:chOff x="3651" y="2478"/>
            <a:chExt cx="1542" cy="1542"/>
          </a:xfrm>
        </p:grpSpPr>
        <p:sp>
          <p:nvSpPr>
            <p:cNvPr id="22536" name="Oval 16"/>
            <p:cNvSpPr>
              <a:spLocks noChangeArrowheads="1"/>
            </p:cNvSpPr>
            <p:nvPr/>
          </p:nvSpPr>
          <p:spPr bwMode="auto">
            <a:xfrm>
              <a:off x="3651" y="2478"/>
              <a:ext cx="1542" cy="1542"/>
            </a:xfrm>
            <a:prstGeom prst="ellipse">
              <a:avLst/>
            </a:prstGeom>
            <a:solidFill>
              <a:schemeClr val="bg1"/>
            </a:solidFill>
            <a:ln w="9525">
              <a:solidFill>
                <a:srgbClr val="006600"/>
              </a:solidFill>
              <a:round/>
              <a:headEnd/>
              <a:tailEnd/>
            </a:ln>
          </p:spPr>
          <p:txBody>
            <a:bodyPr wrap="none" anchor="ctr"/>
            <a:lstStyle/>
            <a:p>
              <a:endParaRPr lang="es-ES"/>
            </a:p>
          </p:txBody>
        </p:sp>
        <p:pic>
          <p:nvPicPr>
            <p:cNvPr id="22537" name="Picture 17" descr="conversac"/>
            <p:cNvPicPr>
              <a:picLocks noChangeAspect="1" noChangeArrowheads="1"/>
            </p:cNvPicPr>
            <p:nvPr/>
          </p:nvPicPr>
          <p:blipFill>
            <a:blip r:embed="rId4"/>
            <a:srcRect/>
            <a:stretch>
              <a:fillRect/>
            </a:stretch>
          </p:blipFill>
          <p:spPr bwMode="auto">
            <a:xfrm>
              <a:off x="3742" y="2595"/>
              <a:ext cx="1334" cy="1334"/>
            </a:xfrm>
            <a:prstGeom prst="rect">
              <a:avLst/>
            </a:prstGeom>
            <a:noFill/>
            <a:ln w="9525">
              <a:noFill/>
              <a:miter lim="800000"/>
              <a:headEnd/>
              <a:tailEnd/>
            </a:ln>
          </p:spPr>
        </p:pic>
      </p:grpSp>
    </p:spTree>
    <p:extLst>
      <p:ext uri="{BB962C8B-B14F-4D97-AF65-F5344CB8AC3E}">
        <p14:creationId xmlns:p14="http://schemas.microsoft.com/office/powerpoint/2010/main" val="2379709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28700" y="1327733"/>
            <a:ext cx="10306050" cy="3539430"/>
          </a:xfrm>
          <a:prstGeom prst="rect">
            <a:avLst/>
          </a:prstGeom>
          <a:noFill/>
        </p:spPr>
        <p:txBody>
          <a:bodyPr wrap="square" rtlCol="0">
            <a:spAutoFit/>
          </a:bodyPr>
          <a:lstStyle/>
          <a:p>
            <a:pPr algn="ctr"/>
            <a:r>
              <a:rPr lang="es-ES" sz="2800" b="1" dirty="0" smtClean="0">
                <a:latin typeface="Arial" panose="020B0604020202020204" pitchFamily="34" charset="0"/>
                <a:cs typeface="Arial" panose="020B0604020202020204" pitchFamily="34" charset="0"/>
              </a:rPr>
              <a:t>Tarea docente </a:t>
            </a:r>
            <a:endParaRPr lang="es-ES" sz="2800" b="1" dirty="0" smtClean="0">
              <a:latin typeface="Arial" panose="020B0604020202020204" pitchFamily="34" charset="0"/>
              <a:cs typeface="Arial" panose="020B0604020202020204" pitchFamily="34" charset="0"/>
            </a:endParaRPr>
          </a:p>
          <a:p>
            <a:pPr algn="ctr"/>
            <a:endParaRPr lang="es-ES" sz="2800" b="1" dirty="0" smtClean="0">
              <a:latin typeface="Arial" panose="020B0604020202020204" pitchFamily="34" charset="0"/>
              <a:cs typeface="Arial" panose="020B0604020202020204" pitchFamily="34" charset="0"/>
            </a:endParaRPr>
          </a:p>
          <a:p>
            <a:pPr algn="just"/>
            <a:r>
              <a:rPr lang="es-ES_tradnl" sz="2400" dirty="0">
                <a:latin typeface="Arial" pitchFamily="34" charset="0"/>
                <a:cs typeface="Arial" pitchFamily="34" charset="0"/>
              </a:rPr>
              <a:t>Después de revisar toda la bibliografía relacionada </a:t>
            </a:r>
            <a:r>
              <a:rPr lang="es-ES_tradnl" sz="2400" dirty="0" smtClean="0">
                <a:latin typeface="Arial" pitchFamily="34" charset="0"/>
                <a:cs typeface="Arial" pitchFamily="34" charset="0"/>
              </a:rPr>
              <a:t>con el tema de </a:t>
            </a:r>
            <a:r>
              <a:rPr lang="es-ES_tradnl" sz="2400" dirty="0" smtClean="0">
                <a:latin typeface="Arial" pitchFamily="34" charset="0"/>
                <a:cs typeface="Arial" pitchFamily="34" charset="0"/>
              </a:rPr>
              <a:t>la comunicación en salud :</a:t>
            </a:r>
            <a:endParaRPr lang="es-ES_tradnl" sz="2400" dirty="0" smtClean="0">
              <a:latin typeface="Arial" pitchFamily="34" charset="0"/>
              <a:cs typeface="Arial" pitchFamily="34" charset="0"/>
            </a:endParaRPr>
          </a:p>
          <a:p>
            <a:pPr algn="just"/>
            <a:r>
              <a:rPr lang="es-ES" sz="2400" dirty="0" smtClean="0">
                <a:latin typeface="Arial" pitchFamily="34" charset="0"/>
                <a:cs typeface="Arial" pitchFamily="34" charset="0"/>
              </a:rPr>
              <a:t>Realice una valoración de las </a:t>
            </a:r>
            <a:r>
              <a:rPr lang="es-ES" sz="2400" dirty="0">
                <a:latin typeface="Arial" pitchFamily="34" charset="0"/>
                <a:cs typeface="Arial" pitchFamily="34" charset="0"/>
              </a:rPr>
              <a:t>r</a:t>
            </a:r>
            <a:r>
              <a:rPr lang="es-ES" sz="2400" dirty="0" smtClean="0">
                <a:latin typeface="Arial" pitchFamily="34" charset="0"/>
                <a:cs typeface="Arial" pitchFamily="34" charset="0"/>
              </a:rPr>
              <a:t>eglas </a:t>
            </a:r>
            <a:r>
              <a:rPr lang="es-ES" sz="2400" dirty="0" smtClean="0">
                <a:latin typeface="Arial" pitchFamily="34" charset="0"/>
                <a:cs typeface="Arial" pitchFamily="34" charset="0"/>
              </a:rPr>
              <a:t>que debe seguir el personal de salud para </a:t>
            </a:r>
            <a:r>
              <a:rPr lang="es-ES" sz="2400" dirty="0" smtClean="0">
                <a:latin typeface="Arial" pitchFamily="34" charset="0"/>
                <a:cs typeface="Arial" pitchFamily="34" charset="0"/>
              </a:rPr>
              <a:t>conducirse ante un auditorio</a:t>
            </a:r>
            <a:r>
              <a:rPr lang="es-ES" sz="2400" dirty="0" smtClean="0">
                <a:latin typeface="Arial" pitchFamily="34" charset="0"/>
                <a:cs typeface="Arial" pitchFamily="34" charset="0"/>
              </a:rPr>
              <a:t>. El trabajo será entregado de forma individual. </a:t>
            </a:r>
            <a:endParaRPr lang="es-ES" sz="2400" dirty="0" smtClean="0">
              <a:latin typeface="Arial" pitchFamily="34" charset="0"/>
              <a:cs typeface="Arial" pitchFamily="34" charset="0"/>
            </a:endParaRPr>
          </a:p>
          <a:p>
            <a:endParaRPr lang="es-ES" sz="2400" b="1" dirty="0">
              <a:latin typeface="Arial" panose="020B0604020202020204" pitchFamily="34" charset="0"/>
              <a:cs typeface="Arial" panose="020B0604020202020204" pitchFamily="34" charset="0"/>
            </a:endParaRPr>
          </a:p>
          <a:p>
            <a:pPr algn="just"/>
            <a:endParaRPr lang="es-ES" sz="2400" dirty="0">
              <a:latin typeface="Arial" pitchFamily="34" charset="0"/>
              <a:cs typeface="Arial" pitchFamily="34" charset="0"/>
            </a:endParaRPr>
          </a:p>
        </p:txBody>
      </p:sp>
      <p:pic>
        <p:nvPicPr>
          <p:cNvPr id="3" name="Picture 7" descr="Foto: JORGE LUIS GONZÁL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4781550"/>
            <a:ext cx="1566863" cy="1349375"/>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59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36133" y="423333"/>
            <a:ext cx="9736667" cy="4031873"/>
          </a:xfrm>
          <a:prstGeom prst="rect">
            <a:avLst/>
          </a:prstGeom>
          <a:noFill/>
        </p:spPr>
        <p:txBody>
          <a:bodyPr wrap="square" rtlCol="0">
            <a:spAutoFit/>
          </a:bodyPr>
          <a:lstStyle/>
          <a:p>
            <a:r>
              <a:rPr lang="es-ES" sz="3200" dirty="0" smtClean="0"/>
              <a:t>ORIENTACION TRABAJO INDEPENDIENTE</a:t>
            </a:r>
          </a:p>
          <a:p>
            <a:pPr algn="just"/>
            <a:endParaRPr lang="es-ES" sz="3200" dirty="0" smtClean="0"/>
          </a:p>
          <a:p>
            <a:pPr algn="just"/>
            <a:r>
              <a:rPr lang="es-ES" sz="3200" dirty="0" smtClean="0"/>
              <a:t>Después </a:t>
            </a:r>
            <a:r>
              <a:rPr lang="es-ES" sz="3200" dirty="0" smtClean="0"/>
              <a:t>de revisar bibliografía básica del tema, Ud. en sus labores de educación en el trabajo va a indagar el problema de salud principal de su CMF y va a realizar un mensaje el cual puede ser escrito, un dibujo etc. El cual será realizado en </a:t>
            </a:r>
            <a:r>
              <a:rPr lang="es-ES" sz="3200" dirty="0" smtClean="0"/>
              <a:t>equipo</a:t>
            </a:r>
            <a:endParaRPr lang="es-ES" sz="3200" dirty="0" smtClean="0"/>
          </a:p>
          <a:p>
            <a:endParaRPr lang="es-ES" sz="3200" dirty="0" smtClean="0"/>
          </a:p>
        </p:txBody>
      </p:sp>
      <p:pic>
        <p:nvPicPr>
          <p:cNvPr id="3" name="Imagen 2"/>
          <p:cNvPicPr>
            <a:picLocks noChangeAspect="1"/>
          </p:cNvPicPr>
          <p:nvPr/>
        </p:nvPicPr>
        <p:blipFill>
          <a:blip r:embed="rId2"/>
          <a:stretch>
            <a:fillRect/>
          </a:stretch>
        </p:blipFill>
        <p:spPr>
          <a:xfrm>
            <a:off x="6221300" y="4208667"/>
            <a:ext cx="3340898" cy="2450804"/>
          </a:xfrm>
          <a:prstGeom prst="rect">
            <a:avLst/>
          </a:prstGeom>
        </p:spPr>
      </p:pic>
    </p:spTree>
    <p:extLst>
      <p:ext uri="{BB962C8B-B14F-4D97-AF65-F5344CB8AC3E}">
        <p14:creationId xmlns:p14="http://schemas.microsoft.com/office/powerpoint/2010/main" val="1134097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Bibliografía</a:t>
            </a:r>
            <a:endParaRPr lang="es-MX" dirty="0"/>
          </a:p>
        </p:txBody>
      </p:sp>
      <p:sp>
        <p:nvSpPr>
          <p:cNvPr id="3" name="Marcador de contenido 2"/>
          <p:cNvSpPr>
            <a:spLocks noGrp="1"/>
          </p:cNvSpPr>
          <p:nvPr>
            <p:ph idx="1"/>
          </p:nvPr>
        </p:nvSpPr>
        <p:spPr>
          <a:xfrm>
            <a:off x="609600" y="1600203"/>
            <a:ext cx="10972800" cy="2642013"/>
          </a:xfrm>
        </p:spPr>
        <p:txBody>
          <a:bodyPr/>
          <a:lstStyle/>
          <a:p>
            <a:r>
              <a:rPr lang="es-ES" dirty="0" smtClean="0"/>
              <a:t>Fundamentos de la MGI 2023. Parte III, </a:t>
            </a:r>
            <a:r>
              <a:rPr lang="es-ES" dirty="0" err="1" smtClean="0"/>
              <a:t>Cáp</a:t>
            </a:r>
            <a:r>
              <a:rPr lang="es-ES" dirty="0" smtClean="0"/>
              <a:t>. 7 pág. 69-76</a:t>
            </a:r>
            <a:endParaRPr lang="es-ES" dirty="0"/>
          </a:p>
          <a:p>
            <a:r>
              <a:rPr lang="es-ES" dirty="0"/>
              <a:t>Álvarez Sintes y col Medicina General Integral la Habana </a:t>
            </a:r>
            <a:r>
              <a:rPr lang="es-ES" dirty="0" smtClean="0"/>
              <a:t>2022 Tomo I, vol</a:t>
            </a:r>
            <a:r>
              <a:rPr lang="es-ES" dirty="0" smtClean="0"/>
              <a:t>. </a:t>
            </a:r>
            <a:r>
              <a:rPr lang="es-ES" dirty="0"/>
              <a:t>I Comunicación en salud </a:t>
            </a:r>
            <a:r>
              <a:rPr lang="es-ES" dirty="0" err="1" smtClean="0"/>
              <a:t>cáp</a:t>
            </a:r>
            <a:r>
              <a:rPr lang="es-ES" dirty="0" smtClean="0"/>
              <a:t>. </a:t>
            </a:r>
            <a:r>
              <a:rPr lang="es-ES" dirty="0" smtClean="0"/>
              <a:t>18 </a:t>
            </a:r>
            <a:r>
              <a:rPr lang="es-ES" dirty="0" smtClean="0"/>
              <a:t>pág. </a:t>
            </a:r>
            <a:r>
              <a:rPr lang="es-ES" dirty="0" smtClean="0"/>
              <a:t>154- 157; </a:t>
            </a:r>
            <a:r>
              <a:rPr lang="es-ES" dirty="0" smtClean="0"/>
              <a:t>capítulo </a:t>
            </a:r>
            <a:r>
              <a:rPr lang="es-ES" dirty="0" smtClean="0"/>
              <a:t>19 </a:t>
            </a:r>
            <a:r>
              <a:rPr lang="es-ES" dirty="0" smtClean="0"/>
              <a:t>pág. </a:t>
            </a:r>
            <a:r>
              <a:rPr lang="es-ES" dirty="0" smtClean="0"/>
              <a:t>158-170.</a:t>
            </a:r>
            <a:endParaRPr lang="es-ES" dirty="0" smtClean="0"/>
          </a:p>
          <a:p>
            <a:pPr marL="0" indent="0">
              <a:buNone/>
            </a:pPr>
            <a:endParaRPr lang="es-MX" dirty="0"/>
          </a:p>
        </p:txBody>
      </p:sp>
    </p:spTree>
    <p:extLst>
      <p:ext uri="{BB962C8B-B14F-4D97-AF65-F5344CB8AC3E}">
        <p14:creationId xmlns:p14="http://schemas.microsoft.com/office/powerpoint/2010/main" val="3235771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Sumario</a:t>
            </a:r>
            <a:endParaRPr lang="es-MX" dirty="0"/>
          </a:p>
        </p:txBody>
      </p:sp>
      <p:sp>
        <p:nvSpPr>
          <p:cNvPr id="3" name="Marcador de contenido 2"/>
          <p:cNvSpPr>
            <a:spLocks noGrp="1"/>
          </p:cNvSpPr>
          <p:nvPr>
            <p:ph idx="1"/>
          </p:nvPr>
        </p:nvSpPr>
        <p:spPr/>
        <p:txBody>
          <a:bodyPr>
            <a:normAutofit fontScale="77500" lnSpcReduction="20000"/>
          </a:bodyPr>
          <a:lstStyle/>
          <a:p>
            <a:pPr lvl="0"/>
            <a:r>
              <a:rPr lang="es-ES_tradnl" dirty="0"/>
              <a:t>Comunicación como proceso. Definición. Elementos que la integran. Tipos de comunicación. Canales para la comunicación.</a:t>
            </a:r>
            <a:endParaRPr lang="es-MX" dirty="0"/>
          </a:p>
          <a:p>
            <a:pPr lvl="0"/>
            <a:r>
              <a:rPr lang="es-ES_tradnl" dirty="0"/>
              <a:t>Comunicación para la salud. Definición. Habilidades comunicativas necesarias para el desempeño del médico como promotor de salud de la comunidad. </a:t>
            </a:r>
            <a:endParaRPr lang="es-MX" dirty="0"/>
          </a:p>
          <a:p>
            <a:pPr lvl="0"/>
            <a:r>
              <a:rPr lang="es-ES_tradnl" dirty="0"/>
              <a:t>La Comunicación para la salud como herramienta de la PS y su enfoque intersectorial y comunitario.</a:t>
            </a:r>
            <a:endParaRPr lang="es-MX" dirty="0"/>
          </a:p>
          <a:p>
            <a:pPr lvl="0"/>
            <a:r>
              <a:rPr lang="es-ES_tradnl" dirty="0"/>
              <a:t>El mensaje y los medios de comunicación social. Elaboración de mensajes. Selección y uso de los medios de comunicación al alcance del médico en la comunidad.</a:t>
            </a:r>
            <a:endParaRPr lang="es-MX" dirty="0"/>
          </a:p>
          <a:p>
            <a:pPr lvl="0"/>
            <a:r>
              <a:rPr lang="es-ES_tradnl" dirty="0"/>
              <a:t> La relación sistémica de los componentes del Proceso Docente Educativo (PDE) en el desempeño de la función docente educativa del médico general. Componentes personales y no personales del PDE.</a:t>
            </a:r>
            <a:endParaRPr lang="es-MX" dirty="0"/>
          </a:p>
          <a:p>
            <a:endParaRPr lang="es-MX" dirty="0"/>
          </a:p>
        </p:txBody>
      </p:sp>
    </p:spTree>
    <p:extLst>
      <p:ext uri="{BB962C8B-B14F-4D97-AF65-F5344CB8AC3E}">
        <p14:creationId xmlns:p14="http://schemas.microsoft.com/office/powerpoint/2010/main" val="3994264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Objetivos</a:t>
            </a:r>
            <a:endParaRPr lang="es-MX" dirty="0"/>
          </a:p>
        </p:txBody>
      </p:sp>
      <p:sp>
        <p:nvSpPr>
          <p:cNvPr id="3" name="Marcador de contenido 2"/>
          <p:cNvSpPr>
            <a:spLocks noGrp="1"/>
          </p:cNvSpPr>
          <p:nvPr>
            <p:ph idx="1"/>
          </p:nvPr>
        </p:nvSpPr>
        <p:spPr/>
        <p:txBody>
          <a:bodyPr>
            <a:normAutofit fontScale="85000" lnSpcReduction="10000"/>
          </a:bodyPr>
          <a:lstStyle/>
          <a:p>
            <a:pPr lvl="0"/>
            <a:r>
              <a:rPr lang="es-ES_tradnl" dirty="0"/>
              <a:t>Interpretar la comunicación como proceso social y herramienta de la</a:t>
            </a:r>
            <a:r>
              <a:rPr lang="es-ES_tradnl" b="1" dirty="0"/>
              <a:t> </a:t>
            </a:r>
            <a:r>
              <a:rPr lang="es-ES_tradnl" dirty="0"/>
              <a:t>promoción de salud con enfoque intersectorial en el escenario de la APS. </a:t>
            </a:r>
            <a:endParaRPr lang="es-MX" dirty="0"/>
          </a:p>
          <a:p>
            <a:pPr lvl="0"/>
            <a:r>
              <a:rPr lang="es-ES_tradnl" dirty="0"/>
              <a:t>Identificar las habilidades comunicativas necesarias para el desempeño del médico general como promotor de salud de la comunidad.</a:t>
            </a:r>
            <a:endParaRPr lang="es-MX" dirty="0"/>
          </a:p>
          <a:p>
            <a:pPr lvl="0"/>
            <a:r>
              <a:rPr lang="es-ES_tradnl" dirty="0"/>
              <a:t>Elaborar mensajes para promover comportamientos saludables en las personas y familias mediante la selección adecuada de los medios y los recursos disponibles. </a:t>
            </a:r>
            <a:endParaRPr lang="es-MX" dirty="0"/>
          </a:p>
          <a:p>
            <a:pPr lvl="0"/>
            <a:r>
              <a:rPr lang="es-ES_tradnl" dirty="0"/>
              <a:t>Valorar la importancia de la relación sistémica de los componentes del Proceso Docente Educativo (PDE) en el desempeño de la función docente educativa del médico general.</a:t>
            </a:r>
            <a:endParaRPr lang="es-MX" dirty="0"/>
          </a:p>
          <a:p>
            <a:endParaRPr lang="es-MX" dirty="0"/>
          </a:p>
        </p:txBody>
      </p:sp>
    </p:spTree>
    <p:extLst>
      <p:ext uri="{BB962C8B-B14F-4D97-AF65-F5344CB8AC3E}">
        <p14:creationId xmlns:p14="http://schemas.microsoft.com/office/powerpoint/2010/main" val="3710454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927279" y="1553081"/>
            <a:ext cx="9607639" cy="3046988"/>
          </a:xfrm>
          <a:prstGeom prst="rect">
            <a:avLst/>
          </a:prstGeom>
          <a:noFill/>
          <a:ln w="9525" algn="ctr">
            <a:noFill/>
            <a:miter lim="800000"/>
            <a:headEnd/>
            <a:tailEnd/>
          </a:ln>
        </p:spPr>
        <p:txBody>
          <a:bodyPr wrap="square" anchor="ctr">
            <a:spAutoFit/>
          </a:bodyPr>
          <a:lstStyle/>
          <a:p>
            <a:pPr algn="just"/>
            <a:r>
              <a:rPr lang="es-ES" sz="2400" b="1" dirty="0" smtClean="0">
                <a:latin typeface="Arial" charset="0"/>
              </a:rPr>
              <a:t>Latín: Comunis ( común y público)</a:t>
            </a:r>
          </a:p>
          <a:p>
            <a:pPr algn="just"/>
            <a:r>
              <a:rPr lang="es-ES" sz="2400" b="1" dirty="0" smtClean="0">
                <a:latin typeface="Arial" charset="0"/>
              </a:rPr>
              <a:t>Acto de transmisión </a:t>
            </a:r>
          </a:p>
          <a:p>
            <a:pPr algn="just"/>
            <a:r>
              <a:rPr lang="es-ES" sz="2400" b="1" dirty="0" smtClean="0">
                <a:latin typeface="Arial" charset="0"/>
              </a:rPr>
              <a:t>La </a:t>
            </a:r>
            <a:r>
              <a:rPr lang="es-ES" sz="2400" b="1" dirty="0">
                <a:latin typeface="Arial" charset="0"/>
              </a:rPr>
              <a:t>comunicación se define como “</a:t>
            </a:r>
            <a:r>
              <a:rPr lang="es-ES" sz="2400" b="1" dirty="0">
                <a:solidFill>
                  <a:srgbClr val="7030A0"/>
                </a:solidFill>
                <a:latin typeface="Arial" charset="0"/>
              </a:rPr>
              <a:t>El proceso de intercambio de ideas, hechos, opiniones o emociones por parte de dos o más personas</a:t>
            </a:r>
            <a:r>
              <a:rPr lang="es-ES" sz="2400" b="1" dirty="0">
                <a:latin typeface="Arial" charset="0"/>
              </a:rPr>
              <a:t>”, cuando se trata de comunicación entre individuos; y en “Intercambio de información efectiva entre dos o más unidades organizativas o sus representantes” al referirse a sistemas sociales.</a:t>
            </a:r>
            <a:r>
              <a:rPr lang="es-ES" sz="2400" dirty="0">
                <a:latin typeface="Arial" charset="0"/>
              </a:rPr>
              <a:t> </a:t>
            </a:r>
          </a:p>
        </p:txBody>
      </p:sp>
      <p:pic>
        <p:nvPicPr>
          <p:cNvPr id="5123" name="Picture 4" descr="!cid_004e01c71412$a33fe930$2fdcdcc9@crl"/>
          <p:cNvPicPr>
            <a:picLocks noChangeAspect="1" noChangeArrowheads="1" noCrop="1"/>
          </p:cNvPicPr>
          <p:nvPr/>
        </p:nvPicPr>
        <p:blipFill>
          <a:blip r:embed="rId3"/>
          <a:srcRect/>
          <a:stretch>
            <a:fillRect/>
          </a:stretch>
        </p:blipFill>
        <p:spPr bwMode="auto">
          <a:xfrm>
            <a:off x="7104063" y="4365626"/>
            <a:ext cx="1981200" cy="892175"/>
          </a:xfrm>
          <a:prstGeom prst="rect">
            <a:avLst/>
          </a:prstGeom>
          <a:noFill/>
          <a:ln w="9525">
            <a:noFill/>
            <a:miter lim="800000"/>
            <a:headEnd/>
            <a:tailEnd/>
          </a:ln>
        </p:spPr>
      </p:pic>
      <p:pic>
        <p:nvPicPr>
          <p:cNvPr id="5124" name="Picture 5" descr="!cid_004f01c71412$a33fe930$2fdcdcc9@crl"/>
          <p:cNvPicPr>
            <a:picLocks noChangeAspect="1" noChangeArrowheads="1" noCrop="1"/>
          </p:cNvPicPr>
          <p:nvPr/>
        </p:nvPicPr>
        <p:blipFill>
          <a:blip r:embed="rId4"/>
          <a:srcRect/>
          <a:stretch>
            <a:fillRect/>
          </a:stretch>
        </p:blipFill>
        <p:spPr bwMode="auto">
          <a:xfrm>
            <a:off x="3287714" y="4365626"/>
            <a:ext cx="1495425" cy="957263"/>
          </a:xfrm>
          <a:prstGeom prst="rect">
            <a:avLst/>
          </a:prstGeom>
          <a:noFill/>
          <a:ln w="9525">
            <a:noFill/>
            <a:miter lim="800000"/>
            <a:headEnd/>
            <a:tailEnd/>
          </a:ln>
        </p:spPr>
      </p:pic>
      <p:pic>
        <p:nvPicPr>
          <p:cNvPr id="5125" name="Picture 6" descr="!cid_003f01c71646$86afabd0$91dbdcc9@crl"/>
          <p:cNvPicPr>
            <a:picLocks noChangeAspect="1" noChangeArrowheads="1" noCrop="1"/>
          </p:cNvPicPr>
          <p:nvPr/>
        </p:nvPicPr>
        <p:blipFill>
          <a:blip r:embed="rId5"/>
          <a:srcRect/>
          <a:stretch>
            <a:fillRect/>
          </a:stretch>
        </p:blipFill>
        <p:spPr bwMode="auto">
          <a:xfrm>
            <a:off x="5232401" y="4797426"/>
            <a:ext cx="1655763" cy="1152525"/>
          </a:xfrm>
          <a:prstGeom prst="rect">
            <a:avLst/>
          </a:prstGeom>
          <a:noFill/>
          <a:ln w="9525">
            <a:noFill/>
            <a:miter lim="800000"/>
            <a:headEnd/>
            <a:tailEnd/>
          </a:ln>
        </p:spPr>
      </p:pic>
      <p:pic>
        <p:nvPicPr>
          <p:cNvPr id="5126" name="Picture 7" descr="!cid_004c01c71412$a33fe930$2fdcdcc9@crl"/>
          <p:cNvPicPr>
            <a:picLocks noChangeAspect="1" noChangeArrowheads="1" noCrop="1"/>
          </p:cNvPicPr>
          <p:nvPr/>
        </p:nvPicPr>
        <p:blipFill>
          <a:blip r:embed="rId6"/>
          <a:srcRect/>
          <a:stretch>
            <a:fillRect/>
          </a:stretch>
        </p:blipFill>
        <p:spPr bwMode="auto">
          <a:xfrm>
            <a:off x="3359150" y="5589589"/>
            <a:ext cx="1423988" cy="949325"/>
          </a:xfrm>
          <a:prstGeom prst="rect">
            <a:avLst/>
          </a:prstGeom>
          <a:noFill/>
          <a:ln w="9525">
            <a:noFill/>
            <a:miter lim="800000"/>
            <a:headEnd/>
            <a:tailEnd/>
          </a:ln>
        </p:spPr>
      </p:pic>
      <p:pic>
        <p:nvPicPr>
          <p:cNvPr id="5127" name="Picture 8" descr="!cid_004d01c71412$a33fe930$2fdcdcc9@crl"/>
          <p:cNvPicPr>
            <a:picLocks noChangeAspect="1" noChangeArrowheads="1" noCrop="1"/>
          </p:cNvPicPr>
          <p:nvPr/>
        </p:nvPicPr>
        <p:blipFill>
          <a:blip r:embed="rId7"/>
          <a:srcRect/>
          <a:stretch>
            <a:fillRect/>
          </a:stretch>
        </p:blipFill>
        <p:spPr bwMode="auto">
          <a:xfrm>
            <a:off x="7608888" y="5445125"/>
            <a:ext cx="1173162" cy="1042988"/>
          </a:xfrm>
          <a:prstGeom prst="rect">
            <a:avLst/>
          </a:prstGeom>
          <a:noFill/>
          <a:ln w="9525">
            <a:noFill/>
            <a:miter lim="800000"/>
            <a:headEnd/>
            <a:tailEnd/>
          </a:ln>
        </p:spPr>
      </p:pic>
      <p:sp>
        <p:nvSpPr>
          <p:cNvPr id="5128" name="WordArt 9"/>
          <p:cNvSpPr>
            <a:spLocks noChangeArrowheads="1" noChangeShapeType="1" noTextEdit="1"/>
          </p:cNvSpPr>
          <p:nvPr/>
        </p:nvSpPr>
        <p:spPr bwMode="auto">
          <a:xfrm>
            <a:off x="2495551" y="620713"/>
            <a:ext cx="7134225" cy="647700"/>
          </a:xfrm>
          <a:prstGeom prst="rect">
            <a:avLst/>
          </a:prstGeom>
        </p:spPr>
        <p:txBody>
          <a:bodyPr wrap="none" fromWordArt="1">
            <a:prstTxWarp prst="textPlain">
              <a:avLst>
                <a:gd name="adj" fmla="val 50000"/>
              </a:avLst>
            </a:prstTxWarp>
          </a:bodyPr>
          <a:lstStyle/>
          <a:p>
            <a:pPr algn="ctr"/>
            <a:r>
              <a:rPr lang="es-ES" sz="3600" kern="10" dirty="0">
                <a:ln w="25400">
                  <a:solidFill>
                    <a:srgbClr val="000000"/>
                  </a:solidFill>
                  <a:round/>
                  <a:headEnd/>
                  <a:tailEnd/>
                </a:ln>
                <a:latin typeface="Arial Black"/>
              </a:rPr>
              <a:t>Comunicación:</a:t>
            </a:r>
          </a:p>
        </p:txBody>
      </p:sp>
    </p:spTree>
    <p:extLst>
      <p:ext uri="{BB962C8B-B14F-4D97-AF65-F5344CB8AC3E}">
        <p14:creationId xmlns:p14="http://schemas.microsoft.com/office/powerpoint/2010/main" val="2813014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i="1" dirty="0">
                <a:latin typeface="Arial" pitchFamily="34" charset="0"/>
                <a:cs typeface="Arial" pitchFamily="34" charset="0"/>
              </a:rPr>
              <a:t>La comunicación </a:t>
            </a:r>
            <a:r>
              <a:rPr lang="es-ES" b="1" i="1" dirty="0" smtClean="0">
                <a:latin typeface="Arial" pitchFamily="34" charset="0"/>
                <a:cs typeface="Arial" pitchFamily="34" charset="0"/>
              </a:rPr>
              <a:t> </a:t>
            </a:r>
            <a:r>
              <a:rPr lang="es-ES" b="1" i="1" dirty="0">
                <a:latin typeface="Arial" pitchFamily="34" charset="0"/>
                <a:cs typeface="Arial" pitchFamily="34" charset="0"/>
              </a:rPr>
              <a:t>en salud</a:t>
            </a:r>
            <a:endParaRPr lang="es-MX" dirty="0"/>
          </a:p>
        </p:txBody>
      </p:sp>
      <p:sp>
        <p:nvSpPr>
          <p:cNvPr id="3" name="Marcador de contenido 2"/>
          <p:cNvSpPr>
            <a:spLocks noGrp="1"/>
          </p:cNvSpPr>
          <p:nvPr>
            <p:ph sz="half" idx="1"/>
          </p:nvPr>
        </p:nvSpPr>
        <p:spPr>
          <a:xfrm>
            <a:off x="339407" y="1742963"/>
            <a:ext cx="4773083" cy="4114800"/>
          </a:xfrm>
        </p:spPr>
        <p:txBody>
          <a:bodyPr>
            <a:normAutofit/>
          </a:bodyPr>
          <a:lstStyle/>
          <a:p>
            <a:pPr marL="0" indent="0" algn="just">
              <a:buNone/>
            </a:pPr>
            <a:r>
              <a:rPr lang="es-ES" dirty="0" smtClean="0">
                <a:latin typeface="Arial" pitchFamily="34" charset="0"/>
                <a:cs typeface="Arial" pitchFamily="34" charset="0"/>
              </a:rPr>
              <a:t>Proceso </a:t>
            </a:r>
            <a:r>
              <a:rPr lang="es-ES" dirty="0">
                <a:latin typeface="Arial" pitchFamily="34" charset="0"/>
                <a:cs typeface="Arial" pitchFamily="34" charset="0"/>
              </a:rPr>
              <a:t>en el que se realizan y transmiten mensajes, basados en </a:t>
            </a:r>
            <a:r>
              <a:rPr lang="es-ES" dirty="0" smtClean="0">
                <a:latin typeface="Arial" pitchFamily="34" charset="0"/>
                <a:cs typeface="Arial" pitchFamily="34" charset="0"/>
              </a:rPr>
              <a:t>necesidades del </a:t>
            </a:r>
            <a:r>
              <a:rPr lang="es-ES" dirty="0">
                <a:latin typeface="Arial" pitchFamily="34" charset="0"/>
                <a:cs typeface="Arial" pitchFamily="34" charset="0"/>
              </a:rPr>
              <a:t>usuario, para promover la salud de los individuos y comunidades</a:t>
            </a:r>
          </a:p>
          <a:p>
            <a:endParaRPr lang="es-MX" dirty="0"/>
          </a:p>
        </p:txBody>
      </p:sp>
      <p:sp>
        <p:nvSpPr>
          <p:cNvPr id="4" name="Marcador de contenido 3"/>
          <p:cNvSpPr>
            <a:spLocks noGrp="1"/>
          </p:cNvSpPr>
          <p:nvPr>
            <p:ph sz="quarter" idx="2"/>
          </p:nvPr>
        </p:nvSpPr>
        <p:spPr>
          <a:xfrm>
            <a:off x="7232624" y="1742963"/>
            <a:ext cx="4775200" cy="1981200"/>
          </a:xfrm>
        </p:spPr>
        <p:txBody>
          <a:bodyPr>
            <a:normAutofit/>
          </a:bodyPr>
          <a:lstStyle/>
          <a:p>
            <a:pPr marL="0" indent="0" algn="ctr">
              <a:buNone/>
            </a:pPr>
            <a:r>
              <a:rPr lang="es-ES" dirty="0" smtClean="0">
                <a:latin typeface="Arial" pitchFamily="34" charset="0"/>
                <a:cs typeface="Arial" pitchFamily="34" charset="0"/>
              </a:rPr>
              <a:t> Generar </a:t>
            </a:r>
            <a:r>
              <a:rPr lang="es-ES" dirty="0">
                <a:latin typeface="Arial" pitchFamily="34" charset="0"/>
                <a:cs typeface="Arial" pitchFamily="34" charset="0"/>
              </a:rPr>
              <a:t>actitudes positivas y hábitos saludables</a:t>
            </a:r>
          </a:p>
          <a:p>
            <a:endParaRPr lang="es-MX" dirty="0"/>
          </a:p>
        </p:txBody>
      </p:sp>
      <p:sp>
        <p:nvSpPr>
          <p:cNvPr id="5" name="Marcador de contenido 4"/>
          <p:cNvSpPr>
            <a:spLocks noGrp="1"/>
          </p:cNvSpPr>
          <p:nvPr>
            <p:ph sz="quarter" idx="3"/>
          </p:nvPr>
        </p:nvSpPr>
        <p:spPr>
          <a:xfrm>
            <a:off x="7232624" y="3876563"/>
            <a:ext cx="4775200" cy="1981200"/>
          </a:xfrm>
        </p:spPr>
        <p:txBody>
          <a:bodyPr>
            <a:normAutofit/>
          </a:bodyPr>
          <a:lstStyle/>
          <a:p>
            <a:pPr marL="0" indent="0" algn="ctr">
              <a:buNone/>
            </a:pPr>
            <a:r>
              <a:rPr lang="es-ES" dirty="0" smtClean="0">
                <a:latin typeface="Arial" pitchFamily="34" charset="0"/>
                <a:cs typeface="Arial" pitchFamily="34" charset="0"/>
              </a:rPr>
              <a:t>Promover </a:t>
            </a:r>
            <a:r>
              <a:rPr lang="es-ES" dirty="0">
                <a:latin typeface="Arial" pitchFamily="34" charset="0"/>
                <a:cs typeface="Arial" pitchFamily="34" charset="0"/>
              </a:rPr>
              <a:t>el diálogo y el intercambio de información</a:t>
            </a:r>
          </a:p>
          <a:p>
            <a:endParaRPr lang="es-MX" dirty="0"/>
          </a:p>
        </p:txBody>
      </p:sp>
      <p:sp>
        <p:nvSpPr>
          <p:cNvPr id="6" name="Flecha derecha 5"/>
          <p:cNvSpPr/>
          <p:nvPr/>
        </p:nvSpPr>
        <p:spPr>
          <a:xfrm rot="10800000" flipH="1">
            <a:off x="5547568" y="2238469"/>
            <a:ext cx="1067141" cy="464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p:cNvPicPr>
            <a:picLocks noChangeAspect="1"/>
          </p:cNvPicPr>
          <p:nvPr/>
        </p:nvPicPr>
        <p:blipFill>
          <a:blip r:embed="rId2"/>
          <a:stretch>
            <a:fillRect/>
          </a:stretch>
        </p:blipFill>
        <p:spPr>
          <a:xfrm>
            <a:off x="5605050" y="4427112"/>
            <a:ext cx="1097375" cy="524301"/>
          </a:xfrm>
          <a:prstGeom prst="rect">
            <a:avLst/>
          </a:prstGeom>
        </p:spPr>
      </p:pic>
    </p:spTree>
    <p:extLst>
      <p:ext uri="{BB962C8B-B14F-4D97-AF65-F5344CB8AC3E}">
        <p14:creationId xmlns:p14="http://schemas.microsoft.com/office/powerpoint/2010/main" val="1272597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4851" y="412124"/>
            <a:ext cx="11590985" cy="5632311"/>
          </a:xfrm>
          <a:prstGeom prst="rect">
            <a:avLst/>
          </a:prstGeom>
          <a:noFill/>
        </p:spPr>
        <p:txBody>
          <a:bodyPr wrap="square" rtlCol="0">
            <a:spAutoFit/>
          </a:bodyPr>
          <a:lstStyle/>
          <a:p>
            <a:pPr algn="just"/>
            <a:r>
              <a:rPr lang="es-ES" sz="2800" b="1" dirty="0" smtClean="0">
                <a:latin typeface="Arial" panose="020B0604020202020204" pitchFamily="34" charset="0"/>
                <a:cs typeface="Arial" panose="020B0604020202020204" pitchFamily="34" charset="0"/>
              </a:rPr>
              <a:t>               TIPOS O CANALES DE COMUNICACIÓN </a:t>
            </a:r>
          </a:p>
          <a:p>
            <a:pPr algn="just"/>
            <a:endParaRPr lang="es-ES" sz="2800" b="1" dirty="0" smtClean="0">
              <a:latin typeface="Arial" panose="020B0604020202020204" pitchFamily="34" charset="0"/>
              <a:cs typeface="Arial" panose="020B0604020202020204" pitchFamily="34" charset="0"/>
            </a:endParaRPr>
          </a:p>
          <a:p>
            <a:pPr marL="514350" indent="-514350" algn="just">
              <a:buAutoNum type="arabicPeriod"/>
            </a:pPr>
            <a:r>
              <a:rPr lang="es-ES" sz="2800" b="1" dirty="0" smtClean="0">
                <a:latin typeface="Arial" panose="020B0604020202020204" pitchFamily="34" charset="0"/>
                <a:cs typeface="Arial" panose="020B0604020202020204" pitchFamily="34" charset="0"/>
              </a:rPr>
              <a:t>COMUNICACIÓN </a:t>
            </a:r>
          </a:p>
          <a:p>
            <a:pPr algn="just"/>
            <a:r>
              <a:rPr lang="es-ES" sz="2800" b="1" dirty="0" smtClean="0">
                <a:latin typeface="Arial" panose="020B0604020202020204" pitchFamily="34" charset="0"/>
                <a:cs typeface="Arial" panose="020B0604020202020204" pitchFamily="34" charset="0"/>
              </a:rPr>
              <a:t>    INTERPERSONAL</a:t>
            </a:r>
          </a:p>
          <a:p>
            <a:pPr algn="just"/>
            <a:endParaRPr lang="es-ES" sz="2400" dirty="0" smtClean="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r>
              <a:rPr lang="es-ES" sz="2800" b="1" dirty="0" smtClean="0">
                <a:latin typeface="Arial" panose="020B0604020202020204" pitchFamily="34" charset="0"/>
                <a:cs typeface="Arial" panose="020B0604020202020204" pitchFamily="34" charset="0"/>
              </a:rPr>
              <a:t>2. GRUPAL  </a:t>
            </a:r>
          </a:p>
          <a:p>
            <a:pPr algn="just"/>
            <a:endParaRPr lang="es-ES" sz="2400" dirty="0" smtClean="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r>
              <a:rPr lang="es-ES" sz="2800" b="1" dirty="0" smtClean="0">
                <a:latin typeface="Arial" panose="020B0604020202020204" pitchFamily="34" charset="0"/>
                <a:cs typeface="Arial" panose="020B0604020202020204" pitchFamily="34" charset="0"/>
              </a:rPr>
              <a:t>3. MASIVA </a:t>
            </a:r>
          </a:p>
        </p:txBody>
      </p:sp>
      <p:sp>
        <p:nvSpPr>
          <p:cNvPr id="3" name="2 Rectángulo"/>
          <p:cNvSpPr/>
          <p:nvPr/>
        </p:nvSpPr>
        <p:spPr>
          <a:xfrm>
            <a:off x="6078511" y="1109272"/>
            <a:ext cx="3770027" cy="134911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La más empleada, permite estrecha interrelación, permite la </a:t>
            </a:r>
            <a:r>
              <a:rPr lang="es-ES" dirty="0" smtClean="0">
                <a:solidFill>
                  <a:schemeClr val="tx1"/>
                </a:solidFill>
                <a:latin typeface="Arial" panose="020B0604020202020204" pitchFamily="34" charset="0"/>
                <a:cs typeface="Arial" panose="020B0604020202020204" pitchFamily="34" charset="0"/>
              </a:rPr>
              <a:t>retroalimentación, es </a:t>
            </a:r>
            <a:r>
              <a:rPr lang="es-ES" dirty="0">
                <a:solidFill>
                  <a:schemeClr val="tx1"/>
                </a:solidFill>
                <a:latin typeface="Arial" panose="020B0604020202020204" pitchFamily="34" charset="0"/>
                <a:cs typeface="Arial" panose="020B0604020202020204" pitchFamily="34" charset="0"/>
              </a:rPr>
              <a:t>insustituible</a:t>
            </a:r>
            <a:endParaRPr lang="es-MX" dirty="0">
              <a:solidFill>
                <a:schemeClr val="tx1"/>
              </a:solidFill>
            </a:endParaRPr>
          </a:p>
        </p:txBody>
      </p:sp>
      <p:sp>
        <p:nvSpPr>
          <p:cNvPr id="4" name="3 Flecha derecha"/>
          <p:cNvSpPr/>
          <p:nvPr/>
        </p:nvSpPr>
        <p:spPr>
          <a:xfrm>
            <a:off x="4152276" y="1573967"/>
            <a:ext cx="1738858" cy="389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5216577" y="2983044"/>
            <a:ext cx="6071016" cy="1828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Son grupos seleccionados, que comparten una finalidad común, relacionada con la educación, el trabajo o la participación comunitaria, emplea técnicas de comunicación grupal, los grupos focales, las charlas educativas</a:t>
            </a:r>
            <a:r>
              <a:rPr lang="es-ES" dirty="0">
                <a:latin typeface="Arial" panose="020B0604020202020204" pitchFamily="34" charset="0"/>
                <a:cs typeface="Arial" panose="020B0604020202020204" pitchFamily="34" charset="0"/>
              </a:rPr>
              <a:t>.</a:t>
            </a:r>
          </a:p>
        </p:txBody>
      </p:sp>
      <p:sp>
        <p:nvSpPr>
          <p:cNvPr id="6" name="5 Rectángulo"/>
          <p:cNvSpPr/>
          <p:nvPr/>
        </p:nvSpPr>
        <p:spPr>
          <a:xfrm>
            <a:off x="4407108" y="5096656"/>
            <a:ext cx="5441430" cy="1364105"/>
          </a:xfrm>
          <a:prstGeom prst="rect">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Llega a gran número de personas a la vez, no es interpretada ni asimilada  de la misma manera por todos, usa los medios de comunicación.</a:t>
            </a:r>
          </a:p>
        </p:txBody>
      </p:sp>
      <p:sp>
        <p:nvSpPr>
          <p:cNvPr id="7" name="6 Flecha derecha"/>
          <p:cNvSpPr/>
          <p:nvPr/>
        </p:nvSpPr>
        <p:spPr>
          <a:xfrm>
            <a:off x="2368447" y="5581337"/>
            <a:ext cx="1783829" cy="389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derecha"/>
          <p:cNvSpPr/>
          <p:nvPr/>
        </p:nvSpPr>
        <p:spPr>
          <a:xfrm>
            <a:off x="2818152" y="3618023"/>
            <a:ext cx="2203553" cy="389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73759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4197245" y="2353456"/>
            <a:ext cx="4077325" cy="202367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i="1" dirty="0">
                <a:solidFill>
                  <a:schemeClr val="tx1"/>
                </a:solidFill>
                <a:effectLst>
                  <a:outerShdw blurRad="38100" dist="38100" dir="2700000" algn="tl">
                    <a:srgbClr val="000000"/>
                  </a:outerShdw>
                </a:effectLst>
                <a:latin typeface="Arial" pitchFamily="34" charset="0"/>
                <a:cs typeface="Arial" pitchFamily="34" charset="0"/>
              </a:rPr>
              <a:t>Funciones de la Comunicación</a:t>
            </a:r>
            <a:endParaRPr lang="es-MX" sz="2800" dirty="0"/>
          </a:p>
        </p:txBody>
      </p:sp>
      <p:sp>
        <p:nvSpPr>
          <p:cNvPr id="3" name="2 Elipse"/>
          <p:cNvSpPr/>
          <p:nvPr/>
        </p:nvSpPr>
        <p:spPr>
          <a:xfrm>
            <a:off x="4721902" y="389745"/>
            <a:ext cx="2848130" cy="95937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s-ES" sz="2000" b="1" dirty="0">
                <a:solidFill>
                  <a:schemeClr val="tx1"/>
                </a:solidFill>
                <a:latin typeface="Arial" pitchFamily="34" charset="0"/>
                <a:cs typeface="Arial" pitchFamily="34" charset="0"/>
              </a:rPr>
              <a:t>SENSIBILIZAR</a:t>
            </a:r>
          </a:p>
        </p:txBody>
      </p:sp>
      <p:sp>
        <p:nvSpPr>
          <p:cNvPr id="6" name="5 Elipse"/>
          <p:cNvSpPr/>
          <p:nvPr/>
        </p:nvSpPr>
        <p:spPr>
          <a:xfrm>
            <a:off x="8274569" y="549641"/>
            <a:ext cx="3117956" cy="95937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s-ES" sz="2000" b="1" dirty="0">
                <a:solidFill>
                  <a:schemeClr val="tx1"/>
                </a:solidFill>
                <a:latin typeface="Arial" pitchFamily="34" charset="0"/>
                <a:cs typeface="Arial" pitchFamily="34" charset="0"/>
              </a:rPr>
              <a:t>CONCIENTIZAR</a:t>
            </a:r>
          </a:p>
        </p:txBody>
      </p:sp>
      <p:sp>
        <p:nvSpPr>
          <p:cNvPr id="7" name="6 Elipse"/>
          <p:cNvSpPr/>
          <p:nvPr/>
        </p:nvSpPr>
        <p:spPr>
          <a:xfrm>
            <a:off x="1528996" y="514663"/>
            <a:ext cx="2668249" cy="95937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2000" b="1" dirty="0">
                <a:solidFill>
                  <a:schemeClr val="tx1"/>
                </a:solidFill>
                <a:latin typeface="Arial" pitchFamily="34" charset="0"/>
                <a:cs typeface="Arial" pitchFamily="34" charset="0"/>
              </a:rPr>
              <a:t>INFORMAR</a:t>
            </a:r>
          </a:p>
        </p:txBody>
      </p:sp>
      <p:sp>
        <p:nvSpPr>
          <p:cNvPr id="8" name="7 Elipse"/>
          <p:cNvSpPr/>
          <p:nvPr/>
        </p:nvSpPr>
        <p:spPr>
          <a:xfrm>
            <a:off x="9158990" y="1783830"/>
            <a:ext cx="2668249" cy="95937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latin typeface="Arial" pitchFamily="34" charset="0"/>
                <a:cs typeface="Arial" pitchFamily="34" charset="0"/>
              </a:rPr>
              <a:t>PERSUADIR</a:t>
            </a:r>
            <a:endParaRPr lang="es-MX" sz="2000" dirty="0">
              <a:solidFill>
                <a:schemeClr val="tx1"/>
              </a:solidFill>
            </a:endParaRPr>
          </a:p>
        </p:txBody>
      </p:sp>
      <p:sp>
        <p:nvSpPr>
          <p:cNvPr id="9" name="8 Elipse"/>
          <p:cNvSpPr/>
          <p:nvPr/>
        </p:nvSpPr>
        <p:spPr>
          <a:xfrm>
            <a:off x="9293901" y="3155430"/>
            <a:ext cx="2668249" cy="95937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s-ES" b="1" dirty="0" smtClean="0">
                <a:latin typeface="Arial" pitchFamily="34" charset="0"/>
                <a:cs typeface="Arial" pitchFamily="34" charset="0"/>
              </a:rPr>
              <a:t>    </a:t>
            </a:r>
            <a:r>
              <a:rPr lang="es-ES" sz="2000" b="1" dirty="0" smtClean="0">
                <a:solidFill>
                  <a:schemeClr val="tx1"/>
                </a:solidFill>
                <a:latin typeface="Arial" pitchFamily="34" charset="0"/>
                <a:cs typeface="Arial" pitchFamily="34" charset="0"/>
              </a:rPr>
              <a:t>MOTIVAR</a:t>
            </a:r>
            <a:endParaRPr lang="es-ES" sz="2000" b="1" dirty="0">
              <a:solidFill>
                <a:schemeClr val="tx1"/>
              </a:solidFill>
              <a:latin typeface="Arial" pitchFamily="34" charset="0"/>
              <a:cs typeface="Arial" pitchFamily="34" charset="0"/>
            </a:endParaRPr>
          </a:p>
        </p:txBody>
      </p:sp>
      <p:sp>
        <p:nvSpPr>
          <p:cNvPr id="4" name="3 Elipse"/>
          <p:cNvSpPr/>
          <p:nvPr/>
        </p:nvSpPr>
        <p:spPr>
          <a:xfrm>
            <a:off x="794478" y="1738859"/>
            <a:ext cx="2308486" cy="89941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latin typeface="Arial" pitchFamily="34" charset="0"/>
                <a:cs typeface="Arial" pitchFamily="34" charset="0"/>
              </a:rPr>
              <a:t>EDUCAR</a:t>
            </a:r>
            <a:endParaRPr lang="es-MX" sz="2000" dirty="0">
              <a:solidFill>
                <a:schemeClr val="tx1"/>
              </a:solidFill>
            </a:endParaRPr>
          </a:p>
        </p:txBody>
      </p:sp>
      <p:sp>
        <p:nvSpPr>
          <p:cNvPr id="12" name="11 Elipse"/>
          <p:cNvSpPr/>
          <p:nvPr/>
        </p:nvSpPr>
        <p:spPr>
          <a:xfrm>
            <a:off x="9316386" y="4534525"/>
            <a:ext cx="2353456" cy="86193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s-ES" sz="2000" b="1" dirty="0">
                <a:solidFill>
                  <a:schemeClr val="tx1"/>
                </a:solidFill>
                <a:latin typeface="Arial" pitchFamily="34" charset="0"/>
                <a:cs typeface="Arial" pitchFamily="34" charset="0"/>
              </a:rPr>
              <a:t>ESCUCHAR</a:t>
            </a:r>
          </a:p>
        </p:txBody>
      </p:sp>
      <p:sp>
        <p:nvSpPr>
          <p:cNvPr id="13" name="12 Elipse"/>
          <p:cNvSpPr/>
          <p:nvPr/>
        </p:nvSpPr>
        <p:spPr>
          <a:xfrm>
            <a:off x="5981075" y="5240311"/>
            <a:ext cx="3192904" cy="134037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s-ES" sz="2000" b="1" dirty="0">
                <a:solidFill>
                  <a:schemeClr val="tx1"/>
                </a:solidFill>
                <a:latin typeface="Arial" pitchFamily="34" charset="0"/>
                <a:cs typeface="Arial" pitchFamily="34" charset="0"/>
              </a:rPr>
              <a:t>MOVILIZAR A GRUPOS DE LA POBLACIÓN</a:t>
            </a:r>
            <a:endParaRPr lang="es-ES_tradnl" sz="2000" b="1" dirty="0">
              <a:solidFill>
                <a:schemeClr val="tx1"/>
              </a:solidFill>
              <a:latin typeface="Arial" pitchFamily="34" charset="0"/>
              <a:cs typeface="Arial" pitchFamily="34" charset="0"/>
            </a:endParaRPr>
          </a:p>
        </p:txBody>
      </p:sp>
      <p:sp>
        <p:nvSpPr>
          <p:cNvPr id="14" name="13 Elipse"/>
          <p:cNvSpPr/>
          <p:nvPr/>
        </p:nvSpPr>
        <p:spPr>
          <a:xfrm>
            <a:off x="2660130" y="5365230"/>
            <a:ext cx="2481496" cy="121545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b="1" dirty="0" smtClean="0">
                <a:latin typeface="Arial" pitchFamily="34" charset="0"/>
                <a:cs typeface="Arial" pitchFamily="34" charset="0"/>
              </a:rPr>
              <a:t>  </a:t>
            </a:r>
            <a:r>
              <a:rPr lang="es-ES" sz="2000" b="1" dirty="0" smtClean="0">
                <a:solidFill>
                  <a:schemeClr val="tx1"/>
                </a:solidFill>
                <a:latin typeface="Arial" pitchFamily="34" charset="0"/>
                <a:cs typeface="Arial" pitchFamily="34" charset="0"/>
              </a:rPr>
              <a:t>GENERAR  OPINIÓN</a:t>
            </a:r>
            <a:endParaRPr lang="es-ES" sz="2000" b="1" dirty="0">
              <a:solidFill>
                <a:schemeClr val="tx1"/>
              </a:solidFill>
              <a:latin typeface="Arial" pitchFamily="34" charset="0"/>
              <a:cs typeface="Arial" pitchFamily="34" charset="0"/>
            </a:endParaRPr>
          </a:p>
        </p:txBody>
      </p:sp>
      <p:sp>
        <p:nvSpPr>
          <p:cNvPr id="15" name="14 Elipse"/>
          <p:cNvSpPr/>
          <p:nvPr/>
        </p:nvSpPr>
        <p:spPr>
          <a:xfrm>
            <a:off x="299803" y="2915587"/>
            <a:ext cx="2563317" cy="102682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s-ES" sz="2000" b="1" dirty="0">
                <a:solidFill>
                  <a:schemeClr val="tx1"/>
                </a:solidFill>
                <a:latin typeface="Arial" pitchFamily="34" charset="0"/>
                <a:cs typeface="Arial" pitchFamily="34" charset="0"/>
              </a:rPr>
              <a:t>CONVENCER</a:t>
            </a:r>
          </a:p>
        </p:txBody>
      </p:sp>
      <p:sp>
        <p:nvSpPr>
          <p:cNvPr id="10" name="9 Elipse"/>
          <p:cNvSpPr/>
          <p:nvPr/>
        </p:nvSpPr>
        <p:spPr>
          <a:xfrm>
            <a:off x="434716" y="4474565"/>
            <a:ext cx="2225414" cy="89066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s-ES" sz="2000" b="1" dirty="0">
                <a:solidFill>
                  <a:schemeClr val="tx1"/>
                </a:solidFill>
                <a:latin typeface="Arial" pitchFamily="34" charset="0"/>
                <a:cs typeface="Arial" pitchFamily="34" charset="0"/>
              </a:rPr>
              <a:t>EXPLICAR</a:t>
            </a:r>
          </a:p>
        </p:txBody>
      </p:sp>
      <p:cxnSp>
        <p:nvCxnSpPr>
          <p:cNvPr id="19" name="18 Conector recto de flecha"/>
          <p:cNvCxnSpPr/>
          <p:nvPr/>
        </p:nvCxnSpPr>
        <p:spPr>
          <a:xfrm flipH="1" flipV="1">
            <a:off x="3991129" y="1349115"/>
            <a:ext cx="1150496"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6115987" y="1509011"/>
            <a:ext cx="0" cy="679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V="1">
            <a:off x="7570031" y="1509011"/>
            <a:ext cx="1034323" cy="844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V="1">
            <a:off x="8274570" y="2488367"/>
            <a:ext cx="884420" cy="427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8424472" y="3635115"/>
            <a:ext cx="7345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8087192" y="4114800"/>
            <a:ext cx="1071798" cy="652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6880485" y="4534525"/>
            <a:ext cx="179882" cy="705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45" name="6144 Conector recto de flecha"/>
          <p:cNvCxnSpPr/>
          <p:nvPr/>
        </p:nvCxnSpPr>
        <p:spPr>
          <a:xfrm flipH="1">
            <a:off x="4302177" y="4440836"/>
            <a:ext cx="839448" cy="799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48" name="6147 Conector recto de flecha"/>
          <p:cNvCxnSpPr/>
          <p:nvPr/>
        </p:nvCxnSpPr>
        <p:spPr>
          <a:xfrm flipH="1">
            <a:off x="2660129" y="3942413"/>
            <a:ext cx="1642048" cy="592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51" name="6150 Conector recto de flecha"/>
          <p:cNvCxnSpPr/>
          <p:nvPr/>
        </p:nvCxnSpPr>
        <p:spPr>
          <a:xfrm flipH="1" flipV="1">
            <a:off x="2998033" y="3477718"/>
            <a:ext cx="993096" cy="14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53" name="6152 Conector recto de flecha"/>
          <p:cNvCxnSpPr/>
          <p:nvPr/>
        </p:nvCxnSpPr>
        <p:spPr>
          <a:xfrm flipH="1" flipV="1">
            <a:off x="3102964" y="2263515"/>
            <a:ext cx="1094281" cy="438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048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5951538" y="126841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483" name="Rectangle 3"/>
          <p:cNvSpPr>
            <a:spLocks noChangeArrowheads="1"/>
          </p:cNvSpPr>
          <p:nvPr/>
        </p:nvSpPr>
        <p:spPr bwMode="auto">
          <a:xfrm>
            <a:off x="2466976" y="465139"/>
            <a:ext cx="8424863" cy="701675"/>
          </a:xfrm>
          <a:prstGeom prst="rect">
            <a:avLst/>
          </a:prstGeom>
          <a:noFill/>
          <a:ln w="9525">
            <a:noFill/>
            <a:miter lim="800000"/>
            <a:headEnd/>
            <a:tailEnd/>
          </a:ln>
          <a:effectLst/>
        </p:spPr>
        <p:txBody>
          <a:bodyPr>
            <a:spAutoFit/>
          </a:bodyPr>
          <a:lstStyle/>
          <a:p>
            <a:pPr>
              <a:defRPr/>
            </a:pPr>
            <a:r>
              <a:rPr lang="es-ES" sz="4000" b="1" dirty="0">
                <a:latin typeface="Arial" charset="0"/>
              </a:rPr>
              <a:t>Elementos de la comunicación</a:t>
            </a:r>
            <a:endParaRPr lang="es-ES" sz="4000" b="1" dirty="0">
              <a:effectLst>
                <a:outerShdw blurRad="38100" dist="38100" dir="2700000" algn="tl">
                  <a:srgbClr val="C0C0C0"/>
                </a:outerShdw>
              </a:effectLst>
              <a:latin typeface="Arial" charset="0"/>
            </a:endParaRPr>
          </a:p>
        </p:txBody>
      </p:sp>
      <p:sp>
        <p:nvSpPr>
          <p:cNvPr id="26628" name="Rectangle 4"/>
          <p:cNvSpPr>
            <a:spLocks noChangeArrowheads="1"/>
          </p:cNvSpPr>
          <p:nvPr/>
        </p:nvSpPr>
        <p:spPr bwMode="auto">
          <a:xfrm>
            <a:off x="892176" y="1313657"/>
            <a:ext cx="19529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sz="2400" dirty="0">
                <a:latin typeface="Arial" panose="020B0604020202020204" pitchFamily="34" charset="0"/>
              </a:rPr>
              <a:t>EMISOR</a:t>
            </a:r>
          </a:p>
          <a:p>
            <a:pPr algn="ctr" eaLnBrk="1" hangingPunct="1"/>
            <a:r>
              <a:rPr lang="es-ES_tradnl" sz="2400" dirty="0">
                <a:latin typeface="Arial" panose="020B0604020202020204" pitchFamily="34" charset="0"/>
              </a:rPr>
              <a:t>Codifica</a:t>
            </a:r>
            <a:endParaRPr lang="es-ES" sz="2400" dirty="0">
              <a:latin typeface="Arial" panose="020B0604020202020204" pitchFamily="34" charset="0"/>
            </a:endParaRPr>
          </a:p>
        </p:txBody>
      </p:sp>
      <p:sp>
        <p:nvSpPr>
          <p:cNvPr id="26629" name="Rectangle 5"/>
          <p:cNvSpPr>
            <a:spLocks noChangeArrowheads="1"/>
          </p:cNvSpPr>
          <p:nvPr/>
        </p:nvSpPr>
        <p:spPr bwMode="auto">
          <a:xfrm>
            <a:off x="3935413" y="1449389"/>
            <a:ext cx="30972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sz="2400" dirty="0">
                <a:latin typeface="Arial" panose="020B0604020202020204" pitchFamily="34" charset="0"/>
              </a:rPr>
              <a:t>MENSAJE</a:t>
            </a:r>
            <a:r>
              <a:rPr lang="es-ES" sz="2400" dirty="0">
                <a:solidFill>
                  <a:srgbClr val="0000CC"/>
                </a:solidFill>
                <a:latin typeface="Arial" panose="020B0604020202020204" pitchFamily="34" charset="0"/>
              </a:rPr>
              <a:t> </a:t>
            </a:r>
          </a:p>
        </p:txBody>
      </p:sp>
      <p:sp>
        <p:nvSpPr>
          <p:cNvPr id="26630" name="Rectangle 6"/>
          <p:cNvSpPr>
            <a:spLocks noChangeArrowheads="1"/>
          </p:cNvSpPr>
          <p:nvPr/>
        </p:nvSpPr>
        <p:spPr bwMode="auto">
          <a:xfrm>
            <a:off x="8433616" y="1260972"/>
            <a:ext cx="256776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_tradnl" sz="2400" dirty="0">
                <a:latin typeface="Arial" panose="020B0604020202020204" pitchFamily="34" charset="0"/>
              </a:rPr>
              <a:t>RECEPTOR</a:t>
            </a:r>
          </a:p>
          <a:p>
            <a:pPr algn="ctr" eaLnBrk="1" hangingPunct="1"/>
            <a:r>
              <a:rPr lang="es-ES_tradnl" sz="2400" dirty="0">
                <a:latin typeface="Arial" panose="020B0604020202020204" pitchFamily="34" charset="0"/>
              </a:rPr>
              <a:t>descodifica</a:t>
            </a:r>
            <a:endParaRPr lang="es-ES" sz="2400" dirty="0">
              <a:latin typeface="Arial" panose="020B0604020202020204" pitchFamily="34" charset="0"/>
            </a:endParaRPr>
          </a:p>
        </p:txBody>
      </p:sp>
      <p:sp>
        <p:nvSpPr>
          <p:cNvPr id="26631" name="Rectangle 7"/>
          <p:cNvSpPr>
            <a:spLocks noChangeArrowheads="1"/>
          </p:cNvSpPr>
          <p:nvPr/>
        </p:nvSpPr>
        <p:spPr bwMode="auto">
          <a:xfrm>
            <a:off x="4116388" y="3429001"/>
            <a:ext cx="3689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sz="2400" dirty="0">
                <a:latin typeface="Arial" panose="020B0604020202020204" pitchFamily="34" charset="0"/>
              </a:rPr>
              <a:t>Canal Verbal y </a:t>
            </a:r>
            <a:r>
              <a:rPr lang="es-ES" sz="2400" dirty="0" err="1">
                <a:latin typeface="Arial" panose="020B0604020202020204" pitchFamily="34" charset="0"/>
              </a:rPr>
              <a:t>Extraverbal</a:t>
            </a:r>
            <a:endParaRPr lang="es-ES" sz="2400" dirty="0">
              <a:latin typeface="Arial" panose="020B0604020202020204" pitchFamily="34" charset="0"/>
            </a:endParaRPr>
          </a:p>
          <a:p>
            <a:pPr algn="ctr" eaLnBrk="1" hangingPunct="1"/>
            <a:r>
              <a:rPr lang="es-ES" sz="2400" dirty="0">
                <a:latin typeface="Arial" panose="020B0604020202020204" pitchFamily="34" charset="0"/>
              </a:rPr>
              <a:t> de la </a:t>
            </a:r>
          </a:p>
          <a:p>
            <a:pPr algn="ctr" eaLnBrk="1" hangingPunct="1"/>
            <a:r>
              <a:rPr lang="es-ES" sz="2400" dirty="0">
                <a:latin typeface="Arial" panose="020B0604020202020204" pitchFamily="34" charset="0"/>
              </a:rPr>
              <a:t>Comunicación</a:t>
            </a:r>
          </a:p>
          <a:p>
            <a:pPr algn="ctr" eaLnBrk="1" hangingPunct="1"/>
            <a:endParaRPr lang="es-ES" sz="2400" dirty="0">
              <a:latin typeface="Arial" panose="020B0604020202020204" pitchFamily="34" charset="0"/>
            </a:endParaRPr>
          </a:p>
        </p:txBody>
      </p:sp>
      <p:sp>
        <p:nvSpPr>
          <p:cNvPr id="26632" name="Text Box 8"/>
          <p:cNvSpPr txBox="1">
            <a:spLocks noChangeArrowheads="1"/>
          </p:cNvSpPr>
          <p:nvPr/>
        </p:nvSpPr>
        <p:spPr bwMode="auto">
          <a:xfrm>
            <a:off x="8975726" y="5661026"/>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latin typeface="Arial" panose="020B0604020202020204" pitchFamily="34" charset="0"/>
            </a:endParaRPr>
          </a:p>
        </p:txBody>
      </p:sp>
      <p:sp>
        <p:nvSpPr>
          <p:cNvPr id="26633" name="Text Box 9"/>
          <p:cNvSpPr txBox="1">
            <a:spLocks noChangeArrowheads="1"/>
          </p:cNvSpPr>
          <p:nvPr/>
        </p:nvSpPr>
        <p:spPr bwMode="auto">
          <a:xfrm>
            <a:off x="8883650" y="568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latin typeface="Arial" panose="020B0604020202020204" pitchFamily="34" charset="0"/>
            </a:endParaRPr>
          </a:p>
        </p:txBody>
      </p:sp>
      <p:sp>
        <p:nvSpPr>
          <p:cNvPr id="26634" name="Rectangle 10"/>
          <p:cNvSpPr>
            <a:spLocks noChangeArrowheads="1"/>
          </p:cNvSpPr>
          <p:nvPr/>
        </p:nvSpPr>
        <p:spPr bwMode="auto">
          <a:xfrm>
            <a:off x="2765426" y="4059238"/>
            <a:ext cx="657066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s-ES" sz="2400" dirty="0">
                <a:latin typeface="Arial" panose="020B0604020202020204" pitchFamily="34" charset="0"/>
              </a:rPr>
              <a:t>RETROALIMENTACIÓN</a:t>
            </a:r>
          </a:p>
        </p:txBody>
      </p:sp>
      <p:sp>
        <p:nvSpPr>
          <p:cNvPr id="26635" name="Line 11"/>
          <p:cNvSpPr>
            <a:spLocks noChangeShapeType="1"/>
          </p:cNvSpPr>
          <p:nvPr/>
        </p:nvSpPr>
        <p:spPr bwMode="auto">
          <a:xfrm flipV="1">
            <a:off x="2855914" y="1898650"/>
            <a:ext cx="17097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36" name="Line 12"/>
          <p:cNvSpPr>
            <a:spLocks noChangeShapeType="1"/>
          </p:cNvSpPr>
          <p:nvPr/>
        </p:nvSpPr>
        <p:spPr bwMode="auto">
          <a:xfrm flipH="1" flipV="1">
            <a:off x="3756026" y="2528889"/>
            <a:ext cx="989013"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37" name="Line 13"/>
          <p:cNvSpPr>
            <a:spLocks noChangeShapeType="1"/>
          </p:cNvSpPr>
          <p:nvPr/>
        </p:nvSpPr>
        <p:spPr bwMode="auto">
          <a:xfrm flipV="1">
            <a:off x="5465763" y="2168525"/>
            <a:ext cx="0" cy="108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38" name="Line 14"/>
          <p:cNvSpPr>
            <a:spLocks noChangeShapeType="1"/>
          </p:cNvSpPr>
          <p:nvPr/>
        </p:nvSpPr>
        <p:spPr bwMode="auto">
          <a:xfrm flipV="1">
            <a:off x="6816725" y="2528889"/>
            <a:ext cx="630238"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39" name="Line 15"/>
          <p:cNvSpPr>
            <a:spLocks noChangeShapeType="1"/>
          </p:cNvSpPr>
          <p:nvPr/>
        </p:nvSpPr>
        <p:spPr bwMode="auto">
          <a:xfrm flipH="1" flipV="1">
            <a:off x="3575051" y="4779963"/>
            <a:ext cx="46085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26640" name="Group 16"/>
          <p:cNvGrpSpPr>
            <a:grpSpLocks/>
          </p:cNvGrpSpPr>
          <p:nvPr/>
        </p:nvGrpSpPr>
        <p:grpSpPr bwMode="auto">
          <a:xfrm>
            <a:off x="2495550" y="2349501"/>
            <a:ext cx="647700" cy="936625"/>
            <a:chOff x="1343" y="2065"/>
            <a:chExt cx="919" cy="1765"/>
          </a:xfrm>
        </p:grpSpPr>
        <p:sp>
          <p:nvSpPr>
            <p:cNvPr id="26653" name="Freeform 17"/>
            <p:cNvSpPr>
              <a:spLocks/>
            </p:cNvSpPr>
            <p:nvPr/>
          </p:nvSpPr>
          <p:spPr bwMode="auto">
            <a:xfrm>
              <a:off x="1504" y="2459"/>
              <a:ext cx="303" cy="734"/>
            </a:xfrm>
            <a:custGeom>
              <a:avLst/>
              <a:gdLst>
                <a:gd name="T0" fmla="*/ 104 w 303"/>
                <a:gd name="T1" fmla="*/ 71 h 734"/>
                <a:gd name="T2" fmla="*/ 159 w 303"/>
                <a:gd name="T3" fmla="*/ 19 h 734"/>
                <a:gd name="T4" fmla="*/ 225 w 303"/>
                <a:gd name="T5" fmla="*/ 0 h 734"/>
                <a:gd name="T6" fmla="*/ 272 w 303"/>
                <a:gd name="T7" fmla="*/ 3 h 734"/>
                <a:gd name="T8" fmla="*/ 280 w 303"/>
                <a:gd name="T9" fmla="*/ 48 h 734"/>
                <a:gd name="T10" fmla="*/ 277 w 303"/>
                <a:gd name="T11" fmla="*/ 105 h 734"/>
                <a:gd name="T12" fmla="*/ 225 w 303"/>
                <a:gd name="T13" fmla="*/ 173 h 734"/>
                <a:gd name="T14" fmla="*/ 193 w 303"/>
                <a:gd name="T15" fmla="*/ 275 h 734"/>
                <a:gd name="T16" fmla="*/ 190 w 303"/>
                <a:gd name="T17" fmla="*/ 377 h 734"/>
                <a:gd name="T18" fmla="*/ 214 w 303"/>
                <a:gd name="T19" fmla="*/ 472 h 734"/>
                <a:gd name="T20" fmla="*/ 246 w 303"/>
                <a:gd name="T21" fmla="*/ 559 h 734"/>
                <a:gd name="T22" fmla="*/ 303 w 303"/>
                <a:gd name="T23" fmla="*/ 632 h 734"/>
                <a:gd name="T24" fmla="*/ 303 w 303"/>
                <a:gd name="T25" fmla="*/ 656 h 734"/>
                <a:gd name="T26" fmla="*/ 295 w 303"/>
                <a:gd name="T27" fmla="*/ 708 h 734"/>
                <a:gd name="T28" fmla="*/ 253 w 303"/>
                <a:gd name="T29" fmla="*/ 732 h 734"/>
                <a:gd name="T30" fmla="*/ 206 w 303"/>
                <a:gd name="T31" fmla="*/ 734 h 734"/>
                <a:gd name="T32" fmla="*/ 127 w 303"/>
                <a:gd name="T33" fmla="*/ 716 h 734"/>
                <a:gd name="T34" fmla="*/ 66 w 303"/>
                <a:gd name="T35" fmla="*/ 656 h 734"/>
                <a:gd name="T36" fmla="*/ 34 w 303"/>
                <a:gd name="T37" fmla="*/ 551 h 734"/>
                <a:gd name="T38" fmla="*/ 11 w 303"/>
                <a:gd name="T39" fmla="*/ 482 h 734"/>
                <a:gd name="T40" fmla="*/ 0 w 303"/>
                <a:gd name="T41" fmla="*/ 393 h 734"/>
                <a:gd name="T42" fmla="*/ 8 w 303"/>
                <a:gd name="T43" fmla="*/ 275 h 734"/>
                <a:gd name="T44" fmla="*/ 34 w 303"/>
                <a:gd name="T45" fmla="*/ 176 h 734"/>
                <a:gd name="T46" fmla="*/ 66 w 303"/>
                <a:gd name="T47" fmla="*/ 110 h 734"/>
                <a:gd name="T48" fmla="*/ 104 w 303"/>
                <a:gd name="T49" fmla="*/ 71 h 7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734"/>
                <a:gd name="T77" fmla="*/ 303 w 303"/>
                <a:gd name="T78" fmla="*/ 734 h 7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734">
                  <a:moveTo>
                    <a:pt x="104" y="71"/>
                  </a:moveTo>
                  <a:lnTo>
                    <a:pt x="159" y="19"/>
                  </a:lnTo>
                  <a:lnTo>
                    <a:pt x="225" y="0"/>
                  </a:lnTo>
                  <a:lnTo>
                    <a:pt x="272" y="3"/>
                  </a:lnTo>
                  <a:lnTo>
                    <a:pt x="280" y="48"/>
                  </a:lnTo>
                  <a:lnTo>
                    <a:pt x="277" y="105"/>
                  </a:lnTo>
                  <a:lnTo>
                    <a:pt x="225" y="173"/>
                  </a:lnTo>
                  <a:lnTo>
                    <a:pt x="193" y="275"/>
                  </a:lnTo>
                  <a:lnTo>
                    <a:pt x="190" y="377"/>
                  </a:lnTo>
                  <a:lnTo>
                    <a:pt x="214" y="472"/>
                  </a:lnTo>
                  <a:lnTo>
                    <a:pt x="246" y="559"/>
                  </a:lnTo>
                  <a:lnTo>
                    <a:pt x="303" y="632"/>
                  </a:lnTo>
                  <a:lnTo>
                    <a:pt x="303" y="656"/>
                  </a:lnTo>
                  <a:lnTo>
                    <a:pt x="295" y="708"/>
                  </a:lnTo>
                  <a:lnTo>
                    <a:pt x="253" y="732"/>
                  </a:lnTo>
                  <a:lnTo>
                    <a:pt x="206" y="734"/>
                  </a:lnTo>
                  <a:lnTo>
                    <a:pt x="127" y="716"/>
                  </a:lnTo>
                  <a:lnTo>
                    <a:pt x="66" y="656"/>
                  </a:lnTo>
                  <a:lnTo>
                    <a:pt x="34" y="551"/>
                  </a:lnTo>
                  <a:lnTo>
                    <a:pt x="11" y="482"/>
                  </a:lnTo>
                  <a:lnTo>
                    <a:pt x="0" y="393"/>
                  </a:lnTo>
                  <a:lnTo>
                    <a:pt x="8" y="275"/>
                  </a:lnTo>
                  <a:lnTo>
                    <a:pt x="34" y="176"/>
                  </a:lnTo>
                  <a:lnTo>
                    <a:pt x="66" y="110"/>
                  </a:lnTo>
                  <a:lnTo>
                    <a:pt x="104"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54" name="Freeform 18"/>
            <p:cNvSpPr>
              <a:spLocks/>
            </p:cNvSpPr>
            <p:nvPr/>
          </p:nvSpPr>
          <p:spPr bwMode="auto">
            <a:xfrm>
              <a:off x="1715" y="2455"/>
              <a:ext cx="480" cy="503"/>
            </a:xfrm>
            <a:custGeom>
              <a:avLst/>
              <a:gdLst>
                <a:gd name="T0" fmla="*/ 0 w 480"/>
                <a:gd name="T1" fmla="*/ 36 h 503"/>
                <a:gd name="T2" fmla="*/ 16 w 480"/>
                <a:gd name="T3" fmla="*/ 0 h 503"/>
                <a:gd name="T4" fmla="*/ 47 w 480"/>
                <a:gd name="T5" fmla="*/ 0 h 503"/>
                <a:gd name="T6" fmla="*/ 86 w 480"/>
                <a:gd name="T7" fmla="*/ 39 h 503"/>
                <a:gd name="T8" fmla="*/ 112 w 480"/>
                <a:gd name="T9" fmla="*/ 133 h 503"/>
                <a:gd name="T10" fmla="*/ 133 w 480"/>
                <a:gd name="T11" fmla="*/ 243 h 503"/>
                <a:gd name="T12" fmla="*/ 149 w 480"/>
                <a:gd name="T13" fmla="*/ 358 h 503"/>
                <a:gd name="T14" fmla="*/ 199 w 480"/>
                <a:gd name="T15" fmla="*/ 445 h 503"/>
                <a:gd name="T16" fmla="*/ 199 w 480"/>
                <a:gd name="T17" fmla="*/ 447 h 503"/>
                <a:gd name="T18" fmla="*/ 199 w 480"/>
                <a:gd name="T19" fmla="*/ 463 h 503"/>
                <a:gd name="T20" fmla="*/ 267 w 480"/>
                <a:gd name="T21" fmla="*/ 453 h 503"/>
                <a:gd name="T22" fmla="*/ 337 w 480"/>
                <a:gd name="T23" fmla="*/ 408 h 503"/>
                <a:gd name="T24" fmla="*/ 369 w 480"/>
                <a:gd name="T25" fmla="*/ 366 h 503"/>
                <a:gd name="T26" fmla="*/ 425 w 480"/>
                <a:gd name="T27" fmla="*/ 251 h 503"/>
                <a:gd name="T28" fmla="*/ 425 w 480"/>
                <a:gd name="T29" fmla="*/ 209 h 503"/>
                <a:gd name="T30" fmla="*/ 403 w 480"/>
                <a:gd name="T31" fmla="*/ 170 h 503"/>
                <a:gd name="T32" fmla="*/ 379 w 480"/>
                <a:gd name="T33" fmla="*/ 115 h 503"/>
                <a:gd name="T34" fmla="*/ 371 w 480"/>
                <a:gd name="T35" fmla="*/ 94 h 503"/>
                <a:gd name="T36" fmla="*/ 400 w 480"/>
                <a:gd name="T37" fmla="*/ 83 h 503"/>
                <a:gd name="T38" fmla="*/ 435 w 480"/>
                <a:gd name="T39" fmla="*/ 86 h 503"/>
                <a:gd name="T40" fmla="*/ 456 w 480"/>
                <a:gd name="T41" fmla="*/ 107 h 503"/>
                <a:gd name="T42" fmla="*/ 480 w 480"/>
                <a:gd name="T43" fmla="*/ 154 h 503"/>
                <a:gd name="T44" fmla="*/ 467 w 480"/>
                <a:gd name="T45" fmla="*/ 241 h 503"/>
                <a:gd name="T46" fmla="*/ 456 w 480"/>
                <a:gd name="T47" fmla="*/ 288 h 503"/>
                <a:gd name="T48" fmla="*/ 403 w 480"/>
                <a:gd name="T49" fmla="*/ 385 h 503"/>
                <a:gd name="T50" fmla="*/ 356 w 480"/>
                <a:gd name="T51" fmla="*/ 455 h 503"/>
                <a:gd name="T52" fmla="*/ 269 w 480"/>
                <a:gd name="T53" fmla="*/ 487 h 503"/>
                <a:gd name="T54" fmla="*/ 199 w 480"/>
                <a:gd name="T55" fmla="*/ 503 h 503"/>
                <a:gd name="T56" fmla="*/ 144 w 480"/>
                <a:gd name="T57" fmla="*/ 476 h 503"/>
                <a:gd name="T58" fmla="*/ 118 w 480"/>
                <a:gd name="T59" fmla="*/ 385 h 503"/>
                <a:gd name="T60" fmla="*/ 89 w 480"/>
                <a:gd name="T61" fmla="*/ 272 h 503"/>
                <a:gd name="T62" fmla="*/ 65 w 480"/>
                <a:gd name="T63" fmla="*/ 188 h 503"/>
                <a:gd name="T64" fmla="*/ 34 w 480"/>
                <a:gd name="T65" fmla="*/ 141 h 503"/>
                <a:gd name="T66" fmla="*/ 2 w 480"/>
                <a:gd name="T67" fmla="*/ 94 h 503"/>
                <a:gd name="T68" fmla="*/ 0 w 480"/>
                <a:gd name="T69" fmla="*/ 36 h 5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0"/>
                <a:gd name="T106" fmla="*/ 0 h 503"/>
                <a:gd name="T107" fmla="*/ 480 w 480"/>
                <a:gd name="T108" fmla="*/ 503 h 5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0" h="503">
                  <a:moveTo>
                    <a:pt x="0" y="36"/>
                  </a:moveTo>
                  <a:lnTo>
                    <a:pt x="16" y="0"/>
                  </a:lnTo>
                  <a:lnTo>
                    <a:pt x="47" y="0"/>
                  </a:lnTo>
                  <a:lnTo>
                    <a:pt x="86" y="39"/>
                  </a:lnTo>
                  <a:lnTo>
                    <a:pt x="112" y="133"/>
                  </a:lnTo>
                  <a:lnTo>
                    <a:pt x="133" y="243"/>
                  </a:lnTo>
                  <a:lnTo>
                    <a:pt x="149" y="358"/>
                  </a:lnTo>
                  <a:lnTo>
                    <a:pt x="199" y="445"/>
                  </a:lnTo>
                  <a:lnTo>
                    <a:pt x="199" y="447"/>
                  </a:lnTo>
                  <a:lnTo>
                    <a:pt x="199" y="463"/>
                  </a:lnTo>
                  <a:lnTo>
                    <a:pt x="267" y="453"/>
                  </a:lnTo>
                  <a:lnTo>
                    <a:pt x="337" y="408"/>
                  </a:lnTo>
                  <a:lnTo>
                    <a:pt x="369" y="366"/>
                  </a:lnTo>
                  <a:lnTo>
                    <a:pt x="425" y="251"/>
                  </a:lnTo>
                  <a:lnTo>
                    <a:pt x="425" y="209"/>
                  </a:lnTo>
                  <a:lnTo>
                    <a:pt x="403" y="170"/>
                  </a:lnTo>
                  <a:lnTo>
                    <a:pt x="379" y="115"/>
                  </a:lnTo>
                  <a:lnTo>
                    <a:pt x="371" y="94"/>
                  </a:lnTo>
                  <a:lnTo>
                    <a:pt x="400" y="83"/>
                  </a:lnTo>
                  <a:lnTo>
                    <a:pt x="435" y="86"/>
                  </a:lnTo>
                  <a:lnTo>
                    <a:pt x="456" y="107"/>
                  </a:lnTo>
                  <a:lnTo>
                    <a:pt x="480" y="154"/>
                  </a:lnTo>
                  <a:lnTo>
                    <a:pt x="467" y="241"/>
                  </a:lnTo>
                  <a:lnTo>
                    <a:pt x="456" y="288"/>
                  </a:lnTo>
                  <a:lnTo>
                    <a:pt x="403" y="385"/>
                  </a:lnTo>
                  <a:lnTo>
                    <a:pt x="356" y="455"/>
                  </a:lnTo>
                  <a:lnTo>
                    <a:pt x="269" y="487"/>
                  </a:lnTo>
                  <a:lnTo>
                    <a:pt x="199" y="503"/>
                  </a:lnTo>
                  <a:lnTo>
                    <a:pt x="144" y="476"/>
                  </a:lnTo>
                  <a:lnTo>
                    <a:pt x="118" y="385"/>
                  </a:lnTo>
                  <a:lnTo>
                    <a:pt x="89" y="272"/>
                  </a:lnTo>
                  <a:lnTo>
                    <a:pt x="65" y="188"/>
                  </a:lnTo>
                  <a:lnTo>
                    <a:pt x="34" y="141"/>
                  </a:lnTo>
                  <a:lnTo>
                    <a:pt x="2" y="94"/>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nvGrpSpPr>
            <p:cNvPr id="26655" name="Group 19"/>
            <p:cNvGrpSpPr>
              <a:grpSpLocks/>
            </p:cNvGrpSpPr>
            <p:nvPr/>
          </p:nvGrpSpPr>
          <p:grpSpPr bwMode="auto">
            <a:xfrm>
              <a:off x="1821" y="2456"/>
              <a:ext cx="441" cy="437"/>
              <a:chOff x="1821" y="2456"/>
              <a:chExt cx="441" cy="437"/>
            </a:xfrm>
          </p:grpSpPr>
          <p:sp>
            <p:nvSpPr>
              <p:cNvPr id="26660" name="Freeform 20"/>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5 w 441"/>
                  <a:gd name="T35" fmla="*/ 154 h 4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1"/>
                  <a:gd name="T55" fmla="*/ 0 h 437"/>
                  <a:gd name="T56" fmla="*/ 441 w 441"/>
                  <a:gd name="T57" fmla="*/ 437 h 4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lnTo>
                      <a:pt x="5" y="15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61" name="Freeform 21"/>
              <p:cNvSpPr>
                <a:spLocks/>
              </p:cNvSpPr>
              <p:nvPr/>
            </p:nvSpPr>
            <p:spPr bwMode="auto">
              <a:xfrm>
                <a:off x="1821" y="2456"/>
                <a:ext cx="441" cy="437"/>
              </a:xfrm>
              <a:custGeom>
                <a:avLst/>
                <a:gdLst>
                  <a:gd name="T0" fmla="*/ 5 w 441"/>
                  <a:gd name="T1" fmla="*/ 154 h 437"/>
                  <a:gd name="T2" fmla="*/ 5 w 441"/>
                  <a:gd name="T3" fmla="*/ 107 h 437"/>
                  <a:gd name="T4" fmla="*/ 24 w 441"/>
                  <a:gd name="T5" fmla="*/ 68 h 437"/>
                  <a:gd name="T6" fmla="*/ 55 w 441"/>
                  <a:gd name="T7" fmla="*/ 36 h 437"/>
                  <a:gd name="T8" fmla="*/ 102 w 441"/>
                  <a:gd name="T9" fmla="*/ 13 h 437"/>
                  <a:gd name="T10" fmla="*/ 134 w 441"/>
                  <a:gd name="T11" fmla="*/ 0 h 437"/>
                  <a:gd name="T12" fmla="*/ 186 w 441"/>
                  <a:gd name="T13" fmla="*/ 5 h 437"/>
                  <a:gd name="T14" fmla="*/ 433 w 441"/>
                  <a:gd name="T15" fmla="*/ 243 h 437"/>
                  <a:gd name="T16" fmla="*/ 441 w 441"/>
                  <a:gd name="T17" fmla="*/ 290 h 437"/>
                  <a:gd name="T18" fmla="*/ 433 w 441"/>
                  <a:gd name="T19" fmla="*/ 330 h 437"/>
                  <a:gd name="T20" fmla="*/ 402 w 441"/>
                  <a:gd name="T21" fmla="*/ 382 h 437"/>
                  <a:gd name="T22" fmla="*/ 347 w 441"/>
                  <a:gd name="T23" fmla="*/ 421 h 437"/>
                  <a:gd name="T24" fmla="*/ 288 w 441"/>
                  <a:gd name="T25" fmla="*/ 437 h 437"/>
                  <a:gd name="T26" fmla="*/ 249 w 441"/>
                  <a:gd name="T27" fmla="*/ 437 h 437"/>
                  <a:gd name="T28" fmla="*/ 5 w 441"/>
                  <a:gd name="T29" fmla="*/ 178 h 437"/>
                  <a:gd name="T30" fmla="*/ 0 w 441"/>
                  <a:gd name="T31" fmla="*/ 131 h 437"/>
                  <a:gd name="T32" fmla="*/ 0 w 441"/>
                  <a:gd name="T33" fmla="*/ 138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437"/>
                  <a:gd name="T53" fmla="*/ 441 w 441"/>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437">
                    <a:moveTo>
                      <a:pt x="5" y="154"/>
                    </a:moveTo>
                    <a:lnTo>
                      <a:pt x="5" y="107"/>
                    </a:lnTo>
                    <a:lnTo>
                      <a:pt x="24" y="68"/>
                    </a:lnTo>
                    <a:lnTo>
                      <a:pt x="55" y="36"/>
                    </a:lnTo>
                    <a:lnTo>
                      <a:pt x="102" y="13"/>
                    </a:lnTo>
                    <a:lnTo>
                      <a:pt x="134" y="0"/>
                    </a:lnTo>
                    <a:lnTo>
                      <a:pt x="186" y="5"/>
                    </a:lnTo>
                    <a:lnTo>
                      <a:pt x="433" y="243"/>
                    </a:lnTo>
                    <a:lnTo>
                      <a:pt x="441" y="290"/>
                    </a:lnTo>
                    <a:lnTo>
                      <a:pt x="433" y="330"/>
                    </a:lnTo>
                    <a:lnTo>
                      <a:pt x="402" y="382"/>
                    </a:lnTo>
                    <a:lnTo>
                      <a:pt x="347" y="421"/>
                    </a:lnTo>
                    <a:lnTo>
                      <a:pt x="288" y="437"/>
                    </a:lnTo>
                    <a:lnTo>
                      <a:pt x="249" y="437"/>
                    </a:lnTo>
                    <a:lnTo>
                      <a:pt x="5" y="178"/>
                    </a:lnTo>
                    <a:lnTo>
                      <a:pt x="0" y="131"/>
                    </a:lnTo>
                    <a:lnTo>
                      <a:pt x="0" y="13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62" name="Freeform 22"/>
              <p:cNvSpPr>
                <a:spLocks/>
              </p:cNvSpPr>
              <p:nvPr/>
            </p:nvSpPr>
            <p:spPr bwMode="auto">
              <a:xfrm>
                <a:off x="1827" y="2468"/>
                <a:ext cx="176" cy="157"/>
              </a:xfrm>
              <a:custGeom>
                <a:avLst/>
                <a:gdLst>
                  <a:gd name="T0" fmla="*/ 0 w 176"/>
                  <a:gd name="T1" fmla="*/ 149 h 157"/>
                  <a:gd name="T2" fmla="*/ 48 w 176"/>
                  <a:gd name="T3" fmla="*/ 157 h 157"/>
                  <a:gd name="T4" fmla="*/ 87 w 176"/>
                  <a:gd name="T5" fmla="*/ 143 h 157"/>
                  <a:gd name="T6" fmla="*/ 113 w 176"/>
                  <a:gd name="T7" fmla="*/ 128 h 157"/>
                  <a:gd name="T8" fmla="*/ 145 w 176"/>
                  <a:gd name="T9" fmla="*/ 104 h 157"/>
                  <a:gd name="T10" fmla="*/ 166 w 176"/>
                  <a:gd name="T11" fmla="*/ 78 h 157"/>
                  <a:gd name="T12" fmla="*/ 176 w 176"/>
                  <a:gd name="T13" fmla="*/ 34 h 157"/>
                  <a:gd name="T14" fmla="*/ 176 w 176"/>
                  <a:gd name="T15" fmla="*/ 7 h 157"/>
                  <a:gd name="T16" fmla="*/ 174 w 176"/>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157"/>
                  <a:gd name="T29" fmla="*/ 176 w 176"/>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157">
                    <a:moveTo>
                      <a:pt x="0" y="149"/>
                    </a:moveTo>
                    <a:lnTo>
                      <a:pt x="48" y="157"/>
                    </a:lnTo>
                    <a:lnTo>
                      <a:pt x="87" y="143"/>
                    </a:lnTo>
                    <a:lnTo>
                      <a:pt x="113" y="128"/>
                    </a:lnTo>
                    <a:lnTo>
                      <a:pt x="145" y="104"/>
                    </a:lnTo>
                    <a:lnTo>
                      <a:pt x="166" y="78"/>
                    </a:lnTo>
                    <a:lnTo>
                      <a:pt x="176" y="34"/>
                    </a:lnTo>
                    <a:lnTo>
                      <a:pt x="176" y="7"/>
                    </a:lnTo>
                    <a:lnTo>
                      <a:pt x="174"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sp>
          <p:nvSpPr>
            <p:cNvPr id="26656" name="Freeform 23"/>
            <p:cNvSpPr>
              <a:spLocks/>
            </p:cNvSpPr>
            <p:nvPr/>
          </p:nvSpPr>
          <p:spPr bwMode="auto">
            <a:xfrm>
              <a:off x="1343" y="2446"/>
              <a:ext cx="692" cy="515"/>
            </a:xfrm>
            <a:custGeom>
              <a:avLst/>
              <a:gdLst>
                <a:gd name="T0" fmla="*/ 244 w 692"/>
                <a:gd name="T1" fmla="*/ 21 h 515"/>
                <a:gd name="T2" fmla="*/ 305 w 692"/>
                <a:gd name="T3" fmla="*/ 0 h 515"/>
                <a:gd name="T4" fmla="*/ 337 w 692"/>
                <a:gd name="T5" fmla="*/ 23 h 515"/>
                <a:gd name="T6" fmla="*/ 337 w 692"/>
                <a:gd name="T7" fmla="*/ 78 h 515"/>
                <a:gd name="T8" fmla="*/ 284 w 692"/>
                <a:gd name="T9" fmla="*/ 138 h 515"/>
                <a:gd name="T10" fmla="*/ 194 w 692"/>
                <a:gd name="T11" fmla="*/ 170 h 515"/>
                <a:gd name="T12" fmla="*/ 124 w 692"/>
                <a:gd name="T13" fmla="*/ 227 h 515"/>
                <a:gd name="T14" fmla="*/ 79 w 692"/>
                <a:gd name="T15" fmla="*/ 295 h 515"/>
                <a:gd name="T16" fmla="*/ 55 w 692"/>
                <a:gd name="T17" fmla="*/ 350 h 515"/>
                <a:gd name="T18" fmla="*/ 55 w 692"/>
                <a:gd name="T19" fmla="*/ 397 h 515"/>
                <a:gd name="T20" fmla="*/ 84 w 692"/>
                <a:gd name="T21" fmla="*/ 447 h 515"/>
                <a:gd name="T22" fmla="*/ 155 w 692"/>
                <a:gd name="T23" fmla="*/ 470 h 515"/>
                <a:gd name="T24" fmla="*/ 213 w 692"/>
                <a:gd name="T25" fmla="*/ 476 h 515"/>
                <a:gd name="T26" fmla="*/ 300 w 692"/>
                <a:gd name="T27" fmla="*/ 470 h 515"/>
                <a:gd name="T28" fmla="*/ 410 w 692"/>
                <a:gd name="T29" fmla="*/ 439 h 515"/>
                <a:gd name="T30" fmla="*/ 480 w 692"/>
                <a:gd name="T31" fmla="*/ 374 h 515"/>
                <a:gd name="T32" fmla="*/ 525 w 692"/>
                <a:gd name="T33" fmla="*/ 321 h 515"/>
                <a:gd name="T34" fmla="*/ 512 w 692"/>
                <a:gd name="T35" fmla="*/ 272 h 515"/>
                <a:gd name="T36" fmla="*/ 517 w 692"/>
                <a:gd name="T37" fmla="*/ 240 h 515"/>
                <a:gd name="T38" fmla="*/ 564 w 692"/>
                <a:gd name="T39" fmla="*/ 259 h 515"/>
                <a:gd name="T40" fmla="*/ 614 w 692"/>
                <a:gd name="T41" fmla="*/ 259 h 515"/>
                <a:gd name="T42" fmla="*/ 651 w 692"/>
                <a:gd name="T43" fmla="*/ 227 h 515"/>
                <a:gd name="T44" fmla="*/ 674 w 692"/>
                <a:gd name="T45" fmla="*/ 204 h 515"/>
                <a:gd name="T46" fmla="*/ 690 w 692"/>
                <a:gd name="T47" fmla="*/ 209 h 515"/>
                <a:gd name="T48" fmla="*/ 692 w 692"/>
                <a:gd name="T49" fmla="*/ 225 h 515"/>
                <a:gd name="T50" fmla="*/ 677 w 692"/>
                <a:gd name="T51" fmla="*/ 272 h 515"/>
                <a:gd name="T52" fmla="*/ 677 w 692"/>
                <a:gd name="T53" fmla="*/ 314 h 515"/>
                <a:gd name="T54" fmla="*/ 658 w 692"/>
                <a:gd name="T55" fmla="*/ 345 h 515"/>
                <a:gd name="T56" fmla="*/ 614 w 692"/>
                <a:gd name="T57" fmla="*/ 368 h 515"/>
                <a:gd name="T58" fmla="*/ 575 w 692"/>
                <a:gd name="T59" fmla="*/ 368 h 515"/>
                <a:gd name="T60" fmla="*/ 533 w 692"/>
                <a:gd name="T61" fmla="*/ 374 h 515"/>
                <a:gd name="T62" fmla="*/ 449 w 692"/>
                <a:gd name="T63" fmla="*/ 444 h 515"/>
                <a:gd name="T64" fmla="*/ 386 w 692"/>
                <a:gd name="T65" fmla="*/ 483 h 515"/>
                <a:gd name="T66" fmla="*/ 289 w 692"/>
                <a:gd name="T67" fmla="*/ 510 h 515"/>
                <a:gd name="T68" fmla="*/ 186 w 692"/>
                <a:gd name="T69" fmla="*/ 515 h 515"/>
                <a:gd name="T70" fmla="*/ 110 w 692"/>
                <a:gd name="T71" fmla="*/ 499 h 515"/>
                <a:gd name="T72" fmla="*/ 53 w 692"/>
                <a:gd name="T73" fmla="*/ 478 h 515"/>
                <a:gd name="T74" fmla="*/ 14 w 692"/>
                <a:gd name="T75" fmla="*/ 436 h 515"/>
                <a:gd name="T76" fmla="*/ 0 w 692"/>
                <a:gd name="T77" fmla="*/ 389 h 515"/>
                <a:gd name="T78" fmla="*/ 0 w 692"/>
                <a:gd name="T79" fmla="*/ 319 h 515"/>
                <a:gd name="T80" fmla="*/ 24 w 692"/>
                <a:gd name="T81" fmla="*/ 272 h 515"/>
                <a:gd name="T82" fmla="*/ 53 w 692"/>
                <a:gd name="T83" fmla="*/ 225 h 515"/>
                <a:gd name="T84" fmla="*/ 92 w 692"/>
                <a:gd name="T85" fmla="*/ 172 h 515"/>
                <a:gd name="T86" fmla="*/ 150 w 692"/>
                <a:gd name="T87" fmla="*/ 131 h 515"/>
                <a:gd name="T88" fmla="*/ 186 w 692"/>
                <a:gd name="T89" fmla="*/ 86 h 515"/>
                <a:gd name="T90" fmla="*/ 213 w 692"/>
                <a:gd name="T91" fmla="*/ 47 h 515"/>
                <a:gd name="T92" fmla="*/ 244 w 692"/>
                <a:gd name="T93" fmla="*/ 21 h 5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2"/>
                <a:gd name="T142" fmla="*/ 0 h 515"/>
                <a:gd name="T143" fmla="*/ 692 w 692"/>
                <a:gd name="T144" fmla="*/ 515 h 5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2" h="515">
                  <a:moveTo>
                    <a:pt x="244" y="21"/>
                  </a:moveTo>
                  <a:lnTo>
                    <a:pt x="305" y="0"/>
                  </a:lnTo>
                  <a:lnTo>
                    <a:pt x="337" y="23"/>
                  </a:lnTo>
                  <a:lnTo>
                    <a:pt x="337" y="78"/>
                  </a:lnTo>
                  <a:lnTo>
                    <a:pt x="284" y="138"/>
                  </a:lnTo>
                  <a:lnTo>
                    <a:pt x="194" y="170"/>
                  </a:lnTo>
                  <a:lnTo>
                    <a:pt x="124" y="227"/>
                  </a:lnTo>
                  <a:lnTo>
                    <a:pt x="79" y="295"/>
                  </a:lnTo>
                  <a:lnTo>
                    <a:pt x="55" y="350"/>
                  </a:lnTo>
                  <a:lnTo>
                    <a:pt x="55" y="397"/>
                  </a:lnTo>
                  <a:lnTo>
                    <a:pt x="84" y="447"/>
                  </a:lnTo>
                  <a:lnTo>
                    <a:pt x="155" y="470"/>
                  </a:lnTo>
                  <a:lnTo>
                    <a:pt x="213" y="476"/>
                  </a:lnTo>
                  <a:lnTo>
                    <a:pt x="300" y="470"/>
                  </a:lnTo>
                  <a:lnTo>
                    <a:pt x="410" y="439"/>
                  </a:lnTo>
                  <a:lnTo>
                    <a:pt x="480" y="374"/>
                  </a:lnTo>
                  <a:lnTo>
                    <a:pt x="525" y="321"/>
                  </a:lnTo>
                  <a:lnTo>
                    <a:pt x="512" y="272"/>
                  </a:lnTo>
                  <a:lnTo>
                    <a:pt x="517" y="240"/>
                  </a:lnTo>
                  <a:lnTo>
                    <a:pt x="564" y="259"/>
                  </a:lnTo>
                  <a:lnTo>
                    <a:pt x="614" y="259"/>
                  </a:lnTo>
                  <a:lnTo>
                    <a:pt x="651" y="227"/>
                  </a:lnTo>
                  <a:lnTo>
                    <a:pt x="674" y="204"/>
                  </a:lnTo>
                  <a:lnTo>
                    <a:pt x="690" y="209"/>
                  </a:lnTo>
                  <a:lnTo>
                    <a:pt x="692" y="225"/>
                  </a:lnTo>
                  <a:lnTo>
                    <a:pt x="677" y="272"/>
                  </a:lnTo>
                  <a:lnTo>
                    <a:pt x="677" y="314"/>
                  </a:lnTo>
                  <a:lnTo>
                    <a:pt x="658" y="345"/>
                  </a:lnTo>
                  <a:lnTo>
                    <a:pt x="614" y="368"/>
                  </a:lnTo>
                  <a:lnTo>
                    <a:pt x="575" y="368"/>
                  </a:lnTo>
                  <a:lnTo>
                    <a:pt x="533" y="374"/>
                  </a:lnTo>
                  <a:lnTo>
                    <a:pt x="449" y="444"/>
                  </a:lnTo>
                  <a:lnTo>
                    <a:pt x="386" y="483"/>
                  </a:lnTo>
                  <a:lnTo>
                    <a:pt x="289" y="510"/>
                  </a:lnTo>
                  <a:lnTo>
                    <a:pt x="186" y="515"/>
                  </a:lnTo>
                  <a:lnTo>
                    <a:pt x="110" y="499"/>
                  </a:lnTo>
                  <a:lnTo>
                    <a:pt x="53" y="478"/>
                  </a:lnTo>
                  <a:lnTo>
                    <a:pt x="14" y="436"/>
                  </a:lnTo>
                  <a:lnTo>
                    <a:pt x="0" y="389"/>
                  </a:lnTo>
                  <a:lnTo>
                    <a:pt x="0" y="319"/>
                  </a:lnTo>
                  <a:lnTo>
                    <a:pt x="24" y="272"/>
                  </a:lnTo>
                  <a:lnTo>
                    <a:pt x="53" y="225"/>
                  </a:lnTo>
                  <a:lnTo>
                    <a:pt x="92" y="172"/>
                  </a:lnTo>
                  <a:lnTo>
                    <a:pt x="150" y="131"/>
                  </a:lnTo>
                  <a:lnTo>
                    <a:pt x="186" y="86"/>
                  </a:lnTo>
                  <a:lnTo>
                    <a:pt x="213" y="47"/>
                  </a:lnTo>
                  <a:lnTo>
                    <a:pt x="24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57" name="Freeform 24"/>
            <p:cNvSpPr>
              <a:spLocks/>
            </p:cNvSpPr>
            <p:nvPr/>
          </p:nvSpPr>
          <p:spPr bwMode="auto">
            <a:xfrm>
              <a:off x="1720" y="3093"/>
              <a:ext cx="312" cy="737"/>
            </a:xfrm>
            <a:custGeom>
              <a:avLst/>
              <a:gdLst>
                <a:gd name="T0" fmla="*/ 24 w 312"/>
                <a:gd name="T1" fmla="*/ 0 h 737"/>
                <a:gd name="T2" fmla="*/ 79 w 312"/>
                <a:gd name="T3" fmla="*/ 32 h 737"/>
                <a:gd name="T4" fmla="*/ 134 w 312"/>
                <a:gd name="T5" fmla="*/ 123 h 737"/>
                <a:gd name="T6" fmla="*/ 171 w 312"/>
                <a:gd name="T7" fmla="*/ 186 h 737"/>
                <a:gd name="T8" fmla="*/ 197 w 312"/>
                <a:gd name="T9" fmla="*/ 260 h 737"/>
                <a:gd name="T10" fmla="*/ 226 w 312"/>
                <a:gd name="T11" fmla="*/ 330 h 737"/>
                <a:gd name="T12" fmla="*/ 249 w 312"/>
                <a:gd name="T13" fmla="*/ 414 h 737"/>
                <a:gd name="T14" fmla="*/ 249 w 312"/>
                <a:gd name="T15" fmla="*/ 472 h 737"/>
                <a:gd name="T16" fmla="*/ 213 w 312"/>
                <a:gd name="T17" fmla="*/ 520 h 737"/>
                <a:gd name="T18" fmla="*/ 189 w 312"/>
                <a:gd name="T19" fmla="*/ 567 h 737"/>
                <a:gd name="T20" fmla="*/ 147 w 312"/>
                <a:gd name="T21" fmla="*/ 604 h 737"/>
                <a:gd name="T22" fmla="*/ 131 w 312"/>
                <a:gd name="T23" fmla="*/ 638 h 737"/>
                <a:gd name="T24" fmla="*/ 150 w 312"/>
                <a:gd name="T25" fmla="*/ 659 h 737"/>
                <a:gd name="T26" fmla="*/ 179 w 312"/>
                <a:gd name="T27" fmla="*/ 661 h 737"/>
                <a:gd name="T28" fmla="*/ 244 w 312"/>
                <a:gd name="T29" fmla="*/ 669 h 737"/>
                <a:gd name="T30" fmla="*/ 289 w 312"/>
                <a:gd name="T31" fmla="*/ 690 h 737"/>
                <a:gd name="T32" fmla="*/ 312 w 312"/>
                <a:gd name="T33" fmla="*/ 708 h 737"/>
                <a:gd name="T34" fmla="*/ 297 w 312"/>
                <a:gd name="T35" fmla="*/ 732 h 737"/>
                <a:gd name="T36" fmla="*/ 257 w 312"/>
                <a:gd name="T37" fmla="*/ 737 h 737"/>
                <a:gd name="T38" fmla="*/ 205 w 312"/>
                <a:gd name="T39" fmla="*/ 716 h 737"/>
                <a:gd name="T40" fmla="*/ 173 w 312"/>
                <a:gd name="T41" fmla="*/ 698 h 737"/>
                <a:gd name="T42" fmla="*/ 108 w 312"/>
                <a:gd name="T43" fmla="*/ 682 h 737"/>
                <a:gd name="T44" fmla="*/ 92 w 312"/>
                <a:gd name="T45" fmla="*/ 677 h 737"/>
                <a:gd name="T46" fmla="*/ 84 w 312"/>
                <a:gd name="T47" fmla="*/ 653 h 737"/>
                <a:gd name="T48" fmla="*/ 95 w 312"/>
                <a:gd name="T49" fmla="*/ 619 h 737"/>
                <a:gd name="T50" fmla="*/ 147 w 312"/>
                <a:gd name="T51" fmla="*/ 559 h 737"/>
                <a:gd name="T52" fmla="*/ 173 w 312"/>
                <a:gd name="T53" fmla="*/ 520 h 737"/>
                <a:gd name="T54" fmla="*/ 205 w 312"/>
                <a:gd name="T55" fmla="*/ 446 h 737"/>
                <a:gd name="T56" fmla="*/ 213 w 312"/>
                <a:gd name="T57" fmla="*/ 409 h 737"/>
                <a:gd name="T58" fmla="*/ 181 w 312"/>
                <a:gd name="T59" fmla="*/ 315 h 737"/>
                <a:gd name="T60" fmla="*/ 124 w 312"/>
                <a:gd name="T61" fmla="*/ 218 h 737"/>
                <a:gd name="T62" fmla="*/ 68 w 312"/>
                <a:gd name="T63" fmla="*/ 155 h 737"/>
                <a:gd name="T64" fmla="*/ 40 w 312"/>
                <a:gd name="T65" fmla="*/ 108 h 737"/>
                <a:gd name="T66" fmla="*/ 8 w 312"/>
                <a:gd name="T67" fmla="*/ 79 h 737"/>
                <a:gd name="T68" fmla="*/ 0 w 312"/>
                <a:gd name="T69" fmla="*/ 37 h 737"/>
                <a:gd name="T70" fmla="*/ 24 w 312"/>
                <a:gd name="T71" fmla="*/ 0 h 7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737"/>
                <a:gd name="T110" fmla="*/ 312 w 312"/>
                <a:gd name="T111" fmla="*/ 737 h 7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737">
                  <a:moveTo>
                    <a:pt x="24" y="0"/>
                  </a:moveTo>
                  <a:lnTo>
                    <a:pt x="79" y="32"/>
                  </a:lnTo>
                  <a:lnTo>
                    <a:pt x="134" y="123"/>
                  </a:lnTo>
                  <a:lnTo>
                    <a:pt x="171" y="186"/>
                  </a:lnTo>
                  <a:lnTo>
                    <a:pt x="197" y="260"/>
                  </a:lnTo>
                  <a:lnTo>
                    <a:pt x="226" y="330"/>
                  </a:lnTo>
                  <a:lnTo>
                    <a:pt x="249" y="414"/>
                  </a:lnTo>
                  <a:lnTo>
                    <a:pt x="249" y="472"/>
                  </a:lnTo>
                  <a:lnTo>
                    <a:pt x="213" y="520"/>
                  </a:lnTo>
                  <a:lnTo>
                    <a:pt x="189" y="567"/>
                  </a:lnTo>
                  <a:lnTo>
                    <a:pt x="147" y="604"/>
                  </a:lnTo>
                  <a:lnTo>
                    <a:pt x="131" y="638"/>
                  </a:lnTo>
                  <a:lnTo>
                    <a:pt x="150" y="659"/>
                  </a:lnTo>
                  <a:lnTo>
                    <a:pt x="179" y="661"/>
                  </a:lnTo>
                  <a:lnTo>
                    <a:pt x="244" y="669"/>
                  </a:lnTo>
                  <a:lnTo>
                    <a:pt x="289" y="690"/>
                  </a:lnTo>
                  <a:lnTo>
                    <a:pt x="312" y="708"/>
                  </a:lnTo>
                  <a:lnTo>
                    <a:pt x="297" y="732"/>
                  </a:lnTo>
                  <a:lnTo>
                    <a:pt x="257" y="737"/>
                  </a:lnTo>
                  <a:lnTo>
                    <a:pt x="205" y="716"/>
                  </a:lnTo>
                  <a:lnTo>
                    <a:pt x="173" y="698"/>
                  </a:lnTo>
                  <a:lnTo>
                    <a:pt x="108" y="682"/>
                  </a:lnTo>
                  <a:lnTo>
                    <a:pt x="92" y="677"/>
                  </a:lnTo>
                  <a:lnTo>
                    <a:pt x="84" y="653"/>
                  </a:lnTo>
                  <a:lnTo>
                    <a:pt x="95" y="619"/>
                  </a:lnTo>
                  <a:lnTo>
                    <a:pt x="147" y="559"/>
                  </a:lnTo>
                  <a:lnTo>
                    <a:pt x="173" y="520"/>
                  </a:lnTo>
                  <a:lnTo>
                    <a:pt x="205" y="446"/>
                  </a:lnTo>
                  <a:lnTo>
                    <a:pt x="213" y="409"/>
                  </a:lnTo>
                  <a:lnTo>
                    <a:pt x="181" y="315"/>
                  </a:lnTo>
                  <a:lnTo>
                    <a:pt x="124" y="218"/>
                  </a:lnTo>
                  <a:lnTo>
                    <a:pt x="68" y="155"/>
                  </a:lnTo>
                  <a:lnTo>
                    <a:pt x="40" y="108"/>
                  </a:lnTo>
                  <a:lnTo>
                    <a:pt x="8" y="79"/>
                  </a:lnTo>
                  <a:lnTo>
                    <a:pt x="0" y="37"/>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58" name="Freeform 25"/>
            <p:cNvSpPr>
              <a:spLocks/>
            </p:cNvSpPr>
            <p:nvPr/>
          </p:nvSpPr>
          <p:spPr bwMode="auto">
            <a:xfrm>
              <a:off x="1394" y="3090"/>
              <a:ext cx="283" cy="687"/>
            </a:xfrm>
            <a:custGeom>
              <a:avLst/>
              <a:gdLst>
                <a:gd name="T0" fmla="*/ 157 w 283"/>
                <a:gd name="T1" fmla="*/ 65 h 687"/>
                <a:gd name="T2" fmla="*/ 215 w 283"/>
                <a:gd name="T3" fmla="*/ 8 h 687"/>
                <a:gd name="T4" fmla="*/ 278 w 283"/>
                <a:gd name="T5" fmla="*/ 0 h 687"/>
                <a:gd name="T6" fmla="*/ 283 w 283"/>
                <a:gd name="T7" fmla="*/ 50 h 687"/>
                <a:gd name="T8" fmla="*/ 246 w 283"/>
                <a:gd name="T9" fmla="*/ 86 h 687"/>
                <a:gd name="T10" fmla="*/ 191 w 283"/>
                <a:gd name="T11" fmla="*/ 113 h 687"/>
                <a:gd name="T12" fmla="*/ 149 w 283"/>
                <a:gd name="T13" fmla="*/ 160 h 687"/>
                <a:gd name="T14" fmla="*/ 141 w 283"/>
                <a:gd name="T15" fmla="*/ 223 h 687"/>
                <a:gd name="T16" fmla="*/ 149 w 283"/>
                <a:gd name="T17" fmla="*/ 314 h 687"/>
                <a:gd name="T18" fmla="*/ 172 w 283"/>
                <a:gd name="T19" fmla="*/ 474 h 687"/>
                <a:gd name="T20" fmla="*/ 198 w 283"/>
                <a:gd name="T21" fmla="*/ 574 h 687"/>
                <a:gd name="T22" fmla="*/ 228 w 283"/>
                <a:gd name="T23" fmla="*/ 645 h 687"/>
                <a:gd name="T24" fmla="*/ 223 w 283"/>
                <a:gd name="T25" fmla="*/ 679 h 687"/>
                <a:gd name="T26" fmla="*/ 191 w 283"/>
                <a:gd name="T27" fmla="*/ 684 h 687"/>
                <a:gd name="T28" fmla="*/ 136 w 283"/>
                <a:gd name="T29" fmla="*/ 669 h 687"/>
                <a:gd name="T30" fmla="*/ 73 w 283"/>
                <a:gd name="T31" fmla="*/ 669 h 687"/>
                <a:gd name="T32" fmla="*/ 39 w 283"/>
                <a:gd name="T33" fmla="*/ 687 h 687"/>
                <a:gd name="T34" fmla="*/ 8 w 283"/>
                <a:gd name="T35" fmla="*/ 679 h 687"/>
                <a:gd name="T36" fmla="*/ 0 w 283"/>
                <a:gd name="T37" fmla="*/ 640 h 687"/>
                <a:gd name="T38" fmla="*/ 31 w 283"/>
                <a:gd name="T39" fmla="*/ 632 h 687"/>
                <a:gd name="T40" fmla="*/ 94 w 283"/>
                <a:gd name="T41" fmla="*/ 632 h 687"/>
                <a:gd name="T42" fmla="*/ 188 w 283"/>
                <a:gd name="T43" fmla="*/ 653 h 687"/>
                <a:gd name="T44" fmla="*/ 191 w 283"/>
                <a:gd name="T45" fmla="*/ 645 h 687"/>
                <a:gd name="T46" fmla="*/ 183 w 283"/>
                <a:gd name="T47" fmla="*/ 614 h 687"/>
                <a:gd name="T48" fmla="*/ 149 w 283"/>
                <a:gd name="T49" fmla="*/ 495 h 687"/>
                <a:gd name="T50" fmla="*/ 133 w 283"/>
                <a:gd name="T51" fmla="*/ 401 h 687"/>
                <a:gd name="T52" fmla="*/ 110 w 283"/>
                <a:gd name="T53" fmla="*/ 285 h 687"/>
                <a:gd name="T54" fmla="*/ 110 w 283"/>
                <a:gd name="T55" fmla="*/ 204 h 687"/>
                <a:gd name="T56" fmla="*/ 112 w 283"/>
                <a:gd name="T57" fmla="*/ 141 h 687"/>
                <a:gd name="T58" fmla="*/ 125 w 283"/>
                <a:gd name="T59" fmla="*/ 97 h 687"/>
                <a:gd name="T60" fmla="*/ 157 w 283"/>
                <a:gd name="T61" fmla="*/ 65 h 6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3"/>
                <a:gd name="T94" fmla="*/ 0 h 687"/>
                <a:gd name="T95" fmla="*/ 283 w 283"/>
                <a:gd name="T96" fmla="*/ 687 h 6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3" h="687">
                  <a:moveTo>
                    <a:pt x="157" y="65"/>
                  </a:moveTo>
                  <a:lnTo>
                    <a:pt x="215" y="8"/>
                  </a:lnTo>
                  <a:lnTo>
                    <a:pt x="278" y="0"/>
                  </a:lnTo>
                  <a:lnTo>
                    <a:pt x="283" y="50"/>
                  </a:lnTo>
                  <a:lnTo>
                    <a:pt x="246" y="86"/>
                  </a:lnTo>
                  <a:lnTo>
                    <a:pt x="191" y="113"/>
                  </a:lnTo>
                  <a:lnTo>
                    <a:pt x="149" y="160"/>
                  </a:lnTo>
                  <a:lnTo>
                    <a:pt x="141" y="223"/>
                  </a:lnTo>
                  <a:lnTo>
                    <a:pt x="149" y="314"/>
                  </a:lnTo>
                  <a:lnTo>
                    <a:pt x="172" y="474"/>
                  </a:lnTo>
                  <a:lnTo>
                    <a:pt x="198" y="574"/>
                  </a:lnTo>
                  <a:lnTo>
                    <a:pt x="228" y="645"/>
                  </a:lnTo>
                  <a:lnTo>
                    <a:pt x="223" y="679"/>
                  </a:lnTo>
                  <a:lnTo>
                    <a:pt x="191" y="684"/>
                  </a:lnTo>
                  <a:lnTo>
                    <a:pt x="136" y="669"/>
                  </a:lnTo>
                  <a:lnTo>
                    <a:pt x="73" y="669"/>
                  </a:lnTo>
                  <a:lnTo>
                    <a:pt x="39" y="687"/>
                  </a:lnTo>
                  <a:lnTo>
                    <a:pt x="8" y="679"/>
                  </a:lnTo>
                  <a:lnTo>
                    <a:pt x="0" y="640"/>
                  </a:lnTo>
                  <a:lnTo>
                    <a:pt x="31" y="632"/>
                  </a:lnTo>
                  <a:lnTo>
                    <a:pt x="94" y="632"/>
                  </a:lnTo>
                  <a:lnTo>
                    <a:pt x="188" y="653"/>
                  </a:lnTo>
                  <a:lnTo>
                    <a:pt x="191" y="645"/>
                  </a:lnTo>
                  <a:lnTo>
                    <a:pt x="183" y="614"/>
                  </a:lnTo>
                  <a:lnTo>
                    <a:pt x="149" y="495"/>
                  </a:lnTo>
                  <a:lnTo>
                    <a:pt x="133" y="401"/>
                  </a:lnTo>
                  <a:lnTo>
                    <a:pt x="110" y="285"/>
                  </a:lnTo>
                  <a:lnTo>
                    <a:pt x="110" y="204"/>
                  </a:lnTo>
                  <a:lnTo>
                    <a:pt x="112" y="141"/>
                  </a:lnTo>
                  <a:lnTo>
                    <a:pt x="125" y="97"/>
                  </a:lnTo>
                  <a:lnTo>
                    <a:pt x="15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59" name="Freeform 26"/>
            <p:cNvSpPr>
              <a:spLocks/>
            </p:cNvSpPr>
            <p:nvPr/>
          </p:nvSpPr>
          <p:spPr bwMode="auto">
            <a:xfrm>
              <a:off x="1673" y="2065"/>
              <a:ext cx="332" cy="370"/>
            </a:xfrm>
            <a:custGeom>
              <a:avLst/>
              <a:gdLst>
                <a:gd name="T0" fmla="*/ 0 w 332"/>
                <a:gd name="T1" fmla="*/ 331 h 370"/>
                <a:gd name="T2" fmla="*/ 0 w 332"/>
                <a:gd name="T3" fmla="*/ 248 h 370"/>
                <a:gd name="T4" fmla="*/ 16 w 332"/>
                <a:gd name="T5" fmla="*/ 157 h 370"/>
                <a:gd name="T6" fmla="*/ 55 w 332"/>
                <a:gd name="T7" fmla="*/ 84 h 370"/>
                <a:gd name="T8" fmla="*/ 105 w 332"/>
                <a:gd name="T9" fmla="*/ 39 h 370"/>
                <a:gd name="T10" fmla="*/ 160 w 332"/>
                <a:gd name="T11" fmla="*/ 5 h 370"/>
                <a:gd name="T12" fmla="*/ 207 w 332"/>
                <a:gd name="T13" fmla="*/ 0 h 370"/>
                <a:gd name="T14" fmla="*/ 259 w 332"/>
                <a:gd name="T15" fmla="*/ 13 h 370"/>
                <a:gd name="T16" fmla="*/ 283 w 332"/>
                <a:gd name="T17" fmla="*/ 44 h 370"/>
                <a:gd name="T18" fmla="*/ 298 w 332"/>
                <a:gd name="T19" fmla="*/ 84 h 370"/>
                <a:gd name="T20" fmla="*/ 293 w 332"/>
                <a:gd name="T21" fmla="*/ 125 h 370"/>
                <a:gd name="T22" fmla="*/ 285 w 332"/>
                <a:gd name="T23" fmla="*/ 173 h 370"/>
                <a:gd name="T24" fmla="*/ 259 w 332"/>
                <a:gd name="T25" fmla="*/ 212 h 370"/>
                <a:gd name="T26" fmla="*/ 332 w 332"/>
                <a:gd name="T27" fmla="*/ 303 h 370"/>
                <a:gd name="T28" fmla="*/ 322 w 332"/>
                <a:gd name="T29" fmla="*/ 328 h 370"/>
                <a:gd name="T30" fmla="*/ 238 w 332"/>
                <a:gd name="T31" fmla="*/ 256 h 370"/>
                <a:gd name="T32" fmla="*/ 191 w 332"/>
                <a:gd name="T33" fmla="*/ 312 h 370"/>
                <a:gd name="T34" fmla="*/ 141 w 332"/>
                <a:gd name="T35" fmla="*/ 351 h 370"/>
                <a:gd name="T36" fmla="*/ 89 w 332"/>
                <a:gd name="T37" fmla="*/ 370 h 370"/>
                <a:gd name="T38" fmla="*/ 47 w 332"/>
                <a:gd name="T39" fmla="*/ 370 h 370"/>
                <a:gd name="T40" fmla="*/ 16 w 332"/>
                <a:gd name="T41" fmla="*/ 354 h 370"/>
                <a:gd name="T42" fmla="*/ 0 w 332"/>
                <a:gd name="T43" fmla="*/ 331 h 3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2"/>
                <a:gd name="T67" fmla="*/ 0 h 370"/>
                <a:gd name="T68" fmla="*/ 332 w 332"/>
                <a:gd name="T69" fmla="*/ 370 h 3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2" h="370">
                  <a:moveTo>
                    <a:pt x="0" y="331"/>
                  </a:moveTo>
                  <a:lnTo>
                    <a:pt x="0" y="248"/>
                  </a:lnTo>
                  <a:lnTo>
                    <a:pt x="16" y="157"/>
                  </a:lnTo>
                  <a:lnTo>
                    <a:pt x="55" y="84"/>
                  </a:lnTo>
                  <a:lnTo>
                    <a:pt x="105" y="39"/>
                  </a:lnTo>
                  <a:lnTo>
                    <a:pt x="160" y="5"/>
                  </a:lnTo>
                  <a:lnTo>
                    <a:pt x="207" y="0"/>
                  </a:lnTo>
                  <a:lnTo>
                    <a:pt x="259" y="13"/>
                  </a:lnTo>
                  <a:lnTo>
                    <a:pt x="283" y="44"/>
                  </a:lnTo>
                  <a:lnTo>
                    <a:pt x="298" y="84"/>
                  </a:lnTo>
                  <a:lnTo>
                    <a:pt x="293" y="125"/>
                  </a:lnTo>
                  <a:lnTo>
                    <a:pt x="285" y="173"/>
                  </a:lnTo>
                  <a:lnTo>
                    <a:pt x="259" y="212"/>
                  </a:lnTo>
                  <a:lnTo>
                    <a:pt x="332" y="303"/>
                  </a:lnTo>
                  <a:lnTo>
                    <a:pt x="322" y="328"/>
                  </a:lnTo>
                  <a:lnTo>
                    <a:pt x="238" y="256"/>
                  </a:lnTo>
                  <a:lnTo>
                    <a:pt x="191" y="312"/>
                  </a:lnTo>
                  <a:lnTo>
                    <a:pt x="141" y="351"/>
                  </a:lnTo>
                  <a:lnTo>
                    <a:pt x="89" y="370"/>
                  </a:lnTo>
                  <a:lnTo>
                    <a:pt x="47" y="370"/>
                  </a:lnTo>
                  <a:lnTo>
                    <a:pt x="16" y="354"/>
                  </a:lnTo>
                  <a:lnTo>
                    <a:pt x="0" y="3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grpSp>
        <p:nvGrpSpPr>
          <p:cNvPr id="26641" name="Group 27"/>
          <p:cNvGrpSpPr>
            <a:grpSpLocks/>
          </p:cNvGrpSpPr>
          <p:nvPr/>
        </p:nvGrpSpPr>
        <p:grpSpPr bwMode="auto">
          <a:xfrm>
            <a:off x="8075614" y="2438401"/>
            <a:ext cx="719137" cy="792163"/>
            <a:chOff x="3552" y="2065"/>
            <a:chExt cx="918" cy="1841"/>
          </a:xfrm>
        </p:grpSpPr>
        <p:sp>
          <p:nvSpPr>
            <p:cNvPr id="26643" name="Freeform 28"/>
            <p:cNvSpPr>
              <a:spLocks/>
            </p:cNvSpPr>
            <p:nvPr/>
          </p:nvSpPr>
          <p:spPr bwMode="auto">
            <a:xfrm>
              <a:off x="4009" y="2479"/>
              <a:ext cx="302" cy="765"/>
            </a:xfrm>
            <a:custGeom>
              <a:avLst/>
              <a:gdLst>
                <a:gd name="T0" fmla="*/ 199 w 302"/>
                <a:gd name="T1" fmla="*/ 74 h 765"/>
                <a:gd name="T2" fmla="*/ 144 w 302"/>
                <a:gd name="T3" fmla="*/ 19 h 765"/>
                <a:gd name="T4" fmla="*/ 78 w 302"/>
                <a:gd name="T5" fmla="*/ 0 h 765"/>
                <a:gd name="T6" fmla="*/ 31 w 302"/>
                <a:gd name="T7" fmla="*/ 3 h 765"/>
                <a:gd name="T8" fmla="*/ 23 w 302"/>
                <a:gd name="T9" fmla="*/ 49 h 765"/>
                <a:gd name="T10" fmla="*/ 26 w 302"/>
                <a:gd name="T11" fmla="*/ 109 h 765"/>
                <a:gd name="T12" fmla="*/ 78 w 302"/>
                <a:gd name="T13" fmla="*/ 180 h 765"/>
                <a:gd name="T14" fmla="*/ 110 w 302"/>
                <a:gd name="T15" fmla="*/ 287 h 765"/>
                <a:gd name="T16" fmla="*/ 112 w 302"/>
                <a:gd name="T17" fmla="*/ 393 h 765"/>
                <a:gd name="T18" fmla="*/ 89 w 302"/>
                <a:gd name="T19" fmla="*/ 491 h 765"/>
                <a:gd name="T20" fmla="*/ 57 w 302"/>
                <a:gd name="T21" fmla="*/ 582 h 765"/>
                <a:gd name="T22" fmla="*/ 0 w 302"/>
                <a:gd name="T23" fmla="*/ 659 h 765"/>
                <a:gd name="T24" fmla="*/ 0 w 302"/>
                <a:gd name="T25" fmla="*/ 683 h 765"/>
                <a:gd name="T26" fmla="*/ 8 w 302"/>
                <a:gd name="T27" fmla="*/ 738 h 765"/>
                <a:gd name="T28" fmla="*/ 50 w 302"/>
                <a:gd name="T29" fmla="*/ 762 h 765"/>
                <a:gd name="T30" fmla="*/ 97 w 302"/>
                <a:gd name="T31" fmla="*/ 765 h 765"/>
                <a:gd name="T32" fmla="*/ 175 w 302"/>
                <a:gd name="T33" fmla="*/ 746 h 765"/>
                <a:gd name="T34" fmla="*/ 236 w 302"/>
                <a:gd name="T35" fmla="*/ 683 h 765"/>
                <a:gd name="T36" fmla="*/ 268 w 302"/>
                <a:gd name="T37" fmla="*/ 574 h 765"/>
                <a:gd name="T38" fmla="*/ 291 w 302"/>
                <a:gd name="T39" fmla="*/ 502 h 765"/>
                <a:gd name="T40" fmla="*/ 302 w 302"/>
                <a:gd name="T41" fmla="*/ 409 h 765"/>
                <a:gd name="T42" fmla="*/ 294 w 302"/>
                <a:gd name="T43" fmla="*/ 287 h 765"/>
                <a:gd name="T44" fmla="*/ 268 w 302"/>
                <a:gd name="T45" fmla="*/ 183 h 765"/>
                <a:gd name="T46" fmla="*/ 236 w 302"/>
                <a:gd name="T47" fmla="*/ 115 h 765"/>
                <a:gd name="T48" fmla="*/ 199 w 302"/>
                <a:gd name="T49" fmla="*/ 74 h 7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2"/>
                <a:gd name="T76" fmla="*/ 0 h 765"/>
                <a:gd name="T77" fmla="*/ 302 w 302"/>
                <a:gd name="T78" fmla="*/ 765 h 7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2" h="765">
                  <a:moveTo>
                    <a:pt x="199" y="74"/>
                  </a:moveTo>
                  <a:lnTo>
                    <a:pt x="144" y="19"/>
                  </a:lnTo>
                  <a:lnTo>
                    <a:pt x="78" y="0"/>
                  </a:lnTo>
                  <a:lnTo>
                    <a:pt x="31" y="3"/>
                  </a:lnTo>
                  <a:lnTo>
                    <a:pt x="23" y="49"/>
                  </a:lnTo>
                  <a:lnTo>
                    <a:pt x="26" y="109"/>
                  </a:lnTo>
                  <a:lnTo>
                    <a:pt x="78" y="180"/>
                  </a:lnTo>
                  <a:lnTo>
                    <a:pt x="110" y="287"/>
                  </a:lnTo>
                  <a:lnTo>
                    <a:pt x="112" y="393"/>
                  </a:lnTo>
                  <a:lnTo>
                    <a:pt x="89" y="491"/>
                  </a:lnTo>
                  <a:lnTo>
                    <a:pt x="57" y="582"/>
                  </a:lnTo>
                  <a:lnTo>
                    <a:pt x="0" y="659"/>
                  </a:lnTo>
                  <a:lnTo>
                    <a:pt x="0" y="683"/>
                  </a:lnTo>
                  <a:lnTo>
                    <a:pt x="8" y="738"/>
                  </a:lnTo>
                  <a:lnTo>
                    <a:pt x="50" y="762"/>
                  </a:lnTo>
                  <a:lnTo>
                    <a:pt x="97" y="765"/>
                  </a:lnTo>
                  <a:lnTo>
                    <a:pt x="175" y="746"/>
                  </a:lnTo>
                  <a:lnTo>
                    <a:pt x="236" y="683"/>
                  </a:lnTo>
                  <a:lnTo>
                    <a:pt x="268" y="574"/>
                  </a:lnTo>
                  <a:lnTo>
                    <a:pt x="291" y="502"/>
                  </a:lnTo>
                  <a:lnTo>
                    <a:pt x="302" y="409"/>
                  </a:lnTo>
                  <a:lnTo>
                    <a:pt x="294" y="287"/>
                  </a:lnTo>
                  <a:lnTo>
                    <a:pt x="268" y="183"/>
                  </a:lnTo>
                  <a:lnTo>
                    <a:pt x="236" y="115"/>
                  </a:lnTo>
                  <a:lnTo>
                    <a:pt x="19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44" name="Freeform 29"/>
            <p:cNvSpPr>
              <a:spLocks/>
            </p:cNvSpPr>
            <p:nvPr/>
          </p:nvSpPr>
          <p:spPr bwMode="auto">
            <a:xfrm>
              <a:off x="3621" y="2471"/>
              <a:ext cx="480" cy="527"/>
            </a:xfrm>
            <a:custGeom>
              <a:avLst/>
              <a:gdLst>
                <a:gd name="T0" fmla="*/ 480 w 480"/>
                <a:gd name="T1" fmla="*/ 38 h 527"/>
                <a:gd name="T2" fmla="*/ 464 w 480"/>
                <a:gd name="T3" fmla="*/ 0 h 527"/>
                <a:gd name="T4" fmla="*/ 433 w 480"/>
                <a:gd name="T5" fmla="*/ 0 h 527"/>
                <a:gd name="T6" fmla="*/ 393 w 480"/>
                <a:gd name="T7" fmla="*/ 41 h 527"/>
                <a:gd name="T8" fmla="*/ 367 w 480"/>
                <a:gd name="T9" fmla="*/ 140 h 527"/>
                <a:gd name="T10" fmla="*/ 346 w 480"/>
                <a:gd name="T11" fmla="*/ 255 h 527"/>
                <a:gd name="T12" fmla="*/ 331 w 480"/>
                <a:gd name="T13" fmla="*/ 375 h 527"/>
                <a:gd name="T14" fmla="*/ 281 w 480"/>
                <a:gd name="T15" fmla="*/ 466 h 527"/>
                <a:gd name="T16" fmla="*/ 281 w 480"/>
                <a:gd name="T17" fmla="*/ 468 h 527"/>
                <a:gd name="T18" fmla="*/ 281 w 480"/>
                <a:gd name="T19" fmla="*/ 485 h 527"/>
                <a:gd name="T20" fmla="*/ 213 w 480"/>
                <a:gd name="T21" fmla="*/ 474 h 527"/>
                <a:gd name="T22" fmla="*/ 142 w 480"/>
                <a:gd name="T23" fmla="*/ 427 h 527"/>
                <a:gd name="T24" fmla="*/ 111 w 480"/>
                <a:gd name="T25" fmla="*/ 384 h 527"/>
                <a:gd name="T26" fmla="*/ 55 w 480"/>
                <a:gd name="T27" fmla="*/ 263 h 527"/>
                <a:gd name="T28" fmla="*/ 55 w 480"/>
                <a:gd name="T29" fmla="*/ 219 h 527"/>
                <a:gd name="T30" fmla="*/ 77 w 480"/>
                <a:gd name="T31" fmla="*/ 178 h 527"/>
                <a:gd name="T32" fmla="*/ 100 w 480"/>
                <a:gd name="T33" fmla="*/ 121 h 527"/>
                <a:gd name="T34" fmla="*/ 108 w 480"/>
                <a:gd name="T35" fmla="*/ 99 h 527"/>
                <a:gd name="T36" fmla="*/ 79 w 480"/>
                <a:gd name="T37" fmla="*/ 88 h 527"/>
                <a:gd name="T38" fmla="*/ 44 w 480"/>
                <a:gd name="T39" fmla="*/ 90 h 527"/>
                <a:gd name="T40" fmla="*/ 23 w 480"/>
                <a:gd name="T41" fmla="*/ 112 h 527"/>
                <a:gd name="T42" fmla="*/ 0 w 480"/>
                <a:gd name="T43" fmla="*/ 162 h 527"/>
                <a:gd name="T44" fmla="*/ 13 w 480"/>
                <a:gd name="T45" fmla="*/ 252 h 527"/>
                <a:gd name="T46" fmla="*/ 23 w 480"/>
                <a:gd name="T47" fmla="*/ 301 h 527"/>
                <a:gd name="T48" fmla="*/ 77 w 480"/>
                <a:gd name="T49" fmla="*/ 403 h 527"/>
                <a:gd name="T50" fmla="*/ 124 w 480"/>
                <a:gd name="T51" fmla="*/ 477 h 527"/>
                <a:gd name="T52" fmla="*/ 210 w 480"/>
                <a:gd name="T53" fmla="*/ 510 h 527"/>
                <a:gd name="T54" fmla="*/ 281 w 480"/>
                <a:gd name="T55" fmla="*/ 527 h 527"/>
                <a:gd name="T56" fmla="*/ 336 w 480"/>
                <a:gd name="T57" fmla="*/ 499 h 527"/>
                <a:gd name="T58" fmla="*/ 362 w 480"/>
                <a:gd name="T59" fmla="*/ 403 h 527"/>
                <a:gd name="T60" fmla="*/ 391 w 480"/>
                <a:gd name="T61" fmla="*/ 285 h 527"/>
                <a:gd name="T62" fmla="*/ 414 w 480"/>
                <a:gd name="T63" fmla="*/ 197 h 527"/>
                <a:gd name="T64" fmla="*/ 446 w 480"/>
                <a:gd name="T65" fmla="*/ 148 h 527"/>
                <a:gd name="T66" fmla="*/ 477 w 480"/>
                <a:gd name="T67" fmla="*/ 99 h 527"/>
                <a:gd name="T68" fmla="*/ 480 w 480"/>
                <a:gd name="T69" fmla="*/ 38 h 5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0"/>
                <a:gd name="T106" fmla="*/ 0 h 527"/>
                <a:gd name="T107" fmla="*/ 480 w 480"/>
                <a:gd name="T108" fmla="*/ 527 h 5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0" h="527">
                  <a:moveTo>
                    <a:pt x="480" y="38"/>
                  </a:moveTo>
                  <a:lnTo>
                    <a:pt x="464" y="0"/>
                  </a:lnTo>
                  <a:lnTo>
                    <a:pt x="433" y="0"/>
                  </a:lnTo>
                  <a:lnTo>
                    <a:pt x="393" y="41"/>
                  </a:lnTo>
                  <a:lnTo>
                    <a:pt x="367" y="140"/>
                  </a:lnTo>
                  <a:lnTo>
                    <a:pt x="346" y="255"/>
                  </a:lnTo>
                  <a:lnTo>
                    <a:pt x="331" y="375"/>
                  </a:lnTo>
                  <a:lnTo>
                    <a:pt x="281" y="466"/>
                  </a:lnTo>
                  <a:lnTo>
                    <a:pt x="281" y="468"/>
                  </a:lnTo>
                  <a:lnTo>
                    <a:pt x="281" y="485"/>
                  </a:lnTo>
                  <a:lnTo>
                    <a:pt x="213" y="474"/>
                  </a:lnTo>
                  <a:lnTo>
                    <a:pt x="142" y="427"/>
                  </a:lnTo>
                  <a:lnTo>
                    <a:pt x="111" y="384"/>
                  </a:lnTo>
                  <a:lnTo>
                    <a:pt x="55" y="263"/>
                  </a:lnTo>
                  <a:lnTo>
                    <a:pt x="55" y="219"/>
                  </a:lnTo>
                  <a:lnTo>
                    <a:pt x="77" y="178"/>
                  </a:lnTo>
                  <a:lnTo>
                    <a:pt x="100" y="121"/>
                  </a:lnTo>
                  <a:lnTo>
                    <a:pt x="108" y="99"/>
                  </a:lnTo>
                  <a:lnTo>
                    <a:pt x="79" y="88"/>
                  </a:lnTo>
                  <a:lnTo>
                    <a:pt x="44" y="90"/>
                  </a:lnTo>
                  <a:lnTo>
                    <a:pt x="23" y="112"/>
                  </a:lnTo>
                  <a:lnTo>
                    <a:pt x="0" y="162"/>
                  </a:lnTo>
                  <a:lnTo>
                    <a:pt x="13" y="252"/>
                  </a:lnTo>
                  <a:lnTo>
                    <a:pt x="23" y="301"/>
                  </a:lnTo>
                  <a:lnTo>
                    <a:pt x="77" y="403"/>
                  </a:lnTo>
                  <a:lnTo>
                    <a:pt x="124" y="477"/>
                  </a:lnTo>
                  <a:lnTo>
                    <a:pt x="210" y="510"/>
                  </a:lnTo>
                  <a:lnTo>
                    <a:pt x="281" y="527"/>
                  </a:lnTo>
                  <a:lnTo>
                    <a:pt x="336" y="499"/>
                  </a:lnTo>
                  <a:lnTo>
                    <a:pt x="362" y="403"/>
                  </a:lnTo>
                  <a:lnTo>
                    <a:pt x="391" y="285"/>
                  </a:lnTo>
                  <a:lnTo>
                    <a:pt x="414" y="197"/>
                  </a:lnTo>
                  <a:lnTo>
                    <a:pt x="446" y="148"/>
                  </a:lnTo>
                  <a:lnTo>
                    <a:pt x="477" y="99"/>
                  </a:lnTo>
                  <a:lnTo>
                    <a:pt x="48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nvGrpSpPr>
            <p:cNvPr id="26645" name="Group 30"/>
            <p:cNvGrpSpPr>
              <a:grpSpLocks/>
            </p:cNvGrpSpPr>
            <p:nvPr/>
          </p:nvGrpSpPr>
          <p:grpSpPr bwMode="auto">
            <a:xfrm>
              <a:off x="3552" y="2472"/>
              <a:ext cx="440" cy="458"/>
              <a:chOff x="3552" y="2472"/>
              <a:chExt cx="440" cy="458"/>
            </a:xfrm>
          </p:grpSpPr>
          <p:sp>
            <p:nvSpPr>
              <p:cNvPr id="26650" name="Freeform 31"/>
              <p:cNvSpPr>
                <a:spLocks/>
              </p:cNvSpPr>
              <p:nvPr/>
            </p:nvSpPr>
            <p:spPr bwMode="auto">
              <a:xfrm>
                <a:off x="3552" y="2472"/>
                <a:ext cx="440" cy="458"/>
              </a:xfrm>
              <a:custGeom>
                <a:avLst/>
                <a:gdLst>
                  <a:gd name="T0" fmla="*/ 434 w 440"/>
                  <a:gd name="T1" fmla="*/ 162 h 458"/>
                  <a:gd name="T2" fmla="*/ 434 w 440"/>
                  <a:gd name="T3" fmla="*/ 113 h 458"/>
                  <a:gd name="T4" fmla="*/ 416 w 440"/>
                  <a:gd name="T5" fmla="*/ 72 h 458"/>
                  <a:gd name="T6" fmla="*/ 385 w 440"/>
                  <a:gd name="T7" fmla="*/ 39 h 458"/>
                  <a:gd name="T8" fmla="*/ 338 w 440"/>
                  <a:gd name="T9" fmla="*/ 14 h 458"/>
                  <a:gd name="T10" fmla="*/ 306 w 440"/>
                  <a:gd name="T11" fmla="*/ 0 h 458"/>
                  <a:gd name="T12" fmla="*/ 254 w 440"/>
                  <a:gd name="T13" fmla="*/ 6 h 458"/>
                  <a:gd name="T14" fmla="*/ 7 w 440"/>
                  <a:gd name="T15" fmla="*/ 255 h 458"/>
                  <a:gd name="T16" fmla="*/ 0 w 440"/>
                  <a:gd name="T17" fmla="*/ 305 h 458"/>
                  <a:gd name="T18" fmla="*/ 7 w 440"/>
                  <a:gd name="T19" fmla="*/ 346 h 458"/>
                  <a:gd name="T20" fmla="*/ 39 w 440"/>
                  <a:gd name="T21" fmla="*/ 401 h 458"/>
                  <a:gd name="T22" fmla="*/ 94 w 440"/>
                  <a:gd name="T23" fmla="*/ 442 h 458"/>
                  <a:gd name="T24" fmla="*/ 152 w 440"/>
                  <a:gd name="T25" fmla="*/ 458 h 458"/>
                  <a:gd name="T26" fmla="*/ 191 w 440"/>
                  <a:gd name="T27" fmla="*/ 458 h 458"/>
                  <a:gd name="T28" fmla="*/ 434 w 440"/>
                  <a:gd name="T29" fmla="*/ 187 h 458"/>
                  <a:gd name="T30" fmla="*/ 440 w 440"/>
                  <a:gd name="T31" fmla="*/ 137 h 458"/>
                  <a:gd name="T32" fmla="*/ 440 w 440"/>
                  <a:gd name="T33" fmla="*/ 146 h 458"/>
                  <a:gd name="T34" fmla="*/ 434 w 440"/>
                  <a:gd name="T35" fmla="*/ 162 h 4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0"/>
                  <a:gd name="T55" fmla="*/ 0 h 458"/>
                  <a:gd name="T56" fmla="*/ 440 w 440"/>
                  <a:gd name="T57" fmla="*/ 458 h 4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0" h="458">
                    <a:moveTo>
                      <a:pt x="434" y="162"/>
                    </a:moveTo>
                    <a:lnTo>
                      <a:pt x="434" y="113"/>
                    </a:lnTo>
                    <a:lnTo>
                      <a:pt x="416" y="72"/>
                    </a:lnTo>
                    <a:lnTo>
                      <a:pt x="385" y="39"/>
                    </a:lnTo>
                    <a:lnTo>
                      <a:pt x="338" y="14"/>
                    </a:lnTo>
                    <a:lnTo>
                      <a:pt x="306" y="0"/>
                    </a:lnTo>
                    <a:lnTo>
                      <a:pt x="254" y="6"/>
                    </a:lnTo>
                    <a:lnTo>
                      <a:pt x="7" y="255"/>
                    </a:lnTo>
                    <a:lnTo>
                      <a:pt x="0" y="305"/>
                    </a:lnTo>
                    <a:lnTo>
                      <a:pt x="7" y="346"/>
                    </a:lnTo>
                    <a:lnTo>
                      <a:pt x="39" y="401"/>
                    </a:lnTo>
                    <a:lnTo>
                      <a:pt x="94" y="442"/>
                    </a:lnTo>
                    <a:lnTo>
                      <a:pt x="152" y="458"/>
                    </a:lnTo>
                    <a:lnTo>
                      <a:pt x="191" y="458"/>
                    </a:lnTo>
                    <a:lnTo>
                      <a:pt x="434" y="187"/>
                    </a:lnTo>
                    <a:lnTo>
                      <a:pt x="440" y="137"/>
                    </a:lnTo>
                    <a:lnTo>
                      <a:pt x="440" y="146"/>
                    </a:lnTo>
                    <a:lnTo>
                      <a:pt x="434" y="16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51" name="Freeform 32"/>
              <p:cNvSpPr>
                <a:spLocks/>
              </p:cNvSpPr>
              <p:nvPr/>
            </p:nvSpPr>
            <p:spPr bwMode="auto">
              <a:xfrm>
                <a:off x="3552" y="2472"/>
                <a:ext cx="440" cy="458"/>
              </a:xfrm>
              <a:custGeom>
                <a:avLst/>
                <a:gdLst>
                  <a:gd name="T0" fmla="*/ 434 w 440"/>
                  <a:gd name="T1" fmla="*/ 162 h 458"/>
                  <a:gd name="T2" fmla="*/ 434 w 440"/>
                  <a:gd name="T3" fmla="*/ 113 h 458"/>
                  <a:gd name="T4" fmla="*/ 416 w 440"/>
                  <a:gd name="T5" fmla="*/ 72 h 458"/>
                  <a:gd name="T6" fmla="*/ 385 w 440"/>
                  <a:gd name="T7" fmla="*/ 39 h 458"/>
                  <a:gd name="T8" fmla="*/ 338 w 440"/>
                  <a:gd name="T9" fmla="*/ 14 h 458"/>
                  <a:gd name="T10" fmla="*/ 306 w 440"/>
                  <a:gd name="T11" fmla="*/ 0 h 458"/>
                  <a:gd name="T12" fmla="*/ 254 w 440"/>
                  <a:gd name="T13" fmla="*/ 6 h 458"/>
                  <a:gd name="T14" fmla="*/ 7 w 440"/>
                  <a:gd name="T15" fmla="*/ 255 h 458"/>
                  <a:gd name="T16" fmla="*/ 0 w 440"/>
                  <a:gd name="T17" fmla="*/ 305 h 458"/>
                  <a:gd name="T18" fmla="*/ 7 w 440"/>
                  <a:gd name="T19" fmla="*/ 346 h 458"/>
                  <a:gd name="T20" fmla="*/ 39 w 440"/>
                  <a:gd name="T21" fmla="*/ 401 h 458"/>
                  <a:gd name="T22" fmla="*/ 94 w 440"/>
                  <a:gd name="T23" fmla="*/ 442 h 458"/>
                  <a:gd name="T24" fmla="*/ 152 w 440"/>
                  <a:gd name="T25" fmla="*/ 458 h 458"/>
                  <a:gd name="T26" fmla="*/ 191 w 440"/>
                  <a:gd name="T27" fmla="*/ 458 h 458"/>
                  <a:gd name="T28" fmla="*/ 434 w 440"/>
                  <a:gd name="T29" fmla="*/ 187 h 458"/>
                  <a:gd name="T30" fmla="*/ 440 w 440"/>
                  <a:gd name="T31" fmla="*/ 137 h 458"/>
                  <a:gd name="T32" fmla="*/ 440 w 440"/>
                  <a:gd name="T33" fmla="*/ 146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0"/>
                  <a:gd name="T52" fmla="*/ 0 h 458"/>
                  <a:gd name="T53" fmla="*/ 440 w 440"/>
                  <a:gd name="T54" fmla="*/ 458 h 4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0" h="458">
                    <a:moveTo>
                      <a:pt x="434" y="162"/>
                    </a:moveTo>
                    <a:lnTo>
                      <a:pt x="434" y="113"/>
                    </a:lnTo>
                    <a:lnTo>
                      <a:pt x="416" y="72"/>
                    </a:lnTo>
                    <a:lnTo>
                      <a:pt x="385" y="39"/>
                    </a:lnTo>
                    <a:lnTo>
                      <a:pt x="338" y="14"/>
                    </a:lnTo>
                    <a:lnTo>
                      <a:pt x="306" y="0"/>
                    </a:lnTo>
                    <a:lnTo>
                      <a:pt x="254" y="6"/>
                    </a:lnTo>
                    <a:lnTo>
                      <a:pt x="7" y="255"/>
                    </a:lnTo>
                    <a:lnTo>
                      <a:pt x="0" y="305"/>
                    </a:lnTo>
                    <a:lnTo>
                      <a:pt x="7" y="346"/>
                    </a:lnTo>
                    <a:lnTo>
                      <a:pt x="39" y="401"/>
                    </a:lnTo>
                    <a:lnTo>
                      <a:pt x="94" y="442"/>
                    </a:lnTo>
                    <a:lnTo>
                      <a:pt x="152" y="458"/>
                    </a:lnTo>
                    <a:lnTo>
                      <a:pt x="191" y="458"/>
                    </a:lnTo>
                    <a:lnTo>
                      <a:pt x="434" y="187"/>
                    </a:lnTo>
                    <a:lnTo>
                      <a:pt x="440" y="137"/>
                    </a:lnTo>
                    <a:lnTo>
                      <a:pt x="440" y="14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52" name="Freeform 33"/>
              <p:cNvSpPr>
                <a:spLocks/>
              </p:cNvSpPr>
              <p:nvPr/>
            </p:nvSpPr>
            <p:spPr bwMode="auto">
              <a:xfrm>
                <a:off x="3813" y="2487"/>
                <a:ext cx="175" cy="162"/>
              </a:xfrm>
              <a:custGeom>
                <a:avLst/>
                <a:gdLst>
                  <a:gd name="T0" fmla="*/ 175 w 175"/>
                  <a:gd name="T1" fmla="*/ 154 h 162"/>
                  <a:gd name="T2" fmla="*/ 128 w 175"/>
                  <a:gd name="T3" fmla="*/ 162 h 162"/>
                  <a:gd name="T4" fmla="*/ 89 w 175"/>
                  <a:gd name="T5" fmla="*/ 148 h 162"/>
                  <a:gd name="T6" fmla="*/ 62 w 175"/>
                  <a:gd name="T7" fmla="*/ 132 h 162"/>
                  <a:gd name="T8" fmla="*/ 31 w 175"/>
                  <a:gd name="T9" fmla="*/ 108 h 162"/>
                  <a:gd name="T10" fmla="*/ 10 w 175"/>
                  <a:gd name="T11" fmla="*/ 81 h 162"/>
                  <a:gd name="T12" fmla="*/ 0 w 175"/>
                  <a:gd name="T13" fmla="*/ 35 h 162"/>
                  <a:gd name="T14" fmla="*/ 0 w 175"/>
                  <a:gd name="T15" fmla="*/ 8 h 162"/>
                  <a:gd name="T16" fmla="*/ 2 w 175"/>
                  <a:gd name="T17" fmla="*/ 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162"/>
                  <a:gd name="T29" fmla="*/ 175 w 175"/>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162">
                    <a:moveTo>
                      <a:pt x="175" y="154"/>
                    </a:moveTo>
                    <a:lnTo>
                      <a:pt x="128" y="162"/>
                    </a:lnTo>
                    <a:lnTo>
                      <a:pt x="89" y="148"/>
                    </a:lnTo>
                    <a:lnTo>
                      <a:pt x="62" y="132"/>
                    </a:lnTo>
                    <a:lnTo>
                      <a:pt x="31" y="108"/>
                    </a:lnTo>
                    <a:lnTo>
                      <a:pt x="10" y="81"/>
                    </a:lnTo>
                    <a:lnTo>
                      <a:pt x="0" y="35"/>
                    </a:lnTo>
                    <a:lnTo>
                      <a:pt x="0" y="8"/>
                    </a:lnTo>
                    <a:lnTo>
                      <a:pt x="2"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sp>
          <p:nvSpPr>
            <p:cNvPr id="26646" name="Freeform 34"/>
            <p:cNvSpPr>
              <a:spLocks/>
            </p:cNvSpPr>
            <p:nvPr/>
          </p:nvSpPr>
          <p:spPr bwMode="auto">
            <a:xfrm>
              <a:off x="3778" y="2461"/>
              <a:ext cx="692" cy="541"/>
            </a:xfrm>
            <a:custGeom>
              <a:avLst/>
              <a:gdLst>
                <a:gd name="T0" fmla="*/ 448 w 692"/>
                <a:gd name="T1" fmla="*/ 22 h 541"/>
                <a:gd name="T2" fmla="*/ 387 w 692"/>
                <a:gd name="T3" fmla="*/ 0 h 541"/>
                <a:gd name="T4" fmla="*/ 355 w 692"/>
                <a:gd name="T5" fmla="*/ 25 h 541"/>
                <a:gd name="T6" fmla="*/ 355 w 692"/>
                <a:gd name="T7" fmla="*/ 83 h 541"/>
                <a:gd name="T8" fmla="*/ 408 w 692"/>
                <a:gd name="T9" fmla="*/ 146 h 541"/>
                <a:gd name="T10" fmla="*/ 498 w 692"/>
                <a:gd name="T11" fmla="*/ 179 h 541"/>
                <a:gd name="T12" fmla="*/ 568 w 692"/>
                <a:gd name="T13" fmla="*/ 239 h 541"/>
                <a:gd name="T14" fmla="*/ 613 w 692"/>
                <a:gd name="T15" fmla="*/ 310 h 541"/>
                <a:gd name="T16" fmla="*/ 637 w 692"/>
                <a:gd name="T17" fmla="*/ 368 h 541"/>
                <a:gd name="T18" fmla="*/ 637 w 692"/>
                <a:gd name="T19" fmla="*/ 417 h 541"/>
                <a:gd name="T20" fmla="*/ 608 w 692"/>
                <a:gd name="T21" fmla="*/ 469 h 541"/>
                <a:gd name="T22" fmla="*/ 537 w 692"/>
                <a:gd name="T23" fmla="*/ 494 h 541"/>
                <a:gd name="T24" fmla="*/ 479 w 692"/>
                <a:gd name="T25" fmla="*/ 499 h 541"/>
                <a:gd name="T26" fmla="*/ 392 w 692"/>
                <a:gd name="T27" fmla="*/ 494 h 541"/>
                <a:gd name="T28" fmla="*/ 282 w 692"/>
                <a:gd name="T29" fmla="*/ 461 h 541"/>
                <a:gd name="T30" fmla="*/ 212 w 692"/>
                <a:gd name="T31" fmla="*/ 392 h 541"/>
                <a:gd name="T32" fmla="*/ 167 w 692"/>
                <a:gd name="T33" fmla="*/ 338 h 541"/>
                <a:gd name="T34" fmla="*/ 180 w 692"/>
                <a:gd name="T35" fmla="*/ 285 h 541"/>
                <a:gd name="T36" fmla="*/ 175 w 692"/>
                <a:gd name="T37" fmla="*/ 253 h 541"/>
                <a:gd name="T38" fmla="*/ 128 w 692"/>
                <a:gd name="T39" fmla="*/ 272 h 541"/>
                <a:gd name="T40" fmla="*/ 78 w 692"/>
                <a:gd name="T41" fmla="*/ 272 h 541"/>
                <a:gd name="T42" fmla="*/ 41 w 692"/>
                <a:gd name="T43" fmla="*/ 239 h 541"/>
                <a:gd name="T44" fmla="*/ 18 w 692"/>
                <a:gd name="T45" fmla="*/ 214 h 541"/>
                <a:gd name="T46" fmla="*/ 2 w 692"/>
                <a:gd name="T47" fmla="*/ 220 h 541"/>
                <a:gd name="T48" fmla="*/ 0 w 692"/>
                <a:gd name="T49" fmla="*/ 236 h 541"/>
                <a:gd name="T50" fmla="*/ 15 w 692"/>
                <a:gd name="T51" fmla="*/ 285 h 541"/>
                <a:gd name="T52" fmla="*/ 15 w 692"/>
                <a:gd name="T53" fmla="*/ 329 h 541"/>
                <a:gd name="T54" fmla="*/ 34 w 692"/>
                <a:gd name="T55" fmla="*/ 362 h 541"/>
                <a:gd name="T56" fmla="*/ 78 w 692"/>
                <a:gd name="T57" fmla="*/ 387 h 541"/>
                <a:gd name="T58" fmla="*/ 117 w 692"/>
                <a:gd name="T59" fmla="*/ 387 h 541"/>
                <a:gd name="T60" fmla="*/ 159 w 692"/>
                <a:gd name="T61" fmla="*/ 392 h 541"/>
                <a:gd name="T62" fmla="*/ 243 w 692"/>
                <a:gd name="T63" fmla="*/ 466 h 541"/>
                <a:gd name="T64" fmla="*/ 306 w 692"/>
                <a:gd name="T65" fmla="*/ 507 h 541"/>
                <a:gd name="T66" fmla="*/ 403 w 692"/>
                <a:gd name="T67" fmla="*/ 536 h 541"/>
                <a:gd name="T68" fmla="*/ 506 w 692"/>
                <a:gd name="T69" fmla="*/ 541 h 541"/>
                <a:gd name="T70" fmla="*/ 582 w 692"/>
                <a:gd name="T71" fmla="*/ 525 h 541"/>
                <a:gd name="T72" fmla="*/ 639 w 692"/>
                <a:gd name="T73" fmla="*/ 502 h 541"/>
                <a:gd name="T74" fmla="*/ 678 w 692"/>
                <a:gd name="T75" fmla="*/ 458 h 541"/>
                <a:gd name="T76" fmla="*/ 692 w 692"/>
                <a:gd name="T77" fmla="*/ 409 h 541"/>
                <a:gd name="T78" fmla="*/ 692 w 692"/>
                <a:gd name="T79" fmla="*/ 335 h 541"/>
                <a:gd name="T80" fmla="*/ 668 w 692"/>
                <a:gd name="T81" fmla="*/ 285 h 541"/>
                <a:gd name="T82" fmla="*/ 639 w 692"/>
                <a:gd name="T83" fmla="*/ 236 h 541"/>
                <a:gd name="T84" fmla="*/ 600 w 692"/>
                <a:gd name="T85" fmla="*/ 181 h 541"/>
                <a:gd name="T86" fmla="*/ 542 w 692"/>
                <a:gd name="T87" fmla="*/ 137 h 541"/>
                <a:gd name="T88" fmla="*/ 506 w 692"/>
                <a:gd name="T89" fmla="*/ 91 h 541"/>
                <a:gd name="T90" fmla="*/ 479 w 692"/>
                <a:gd name="T91" fmla="*/ 50 h 541"/>
                <a:gd name="T92" fmla="*/ 448 w 692"/>
                <a:gd name="T93" fmla="*/ 22 h 5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2"/>
                <a:gd name="T142" fmla="*/ 0 h 541"/>
                <a:gd name="T143" fmla="*/ 692 w 692"/>
                <a:gd name="T144" fmla="*/ 541 h 5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2" h="541">
                  <a:moveTo>
                    <a:pt x="448" y="22"/>
                  </a:moveTo>
                  <a:lnTo>
                    <a:pt x="387" y="0"/>
                  </a:lnTo>
                  <a:lnTo>
                    <a:pt x="355" y="25"/>
                  </a:lnTo>
                  <a:lnTo>
                    <a:pt x="355" y="83"/>
                  </a:lnTo>
                  <a:lnTo>
                    <a:pt x="408" y="146"/>
                  </a:lnTo>
                  <a:lnTo>
                    <a:pt x="498" y="179"/>
                  </a:lnTo>
                  <a:lnTo>
                    <a:pt x="568" y="239"/>
                  </a:lnTo>
                  <a:lnTo>
                    <a:pt x="613" y="310"/>
                  </a:lnTo>
                  <a:lnTo>
                    <a:pt x="637" y="368"/>
                  </a:lnTo>
                  <a:lnTo>
                    <a:pt x="637" y="417"/>
                  </a:lnTo>
                  <a:lnTo>
                    <a:pt x="608" y="469"/>
                  </a:lnTo>
                  <a:lnTo>
                    <a:pt x="537" y="494"/>
                  </a:lnTo>
                  <a:lnTo>
                    <a:pt x="479" y="499"/>
                  </a:lnTo>
                  <a:lnTo>
                    <a:pt x="392" y="494"/>
                  </a:lnTo>
                  <a:lnTo>
                    <a:pt x="282" y="461"/>
                  </a:lnTo>
                  <a:lnTo>
                    <a:pt x="212" y="392"/>
                  </a:lnTo>
                  <a:lnTo>
                    <a:pt x="167" y="338"/>
                  </a:lnTo>
                  <a:lnTo>
                    <a:pt x="180" y="285"/>
                  </a:lnTo>
                  <a:lnTo>
                    <a:pt x="175" y="253"/>
                  </a:lnTo>
                  <a:lnTo>
                    <a:pt x="128" y="272"/>
                  </a:lnTo>
                  <a:lnTo>
                    <a:pt x="78" y="272"/>
                  </a:lnTo>
                  <a:lnTo>
                    <a:pt x="41" y="239"/>
                  </a:lnTo>
                  <a:lnTo>
                    <a:pt x="18" y="214"/>
                  </a:lnTo>
                  <a:lnTo>
                    <a:pt x="2" y="220"/>
                  </a:lnTo>
                  <a:lnTo>
                    <a:pt x="0" y="236"/>
                  </a:lnTo>
                  <a:lnTo>
                    <a:pt x="15" y="285"/>
                  </a:lnTo>
                  <a:lnTo>
                    <a:pt x="15" y="329"/>
                  </a:lnTo>
                  <a:lnTo>
                    <a:pt x="34" y="362"/>
                  </a:lnTo>
                  <a:lnTo>
                    <a:pt x="78" y="387"/>
                  </a:lnTo>
                  <a:lnTo>
                    <a:pt x="117" y="387"/>
                  </a:lnTo>
                  <a:lnTo>
                    <a:pt x="159" y="392"/>
                  </a:lnTo>
                  <a:lnTo>
                    <a:pt x="243" y="466"/>
                  </a:lnTo>
                  <a:lnTo>
                    <a:pt x="306" y="507"/>
                  </a:lnTo>
                  <a:lnTo>
                    <a:pt x="403" y="536"/>
                  </a:lnTo>
                  <a:lnTo>
                    <a:pt x="506" y="541"/>
                  </a:lnTo>
                  <a:lnTo>
                    <a:pt x="582" y="525"/>
                  </a:lnTo>
                  <a:lnTo>
                    <a:pt x="639" y="502"/>
                  </a:lnTo>
                  <a:lnTo>
                    <a:pt x="678" y="458"/>
                  </a:lnTo>
                  <a:lnTo>
                    <a:pt x="692" y="409"/>
                  </a:lnTo>
                  <a:lnTo>
                    <a:pt x="692" y="335"/>
                  </a:lnTo>
                  <a:lnTo>
                    <a:pt x="668" y="285"/>
                  </a:lnTo>
                  <a:lnTo>
                    <a:pt x="639" y="236"/>
                  </a:lnTo>
                  <a:lnTo>
                    <a:pt x="600" y="181"/>
                  </a:lnTo>
                  <a:lnTo>
                    <a:pt x="542" y="137"/>
                  </a:lnTo>
                  <a:lnTo>
                    <a:pt x="506" y="91"/>
                  </a:lnTo>
                  <a:lnTo>
                    <a:pt x="479" y="50"/>
                  </a:lnTo>
                  <a:lnTo>
                    <a:pt x="44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47" name="Freeform 35"/>
            <p:cNvSpPr>
              <a:spLocks/>
            </p:cNvSpPr>
            <p:nvPr/>
          </p:nvSpPr>
          <p:spPr bwMode="auto">
            <a:xfrm>
              <a:off x="3784" y="3138"/>
              <a:ext cx="311" cy="768"/>
            </a:xfrm>
            <a:custGeom>
              <a:avLst/>
              <a:gdLst>
                <a:gd name="T0" fmla="*/ 287 w 311"/>
                <a:gd name="T1" fmla="*/ 0 h 768"/>
                <a:gd name="T2" fmla="*/ 232 w 311"/>
                <a:gd name="T3" fmla="*/ 33 h 768"/>
                <a:gd name="T4" fmla="*/ 178 w 311"/>
                <a:gd name="T5" fmla="*/ 128 h 768"/>
                <a:gd name="T6" fmla="*/ 141 w 311"/>
                <a:gd name="T7" fmla="*/ 194 h 768"/>
                <a:gd name="T8" fmla="*/ 115 w 311"/>
                <a:gd name="T9" fmla="*/ 270 h 768"/>
                <a:gd name="T10" fmla="*/ 86 w 311"/>
                <a:gd name="T11" fmla="*/ 344 h 768"/>
                <a:gd name="T12" fmla="*/ 63 w 311"/>
                <a:gd name="T13" fmla="*/ 431 h 768"/>
                <a:gd name="T14" fmla="*/ 63 w 311"/>
                <a:gd name="T15" fmla="*/ 492 h 768"/>
                <a:gd name="T16" fmla="*/ 99 w 311"/>
                <a:gd name="T17" fmla="*/ 541 h 768"/>
                <a:gd name="T18" fmla="*/ 123 w 311"/>
                <a:gd name="T19" fmla="*/ 590 h 768"/>
                <a:gd name="T20" fmla="*/ 164 w 311"/>
                <a:gd name="T21" fmla="*/ 629 h 768"/>
                <a:gd name="T22" fmla="*/ 180 w 311"/>
                <a:gd name="T23" fmla="*/ 664 h 768"/>
                <a:gd name="T24" fmla="*/ 162 w 311"/>
                <a:gd name="T25" fmla="*/ 686 h 768"/>
                <a:gd name="T26" fmla="*/ 133 w 311"/>
                <a:gd name="T27" fmla="*/ 689 h 768"/>
                <a:gd name="T28" fmla="*/ 68 w 311"/>
                <a:gd name="T29" fmla="*/ 697 h 768"/>
                <a:gd name="T30" fmla="*/ 23 w 311"/>
                <a:gd name="T31" fmla="*/ 719 h 768"/>
                <a:gd name="T32" fmla="*/ 0 w 311"/>
                <a:gd name="T33" fmla="*/ 738 h 768"/>
                <a:gd name="T34" fmla="*/ 15 w 311"/>
                <a:gd name="T35" fmla="*/ 762 h 768"/>
                <a:gd name="T36" fmla="*/ 55 w 311"/>
                <a:gd name="T37" fmla="*/ 768 h 768"/>
                <a:gd name="T38" fmla="*/ 107 w 311"/>
                <a:gd name="T39" fmla="*/ 746 h 768"/>
                <a:gd name="T40" fmla="*/ 138 w 311"/>
                <a:gd name="T41" fmla="*/ 727 h 768"/>
                <a:gd name="T42" fmla="*/ 204 w 311"/>
                <a:gd name="T43" fmla="*/ 711 h 768"/>
                <a:gd name="T44" fmla="*/ 219 w 311"/>
                <a:gd name="T45" fmla="*/ 705 h 768"/>
                <a:gd name="T46" fmla="*/ 227 w 311"/>
                <a:gd name="T47" fmla="*/ 681 h 768"/>
                <a:gd name="T48" fmla="*/ 217 w 311"/>
                <a:gd name="T49" fmla="*/ 645 h 768"/>
                <a:gd name="T50" fmla="*/ 164 w 311"/>
                <a:gd name="T51" fmla="*/ 582 h 768"/>
                <a:gd name="T52" fmla="*/ 138 w 311"/>
                <a:gd name="T53" fmla="*/ 541 h 768"/>
                <a:gd name="T54" fmla="*/ 107 w 311"/>
                <a:gd name="T55" fmla="*/ 465 h 768"/>
                <a:gd name="T56" fmla="*/ 99 w 311"/>
                <a:gd name="T57" fmla="*/ 426 h 768"/>
                <a:gd name="T58" fmla="*/ 130 w 311"/>
                <a:gd name="T59" fmla="*/ 327 h 768"/>
                <a:gd name="T60" fmla="*/ 188 w 311"/>
                <a:gd name="T61" fmla="*/ 226 h 768"/>
                <a:gd name="T62" fmla="*/ 243 w 311"/>
                <a:gd name="T63" fmla="*/ 161 h 768"/>
                <a:gd name="T64" fmla="*/ 272 w 311"/>
                <a:gd name="T65" fmla="*/ 112 h 768"/>
                <a:gd name="T66" fmla="*/ 303 w 311"/>
                <a:gd name="T67" fmla="*/ 82 h 768"/>
                <a:gd name="T68" fmla="*/ 311 w 311"/>
                <a:gd name="T69" fmla="*/ 38 h 768"/>
                <a:gd name="T70" fmla="*/ 287 w 311"/>
                <a:gd name="T71" fmla="*/ 0 h 7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1"/>
                <a:gd name="T109" fmla="*/ 0 h 768"/>
                <a:gd name="T110" fmla="*/ 311 w 311"/>
                <a:gd name="T111" fmla="*/ 768 h 7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1" h="768">
                  <a:moveTo>
                    <a:pt x="287" y="0"/>
                  </a:moveTo>
                  <a:lnTo>
                    <a:pt x="232" y="33"/>
                  </a:lnTo>
                  <a:lnTo>
                    <a:pt x="178" y="128"/>
                  </a:lnTo>
                  <a:lnTo>
                    <a:pt x="141" y="194"/>
                  </a:lnTo>
                  <a:lnTo>
                    <a:pt x="115" y="270"/>
                  </a:lnTo>
                  <a:lnTo>
                    <a:pt x="86" y="344"/>
                  </a:lnTo>
                  <a:lnTo>
                    <a:pt x="63" y="431"/>
                  </a:lnTo>
                  <a:lnTo>
                    <a:pt x="63" y="492"/>
                  </a:lnTo>
                  <a:lnTo>
                    <a:pt x="99" y="541"/>
                  </a:lnTo>
                  <a:lnTo>
                    <a:pt x="123" y="590"/>
                  </a:lnTo>
                  <a:lnTo>
                    <a:pt x="164" y="629"/>
                  </a:lnTo>
                  <a:lnTo>
                    <a:pt x="180" y="664"/>
                  </a:lnTo>
                  <a:lnTo>
                    <a:pt x="162" y="686"/>
                  </a:lnTo>
                  <a:lnTo>
                    <a:pt x="133" y="689"/>
                  </a:lnTo>
                  <a:lnTo>
                    <a:pt x="68" y="697"/>
                  </a:lnTo>
                  <a:lnTo>
                    <a:pt x="23" y="719"/>
                  </a:lnTo>
                  <a:lnTo>
                    <a:pt x="0" y="738"/>
                  </a:lnTo>
                  <a:lnTo>
                    <a:pt x="15" y="762"/>
                  </a:lnTo>
                  <a:lnTo>
                    <a:pt x="55" y="768"/>
                  </a:lnTo>
                  <a:lnTo>
                    <a:pt x="107" y="746"/>
                  </a:lnTo>
                  <a:lnTo>
                    <a:pt x="138" y="727"/>
                  </a:lnTo>
                  <a:lnTo>
                    <a:pt x="204" y="711"/>
                  </a:lnTo>
                  <a:lnTo>
                    <a:pt x="219" y="705"/>
                  </a:lnTo>
                  <a:lnTo>
                    <a:pt x="227" y="681"/>
                  </a:lnTo>
                  <a:lnTo>
                    <a:pt x="217" y="645"/>
                  </a:lnTo>
                  <a:lnTo>
                    <a:pt x="164" y="582"/>
                  </a:lnTo>
                  <a:lnTo>
                    <a:pt x="138" y="541"/>
                  </a:lnTo>
                  <a:lnTo>
                    <a:pt x="107" y="465"/>
                  </a:lnTo>
                  <a:lnTo>
                    <a:pt x="99" y="426"/>
                  </a:lnTo>
                  <a:lnTo>
                    <a:pt x="130" y="327"/>
                  </a:lnTo>
                  <a:lnTo>
                    <a:pt x="188" y="226"/>
                  </a:lnTo>
                  <a:lnTo>
                    <a:pt x="243" y="161"/>
                  </a:lnTo>
                  <a:lnTo>
                    <a:pt x="272" y="112"/>
                  </a:lnTo>
                  <a:lnTo>
                    <a:pt x="303" y="82"/>
                  </a:lnTo>
                  <a:lnTo>
                    <a:pt x="311" y="38"/>
                  </a:lnTo>
                  <a:lnTo>
                    <a:pt x="2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48" name="Freeform 36"/>
            <p:cNvSpPr>
              <a:spLocks/>
            </p:cNvSpPr>
            <p:nvPr/>
          </p:nvSpPr>
          <p:spPr bwMode="auto">
            <a:xfrm>
              <a:off x="4136" y="3133"/>
              <a:ext cx="284" cy="717"/>
            </a:xfrm>
            <a:custGeom>
              <a:avLst/>
              <a:gdLst>
                <a:gd name="T0" fmla="*/ 126 w 284"/>
                <a:gd name="T1" fmla="*/ 69 h 717"/>
                <a:gd name="T2" fmla="*/ 68 w 284"/>
                <a:gd name="T3" fmla="*/ 9 h 717"/>
                <a:gd name="T4" fmla="*/ 5 w 284"/>
                <a:gd name="T5" fmla="*/ 0 h 717"/>
                <a:gd name="T6" fmla="*/ 0 w 284"/>
                <a:gd name="T7" fmla="*/ 52 h 717"/>
                <a:gd name="T8" fmla="*/ 36 w 284"/>
                <a:gd name="T9" fmla="*/ 91 h 717"/>
                <a:gd name="T10" fmla="*/ 92 w 284"/>
                <a:gd name="T11" fmla="*/ 118 h 717"/>
                <a:gd name="T12" fmla="*/ 134 w 284"/>
                <a:gd name="T13" fmla="*/ 167 h 717"/>
                <a:gd name="T14" fmla="*/ 142 w 284"/>
                <a:gd name="T15" fmla="*/ 232 h 717"/>
                <a:gd name="T16" fmla="*/ 134 w 284"/>
                <a:gd name="T17" fmla="*/ 328 h 717"/>
                <a:gd name="T18" fmla="*/ 111 w 284"/>
                <a:gd name="T19" fmla="*/ 495 h 717"/>
                <a:gd name="T20" fmla="*/ 84 w 284"/>
                <a:gd name="T21" fmla="*/ 599 h 717"/>
                <a:gd name="T22" fmla="*/ 55 w 284"/>
                <a:gd name="T23" fmla="*/ 673 h 717"/>
                <a:gd name="T24" fmla="*/ 60 w 284"/>
                <a:gd name="T25" fmla="*/ 708 h 717"/>
                <a:gd name="T26" fmla="*/ 92 w 284"/>
                <a:gd name="T27" fmla="*/ 714 h 717"/>
                <a:gd name="T28" fmla="*/ 147 w 284"/>
                <a:gd name="T29" fmla="*/ 697 h 717"/>
                <a:gd name="T30" fmla="*/ 210 w 284"/>
                <a:gd name="T31" fmla="*/ 697 h 717"/>
                <a:gd name="T32" fmla="*/ 244 w 284"/>
                <a:gd name="T33" fmla="*/ 717 h 717"/>
                <a:gd name="T34" fmla="*/ 276 w 284"/>
                <a:gd name="T35" fmla="*/ 708 h 717"/>
                <a:gd name="T36" fmla="*/ 284 w 284"/>
                <a:gd name="T37" fmla="*/ 667 h 717"/>
                <a:gd name="T38" fmla="*/ 252 w 284"/>
                <a:gd name="T39" fmla="*/ 659 h 717"/>
                <a:gd name="T40" fmla="*/ 189 w 284"/>
                <a:gd name="T41" fmla="*/ 659 h 717"/>
                <a:gd name="T42" fmla="*/ 95 w 284"/>
                <a:gd name="T43" fmla="*/ 681 h 717"/>
                <a:gd name="T44" fmla="*/ 92 w 284"/>
                <a:gd name="T45" fmla="*/ 673 h 717"/>
                <a:gd name="T46" fmla="*/ 100 w 284"/>
                <a:gd name="T47" fmla="*/ 640 h 717"/>
                <a:gd name="T48" fmla="*/ 134 w 284"/>
                <a:gd name="T49" fmla="*/ 517 h 717"/>
                <a:gd name="T50" fmla="*/ 150 w 284"/>
                <a:gd name="T51" fmla="*/ 418 h 717"/>
                <a:gd name="T52" fmla="*/ 173 w 284"/>
                <a:gd name="T53" fmla="*/ 298 h 717"/>
                <a:gd name="T54" fmla="*/ 173 w 284"/>
                <a:gd name="T55" fmla="*/ 213 h 717"/>
                <a:gd name="T56" fmla="*/ 171 w 284"/>
                <a:gd name="T57" fmla="*/ 148 h 717"/>
                <a:gd name="T58" fmla="*/ 158 w 284"/>
                <a:gd name="T59" fmla="*/ 101 h 717"/>
                <a:gd name="T60" fmla="*/ 126 w 284"/>
                <a:gd name="T61" fmla="*/ 69 h 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4"/>
                <a:gd name="T94" fmla="*/ 0 h 717"/>
                <a:gd name="T95" fmla="*/ 284 w 284"/>
                <a:gd name="T96" fmla="*/ 717 h 7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4" h="717">
                  <a:moveTo>
                    <a:pt x="126" y="69"/>
                  </a:moveTo>
                  <a:lnTo>
                    <a:pt x="68" y="9"/>
                  </a:lnTo>
                  <a:lnTo>
                    <a:pt x="5" y="0"/>
                  </a:lnTo>
                  <a:lnTo>
                    <a:pt x="0" y="52"/>
                  </a:lnTo>
                  <a:lnTo>
                    <a:pt x="36" y="91"/>
                  </a:lnTo>
                  <a:lnTo>
                    <a:pt x="92" y="118"/>
                  </a:lnTo>
                  <a:lnTo>
                    <a:pt x="134" y="167"/>
                  </a:lnTo>
                  <a:lnTo>
                    <a:pt x="142" y="232"/>
                  </a:lnTo>
                  <a:lnTo>
                    <a:pt x="134" y="328"/>
                  </a:lnTo>
                  <a:lnTo>
                    <a:pt x="111" y="495"/>
                  </a:lnTo>
                  <a:lnTo>
                    <a:pt x="84" y="599"/>
                  </a:lnTo>
                  <a:lnTo>
                    <a:pt x="55" y="673"/>
                  </a:lnTo>
                  <a:lnTo>
                    <a:pt x="60" y="708"/>
                  </a:lnTo>
                  <a:lnTo>
                    <a:pt x="92" y="714"/>
                  </a:lnTo>
                  <a:lnTo>
                    <a:pt x="147" y="697"/>
                  </a:lnTo>
                  <a:lnTo>
                    <a:pt x="210" y="697"/>
                  </a:lnTo>
                  <a:lnTo>
                    <a:pt x="244" y="717"/>
                  </a:lnTo>
                  <a:lnTo>
                    <a:pt x="276" y="708"/>
                  </a:lnTo>
                  <a:lnTo>
                    <a:pt x="284" y="667"/>
                  </a:lnTo>
                  <a:lnTo>
                    <a:pt x="252" y="659"/>
                  </a:lnTo>
                  <a:lnTo>
                    <a:pt x="189" y="659"/>
                  </a:lnTo>
                  <a:lnTo>
                    <a:pt x="95" y="681"/>
                  </a:lnTo>
                  <a:lnTo>
                    <a:pt x="92" y="673"/>
                  </a:lnTo>
                  <a:lnTo>
                    <a:pt x="100" y="640"/>
                  </a:lnTo>
                  <a:lnTo>
                    <a:pt x="134" y="517"/>
                  </a:lnTo>
                  <a:lnTo>
                    <a:pt x="150" y="418"/>
                  </a:lnTo>
                  <a:lnTo>
                    <a:pt x="173" y="298"/>
                  </a:lnTo>
                  <a:lnTo>
                    <a:pt x="173" y="213"/>
                  </a:lnTo>
                  <a:lnTo>
                    <a:pt x="171" y="148"/>
                  </a:lnTo>
                  <a:lnTo>
                    <a:pt x="158" y="101"/>
                  </a:lnTo>
                  <a:lnTo>
                    <a:pt x="12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sp>
          <p:nvSpPr>
            <p:cNvPr id="26649" name="Freeform 37"/>
            <p:cNvSpPr>
              <a:spLocks/>
            </p:cNvSpPr>
            <p:nvPr/>
          </p:nvSpPr>
          <p:spPr bwMode="auto">
            <a:xfrm>
              <a:off x="3810" y="2065"/>
              <a:ext cx="333" cy="386"/>
            </a:xfrm>
            <a:custGeom>
              <a:avLst/>
              <a:gdLst>
                <a:gd name="T0" fmla="*/ 333 w 333"/>
                <a:gd name="T1" fmla="*/ 345 h 386"/>
                <a:gd name="T2" fmla="*/ 333 w 333"/>
                <a:gd name="T3" fmla="*/ 259 h 386"/>
                <a:gd name="T4" fmla="*/ 317 w 333"/>
                <a:gd name="T5" fmla="*/ 164 h 386"/>
                <a:gd name="T6" fmla="*/ 278 w 333"/>
                <a:gd name="T7" fmla="*/ 87 h 386"/>
                <a:gd name="T8" fmla="*/ 228 w 333"/>
                <a:gd name="T9" fmla="*/ 41 h 386"/>
                <a:gd name="T10" fmla="*/ 173 w 333"/>
                <a:gd name="T11" fmla="*/ 5 h 386"/>
                <a:gd name="T12" fmla="*/ 126 w 333"/>
                <a:gd name="T13" fmla="*/ 0 h 386"/>
                <a:gd name="T14" fmla="*/ 73 w 333"/>
                <a:gd name="T15" fmla="*/ 14 h 386"/>
                <a:gd name="T16" fmla="*/ 50 w 333"/>
                <a:gd name="T17" fmla="*/ 46 h 386"/>
                <a:gd name="T18" fmla="*/ 34 w 333"/>
                <a:gd name="T19" fmla="*/ 87 h 386"/>
                <a:gd name="T20" fmla="*/ 39 w 333"/>
                <a:gd name="T21" fmla="*/ 131 h 386"/>
                <a:gd name="T22" fmla="*/ 47 w 333"/>
                <a:gd name="T23" fmla="*/ 180 h 386"/>
                <a:gd name="T24" fmla="*/ 73 w 333"/>
                <a:gd name="T25" fmla="*/ 221 h 386"/>
                <a:gd name="T26" fmla="*/ 0 w 333"/>
                <a:gd name="T27" fmla="*/ 318 h 386"/>
                <a:gd name="T28" fmla="*/ 10 w 333"/>
                <a:gd name="T29" fmla="*/ 342 h 386"/>
                <a:gd name="T30" fmla="*/ 94 w 333"/>
                <a:gd name="T31" fmla="*/ 267 h 386"/>
                <a:gd name="T32" fmla="*/ 141 w 333"/>
                <a:gd name="T33" fmla="*/ 326 h 386"/>
                <a:gd name="T34" fmla="*/ 191 w 333"/>
                <a:gd name="T35" fmla="*/ 367 h 386"/>
                <a:gd name="T36" fmla="*/ 244 w 333"/>
                <a:gd name="T37" fmla="*/ 386 h 386"/>
                <a:gd name="T38" fmla="*/ 286 w 333"/>
                <a:gd name="T39" fmla="*/ 386 h 386"/>
                <a:gd name="T40" fmla="*/ 317 w 333"/>
                <a:gd name="T41" fmla="*/ 369 h 386"/>
                <a:gd name="T42" fmla="*/ 333 w 333"/>
                <a:gd name="T43" fmla="*/ 345 h 3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3"/>
                <a:gd name="T67" fmla="*/ 0 h 386"/>
                <a:gd name="T68" fmla="*/ 333 w 333"/>
                <a:gd name="T69" fmla="*/ 386 h 3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3" h="386">
                  <a:moveTo>
                    <a:pt x="333" y="345"/>
                  </a:moveTo>
                  <a:lnTo>
                    <a:pt x="333" y="259"/>
                  </a:lnTo>
                  <a:lnTo>
                    <a:pt x="317" y="164"/>
                  </a:lnTo>
                  <a:lnTo>
                    <a:pt x="278" y="87"/>
                  </a:lnTo>
                  <a:lnTo>
                    <a:pt x="228" y="41"/>
                  </a:lnTo>
                  <a:lnTo>
                    <a:pt x="173" y="5"/>
                  </a:lnTo>
                  <a:lnTo>
                    <a:pt x="126" y="0"/>
                  </a:lnTo>
                  <a:lnTo>
                    <a:pt x="73" y="14"/>
                  </a:lnTo>
                  <a:lnTo>
                    <a:pt x="50" y="46"/>
                  </a:lnTo>
                  <a:lnTo>
                    <a:pt x="34" y="87"/>
                  </a:lnTo>
                  <a:lnTo>
                    <a:pt x="39" y="131"/>
                  </a:lnTo>
                  <a:lnTo>
                    <a:pt x="47" y="180"/>
                  </a:lnTo>
                  <a:lnTo>
                    <a:pt x="73" y="221"/>
                  </a:lnTo>
                  <a:lnTo>
                    <a:pt x="0" y="318"/>
                  </a:lnTo>
                  <a:lnTo>
                    <a:pt x="10" y="342"/>
                  </a:lnTo>
                  <a:lnTo>
                    <a:pt x="94" y="267"/>
                  </a:lnTo>
                  <a:lnTo>
                    <a:pt x="141" y="326"/>
                  </a:lnTo>
                  <a:lnTo>
                    <a:pt x="191" y="367"/>
                  </a:lnTo>
                  <a:lnTo>
                    <a:pt x="244" y="386"/>
                  </a:lnTo>
                  <a:lnTo>
                    <a:pt x="286" y="386"/>
                  </a:lnTo>
                  <a:lnTo>
                    <a:pt x="317" y="369"/>
                  </a:lnTo>
                  <a:lnTo>
                    <a:pt x="333"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ES_tradnl"/>
            </a:p>
          </p:txBody>
        </p:sp>
      </p:grpSp>
      <p:sp>
        <p:nvSpPr>
          <p:cNvPr id="26642" name="Line 38"/>
          <p:cNvSpPr>
            <a:spLocks noChangeShapeType="1"/>
          </p:cNvSpPr>
          <p:nvPr/>
        </p:nvSpPr>
        <p:spPr bwMode="auto">
          <a:xfrm flipH="1" flipV="1">
            <a:off x="6365876" y="1898650"/>
            <a:ext cx="1800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3658138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634</TotalTime>
  <Words>2239</Words>
  <Application>Microsoft Office PowerPoint</Application>
  <PresentationFormat>Personalizado</PresentationFormat>
  <Paragraphs>233</Paragraphs>
  <Slides>25</Slides>
  <Notes>6</Notes>
  <HiddenSlides>1</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Promoción de salud</vt:lpstr>
      <vt:lpstr>Sumario</vt:lpstr>
      <vt:lpstr>Objetivos</vt:lpstr>
      <vt:lpstr>Presentación de PowerPoint</vt:lpstr>
      <vt:lpstr>La comunicación  en salud</vt:lpstr>
      <vt:lpstr>Presentación de PowerPoint</vt:lpstr>
      <vt:lpstr>Presentación de PowerPoint</vt:lpstr>
      <vt:lpstr>Presentación de PowerPoint</vt:lpstr>
      <vt:lpstr> Funciones de la comunicación</vt:lpstr>
      <vt:lpstr>Presentación de PowerPoint</vt:lpstr>
      <vt:lpstr>Presentación de PowerPoint</vt:lpstr>
      <vt:lpstr>Presentación de PowerPoint</vt:lpstr>
      <vt:lpstr>El mensaje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COMUNICACIÒN EN SALUD</dc:title>
  <dc:creator>Dr</dc:creator>
  <cp:lastModifiedBy>Filial de Ciencias Médicas "Lidia Doce Sánchez"</cp:lastModifiedBy>
  <cp:revision>59</cp:revision>
  <dcterms:created xsi:type="dcterms:W3CDTF">2018-01-14T21:14:08Z</dcterms:created>
  <dcterms:modified xsi:type="dcterms:W3CDTF">2024-05-03T14:34:35Z</dcterms:modified>
</cp:coreProperties>
</file>