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50" r:id="rId2"/>
  </p:sldMasterIdLst>
  <p:notesMasterIdLst>
    <p:notesMasterId r:id="rId76"/>
  </p:notesMasterIdLst>
  <p:sldIdLst>
    <p:sldId id="256" r:id="rId3"/>
    <p:sldId id="404" r:id="rId4"/>
    <p:sldId id="257" r:id="rId5"/>
    <p:sldId id="385" r:id="rId6"/>
    <p:sldId id="394" r:id="rId7"/>
    <p:sldId id="395" r:id="rId8"/>
    <p:sldId id="405" r:id="rId9"/>
    <p:sldId id="391" r:id="rId10"/>
    <p:sldId id="406" r:id="rId11"/>
    <p:sldId id="392" r:id="rId12"/>
    <p:sldId id="315" r:id="rId13"/>
    <p:sldId id="340" r:id="rId14"/>
    <p:sldId id="396" r:id="rId15"/>
    <p:sldId id="397" r:id="rId16"/>
    <p:sldId id="398" r:id="rId17"/>
    <p:sldId id="399" r:id="rId18"/>
    <p:sldId id="400" r:id="rId19"/>
    <p:sldId id="401" r:id="rId20"/>
    <p:sldId id="386" r:id="rId21"/>
    <p:sldId id="402" r:id="rId22"/>
    <p:sldId id="333" r:id="rId23"/>
    <p:sldId id="341" r:id="rId24"/>
    <p:sldId id="343" r:id="rId25"/>
    <p:sldId id="344" r:id="rId26"/>
    <p:sldId id="390" r:id="rId27"/>
    <p:sldId id="393" r:id="rId28"/>
    <p:sldId id="409" r:id="rId29"/>
    <p:sldId id="408" r:id="rId30"/>
    <p:sldId id="337" r:id="rId31"/>
    <p:sldId id="407" r:id="rId32"/>
    <p:sldId id="410" r:id="rId33"/>
    <p:sldId id="411" r:id="rId34"/>
    <p:sldId id="412" r:id="rId35"/>
    <p:sldId id="413" r:id="rId36"/>
    <p:sldId id="414" r:id="rId37"/>
    <p:sldId id="415" r:id="rId38"/>
    <p:sldId id="416" r:id="rId39"/>
    <p:sldId id="418" r:id="rId40"/>
    <p:sldId id="419" r:id="rId41"/>
    <p:sldId id="420" r:id="rId42"/>
    <p:sldId id="421" r:id="rId43"/>
    <p:sldId id="422" r:id="rId44"/>
    <p:sldId id="423" r:id="rId45"/>
    <p:sldId id="424" r:id="rId46"/>
    <p:sldId id="425" r:id="rId47"/>
    <p:sldId id="426" r:id="rId48"/>
    <p:sldId id="427" r:id="rId49"/>
    <p:sldId id="428" r:id="rId50"/>
    <p:sldId id="429" r:id="rId51"/>
    <p:sldId id="430" r:id="rId52"/>
    <p:sldId id="431" r:id="rId53"/>
    <p:sldId id="432" r:id="rId54"/>
    <p:sldId id="434" r:id="rId55"/>
    <p:sldId id="435" r:id="rId56"/>
    <p:sldId id="436" r:id="rId57"/>
    <p:sldId id="437" r:id="rId58"/>
    <p:sldId id="438" r:id="rId59"/>
    <p:sldId id="439" r:id="rId60"/>
    <p:sldId id="440" r:id="rId61"/>
    <p:sldId id="441" r:id="rId62"/>
    <p:sldId id="442" r:id="rId63"/>
    <p:sldId id="443" r:id="rId64"/>
    <p:sldId id="444" r:id="rId65"/>
    <p:sldId id="445" r:id="rId66"/>
    <p:sldId id="446" r:id="rId67"/>
    <p:sldId id="447" r:id="rId68"/>
    <p:sldId id="448" r:id="rId69"/>
    <p:sldId id="449" r:id="rId70"/>
    <p:sldId id="450" r:id="rId71"/>
    <p:sldId id="451" r:id="rId72"/>
    <p:sldId id="452" r:id="rId73"/>
    <p:sldId id="453" r:id="rId74"/>
    <p:sldId id="454" r:id="rId75"/>
  </p:sldIdLst>
  <p:sldSz cx="9144000" cy="6858000" type="screen4x3"/>
  <p:notesSz cx="6858000" cy="9144000"/>
  <p:defaultTextStyle>
    <a:defPPr>
      <a:defRPr lang="es-ES"/>
    </a:defPPr>
    <a:lvl1pPr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24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24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24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24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6699"/>
    <a:srgbClr val="CCFFFF"/>
    <a:srgbClr val="333300"/>
    <a:srgbClr val="FFFFCC"/>
    <a:srgbClr val="009999"/>
    <a:srgbClr val="9966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367" autoAdjust="0"/>
  </p:normalViewPr>
  <p:slideViewPr>
    <p:cSldViewPr>
      <p:cViewPr varScale="1">
        <p:scale>
          <a:sx n="57" d="100"/>
          <a:sy n="57" d="100"/>
        </p:scale>
        <p:origin x="1020" y="4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0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_rels/viewProps.xml.rels><?xml version="1.0" encoding="UTF-8" standalone="yes"?>
<Relationships xmlns="http://schemas.openxmlformats.org/package/2006/relationships"><Relationship Id="rId1"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6998468606432"/>
          <c:y val="9.5768374164810807E-2"/>
          <c:w val="0.58805513016845345"/>
          <c:h val="0.63251670378619151"/>
        </c:manualLayout>
      </c:layout>
      <c:barChart>
        <c:barDir val="col"/>
        <c:grouping val="clustered"/>
        <c:varyColors val="1"/>
        <c:ser>
          <c:idx val="0"/>
          <c:order val="0"/>
          <c:tx>
            <c:strRef>
              <c:f>Sheet1!$A$2</c:f>
              <c:strCache>
                <c:ptCount val="1"/>
                <c:pt idx="0">
                  <c:v>Este</c:v>
                </c:pt>
              </c:strCache>
            </c:strRef>
          </c:tx>
          <c:spPr>
            <a:solidFill>
              <a:schemeClr val="accent1"/>
            </a:solidFill>
            <a:ln w="12706">
              <a:solidFill>
                <a:schemeClr val="tx1"/>
              </a:solidFill>
              <a:prstDash val="solid"/>
            </a:ln>
          </c:spPr>
          <c:invertIfNegative val="0"/>
          <c:dPt>
            <c:idx val="1"/>
            <c:invertIfNegative val="0"/>
            <c:bubble3D val="0"/>
            <c:spPr>
              <a:solidFill>
                <a:srgbClr val="FF00FF"/>
              </a:solidFill>
              <a:ln w="12706">
                <a:solidFill>
                  <a:schemeClr val="tx1"/>
                </a:solidFill>
                <a:prstDash val="solid"/>
              </a:ln>
            </c:spPr>
          </c:dPt>
          <c:dPt>
            <c:idx val="2"/>
            <c:invertIfNegative val="0"/>
            <c:bubble3D val="0"/>
            <c:spPr>
              <a:solidFill>
                <a:schemeClr val="hlink"/>
              </a:solidFill>
              <a:ln w="12706">
                <a:solidFill>
                  <a:schemeClr val="tx1"/>
                </a:solidFill>
                <a:prstDash val="solid"/>
              </a:ln>
            </c:spPr>
          </c:dPt>
          <c:dPt>
            <c:idx val="3"/>
            <c:invertIfNegative val="0"/>
            <c:bubble3D val="0"/>
            <c:spPr>
              <a:solidFill>
                <a:schemeClr val="folHlink"/>
              </a:solidFill>
              <a:ln w="12706">
                <a:solidFill>
                  <a:schemeClr val="tx1"/>
                </a:solidFill>
                <a:prstDash val="solid"/>
              </a:ln>
            </c:spPr>
          </c:dPt>
          <c:cat>
            <c:strRef>
              <c:f>Sheet1!$B$1:$E$1</c:f>
              <c:strCache>
                <c:ptCount val="4"/>
                <c:pt idx="0">
                  <c:v>Ausente</c:v>
                </c:pt>
                <c:pt idx="1">
                  <c:v>Baja</c:v>
                </c:pt>
                <c:pt idx="2">
                  <c:v>Media</c:v>
                </c:pt>
                <c:pt idx="3">
                  <c:v>Alta</c:v>
                </c:pt>
              </c:strCache>
            </c:strRef>
          </c:cat>
          <c:val>
            <c:numRef>
              <c:f>Sheet1!$B$2:$E$2</c:f>
              <c:numCache>
                <c:formatCode>General</c:formatCode>
                <c:ptCount val="4"/>
                <c:pt idx="0">
                  <c:v>25</c:v>
                </c:pt>
                <c:pt idx="1">
                  <c:v>31.25</c:v>
                </c:pt>
                <c:pt idx="2">
                  <c:v>25</c:v>
                </c:pt>
                <c:pt idx="3">
                  <c:v>18.75</c:v>
                </c:pt>
              </c:numCache>
            </c:numRef>
          </c:val>
        </c:ser>
        <c:dLbls>
          <c:showLegendKey val="0"/>
          <c:showVal val="0"/>
          <c:showCatName val="0"/>
          <c:showSerName val="0"/>
          <c:showPercent val="0"/>
          <c:showBubbleSize val="0"/>
        </c:dLbls>
        <c:gapWidth val="150"/>
        <c:axId val="232367920"/>
        <c:axId val="232356496"/>
      </c:barChart>
      <c:catAx>
        <c:axId val="232367920"/>
        <c:scaling>
          <c:orientation val="minMax"/>
        </c:scaling>
        <c:delete val="0"/>
        <c:axPos val="b"/>
        <c:numFmt formatCode="General" sourceLinked="1"/>
        <c:majorTickMark val="out"/>
        <c:minorTickMark val="none"/>
        <c:tickLblPos val="nextTo"/>
        <c:spPr>
          <a:ln w="38119">
            <a:solidFill>
              <a:srgbClr val="FFFF00"/>
            </a:solidFill>
            <a:prstDash val="solid"/>
          </a:ln>
        </c:spPr>
        <c:txPr>
          <a:bodyPr rot="0" vert="horz"/>
          <a:lstStyle/>
          <a:p>
            <a:pPr>
              <a:defRPr sz="1851" b="1" i="0" u="none" strike="noStrike" baseline="0">
                <a:solidFill>
                  <a:schemeClr val="tx1"/>
                </a:solidFill>
                <a:latin typeface="Times New Roman"/>
                <a:ea typeface="Times New Roman"/>
                <a:cs typeface="Times New Roman"/>
              </a:defRPr>
            </a:pPr>
            <a:endParaRPr lang="es-ES"/>
          </a:p>
        </c:txPr>
        <c:crossAx val="232356496"/>
        <c:crosses val="autoZero"/>
        <c:auto val="1"/>
        <c:lblAlgn val="ctr"/>
        <c:lblOffset val="100"/>
        <c:tickLblSkip val="1"/>
        <c:tickMarkSkip val="1"/>
        <c:noMultiLvlLbl val="0"/>
      </c:catAx>
      <c:valAx>
        <c:axId val="232356496"/>
        <c:scaling>
          <c:orientation val="minMax"/>
          <c:max val="35"/>
        </c:scaling>
        <c:delete val="0"/>
        <c:axPos val="l"/>
        <c:numFmt formatCode="General" sourceLinked="1"/>
        <c:majorTickMark val="out"/>
        <c:minorTickMark val="none"/>
        <c:tickLblPos val="nextTo"/>
        <c:spPr>
          <a:ln w="38119">
            <a:solidFill>
              <a:srgbClr val="FFFF00"/>
            </a:solidFill>
            <a:prstDash val="solid"/>
          </a:ln>
        </c:spPr>
        <c:txPr>
          <a:bodyPr rot="0" vert="horz"/>
          <a:lstStyle/>
          <a:p>
            <a:pPr>
              <a:defRPr sz="2901" b="1" i="0" u="none" strike="noStrike" baseline="0">
                <a:solidFill>
                  <a:schemeClr val="tx1"/>
                </a:solidFill>
                <a:latin typeface="Times New Roman"/>
                <a:ea typeface="Times New Roman"/>
                <a:cs typeface="Times New Roman"/>
              </a:defRPr>
            </a:pPr>
            <a:endParaRPr lang="es-ES"/>
          </a:p>
        </c:txPr>
        <c:crossAx val="232367920"/>
        <c:crosses val="autoZero"/>
        <c:crossBetween val="between"/>
        <c:majorUnit val="5"/>
      </c:valAx>
      <c:spPr>
        <a:noFill/>
        <a:ln w="25413">
          <a:noFill/>
        </a:ln>
      </c:spPr>
    </c:plotArea>
    <c:legend>
      <c:legendPos val="b"/>
      <c:layout>
        <c:manualLayout>
          <c:xMode val="edge"/>
          <c:yMode val="edge"/>
          <c:x val="5.3598774885145528E-2"/>
          <c:y val="0.88195991091314063"/>
          <c:w val="0.87136294027565031"/>
          <c:h val="0.11135857461024495"/>
        </c:manualLayout>
      </c:layout>
      <c:overlay val="0"/>
      <c:spPr>
        <a:noFill/>
        <a:ln w="25413">
          <a:noFill/>
        </a:ln>
      </c:spPr>
      <c:txPr>
        <a:bodyPr/>
        <a:lstStyle/>
        <a:p>
          <a:pPr>
            <a:defRPr sz="2576" b="0" i="0" u="none" strike="noStrike" baseline="0">
              <a:solidFill>
                <a:schemeClr val="tx1"/>
              </a:solidFill>
              <a:latin typeface="Arial"/>
              <a:ea typeface="Arial"/>
              <a:cs typeface="Arial"/>
            </a:defRPr>
          </a:pPr>
          <a:endParaRPr lang="es-ES"/>
        </a:p>
      </c:txPr>
    </c:legend>
    <c:plotVisOnly val="1"/>
    <c:dispBlanksAs val="gap"/>
    <c:showDLblsOverMax val="0"/>
  </c:chart>
  <c:spPr>
    <a:noFill/>
    <a:ln>
      <a:noFill/>
    </a:ln>
  </c:spPr>
  <c:txPr>
    <a:bodyPr/>
    <a:lstStyle/>
    <a:p>
      <a:pPr>
        <a:defRPr sz="1851"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91275167785241"/>
          <c:y val="8.1534772182254342E-2"/>
          <c:w val="0.46845637583892646"/>
          <c:h val="0.83693045563549207"/>
        </c:manualLayout>
      </c:layout>
      <c:pieChart>
        <c:varyColors val="1"/>
        <c:ser>
          <c:idx val="0"/>
          <c:order val="0"/>
          <c:tx>
            <c:strRef>
              <c:f>Sheet1!$A$2</c:f>
              <c:strCache>
                <c:ptCount val="1"/>
                <c:pt idx="0">
                  <c:v>Este</c:v>
                </c:pt>
              </c:strCache>
            </c:strRef>
          </c:tx>
          <c:spPr>
            <a:solidFill>
              <a:schemeClr val="accent1"/>
            </a:solidFill>
            <a:ln w="12685">
              <a:solidFill>
                <a:srgbClr val="FFFF00"/>
              </a:solidFill>
              <a:prstDash val="solid"/>
            </a:ln>
          </c:spPr>
          <c:dPt>
            <c:idx val="1"/>
            <c:bubble3D val="0"/>
            <c:spPr>
              <a:solidFill>
                <a:schemeClr val="accent2"/>
              </a:solidFill>
              <a:ln w="12685">
                <a:solidFill>
                  <a:srgbClr val="FFFF00"/>
                </a:solidFill>
                <a:prstDash val="solid"/>
              </a:ln>
            </c:spPr>
          </c:dPt>
          <c:dPt>
            <c:idx val="2"/>
            <c:bubble3D val="0"/>
            <c:spPr>
              <a:solidFill>
                <a:schemeClr val="hlink"/>
              </a:solidFill>
              <a:ln w="12685">
                <a:solidFill>
                  <a:srgbClr val="FFFF00"/>
                </a:solidFill>
                <a:prstDash val="solid"/>
              </a:ln>
            </c:spPr>
          </c:dPt>
          <c:dPt>
            <c:idx val="3"/>
            <c:bubble3D val="0"/>
            <c:spPr>
              <a:solidFill>
                <a:schemeClr val="folHlink"/>
              </a:solidFill>
              <a:ln w="12685">
                <a:solidFill>
                  <a:srgbClr val="FFFF00"/>
                </a:solidFill>
                <a:prstDash val="solid"/>
              </a:ln>
            </c:spPr>
          </c:dPt>
          <c:cat>
            <c:strRef>
              <c:f>Sheet1!$B$1:$E$1</c:f>
              <c:strCache>
                <c:ptCount val="4"/>
                <c:pt idx="0">
                  <c:v>Ausente</c:v>
                </c:pt>
                <c:pt idx="1">
                  <c:v>Baja</c:v>
                </c:pt>
                <c:pt idx="2">
                  <c:v>Media</c:v>
                </c:pt>
                <c:pt idx="3">
                  <c:v>Alta</c:v>
                </c:pt>
              </c:strCache>
            </c:strRef>
          </c:cat>
          <c:val>
            <c:numRef>
              <c:f>Sheet1!$B$2:$E$2</c:f>
              <c:numCache>
                <c:formatCode>General</c:formatCode>
                <c:ptCount val="4"/>
                <c:pt idx="0">
                  <c:v>25</c:v>
                </c:pt>
                <c:pt idx="1">
                  <c:v>31.25</c:v>
                </c:pt>
                <c:pt idx="2">
                  <c:v>25</c:v>
                </c:pt>
                <c:pt idx="3">
                  <c:v>18.75</c:v>
                </c:pt>
              </c:numCache>
            </c:numRef>
          </c:val>
        </c:ser>
        <c:dLbls>
          <c:showLegendKey val="0"/>
          <c:showVal val="0"/>
          <c:showCatName val="0"/>
          <c:showSerName val="0"/>
          <c:showPercent val="0"/>
          <c:showBubbleSize val="0"/>
          <c:showLeaderLines val="1"/>
        </c:dLbls>
        <c:firstSliceAng val="0"/>
      </c:pieChart>
      <c:spPr>
        <a:noFill/>
        <a:ln w="25370">
          <a:noFill/>
        </a:ln>
      </c:spPr>
    </c:plotArea>
    <c:legend>
      <c:legendPos val="r"/>
      <c:layout>
        <c:manualLayout>
          <c:xMode val="edge"/>
          <c:yMode val="edge"/>
          <c:x val="0.74496644295302061"/>
          <c:y val="0.26378896882494052"/>
          <c:w val="0.25100671140939596"/>
          <c:h val="0.47242206235012013"/>
        </c:manualLayout>
      </c:layout>
      <c:overlay val="0"/>
      <c:spPr>
        <a:noFill/>
        <a:ln w="25370">
          <a:noFill/>
        </a:ln>
      </c:spPr>
      <c:txPr>
        <a:bodyPr/>
        <a:lstStyle/>
        <a:p>
          <a:pPr>
            <a:defRPr sz="2572" b="0" i="0" u="none" strike="noStrike" baseline="0">
              <a:solidFill>
                <a:schemeClr val="tx1"/>
              </a:solidFill>
              <a:latin typeface="Arial"/>
              <a:ea typeface="Arial"/>
              <a:cs typeface="Arial"/>
            </a:defRPr>
          </a:pPr>
          <a:endParaRPr lang="es-ES"/>
        </a:p>
      </c:txPr>
    </c:legend>
    <c:plotVisOnly val="1"/>
    <c:dispBlanksAs val="zero"/>
    <c:showDLblsOverMax val="0"/>
  </c:chart>
  <c:spPr>
    <a:noFill/>
    <a:ln>
      <a:noFill/>
    </a:ln>
  </c:spPr>
  <c:txPr>
    <a:bodyPr/>
    <a:lstStyle/>
    <a:p>
      <a:pPr>
        <a:defRPr sz="1798" b="1" i="0" u="none" strike="noStrike" baseline="0">
          <a:solidFill>
            <a:schemeClr val="tx1"/>
          </a:solidFill>
          <a:latin typeface="Times New Roman"/>
          <a:ea typeface="Times New Roman"/>
          <a:cs typeface="Times New Roman"/>
        </a:defRPr>
      </a:pPr>
      <a:endParaRPr lang="es-E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93"/>
      <c:rotY val="20"/>
      <c:depthPercent val="100"/>
      <c:rAngAx val="1"/>
    </c:view3D>
    <c:floor>
      <c:thickness val="0"/>
      <c:spPr>
        <a:solidFill>
          <a:srgbClr val="C0C0C0"/>
        </a:solidFill>
        <a:ln w="12700">
          <a:solidFill>
            <a:srgbClr val="FFFF00"/>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0.10793650793650804"/>
          <c:y val="7.4340527577937715E-2"/>
          <c:w val="0.58571428571428519"/>
          <c:h val="0.76738609112709832"/>
        </c:manualLayout>
      </c:layout>
      <c:bar3DChart>
        <c:barDir val="col"/>
        <c:grouping val="clustered"/>
        <c:varyColors val="0"/>
        <c:ser>
          <c:idx val="0"/>
          <c:order val="0"/>
          <c:tx>
            <c:strRef>
              <c:f>Sheet1!$A$2</c:f>
              <c:strCache>
                <c:ptCount val="1"/>
                <c:pt idx="0">
                  <c:v>Blanca</c:v>
                </c:pt>
              </c:strCache>
            </c:strRef>
          </c:tx>
          <c:spPr>
            <a:solidFill>
              <a:schemeClr val="accent1"/>
            </a:solidFill>
            <a:ln w="12700">
              <a:solidFill>
                <a:schemeClr val="tx1"/>
              </a:solidFill>
              <a:prstDash val="solid"/>
            </a:ln>
          </c:spPr>
          <c:invertIfNegative val="0"/>
          <c:cat>
            <c:strRef>
              <c:f>Sheet1!$B$1:$C$1</c:f>
              <c:strCache>
                <c:ptCount val="2"/>
                <c:pt idx="0">
                  <c:v>Masculino</c:v>
                </c:pt>
                <c:pt idx="1">
                  <c:v>Femenino</c:v>
                </c:pt>
              </c:strCache>
            </c:strRef>
          </c:cat>
          <c:val>
            <c:numRef>
              <c:f>Sheet1!$B$2:$C$2</c:f>
              <c:numCache>
                <c:formatCode>General</c:formatCode>
                <c:ptCount val="2"/>
                <c:pt idx="0">
                  <c:v>42.9</c:v>
                </c:pt>
                <c:pt idx="1">
                  <c:v>51.7</c:v>
                </c:pt>
              </c:numCache>
            </c:numRef>
          </c:val>
        </c:ser>
        <c:ser>
          <c:idx val="1"/>
          <c:order val="1"/>
          <c:tx>
            <c:strRef>
              <c:f>Sheet1!$A$3</c:f>
              <c:strCache>
                <c:ptCount val="1"/>
                <c:pt idx="0">
                  <c:v>Negra</c:v>
                </c:pt>
              </c:strCache>
            </c:strRef>
          </c:tx>
          <c:spPr>
            <a:solidFill>
              <a:srgbClr val="CC99FF"/>
            </a:solidFill>
            <a:ln w="12700">
              <a:solidFill>
                <a:schemeClr val="tx1"/>
              </a:solidFill>
              <a:prstDash val="solid"/>
            </a:ln>
          </c:spPr>
          <c:invertIfNegative val="0"/>
          <c:cat>
            <c:strRef>
              <c:f>Sheet1!$B$1:$C$1</c:f>
              <c:strCache>
                <c:ptCount val="2"/>
                <c:pt idx="0">
                  <c:v>Masculino</c:v>
                </c:pt>
                <c:pt idx="1">
                  <c:v>Femenino</c:v>
                </c:pt>
              </c:strCache>
            </c:strRef>
          </c:cat>
          <c:val>
            <c:numRef>
              <c:f>Sheet1!$B$3:$C$3</c:f>
              <c:numCache>
                <c:formatCode>General</c:formatCode>
                <c:ptCount val="2"/>
                <c:pt idx="0">
                  <c:v>34.200000000000003</c:v>
                </c:pt>
                <c:pt idx="1">
                  <c:v>29.3</c:v>
                </c:pt>
              </c:numCache>
            </c:numRef>
          </c:val>
        </c:ser>
        <c:ser>
          <c:idx val="2"/>
          <c:order val="2"/>
          <c:tx>
            <c:strRef>
              <c:f>Sheet1!$A$4</c:f>
              <c:strCache>
                <c:ptCount val="1"/>
                <c:pt idx="0">
                  <c:v>Mestiza</c:v>
                </c:pt>
              </c:strCache>
            </c:strRef>
          </c:tx>
          <c:spPr>
            <a:solidFill>
              <a:schemeClr val="hlink"/>
            </a:solidFill>
            <a:ln w="12700">
              <a:solidFill>
                <a:schemeClr val="tx1"/>
              </a:solidFill>
              <a:prstDash val="solid"/>
            </a:ln>
          </c:spPr>
          <c:invertIfNegative val="0"/>
          <c:cat>
            <c:strRef>
              <c:f>Sheet1!$B$1:$C$1</c:f>
              <c:strCache>
                <c:ptCount val="2"/>
                <c:pt idx="0">
                  <c:v>Masculino</c:v>
                </c:pt>
                <c:pt idx="1">
                  <c:v>Femenino</c:v>
                </c:pt>
              </c:strCache>
            </c:strRef>
          </c:cat>
          <c:val>
            <c:numRef>
              <c:f>Sheet1!$B$4:$C$4</c:f>
              <c:numCache>
                <c:formatCode>General</c:formatCode>
                <c:ptCount val="2"/>
                <c:pt idx="0">
                  <c:v>22.8</c:v>
                </c:pt>
                <c:pt idx="1">
                  <c:v>19</c:v>
                </c:pt>
              </c:numCache>
            </c:numRef>
          </c:val>
        </c:ser>
        <c:dLbls>
          <c:showLegendKey val="0"/>
          <c:showVal val="0"/>
          <c:showCatName val="0"/>
          <c:showSerName val="0"/>
          <c:showPercent val="0"/>
          <c:showBubbleSize val="0"/>
        </c:dLbls>
        <c:gapWidth val="150"/>
        <c:gapDepth val="0"/>
        <c:shape val="box"/>
        <c:axId val="314968240"/>
        <c:axId val="314958448"/>
        <c:axId val="0"/>
      </c:bar3DChart>
      <c:catAx>
        <c:axId val="314968240"/>
        <c:scaling>
          <c:orientation val="minMax"/>
        </c:scaling>
        <c:delete val="0"/>
        <c:axPos val="b"/>
        <c:numFmt formatCode="General" sourceLinked="1"/>
        <c:majorTickMark val="out"/>
        <c:minorTickMark val="none"/>
        <c:tickLblPos val="low"/>
        <c:spPr>
          <a:ln w="38099">
            <a:solidFill>
              <a:srgbClr val="FFFF00"/>
            </a:solidFill>
            <a:prstDash val="solid"/>
          </a:ln>
        </c:spPr>
        <c:txPr>
          <a:bodyPr rot="0" vert="horz"/>
          <a:lstStyle/>
          <a:p>
            <a:pPr>
              <a:defRPr sz="2200" b="1" i="0" u="none" strike="noStrike" baseline="0">
                <a:solidFill>
                  <a:schemeClr val="tx1"/>
                </a:solidFill>
                <a:latin typeface="Arial"/>
                <a:ea typeface="Arial"/>
                <a:cs typeface="Arial"/>
              </a:defRPr>
            </a:pPr>
            <a:endParaRPr lang="es-ES"/>
          </a:p>
        </c:txPr>
        <c:crossAx val="314958448"/>
        <c:crosses val="autoZero"/>
        <c:auto val="1"/>
        <c:lblAlgn val="ctr"/>
        <c:lblOffset val="100"/>
        <c:tickLblSkip val="1"/>
        <c:tickMarkSkip val="1"/>
        <c:noMultiLvlLbl val="0"/>
      </c:catAx>
      <c:valAx>
        <c:axId val="314958448"/>
        <c:scaling>
          <c:orientation val="minMax"/>
        </c:scaling>
        <c:delete val="0"/>
        <c:axPos val="l"/>
        <c:numFmt formatCode="General" sourceLinked="1"/>
        <c:majorTickMark val="out"/>
        <c:minorTickMark val="none"/>
        <c:tickLblPos val="nextTo"/>
        <c:spPr>
          <a:ln w="38099">
            <a:solidFill>
              <a:srgbClr val="FFFF00"/>
            </a:solidFill>
            <a:prstDash val="solid"/>
          </a:ln>
        </c:spPr>
        <c:txPr>
          <a:bodyPr rot="0" vert="horz"/>
          <a:lstStyle/>
          <a:p>
            <a:pPr>
              <a:defRPr sz="2800" b="1" i="0" u="none" strike="noStrike" baseline="0">
                <a:solidFill>
                  <a:schemeClr val="tx1"/>
                </a:solidFill>
                <a:latin typeface="Arial"/>
                <a:ea typeface="Arial"/>
                <a:cs typeface="Arial"/>
              </a:defRPr>
            </a:pPr>
            <a:endParaRPr lang="es-ES"/>
          </a:p>
        </c:txPr>
        <c:crossAx val="314968240"/>
        <c:crosses val="autoZero"/>
        <c:crossBetween val="between"/>
      </c:valAx>
      <c:spPr>
        <a:noFill/>
        <a:ln w="25399">
          <a:noFill/>
        </a:ln>
      </c:spPr>
    </c:plotArea>
    <c:legend>
      <c:legendPos val="r"/>
      <c:layout>
        <c:manualLayout>
          <c:xMode val="edge"/>
          <c:yMode val="edge"/>
          <c:x val="0.70793650793650797"/>
          <c:y val="0.6043165467625895"/>
          <c:w val="0.27936507936507976"/>
          <c:h val="0.35491606714628338"/>
        </c:manualLayout>
      </c:layout>
      <c:overlay val="0"/>
      <c:spPr>
        <a:noFill/>
        <a:ln w="25399">
          <a:noFill/>
        </a:ln>
      </c:spPr>
      <c:txPr>
        <a:bodyPr/>
        <a:lstStyle/>
        <a:p>
          <a:pPr>
            <a:defRPr sz="2575" b="0" i="0" u="none" strike="noStrike" baseline="0">
              <a:solidFill>
                <a:schemeClr val="tx1"/>
              </a:solidFill>
              <a:latin typeface="Arial"/>
              <a:ea typeface="Arial"/>
              <a:cs typeface="Arial"/>
            </a:defRPr>
          </a:pPr>
          <a:endParaRPr lang="es-ES"/>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01587301587301"/>
          <c:y val="9.8321342925659666E-2"/>
          <c:w val="0.52380952380952384"/>
          <c:h val="0.7122302158273377"/>
        </c:manualLayout>
      </c:layout>
      <c:barChart>
        <c:barDir val="col"/>
        <c:grouping val="stacked"/>
        <c:varyColors val="0"/>
        <c:ser>
          <c:idx val="0"/>
          <c:order val="0"/>
          <c:tx>
            <c:strRef>
              <c:f>Sheet1!$A$2</c:f>
              <c:strCache>
                <c:ptCount val="1"/>
                <c:pt idx="0">
                  <c:v>Blanca</c:v>
                </c:pt>
              </c:strCache>
            </c:strRef>
          </c:tx>
          <c:spPr>
            <a:solidFill>
              <a:schemeClr val="accent1"/>
            </a:solidFill>
            <a:ln w="12700">
              <a:solidFill>
                <a:schemeClr val="tx1"/>
              </a:solidFill>
              <a:prstDash val="solid"/>
            </a:ln>
          </c:spPr>
          <c:invertIfNegative val="0"/>
          <c:cat>
            <c:strRef>
              <c:f>Sheet1!$B$1:$C$1</c:f>
              <c:strCache>
                <c:ptCount val="2"/>
                <c:pt idx="0">
                  <c:v>Masculino</c:v>
                </c:pt>
                <c:pt idx="1">
                  <c:v>Femenino</c:v>
                </c:pt>
              </c:strCache>
            </c:strRef>
          </c:cat>
          <c:val>
            <c:numRef>
              <c:f>Sheet1!$B$2:$C$2</c:f>
              <c:numCache>
                <c:formatCode>General</c:formatCode>
                <c:ptCount val="2"/>
                <c:pt idx="0">
                  <c:v>42.9</c:v>
                </c:pt>
                <c:pt idx="1">
                  <c:v>51.7</c:v>
                </c:pt>
              </c:numCache>
            </c:numRef>
          </c:val>
        </c:ser>
        <c:ser>
          <c:idx val="1"/>
          <c:order val="1"/>
          <c:tx>
            <c:strRef>
              <c:f>Sheet1!$A$3</c:f>
              <c:strCache>
                <c:ptCount val="1"/>
                <c:pt idx="0">
                  <c:v>Negra</c:v>
                </c:pt>
              </c:strCache>
            </c:strRef>
          </c:tx>
          <c:spPr>
            <a:solidFill>
              <a:srgbClr val="CC99FF"/>
            </a:solidFill>
            <a:ln w="12700">
              <a:solidFill>
                <a:schemeClr val="tx1"/>
              </a:solidFill>
              <a:prstDash val="solid"/>
            </a:ln>
          </c:spPr>
          <c:invertIfNegative val="0"/>
          <c:cat>
            <c:strRef>
              <c:f>Sheet1!$B$1:$C$1</c:f>
              <c:strCache>
                <c:ptCount val="2"/>
                <c:pt idx="0">
                  <c:v>Masculino</c:v>
                </c:pt>
                <c:pt idx="1">
                  <c:v>Femenino</c:v>
                </c:pt>
              </c:strCache>
            </c:strRef>
          </c:cat>
          <c:val>
            <c:numRef>
              <c:f>Sheet1!$B$3:$C$3</c:f>
              <c:numCache>
                <c:formatCode>General</c:formatCode>
                <c:ptCount val="2"/>
                <c:pt idx="0">
                  <c:v>34.200000000000003</c:v>
                </c:pt>
                <c:pt idx="1">
                  <c:v>29.3</c:v>
                </c:pt>
              </c:numCache>
            </c:numRef>
          </c:val>
        </c:ser>
        <c:ser>
          <c:idx val="2"/>
          <c:order val="2"/>
          <c:tx>
            <c:strRef>
              <c:f>Sheet1!$A$4</c:f>
              <c:strCache>
                <c:ptCount val="1"/>
                <c:pt idx="0">
                  <c:v>Mestiza</c:v>
                </c:pt>
              </c:strCache>
            </c:strRef>
          </c:tx>
          <c:spPr>
            <a:solidFill>
              <a:srgbClr val="00FFFF"/>
            </a:solidFill>
            <a:ln w="12700">
              <a:solidFill>
                <a:schemeClr val="tx1"/>
              </a:solidFill>
              <a:prstDash val="solid"/>
            </a:ln>
          </c:spPr>
          <c:invertIfNegative val="0"/>
          <c:cat>
            <c:strRef>
              <c:f>Sheet1!$B$1:$C$1</c:f>
              <c:strCache>
                <c:ptCount val="2"/>
                <c:pt idx="0">
                  <c:v>Masculino</c:v>
                </c:pt>
                <c:pt idx="1">
                  <c:v>Femenino</c:v>
                </c:pt>
              </c:strCache>
            </c:strRef>
          </c:cat>
          <c:val>
            <c:numRef>
              <c:f>Sheet1!$B$4:$C$4</c:f>
              <c:numCache>
                <c:formatCode>General</c:formatCode>
                <c:ptCount val="2"/>
                <c:pt idx="0">
                  <c:v>22.8</c:v>
                </c:pt>
                <c:pt idx="1">
                  <c:v>19</c:v>
                </c:pt>
              </c:numCache>
            </c:numRef>
          </c:val>
        </c:ser>
        <c:dLbls>
          <c:showLegendKey val="0"/>
          <c:showVal val="0"/>
          <c:showCatName val="0"/>
          <c:showSerName val="0"/>
          <c:showPercent val="0"/>
          <c:showBubbleSize val="0"/>
        </c:dLbls>
        <c:gapWidth val="150"/>
        <c:overlap val="100"/>
        <c:axId val="314963344"/>
        <c:axId val="314964432"/>
      </c:barChart>
      <c:catAx>
        <c:axId val="314963344"/>
        <c:scaling>
          <c:orientation val="minMax"/>
        </c:scaling>
        <c:delete val="0"/>
        <c:axPos val="b"/>
        <c:numFmt formatCode="General" sourceLinked="1"/>
        <c:majorTickMark val="out"/>
        <c:minorTickMark val="none"/>
        <c:tickLblPos val="nextTo"/>
        <c:spPr>
          <a:ln w="12700">
            <a:solidFill>
              <a:srgbClr val="FFFF00"/>
            </a:solidFill>
            <a:prstDash val="solid"/>
          </a:ln>
        </c:spPr>
        <c:txPr>
          <a:bodyPr rot="0" vert="horz"/>
          <a:lstStyle/>
          <a:p>
            <a:pPr>
              <a:defRPr sz="2200" b="1" i="0" u="none" strike="noStrike" baseline="0">
                <a:solidFill>
                  <a:schemeClr val="tx1"/>
                </a:solidFill>
                <a:latin typeface="Arial"/>
                <a:ea typeface="Arial"/>
                <a:cs typeface="Arial"/>
              </a:defRPr>
            </a:pPr>
            <a:endParaRPr lang="es-ES"/>
          </a:p>
        </c:txPr>
        <c:crossAx val="314964432"/>
        <c:crosses val="autoZero"/>
        <c:auto val="1"/>
        <c:lblAlgn val="ctr"/>
        <c:lblOffset val="100"/>
        <c:tickLblSkip val="1"/>
        <c:tickMarkSkip val="1"/>
        <c:noMultiLvlLbl val="0"/>
      </c:catAx>
      <c:valAx>
        <c:axId val="314964432"/>
        <c:scaling>
          <c:orientation val="minMax"/>
          <c:max val="100"/>
        </c:scaling>
        <c:delete val="0"/>
        <c:axPos val="l"/>
        <c:numFmt formatCode="General" sourceLinked="1"/>
        <c:majorTickMark val="out"/>
        <c:minorTickMark val="none"/>
        <c:tickLblPos val="nextTo"/>
        <c:spPr>
          <a:ln w="38099">
            <a:solidFill>
              <a:srgbClr val="FFFF00"/>
            </a:solidFill>
            <a:prstDash val="solid"/>
          </a:ln>
        </c:spPr>
        <c:txPr>
          <a:bodyPr rot="0" vert="horz"/>
          <a:lstStyle/>
          <a:p>
            <a:pPr>
              <a:defRPr sz="2800" b="1" i="0" u="none" strike="noStrike" baseline="0">
                <a:solidFill>
                  <a:schemeClr val="tx1"/>
                </a:solidFill>
                <a:latin typeface="Arial"/>
                <a:ea typeface="Arial"/>
                <a:cs typeface="Arial"/>
              </a:defRPr>
            </a:pPr>
            <a:endParaRPr lang="es-ES"/>
          </a:p>
        </c:txPr>
        <c:crossAx val="314963344"/>
        <c:crosses val="autoZero"/>
        <c:crossBetween val="between"/>
      </c:valAx>
      <c:spPr>
        <a:noFill/>
        <a:ln w="25399">
          <a:noFill/>
        </a:ln>
      </c:spPr>
    </c:plotArea>
    <c:legend>
      <c:legendPos val="r"/>
      <c:layout>
        <c:manualLayout>
          <c:xMode val="edge"/>
          <c:yMode val="edge"/>
          <c:x val="0.72222222222222221"/>
          <c:y val="0.61390887290167906"/>
          <c:w val="0.27460317460317463"/>
          <c:h val="0.36211031175059977"/>
        </c:manualLayout>
      </c:layout>
      <c:overlay val="0"/>
      <c:spPr>
        <a:noFill/>
        <a:ln w="25399">
          <a:noFill/>
        </a:ln>
      </c:spPr>
      <c:txPr>
        <a:bodyPr/>
        <a:lstStyle/>
        <a:p>
          <a:pPr>
            <a:defRPr sz="2390" b="1" i="0" u="none" strike="noStrike" baseline="0">
              <a:solidFill>
                <a:schemeClr val="tx1"/>
              </a:solidFill>
              <a:latin typeface="Arial"/>
              <a:ea typeface="Arial"/>
              <a:cs typeface="Arial"/>
            </a:defRPr>
          </a:pPr>
          <a:endParaRPr lang="es-ES"/>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68253968253969"/>
          <c:y val="0.10071942446043169"/>
          <c:w val="0.84444444444444489"/>
          <c:h val="0.7985611510791365"/>
        </c:manualLayout>
      </c:layout>
      <c:barChart>
        <c:barDir val="col"/>
        <c:grouping val="clustered"/>
        <c:varyColors val="0"/>
        <c:ser>
          <c:idx val="0"/>
          <c:order val="0"/>
          <c:tx>
            <c:strRef>
              <c:f>Sheet1!$A$2</c:f>
              <c:strCache>
                <c:ptCount val="1"/>
                <c:pt idx="0">
                  <c:v>15-19</c:v>
                </c:pt>
              </c:strCache>
            </c:strRef>
          </c:tx>
          <c:spPr>
            <a:solidFill>
              <a:srgbClr val="FF00FF"/>
            </a:solidFill>
            <a:ln w="11346">
              <a:solidFill>
                <a:schemeClr val="tx1"/>
              </a:solidFill>
              <a:prstDash val="solid"/>
            </a:ln>
          </c:spPr>
          <c:invertIfNegative val="0"/>
          <c:cat>
            <c:numRef>
              <c:f>Sheet1!$B$1:$B$1</c:f>
              <c:numCache>
                <c:formatCode>General</c:formatCode>
                <c:ptCount val="1"/>
              </c:numCache>
            </c:numRef>
          </c:cat>
          <c:val>
            <c:numRef>
              <c:f>Sheet1!$B$2:$B$2</c:f>
              <c:numCache>
                <c:formatCode>General</c:formatCode>
                <c:ptCount val="1"/>
                <c:pt idx="0">
                  <c:v>12.2</c:v>
                </c:pt>
              </c:numCache>
            </c:numRef>
          </c:val>
        </c:ser>
        <c:ser>
          <c:idx val="1"/>
          <c:order val="1"/>
          <c:tx>
            <c:strRef>
              <c:f>Sheet1!$A$3</c:f>
              <c:strCache>
                <c:ptCount val="1"/>
                <c:pt idx="0">
                  <c:v>20-24</c:v>
                </c:pt>
              </c:strCache>
            </c:strRef>
          </c:tx>
          <c:spPr>
            <a:solidFill>
              <a:srgbClr val="FF00FF"/>
            </a:solidFill>
            <a:ln w="11346">
              <a:solidFill>
                <a:schemeClr val="tx1"/>
              </a:solidFill>
              <a:prstDash val="solid"/>
            </a:ln>
          </c:spPr>
          <c:invertIfNegative val="0"/>
          <c:cat>
            <c:numRef>
              <c:f>Sheet1!$B$1:$B$1</c:f>
              <c:numCache>
                <c:formatCode>General</c:formatCode>
                <c:ptCount val="1"/>
              </c:numCache>
            </c:numRef>
          </c:cat>
          <c:val>
            <c:numRef>
              <c:f>Sheet1!$B$3:$B$3</c:f>
              <c:numCache>
                <c:formatCode>General</c:formatCode>
                <c:ptCount val="1"/>
                <c:pt idx="0">
                  <c:v>18.899999999999999</c:v>
                </c:pt>
              </c:numCache>
            </c:numRef>
          </c:val>
        </c:ser>
        <c:ser>
          <c:idx val="2"/>
          <c:order val="2"/>
          <c:tx>
            <c:strRef>
              <c:f>Sheet1!$A$4</c:f>
              <c:strCache>
                <c:ptCount val="1"/>
                <c:pt idx="0">
                  <c:v>25-29</c:v>
                </c:pt>
              </c:strCache>
            </c:strRef>
          </c:tx>
          <c:spPr>
            <a:solidFill>
              <a:srgbClr val="FF00FF"/>
            </a:solidFill>
            <a:ln w="11346">
              <a:solidFill>
                <a:schemeClr val="tx1"/>
              </a:solidFill>
              <a:prstDash val="solid"/>
            </a:ln>
          </c:spPr>
          <c:invertIfNegative val="0"/>
          <c:cat>
            <c:numRef>
              <c:f>Sheet1!$B$1:$B$1</c:f>
              <c:numCache>
                <c:formatCode>General</c:formatCode>
                <c:ptCount val="1"/>
              </c:numCache>
            </c:numRef>
          </c:cat>
          <c:val>
            <c:numRef>
              <c:f>Sheet1!$B$4:$B$4</c:f>
              <c:numCache>
                <c:formatCode>General</c:formatCode>
                <c:ptCount val="1"/>
                <c:pt idx="0">
                  <c:v>13.5</c:v>
                </c:pt>
              </c:numCache>
            </c:numRef>
          </c:val>
        </c:ser>
        <c:ser>
          <c:idx val="3"/>
          <c:order val="3"/>
          <c:tx>
            <c:strRef>
              <c:f>Sheet1!$A$5</c:f>
              <c:strCache>
                <c:ptCount val="1"/>
                <c:pt idx="0">
                  <c:v>30-34</c:v>
                </c:pt>
              </c:strCache>
            </c:strRef>
          </c:tx>
          <c:spPr>
            <a:solidFill>
              <a:srgbClr val="FF00FF"/>
            </a:solidFill>
            <a:ln w="11346">
              <a:solidFill>
                <a:schemeClr val="tx1"/>
              </a:solidFill>
              <a:prstDash val="solid"/>
            </a:ln>
          </c:spPr>
          <c:invertIfNegative val="0"/>
          <c:cat>
            <c:numRef>
              <c:f>Sheet1!$B$1:$B$1</c:f>
              <c:numCache>
                <c:formatCode>General</c:formatCode>
                <c:ptCount val="1"/>
              </c:numCache>
            </c:numRef>
          </c:cat>
          <c:val>
            <c:numRef>
              <c:f>Sheet1!$B$5:$B$5</c:f>
              <c:numCache>
                <c:formatCode>General</c:formatCode>
                <c:ptCount val="1"/>
                <c:pt idx="0">
                  <c:v>21.6</c:v>
                </c:pt>
              </c:numCache>
            </c:numRef>
          </c:val>
        </c:ser>
        <c:ser>
          <c:idx val="4"/>
          <c:order val="4"/>
          <c:tx>
            <c:strRef>
              <c:f>Sheet1!$A$6</c:f>
              <c:strCache>
                <c:ptCount val="1"/>
                <c:pt idx="0">
                  <c:v>35-39</c:v>
                </c:pt>
              </c:strCache>
            </c:strRef>
          </c:tx>
          <c:spPr>
            <a:solidFill>
              <a:srgbClr val="FF00FF"/>
            </a:solidFill>
            <a:ln w="11346">
              <a:solidFill>
                <a:schemeClr val="tx1"/>
              </a:solidFill>
              <a:prstDash val="solid"/>
            </a:ln>
          </c:spPr>
          <c:invertIfNegative val="0"/>
          <c:cat>
            <c:numRef>
              <c:f>Sheet1!$B$1:$B$1</c:f>
              <c:numCache>
                <c:formatCode>General</c:formatCode>
                <c:ptCount val="1"/>
              </c:numCache>
            </c:numRef>
          </c:cat>
          <c:val>
            <c:numRef>
              <c:f>Sheet1!$B$6:$B$6</c:f>
              <c:numCache>
                <c:formatCode>General</c:formatCode>
                <c:ptCount val="1"/>
                <c:pt idx="0">
                  <c:v>33.800000000000004</c:v>
                </c:pt>
              </c:numCache>
            </c:numRef>
          </c:val>
        </c:ser>
        <c:dLbls>
          <c:showLegendKey val="0"/>
          <c:showVal val="0"/>
          <c:showCatName val="0"/>
          <c:showSerName val="0"/>
          <c:showPercent val="0"/>
          <c:showBubbleSize val="0"/>
        </c:dLbls>
        <c:gapWidth val="0"/>
        <c:axId val="314966064"/>
        <c:axId val="407550272"/>
      </c:barChart>
      <c:catAx>
        <c:axId val="314966064"/>
        <c:scaling>
          <c:orientation val="minMax"/>
        </c:scaling>
        <c:delete val="0"/>
        <c:axPos val="b"/>
        <c:numFmt formatCode="General" sourceLinked="1"/>
        <c:majorTickMark val="out"/>
        <c:minorTickMark val="none"/>
        <c:tickLblPos val="nextTo"/>
        <c:spPr>
          <a:ln w="2837">
            <a:solidFill>
              <a:schemeClr val="tx1"/>
            </a:solidFill>
            <a:prstDash val="solid"/>
          </a:ln>
        </c:spPr>
        <c:txPr>
          <a:bodyPr rot="0" vert="horz"/>
          <a:lstStyle/>
          <a:p>
            <a:pPr>
              <a:defRPr sz="1608" b="1" i="0" u="none" strike="noStrike" baseline="0">
                <a:solidFill>
                  <a:schemeClr val="tx1"/>
                </a:solidFill>
                <a:latin typeface="Times New Roman"/>
                <a:ea typeface="Times New Roman"/>
                <a:cs typeface="Times New Roman"/>
              </a:defRPr>
            </a:pPr>
            <a:endParaRPr lang="es-ES"/>
          </a:p>
        </c:txPr>
        <c:crossAx val="407550272"/>
        <c:crosses val="autoZero"/>
        <c:auto val="1"/>
        <c:lblAlgn val="ctr"/>
        <c:lblOffset val="100"/>
        <c:tickLblSkip val="1"/>
        <c:tickMarkSkip val="1"/>
        <c:noMultiLvlLbl val="0"/>
      </c:catAx>
      <c:valAx>
        <c:axId val="407550272"/>
        <c:scaling>
          <c:orientation val="minMax"/>
        </c:scaling>
        <c:delete val="0"/>
        <c:axPos val="l"/>
        <c:numFmt formatCode="General" sourceLinked="1"/>
        <c:majorTickMark val="out"/>
        <c:minorTickMark val="none"/>
        <c:tickLblPos val="nextTo"/>
        <c:spPr>
          <a:ln w="34039">
            <a:solidFill>
              <a:srgbClr val="FFFF00"/>
            </a:solidFill>
            <a:prstDash val="solid"/>
          </a:ln>
        </c:spPr>
        <c:txPr>
          <a:bodyPr rot="0" vert="horz"/>
          <a:lstStyle/>
          <a:p>
            <a:pPr>
              <a:defRPr sz="2502" b="1" i="0" u="none" strike="noStrike" baseline="0">
                <a:solidFill>
                  <a:schemeClr val="tx1"/>
                </a:solidFill>
                <a:latin typeface="Arial"/>
                <a:ea typeface="Arial"/>
                <a:cs typeface="Arial"/>
              </a:defRPr>
            </a:pPr>
            <a:endParaRPr lang="es-ES"/>
          </a:p>
        </c:txPr>
        <c:crossAx val="314966064"/>
        <c:crosses val="autoZero"/>
        <c:crossBetween val="between"/>
        <c:majorUnit val="5"/>
      </c:valAx>
      <c:spPr>
        <a:noFill/>
        <a:ln w="22693">
          <a:noFill/>
        </a:ln>
      </c:spPr>
    </c:plotArea>
    <c:plotVisOnly val="1"/>
    <c:dispBlanksAs val="gap"/>
    <c:showDLblsOverMax val="0"/>
  </c:chart>
  <c:spPr>
    <a:noFill/>
    <a:ln>
      <a:noFill/>
    </a:ln>
  </c:spPr>
  <c:txPr>
    <a:bodyPr/>
    <a:lstStyle/>
    <a:p>
      <a:pPr>
        <a:defRPr sz="1608"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57142857142867"/>
          <c:y val="9.8321342925659666E-2"/>
          <c:w val="0.5774801509186348"/>
          <c:h val="0.67146282973621041"/>
        </c:manualLayout>
      </c:layout>
      <c:lineChart>
        <c:grouping val="standard"/>
        <c:varyColors val="0"/>
        <c:ser>
          <c:idx val="0"/>
          <c:order val="0"/>
          <c:tx>
            <c:strRef>
              <c:f>Sheet1!$A$2</c:f>
              <c:strCache>
                <c:ptCount val="1"/>
                <c:pt idx="0">
                  <c:v>Masculino</c:v>
                </c:pt>
              </c:strCache>
            </c:strRef>
          </c:tx>
          <c:spPr>
            <a:ln w="12700">
              <a:solidFill>
                <a:srgbClr val="FF0000"/>
              </a:solidFill>
              <a:prstDash val="solid"/>
            </a:ln>
          </c:spPr>
          <c:marker>
            <c:symbol val="diamond"/>
            <c:size val="4"/>
            <c:spPr>
              <a:solidFill>
                <a:srgbClr val="FF0000"/>
              </a:solidFill>
              <a:ln>
                <a:solidFill>
                  <a:srgbClr val="FF0000"/>
                </a:solidFill>
                <a:prstDash val="solid"/>
              </a:ln>
            </c:spPr>
          </c:marker>
          <c:cat>
            <c:numRef>
              <c:f>Sheet1!$B$1:$F$1</c:f>
              <c:numCache>
                <c:formatCode>General</c:formatCode>
                <c:ptCount val="5"/>
                <c:pt idx="0">
                  <c:v>15</c:v>
                </c:pt>
                <c:pt idx="1">
                  <c:v>20</c:v>
                </c:pt>
                <c:pt idx="2">
                  <c:v>25</c:v>
                </c:pt>
                <c:pt idx="3">
                  <c:v>30</c:v>
                </c:pt>
                <c:pt idx="4">
                  <c:v>35</c:v>
                </c:pt>
              </c:numCache>
            </c:numRef>
          </c:cat>
          <c:val>
            <c:numRef>
              <c:f>Sheet1!$B$2:$F$2</c:f>
              <c:numCache>
                <c:formatCode>General</c:formatCode>
                <c:ptCount val="5"/>
                <c:pt idx="0">
                  <c:v>12.8</c:v>
                </c:pt>
                <c:pt idx="1">
                  <c:v>17.399999999999999</c:v>
                </c:pt>
                <c:pt idx="2">
                  <c:v>15.9</c:v>
                </c:pt>
                <c:pt idx="3">
                  <c:v>14.9</c:v>
                </c:pt>
                <c:pt idx="4">
                  <c:v>38.9</c:v>
                </c:pt>
              </c:numCache>
            </c:numRef>
          </c:val>
          <c:smooth val="0"/>
        </c:ser>
        <c:ser>
          <c:idx val="1"/>
          <c:order val="1"/>
          <c:tx>
            <c:strRef>
              <c:f>Sheet1!$A$3</c:f>
              <c:strCache>
                <c:ptCount val="1"/>
                <c:pt idx="0">
                  <c:v>Femenino</c:v>
                </c:pt>
              </c:strCache>
            </c:strRef>
          </c:tx>
          <c:spPr>
            <a:ln w="12700">
              <a:solidFill>
                <a:srgbClr val="FFFF00"/>
              </a:solidFill>
              <a:prstDash val="solid"/>
            </a:ln>
          </c:spPr>
          <c:marker>
            <c:symbol val="square"/>
            <c:size val="4"/>
            <c:spPr>
              <a:solidFill>
                <a:srgbClr val="FFFF00"/>
              </a:solidFill>
              <a:ln>
                <a:solidFill>
                  <a:srgbClr val="FFFF00"/>
                </a:solidFill>
                <a:prstDash val="solid"/>
              </a:ln>
            </c:spPr>
          </c:marker>
          <c:cat>
            <c:numRef>
              <c:f>Sheet1!$B$1:$F$1</c:f>
              <c:numCache>
                <c:formatCode>General</c:formatCode>
                <c:ptCount val="5"/>
                <c:pt idx="0">
                  <c:v>15</c:v>
                </c:pt>
                <c:pt idx="1">
                  <c:v>20</c:v>
                </c:pt>
                <c:pt idx="2">
                  <c:v>25</c:v>
                </c:pt>
                <c:pt idx="3">
                  <c:v>30</c:v>
                </c:pt>
                <c:pt idx="4">
                  <c:v>35</c:v>
                </c:pt>
              </c:numCache>
            </c:numRef>
          </c:cat>
          <c:val>
            <c:numRef>
              <c:f>Sheet1!$B$3:$F$3</c:f>
              <c:numCache>
                <c:formatCode>General</c:formatCode>
                <c:ptCount val="5"/>
                <c:pt idx="0">
                  <c:v>11.4</c:v>
                </c:pt>
                <c:pt idx="1">
                  <c:v>20.6</c:v>
                </c:pt>
                <c:pt idx="2">
                  <c:v>10.8</c:v>
                </c:pt>
                <c:pt idx="3">
                  <c:v>29.1</c:v>
                </c:pt>
                <c:pt idx="4">
                  <c:v>28</c:v>
                </c:pt>
              </c:numCache>
            </c:numRef>
          </c:val>
          <c:smooth val="0"/>
        </c:ser>
        <c:dLbls>
          <c:showLegendKey val="0"/>
          <c:showVal val="0"/>
          <c:showCatName val="0"/>
          <c:showSerName val="0"/>
          <c:showPercent val="0"/>
          <c:showBubbleSize val="0"/>
        </c:dLbls>
        <c:marker val="1"/>
        <c:smooth val="0"/>
        <c:axId val="407552992"/>
        <c:axId val="407553536"/>
      </c:lineChart>
      <c:catAx>
        <c:axId val="407552992"/>
        <c:scaling>
          <c:orientation val="minMax"/>
        </c:scaling>
        <c:delete val="0"/>
        <c:axPos val="b"/>
        <c:numFmt formatCode="General" sourceLinked="1"/>
        <c:majorTickMark val="out"/>
        <c:minorTickMark val="none"/>
        <c:tickLblPos val="nextTo"/>
        <c:spPr>
          <a:ln w="38099">
            <a:solidFill>
              <a:srgbClr val="FFFF00"/>
            </a:solidFill>
            <a:prstDash val="solid"/>
          </a:ln>
        </c:spPr>
        <c:txPr>
          <a:bodyPr rot="0" vert="horz"/>
          <a:lstStyle/>
          <a:p>
            <a:pPr>
              <a:defRPr sz="2800" b="1" i="0" u="none" strike="noStrike" baseline="0">
                <a:solidFill>
                  <a:schemeClr val="tx1"/>
                </a:solidFill>
                <a:latin typeface="Arial"/>
                <a:ea typeface="Arial"/>
                <a:cs typeface="Arial"/>
              </a:defRPr>
            </a:pPr>
            <a:endParaRPr lang="es-ES"/>
          </a:p>
        </c:txPr>
        <c:crossAx val="407553536"/>
        <c:crosses val="autoZero"/>
        <c:auto val="1"/>
        <c:lblAlgn val="ctr"/>
        <c:lblOffset val="100"/>
        <c:tickLblSkip val="1"/>
        <c:tickMarkSkip val="1"/>
        <c:noMultiLvlLbl val="0"/>
      </c:catAx>
      <c:valAx>
        <c:axId val="407553536"/>
        <c:scaling>
          <c:orientation val="minMax"/>
          <c:max val="45"/>
        </c:scaling>
        <c:delete val="0"/>
        <c:axPos val="l"/>
        <c:numFmt formatCode="General" sourceLinked="1"/>
        <c:majorTickMark val="out"/>
        <c:minorTickMark val="none"/>
        <c:tickLblPos val="nextTo"/>
        <c:spPr>
          <a:ln w="38099">
            <a:solidFill>
              <a:srgbClr val="FFFF00"/>
            </a:solidFill>
            <a:prstDash val="solid"/>
          </a:ln>
        </c:spPr>
        <c:txPr>
          <a:bodyPr rot="0" vert="horz"/>
          <a:lstStyle/>
          <a:p>
            <a:pPr>
              <a:defRPr sz="2600" b="1" i="0" u="none" strike="noStrike" baseline="0">
                <a:solidFill>
                  <a:schemeClr val="tx1"/>
                </a:solidFill>
                <a:latin typeface="Arial"/>
                <a:ea typeface="Arial"/>
                <a:cs typeface="Arial"/>
              </a:defRPr>
            </a:pPr>
            <a:endParaRPr lang="es-ES"/>
          </a:p>
        </c:txPr>
        <c:crossAx val="407552992"/>
        <c:crosses val="autoZero"/>
        <c:crossBetween val="between"/>
        <c:majorUnit val="5"/>
      </c:valAx>
      <c:spPr>
        <a:noFill/>
        <a:ln w="25399">
          <a:noFill/>
        </a:ln>
      </c:spPr>
    </c:plotArea>
    <c:legend>
      <c:legendPos val="r"/>
      <c:layout>
        <c:manualLayout>
          <c:xMode val="edge"/>
          <c:yMode val="edge"/>
          <c:x val="0.63601197506561669"/>
          <c:y val="0.56042658602100959"/>
          <c:w val="0.36190476190476262"/>
          <c:h val="0.43645083932853745"/>
        </c:manualLayout>
      </c:layout>
      <c:overlay val="0"/>
      <c:spPr>
        <a:noFill/>
        <a:ln w="25399">
          <a:noFill/>
        </a:ln>
      </c:spPr>
      <c:txPr>
        <a:bodyPr/>
        <a:lstStyle/>
        <a:p>
          <a:pPr>
            <a:defRPr sz="2020" b="1" i="0" u="none" strike="noStrike" baseline="0">
              <a:solidFill>
                <a:schemeClr val="tx1"/>
              </a:solidFill>
              <a:latin typeface="Arial"/>
              <a:ea typeface="Arial"/>
              <a:cs typeface="Arial"/>
            </a:defRPr>
          </a:pPr>
          <a:endParaRPr lang="es-ES"/>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98412698412698"/>
          <c:y val="9.8321342925659666E-2"/>
          <c:w val="0.66666666666666663"/>
          <c:h val="0.69544364508393286"/>
        </c:manualLayout>
      </c:layout>
      <c:lineChart>
        <c:grouping val="standard"/>
        <c:varyColors val="0"/>
        <c:ser>
          <c:idx val="0"/>
          <c:order val="0"/>
          <c:tx>
            <c:strRef>
              <c:f>Sheet1!$A$2</c:f>
              <c:strCache>
                <c:ptCount val="1"/>
                <c:pt idx="0">
                  <c:v>Neo</c:v>
                </c:pt>
              </c:strCache>
            </c:strRef>
          </c:tx>
          <c:spPr>
            <a:ln w="12700">
              <a:solidFill>
                <a:srgbClr val="FF0000"/>
              </a:solidFill>
              <a:prstDash val="solid"/>
            </a:ln>
          </c:spPr>
          <c:marker>
            <c:symbol val="diamond"/>
            <c:size val="4"/>
            <c:spPr>
              <a:solidFill>
                <a:srgbClr val="FF0000"/>
              </a:solidFill>
              <a:ln>
                <a:solidFill>
                  <a:srgbClr val="FF0000"/>
                </a:solidFill>
                <a:prstDash val="solid"/>
              </a:ln>
            </c:spPr>
          </c:marker>
          <c:cat>
            <c:numRef>
              <c:f>Sheet1!$B$1:$J$1</c:f>
              <c:numCache>
                <c:formatCode>General</c:formatCode>
                <c:ptCount val="9"/>
                <c:pt idx="0">
                  <c:v>1990</c:v>
                </c:pt>
                <c:pt idx="1">
                  <c:v>1991</c:v>
                </c:pt>
                <c:pt idx="2">
                  <c:v>1992</c:v>
                </c:pt>
                <c:pt idx="3">
                  <c:v>1993</c:v>
                </c:pt>
                <c:pt idx="4">
                  <c:v>1994</c:v>
                </c:pt>
                <c:pt idx="5">
                  <c:v>1995</c:v>
                </c:pt>
                <c:pt idx="6">
                  <c:v>1996</c:v>
                </c:pt>
                <c:pt idx="7">
                  <c:v>1997</c:v>
                </c:pt>
                <c:pt idx="8">
                  <c:v>1998</c:v>
                </c:pt>
              </c:numCache>
            </c:numRef>
          </c:cat>
          <c:val>
            <c:numRef>
              <c:f>Sheet1!$B$2:$J$2</c:f>
              <c:numCache>
                <c:formatCode>General</c:formatCode>
                <c:ptCount val="9"/>
                <c:pt idx="0">
                  <c:v>4.5999999999999996</c:v>
                </c:pt>
                <c:pt idx="1">
                  <c:v>4.5999999999999996</c:v>
                </c:pt>
                <c:pt idx="2">
                  <c:v>4.5999999999999996</c:v>
                </c:pt>
                <c:pt idx="3">
                  <c:v>4</c:v>
                </c:pt>
                <c:pt idx="4">
                  <c:v>4</c:v>
                </c:pt>
                <c:pt idx="5">
                  <c:v>3.9</c:v>
                </c:pt>
                <c:pt idx="6">
                  <c:v>3.2</c:v>
                </c:pt>
                <c:pt idx="7">
                  <c:v>3</c:v>
                </c:pt>
                <c:pt idx="8">
                  <c:v>2.8</c:v>
                </c:pt>
              </c:numCache>
            </c:numRef>
          </c:val>
          <c:smooth val="0"/>
        </c:ser>
        <c:ser>
          <c:idx val="1"/>
          <c:order val="1"/>
          <c:tx>
            <c:strRef>
              <c:f>Sheet1!$A$3</c:f>
              <c:strCache>
                <c:ptCount val="1"/>
                <c:pt idx="0">
                  <c:v>Fetal</c:v>
                </c:pt>
              </c:strCache>
            </c:strRef>
          </c:tx>
          <c:spPr>
            <a:ln w="12700">
              <a:solidFill>
                <a:srgbClr val="FFFF00"/>
              </a:solidFill>
              <a:prstDash val="solid"/>
            </a:ln>
          </c:spPr>
          <c:marker>
            <c:symbol val="square"/>
            <c:size val="4"/>
            <c:spPr>
              <a:solidFill>
                <a:srgbClr val="FFFF00"/>
              </a:solidFill>
              <a:ln>
                <a:solidFill>
                  <a:srgbClr val="FFFF00"/>
                </a:solidFill>
                <a:prstDash val="solid"/>
              </a:ln>
            </c:spPr>
          </c:marker>
          <c:cat>
            <c:numRef>
              <c:f>Sheet1!$B$1:$J$1</c:f>
              <c:numCache>
                <c:formatCode>General</c:formatCode>
                <c:ptCount val="9"/>
                <c:pt idx="0">
                  <c:v>1990</c:v>
                </c:pt>
                <c:pt idx="1">
                  <c:v>1991</c:v>
                </c:pt>
                <c:pt idx="2">
                  <c:v>1992</c:v>
                </c:pt>
                <c:pt idx="3">
                  <c:v>1993</c:v>
                </c:pt>
                <c:pt idx="4">
                  <c:v>1994</c:v>
                </c:pt>
                <c:pt idx="5">
                  <c:v>1995</c:v>
                </c:pt>
                <c:pt idx="6">
                  <c:v>1996</c:v>
                </c:pt>
                <c:pt idx="7">
                  <c:v>1997</c:v>
                </c:pt>
                <c:pt idx="8">
                  <c:v>1998</c:v>
                </c:pt>
              </c:numCache>
            </c:numRef>
          </c:cat>
          <c:val>
            <c:numRef>
              <c:f>Sheet1!$B$3:$J$3</c:f>
              <c:numCache>
                <c:formatCode>General</c:formatCode>
                <c:ptCount val="9"/>
                <c:pt idx="0">
                  <c:v>10.1</c:v>
                </c:pt>
                <c:pt idx="1">
                  <c:v>9.7000000000000011</c:v>
                </c:pt>
                <c:pt idx="2">
                  <c:v>9.6</c:v>
                </c:pt>
                <c:pt idx="3">
                  <c:v>9.8000000000000007</c:v>
                </c:pt>
                <c:pt idx="4">
                  <c:v>9.7000000000000011</c:v>
                </c:pt>
                <c:pt idx="5">
                  <c:v>9.6</c:v>
                </c:pt>
                <c:pt idx="6">
                  <c:v>9.2000000000000011</c:v>
                </c:pt>
                <c:pt idx="7">
                  <c:v>9.5</c:v>
                </c:pt>
                <c:pt idx="8">
                  <c:v>10</c:v>
                </c:pt>
              </c:numCache>
            </c:numRef>
          </c:val>
          <c:smooth val="0"/>
        </c:ser>
        <c:dLbls>
          <c:showLegendKey val="0"/>
          <c:showVal val="0"/>
          <c:showCatName val="0"/>
          <c:showSerName val="0"/>
          <c:showPercent val="0"/>
          <c:showBubbleSize val="0"/>
        </c:dLbls>
        <c:marker val="1"/>
        <c:smooth val="0"/>
        <c:axId val="2145671648"/>
        <c:axId val="2145673280"/>
      </c:lineChart>
      <c:catAx>
        <c:axId val="2145671648"/>
        <c:scaling>
          <c:orientation val="minMax"/>
        </c:scaling>
        <c:delete val="0"/>
        <c:axPos val="b"/>
        <c:numFmt formatCode="General" sourceLinked="1"/>
        <c:majorTickMark val="out"/>
        <c:minorTickMark val="none"/>
        <c:tickLblPos val="nextTo"/>
        <c:spPr>
          <a:ln w="12700">
            <a:solidFill>
              <a:srgbClr val="FFFF00"/>
            </a:solidFill>
            <a:prstDash val="solid"/>
          </a:ln>
        </c:spPr>
        <c:txPr>
          <a:bodyPr rot="-5400000" vert="horz"/>
          <a:lstStyle/>
          <a:p>
            <a:pPr>
              <a:defRPr sz="1800" b="1" i="0" u="none" strike="noStrike" baseline="0">
                <a:solidFill>
                  <a:schemeClr val="tx1"/>
                </a:solidFill>
                <a:latin typeface="Arial"/>
                <a:ea typeface="Arial"/>
                <a:cs typeface="Arial"/>
              </a:defRPr>
            </a:pPr>
            <a:endParaRPr lang="es-ES"/>
          </a:p>
        </c:txPr>
        <c:crossAx val="2145673280"/>
        <c:crosses val="autoZero"/>
        <c:auto val="1"/>
        <c:lblAlgn val="ctr"/>
        <c:lblOffset val="100"/>
        <c:tickLblSkip val="1"/>
        <c:tickMarkSkip val="1"/>
        <c:noMultiLvlLbl val="0"/>
      </c:catAx>
      <c:valAx>
        <c:axId val="2145673280"/>
        <c:scaling>
          <c:orientation val="minMax"/>
        </c:scaling>
        <c:delete val="0"/>
        <c:axPos val="l"/>
        <c:numFmt formatCode="General" sourceLinked="1"/>
        <c:majorTickMark val="out"/>
        <c:minorTickMark val="none"/>
        <c:tickLblPos val="nextTo"/>
        <c:spPr>
          <a:ln w="12700">
            <a:solidFill>
              <a:srgbClr val="FFFF00"/>
            </a:solidFill>
            <a:prstDash val="solid"/>
          </a:ln>
        </c:spPr>
        <c:txPr>
          <a:bodyPr rot="0" vert="horz"/>
          <a:lstStyle/>
          <a:p>
            <a:pPr>
              <a:defRPr sz="2600" b="1" i="0" u="none" strike="noStrike" baseline="0">
                <a:solidFill>
                  <a:schemeClr val="tx1"/>
                </a:solidFill>
                <a:latin typeface="Arial"/>
                <a:ea typeface="Arial"/>
                <a:cs typeface="Arial"/>
              </a:defRPr>
            </a:pPr>
            <a:endParaRPr lang="es-ES"/>
          </a:p>
        </c:txPr>
        <c:crossAx val="2145671648"/>
        <c:crosses val="autoZero"/>
        <c:crossBetween val="between"/>
      </c:valAx>
      <c:spPr>
        <a:noFill/>
        <a:ln w="25399">
          <a:noFill/>
        </a:ln>
      </c:spPr>
    </c:plotArea>
    <c:legend>
      <c:legendPos val="r"/>
      <c:layout>
        <c:manualLayout>
          <c:xMode val="edge"/>
          <c:yMode val="edge"/>
          <c:x val="0.81428571428571461"/>
          <c:y val="0.68824940047961702"/>
          <c:w val="0.18571428571428594"/>
          <c:h val="0.19904076738609128"/>
        </c:manualLayout>
      </c:layout>
      <c:overlay val="0"/>
      <c:spPr>
        <a:noFill/>
        <a:ln w="25399">
          <a:noFill/>
        </a:ln>
      </c:spPr>
      <c:txPr>
        <a:bodyPr/>
        <a:lstStyle/>
        <a:p>
          <a:pPr>
            <a:defRPr sz="2020" b="1" i="0" u="none" strike="noStrike" baseline="0">
              <a:solidFill>
                <a:schemeClr val="tx1"/>
              </a:solidFill>
              <a:latin typeface="Arial"/>
              <a:ea typeface="Arial"/>
              <a:cs typeface="Arial"/>
            </a:defRPr>
          </a:pPr>
          <a:endParaRPr lang="es-ES"/>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68A94A-4FE2-4C1E-8B4C-1241FFA2015D}"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S"/>
        </a:p>
      </dgm:t>
    </dgm:pt>
    <dgm:pt modelId="{C82F16C0-F063-4A42-8356-2905A8D18068}">
      <dgm:prSet phldrT="[Texto]" custT="1"/>
      <dgm:spPr/>
      <dgm:t>
        <a:bodyPr/>
        <a:lstStyle/>
        <a:p>
          <a:r>
            <a:rPr lang="es-ES" sz="2800" dirty="0" smtClean="0"/>
            <a:t>Obtener información</a:t>
          </a:r>
        </a:p>
        <a:p>
          <a:r>
            <a:rPr lang="es-ES" sz="2800" b="1" dirty="0" smtClean="0">
              <a:solidFill>
                <a:srgbClr val="FFFF00"/>
              </a:solidFill>
              <a:effectLst>
                <a:outerShdw blurRad="38100" dist="38100" dir="2700000" algn="tl">
                  <a:srgbClr val="000000">
                    <a:alpha val="43137"/>
                  </a:srgbClr>
                </a:outerShdw>
              </a:effectLst>
            </a:rPr>
            <a:t>(Recolección)</a:t>
          </a:r>
        </a:p>
      </dgm:t>
    </dgm:pt>
    <dgm:pt modelId="{0D478D87-3E82-4D30-B038-D813A060FD88}" type="parTrans" cxnId="{7F69A601-3545-4797-B57E-B0796B328497}">
      <dgm:prSet/>
      <dgm:spPr/>
      <dgm:t>
        <a:bodyPr/>
        <a:lstStyle/>
        <a:p>
          <a:endParaRPr lang="es-ES"/>
        </a:p>
      </dgm:t>
    </dgm:pt>
    <dgm:pt modelId="{419CCF3D-49CD-401D-9F46-5E52F4E79EE0}" type="sibTrans" cxnId="{7F69A601-3545-4797-B57E-B0796B328497}">
      <dgm:prSet/>
      <dgm:spPr/>
      <dgm:t>
        <a:bodyPr/>
        <a:lstStyle/>
        <a:p>
          <a:endParaRPr lang="es-ES" dirty="0"/>
        </a:p>
      </dgm:t>
    </dgm:pt>
    <dgm:pt modelId="{C80AD66B-C728-4E06-BCEE-D9481D92FF45}">
      <dgm:prSet phldrT="[Texto]" custT="1"/>
      <dgm:spPr/>
      <dgm:t>
        <a:bodyPr/>
        <a:lstStyle/>
        <a:p>
          <a:pPr>
            <a:lnSpc>
              <a:spcPct val="100000"/>
            </a:lnSpc>
            <a:spcAft>
              <a:spcPts val="0"/>
            </a:spcAft>
          </a:pPr>
          <a:r>
            <a:rPr lang="es-ES" sz="2800" dirty="0" smtClean="0"/>
            <a:t>Procesar</a:t>
          </a:r>
        </a:p>
        <a:p>
          <a:pPr>
            <a:lnSpc>
              <a:spcPct val="100000"/>
            </a:lnSpc>
            <a:spcAft>
              <a:spcPts val="0"/>
            </a:spcAft>
          </a:pPr>
          <a:r>
            <a:rPr lang="es-ES" sz="2800" dirty="0" smtClean="0"/>
            <a:t>Información</a:t>
          </a:r>
        </a:p>
        <a:p>
          <a:pPr>
            <a:lnSpc>
              <a:spcPct val="100000"/>
            </a:lnSpc>
            <a:spcAft>
              <a:spcPts val="0"/>
            </a:spcAft>
          </a:pPr>
          <a:r>
            <a:rPr lang="es-ES" sz="2000" b="1" dirty="0" smtClean="0">
              <a:solidFill>
                <a:srgbClr val="FFFF00"/>
              </a:solidFill>
              <a:effectLst>
                <a:outerShdw blurRad="38100" dist="38100" dir="2700000" algn="tl">
                  <a:srgbClr val="000000">
                    <a:alpha val="43137"/>
                  </a:srgbClr>
                </a:outerShdw>
              </a:effectLst>
            </a:rPr>
            <a:t>(Elaboración de los datos)</a:t>
          </a:r>
          <a:endParaRPr lang="es-ES" sz="2000" b="1" dirty="0">
            <a:solidFill>
              <a:srgbClr val="FFFF00"/>
            </a:solidFill>
            <a:effectLst>
              <a:outerShdw blurRad="38100" dist="38100" dir="2700000" algn="tl">
                <a:srgbClr val="000000">
                  <a:alpha val="43137"/>
                </a:srgbClr>
              </a:outerShdw>
            </a:effectLst>
          </a:endParaRPr>
        </a:p>
      </dgm:t>
    </dgm:pt>
    <dgm:pt modelId="{AF4E60D1-E810-42FA-99C7-FE9A7203CC6D}" type="parTrans" cxnId="{0DDF352A-7143-4A8B-8B10-28AB7DAFEA63}">
      <dgm:prSet/>
      <dgm:spPr/>
      <dgm:t>
        <a:bodyPr/>
        <a:lstStyle/>
        <a:p>
          <a:endParaRPr lang="es-ES"/>
        </a:p>
      </dgm:t>
    </dgm:pt>
    <dgm:pt modelId="{6DA27A81-A5F9-442C-8ED0-7EE0934B665C}" type="sibTrans" cxnId="{0DDF352A-7143-4A8B-8B10-28AB7DAFEA63}">
      <dgm:prSet/>
      <dgm:spPr/>
      <dgm:t>
        <a:bodyPr/>
        <a:lstStyle/>
        <a:p>
          <a:endParaRPr lang="es-ES" dirty="0"/>
        </a:p>
      </dgm:t>
    </dgm:pt>
    <dgm:pt modelId="{6DD16798-6035-45B5-98A7-B686E868C3D3}">
      <dgm:prSet phldrT="[Texto]" custT="1"/>
      <dgm:spPr/>
      <dgm:t>
        <a:bodyPr/>
        <a:lstStyle/>
        <a:p>
          <a:r>
            <a:rPr lang="es-ES" sz="1600" b="1" dirty="0" smtClean="0"/>
            <a:t>Organizar</a:t>
          </a:r>
          <a:endParaRPr lang="es-ES" sz="1600" b="1" dirty="0"/>
        </a:p>
      </dgm:t>
    </dgm:pt>
    <dgm:pt modelId="{D88A0192-0F4F-437C-9F4C-7D6128912317}" type="parTrans" cxnId="{34D7E303-857F-4324-97B3-379C85515DAE}">
      <dgm:prSet/>
      <dgm:spPr/>
      <dgm:t>
        <a:bodyPr/>
        <a:lstStyle/>
        <a:p>
          <a:endParaRPr lang="es-ES"/>
        </a:p>
      </dgm:t>
    </dgm:pt>
    <dgm:pt modelId="{377BD562-5C26-45D2-B792-9726BF28D413}" type="sibTrans" cxnId="{34D7E303-857F-4324-97B3-379C85515DAE}">
      <dgm:prSet/>
      <dgm:spPr/>
      <dgm:t>
        <a:bodyPr/>
        <a:lstStyle/>
        <a:p>
          <a:endParaRPr lang="es-ES"/>
        </a:p>
      </dgm:t>
    </dgm:pt>
    <dgm:pt modelId="{FD140054-1010-46B4-8188-50B4C4E35AC2}">
      <dgm:prSet phldrT="[Texto]"/>
      <dgm:spPr/>
      <dgm:t>
        <a:bodyPr/>
        <a:lstStyle/>
        <a:p>
          <a:r>
            <a:rPr lang="es-ES" b="1" dirty="0" smtClean="0">
              <a:solidFill>
                <a:srgbClr val="FFFF00"/>
              </a:solidFill>
              <a:effectLst>
                <a:outerShdw blurRad="38100" dist="38100" dir="2700000" algn="tl">
                  <a:srgbClr val="000000">
                    <a:alpha val="43137"/>
                  </a:srgbClr>
                </a:outerShdw>
              </a:effectLst>
            </a:rPr>
            <a:t>Análisis e Interpretación</a:t>
          </a:r>
          <a:endParaRPr lang="es-ES" b="1" dirty="0">
            <a:solidFill>
              <a:srgbClr val="FFFF00"/>
            </a:solidFill>
            <a:effectLst>
              <a:outerShdw blurRad="38100" dist="38100" dir="2700000" algn="tl">
                <a:srgbClr val="000000">
                  <a:alpha val="43137"/>
                </a:srgbClr>
              </a:outerShdw>
            </a:effectLst>
          </a:endParaRPr>
        </a:p>
      </dgm:t>
    </dgm:pt>
    <dgm:pt modelId="{28C8FAEC-E770-4777-B000-1F5F97E10059}" type="parTrans" cxnId="{B27B3D4A-98D6-46E1-B6EA-D234EF3D7303}">
      <dgm:prSet/>
      <dgm:spPr/>
      <dgm:t>
        <a:bodyPr/>
        <a:lstStyle/>
        <a:p>
          <a:endParaRPr lang="es-ES"/>
        </a:p>
      </dgm:t>
    </dgm:pt>
    <dgm:pt modelId="{6EB1A9BF-ECE5-46B6-ABD1-D6B86E66E291}" type="sibTrans" cxnId="{B27B3D4A-98D6-46E1-B6EA-D234EF3D7303}">
      <dgm:prSet/>
      <dgm:spPr/>
      <dgm:t>
        <a:bodyPr/>
        <a:lstStyle/>
        <a:p>
          <a:endParaRPr lang="es-ES"/>
        </a:p>
      </dgm:t>
    </dgm:pt>
    <dgm:pt modelId="{D9CF480E-6630-4D70-BA34-6DA46BEE1882}">
      <dgm:prSet phldrT="[Texto]" custT="1"/>
      <dgm:spPr/>
      <dgm:t>
        <a:bodyPr/>
        <a:lstStyle/>
        <a:p>
          <a:r>
            <a:rPr lang="es-ES" sz="1600" dirty="0" smtClean="0"/>
            <a:t>Descriptiva (se limita a la muestra)</a:t>
          </a:r>
          <a:endParaRPr lang="es-ES" sz="1600" dirty="0"/>
        </a:p>
      </dgm:t>
    </dgm:pt>
    <dgm:pt modelId="{6927E6C0-0B92-4EA0-B77E-81F220C81711}" type="parTrans" cxnId="{CDED189F-7604-4AB4-A39D-EDBAC6CD4E2D}">
      <dgm:prSet/>
      <dgm:spPr/>
      <dgm:t>
        <a:bodyPr/>
        <a:lstStyle/>
        <a:p>
          <a:endParaRPr lang="es-ES"/>
        </a:p>
      </dgm:t>
    </dgm:pt>
    <dgm:pt modelId="{426B887F-5B21-4838-AF9E-4B9AE786E21F}" type="sibTrans" cxnId="{CDED189F-7604-4AB4-A39D-EDBAC6CD4E2D}">
      <dgm:prSet/>
      <dgm:spPr/>
      <dgm:t>
        <a:bodyPr/>
        <a:lstStyle/>
        <a:p>
          <a:endParaRPr lang="es-ES"/>
        </a:p>
      </dgm:t>
    </dgm:pt>
    <dgm:pt modelId="{A0A4ED76-3E05-43C8-AA8E-339692AF1D62}">
      <dgm:prSet phldrT="[Texto]" custT="1"/>
      <dgm:spPr/>
      <dgm:t>
        <a:bodyPr/>
        <a:lstStyle/>
        <a:p>
          <a:r>
            <a:rPr lang="es-ES" sz="1600" dirty="0" err="1" smtClean="0"/>
            <a:t>Inferencial</a:t>
          </a:r>
          <a:r>
            <a:rPr lang="es-ES" sz="1600" dirty="0" smtClean="0"/>
            <a:t>  (las conclusiones se extienden a la población)</a:t>
          </a:r>
          <a:endParaRPr lang="es-ES" sz="1600" dirty="0"/>
        </a:p>
      </dgm:t>
    </dgm:pt>
    <dgm:pt modelId="{C7939F89-B9BB-4FDC-985C-C74ED2695982}" type="parTrans" cxnId="{A8265AD7-6572-4A11-9008-3D0753CDC3A0}">
      <dgm:prSet/>
      <dgm:spPr/>
      <dgm:t>
        <a:bodyPr/>
        <a:lstStyle/>
        <a:p>
          <a:endParaRPr lang="es-ES"/>
        </a:p>
      </dgm:t>
    </dgm:pt>
    <dgm:pt modelId="{05AB8FDE-0272-465D-8BCA-BFA8AB6882B3}" type="sibTrans" cxnId="{A8265AD7-6572-4A11-9008-3D0753CDC3A0}">
      <dgm:prSet/>
      <dgm:spPr/>
      <dgm:t>
        <a:bodyPr/>
        <a:lstStyle/>
        <a:p>
          <a:endParaRPr lang="es-ES"/>
        </a:p>
      </dgm:t>
    </dgm:pt>
    <dgm:pt modelId="{0C49BFC4-920A-4F96-A3D2-6706C551C354}">
      <dgm:prSet phldrT="[Texto]" custT="1"/>
      <dgm:spPr/>
      <dgm:t>
        <a:bodyPr/>
        <a:lstStyle/>
        <a:p>
          <a:r>
            <a:rPr lang="es-ES" sz="1600" b="1" dirty="0" smtClean="0"/>
            <a:t>Presentar</a:t>
          </a:r>
          <a:endParaRPr lang="es-ES" sz="1600" b="1" dirty="0"/>
        </a:p>
      </dgm:t>
    </dgm:pt>
    <dgm:pt modelId="{A1AA9F2E-4777-40EC-AA2F-E76B62185695}" type="parTrans" cxnId="{8D16990F-9C8E-48E4-833D-9850563306AB}">
      <dgm:prSet/>
      <dgm:spPr/>
      <dgm:t>
        <a:bodyPr/>
        <a:lstStyle/>
        <a:p>
          <a:endParaRPr lang="es-ES"/>
        </a:p>
      </dgm:t>
    </dgm:pt>
    <dgm:pt modelId="{D1DB8109-073F-4C77-AC82-5C4741E029F4}" type="sibTrans" cxnId="{8D16990F-9C8E-48E4-833D-9850563306AB}">
      <dgm:prSet/>
      <dgm:spPr/>
      <dgm:t>
        <a:bodyPr/>
        <a:lstStyle/>
        <a:p>
          <a:endParaRPr lang="es-ES"/>
        </a:p>
      </dgm:t>
    </dgm:pt>
    <dgm:pt modelId="{C47A4BF1-0D01-4374-806A-F60C9BC4351E}">
      <dgm:prSet phldrT="[Texto]" custT="1"/>
      <dgm:spPr/>
      <dgm:t>
        <a:bodyPr/>
        <a:lstStyle/>
        <a:p>
          <a:r>
            <a:rPr lang="es-ES" sz="1600" dirty="0" smtClean="0"/>
            <a:t>Distribuciones de frecuencias</a:t>
          </a:r>
          <a:endParaRPr lang="es-ES" sz="1600" dirty="0"/>
        </a:p>
      </dgm:t>
    </dgm:pt>
    <dgm:pt modelId="{02ECAE38-14C6-4312-9B76-DF412EC1B6F8}" type="parTrans" cxnId="{CF38C3C2-C800-477C-B5ED-E3DDCBCCE7D5}">
      <dgm:prSet/>
      <dgm:spPr/>
      <dgm:t>
        <a:bodyPr/>
        <a:lstStyle/>
        <a:p>
          <a:endParaRPr lang="es-ES"/>
        </a:p>
      </dgm:t>
    </dgm:pt>
    <dgm:pt modelId="{D2F113F8-8B82-4C51-BFC6-C818367F9072}" type="sibTrans" cxnId="{CF38C3C2-C800-477C-B5ED-E3DDCBCCE7D5}">
      <dgm:prSet/>
      <dgm:spPr/>
      <dgm:t>
        <a:bodyPr/>
        <a:lstStyle/>
        <a:p>
          <a:endParaRPr lang="es-ES"/>
        </a:p>
      </dgm:t>
    </dgm:pt>
    <dgm:pt modelId="{B77EB7EC-CECB-448E-881E-53E240416323}">
      <dgm:prSet phldrT="[Texto]" custT="1"/>
      <dgm:spPr/>
      <dgm:t>
        <a:bodyPr/>
        <a:lstStyle/>
        <a:p>
          <a:r>
            <a:rPr lang="es-ES" sz="1600" dirty="0" smtClean="0"/>
            <a:t>Tablas y gráficos</a:t>
          </a:r>
          <a:endParaRPr lang="es-ES" sz="1600" dirty="0"/>
        </a:p>
      </dgm:t>
    </dgm:pt>
    <dgm:pt modelId="{3E814E17-211A-4B21-9967-A38D03C13C62}" type="parTrans" cxnId="{B233B13B-273D-44D4-9AE4-86851B6BE78B}">
      <dgm:prSet/>
      <dgm:spPr/>
      <dgm:t>
        <a:bodyPr/>
        <a:lstStyle/>
        <a:p>
          <a:endParaRPr lang="es-ES"/>
        </a:p>
      </dgm:t>
    </dgm:pt>
    <dgm:pt modelId="{BC05FA23-E6D5-48AA-B84B-D8F767E30BAF}" type="sibTrans" cxnId="{B233B13B-273D-44D4-9AE4-86851B6BE78B}">
      <dgm:prSet/>
      <dgm:spPr/>
      <dgm:t>
        <a:bodyPr/>
        <a:lstStyle/>
        <a:p>
          <a:endParaRPr lang="es-ES"/>
        </a:p>
      </dgm:t>
    </dgm:pt>
    <dgm:pt modelId="{C07A8A2D-F83D-49EB-9078-9EC4028C448E}">
      <dgm:prSet phldrT="[Texto]" custT="1"/>
      <dgm:spPr/>
      <dgm:t>
        <a:bodyPr/>
        <a:lstStyle/>
        <a:p>
          <a:r>
            <a:rPr lang="es-ES" sz="1600" dirty="0" smtClean="0"/>
            <a:t>Medidas descriptivas</a:t>
          </a:r>
          <a:endParaRPr lang="es-ES" sz="1600" dirty="0"/>
        </a:p>
      </dgm:t>
    </dgm:pt>
    <dgm:pt modelId="{E47C1E97-B081-40DB-B22E-AD97AF094F65}">
      <dgm:prSet phldrT="[Texto]" custT="1"/>
      <dgm:spPr/>
      <dgm:t>
        <a:bodyPr/>
        <a:lstStyle/>
        <a:p>
          <a:r>
            <a:rPr lang="es-ES" sz="1600" b="1" dirty="0" smtClean="0"/>
            <a:t>Resumir</a:t>
          </a:r>
          <a:endParaRPr lang="es-ES" sz="1600" b="1" dirty="0"/>
        </a:p>
      </dgm:t>
    </dgm:pt>
    <dgm:pt modelId="{BF3F1D41-774C-406B-8A39-47EF717229CF}" type="sibTrans" cxnId="{53AC0186-0A84-4CB1-8BD8-C3B58B6F623F}">
      <dgm:prSet/>
      <dgm:spPr/>
      <dgm:t>
        <a:bodyPr/>
        <a:lstStyle/>
        <a:p>
          <a:endParaRPr lang="es-ES"/>
        </a:p>
      </dgm:t>
    </dgm:pt>
    <dgm:pt modelId="{CCA81759-A803-494B-95D4-A2D6CBA21A09}" type="parTrans" cxnId="{53AC0186-0A84-4CB1-8BD8-C3B58B6F623F}">
      <dgm:prSet/>
      <dgm:spPr/>
      <dgm:t>
        <a:bodyPr/>
        <a:lstStyle/>
        <a:p>
          <a:endParaRPr lang="es-ES"/>
        </a:p>
      </dgm:t>
    </dgm:pt>
    <dgm:pt modelId="{42601465-AE0B-4635-827E-FF609C27ACA0}" type="sibTrans" cxnId="{02C0365A-1805-4B02-8C47-293D4ED68663}">
      <dgm:prSet/>
      <dgm:spPr/>
      <dgm:t>
        <a:bodyPr/>
        <a:lstStyle/>
        <a:p>
          <a:endParaRPr lang="es-ES"/>
        </a:p>
      </dgm:t>
    </dgm:pt>
    <dgm:pt modelId="{B5B406B9-B922-4A8D-8200-2B3BC83B507F}" type="parTrans" cxnId="{02C0365A-1805-4B02-8C47-293D4ED68663}">
      <dgm:prSet/>
      <dgm:spPr/>
      <dgm:t>
        <a:bodyPr/>
        <a:lstStyle/>
        <a:p>
          <a:endParaRPr lang="es-ES"/>
        </a:p>
      </dgm:t>
    </dgm:pt>
    <dgm:pt modelId="{460AB431-AEBC-41C8-981C-2619011E141C}">
      <dgm:prSet phldrT="[Texto]" custT="1"/>
      <dgm:spPr/>
      <dgm:t>
        <a:bodyPr/>
        <a:lstStyle/>
        <a:p>
          <a:endParaRPr lang="es-ES" sz="2000" b="1" dirty="0">
            <a:solidFill>
              <a:srgbClr val="FF0000"/>
            </a:solidFill>
            <a:effectLst>
              <a:outerShdw blurRad="38100" dist="38100" dir="2700000" algn="tl">
                <a:srgbClr val="000000">
                  <a:alpha val="43137"/>
                </a:srgbClr>
              </a:outerShdw>
            </a:effectLst>
          </a:endParaRPr>
        </a:p>
      </dgm:t>
    </dgm:pt>
    <dgm:pt modelId="{273FB355-B5B9-4C64-B3B6-76463B2CF355}" type="parTrans" cxnId="{F37572C4-1285-4FFC-ABF5-24323ACA785C}">
      <dgm:prSet/>
      <dgm:spPr/>
      <dgm:t>
        <a:bodyPr/>
        <a:lstStyle/>
        <a:p>
          <a:endParaRPr lang="es-ES"/>
        </a:p>
      </dgm:t>
    </dgm:pt>
    <dgm:pt modelId="{F91E0EE7-61DC-4D7F-BACF-5F6071E514D9}" type="sibTrans" cxnId="{F37572C4-1285-4FFC-ABF5-24323ACA785C}">
      <dgm:prSet/>
      <dgm:spPr/>
      <dgm:t>
        <a:bodyPr/>
        <a:lstStyle/>
        <a:p>
          <a:endParaRPr lang="es-ES"/>
        </a:p>
      </dgm:t>
    </dgm:pt>
    <dgm:pt modelId="{86013039-4CF1-4301-B763-5004CA9A7E0D}">
      <dgm:prSet phldrT="[Texto]" custT="1"/>
      <dgm:spPr/>
      <dgm:t>
        <a:bodyPr/>
        <a:lstStyle/>
        <a:p>
          <a:endParaRPr lang="es-ES" sz="2000" b="1" dirty="0">
            <a:solidFill>
              <a:srgbClr val="FF0000"/>
            </a:solidFill>
            <a:effectLst>
              <a:outerShdw blurRad="38100" dist="38100" dir="2700000" algn="tl">
                <a:srgbClr val="000000">
                  <a:alpha val="43137"/>
                </a:srgbClr>
              </a:outerShdw>
            </a:effectLst>
          </a:endParaRPr>
        </a:p>
      </dgm:t>
    </dgm:pt>
    <dgm:pt modelId="{D2DF7A6C-3EBA-46B1-87F2-F9E002413E37}" type="parTrans" cxnId="{93B940C1-5418-4BAC-B060-4F7688D38B36}">
      <dgm:prSet/>
      <dgm:spPr/>
      <dgm:t>
        <a:bodyPr/>
        <a:lstStyle/>
        <a:p>
          <a:endParaRPr lang="es-ES"/>
        </a:p>
      </dgm:t>
    </dgm:pt>
    <dgm:pt modelId="{BE4B8E7C-4556-4AD3-9292-B141D1E69C83}" type="sibTrans" cxnId="{93B940C1-5418-4BAC-B060-4F7688D38B36}">
      <dgm:prSet/>
      <dgm:spPr/>
      <dgm:t>
        <a:bodyPr/>
        <a:lstStyle/>
        <a:p>
          <a:endParaRPr lang="es-ES"/>
        </a:p>
      </dgm:t>
    </dgm:pt>
    <dgm:pt modelId="{30F81E95-9D22-427B-BFD8-BD024AD1CA05}">
      <dgm:prSet phldrT="[Texto]" custT="1"/>
      <dgm:spPr/>
      <dgm:t>
        <a:bodyPr/>
        <a:lstStyle/>
        <a:p>
          <a:endParaRPr lang="es-ES" sz="2000" b="1" dirty="0">
            <a:solidFill>
              <a:srgbClr val="FF0000"/>
            </a:solidFill>
            <a:effectLst>
              <a:outerShdw blurRad="38100" dist="38100" dir="2700000" algn="tl">
                <a:srgbClr val="000000">
                  <a:alpha val="43137"/>
                </a:srgbClr>
              </a:outerShdw>
            </a:effectLst>
          </a:endParaRPr>
        </a:p>
      </dgm:t>
    </dgm:pt>
    <dgm:pt modelId="{75C24031-AC3E-4DA2-BFF0-B21B4C422965}" type="parTrans" cxnId="{36C5E68B-AD1F-42D3-BE0F-A699EDCC7593}">
      <dgm:prSet/>
      <dgm:spPr/>
      <dgm:t>
        <a:bodyPr/>
        <a:lstStyle/>
        <a:p>
          <a:endParaRPr lang="es-ES"/>
        </a:p>
      </dgm:t>
    </dgm:pt>
    <dgm:pt modelId="{159F1AFE-2927-491D-AAA2-02C43CFB4652}" type="sibTrans" cxnId="{36C5E68B-AD1F-42D3-BE0F-A699EDCC7593}">
      <dgm:prSet/>
      <dgm:spPr/>
      <dgm:t>
        <a:bodyPr/>
        <a:lstStyle/>
        <a:p>
          <a:endParaRPr lang="es-ES"/>
        </a:p>
      </dgm:t>
    </dgm:pt>
    <dgm:pt modelId="{E1A3B98A-4296-4A65-A30F-55C8B0889559}">
      <dgm:prSet phldrT="[Texto]" custT="1"/>
      <dgm:spPr/>
      <dgm:t>
        <a:bodyPr/>
        <a:lstStyle/>
        <a:p>
          <a:endParaRPr lang="es-ES" sz="2000" b="1" dirty="0">
            <a:solidFill>
              <a:srgbClr val="FF0000"/>
            </a:solidFill>
            <a:effectLst>
              <a:outerShdw blurRad="38100" dist="38100" dir="2700000" algn="tl">
                <a:srgbClr val="000000">
                  <a:alpha val="43137"/>
                </a:srgbClr>
              </a:outerShdw>
            </a:effectLst>
          </a:endParaRPr>
        </a:p>
      </dgm:t>
    </dgm:pt>
    <dgm:pt modelId="{B4AA8834-3717-4EB2-8022-041245E3EF79}" type="parTrans" cxnId="{15A5B8D2-2A1C-42B1-84E3-DBD3FE6496F5}">
      <dgm:prSet/>
      <dgm:spPr/>
      <dgm:t>
        <a:bodyPr/>
        <a:lstStyle/>
        <a:p>
          <a:endParaRPr lang="es-ES"/>
        </a:p>
      </dgm:t>
    </dgm:pt>
    <dgm:pt modelId="{3AB3E9EB-7840-4808-B384-AD12D68EC939}" type="sibTrans" cxnId="{15A5B8D2-2A1C-42B1-84E3-DBD3FE6496F5}">
      <dgm:prSet/>
      <dgm:spPr/>
      <dgm:t>
        <a:bodyPr/>
        <a:lstStyle/>
        <a:p>
          <a:endParaRPr lang="es-ES"/>
        </a:p>
      </dgm:t>
    </dgm:pt>
    <dgm:pt modelId="{599DF912-C20B-41B4-9BE8-F4DB2D0363D2}" type="pres">
      <dgm:prSet presAssocID="{1F68A94A-4FE2-4C1E-8B4C-1241FFA2015D}" presName="Name0" presStyleCnt="0">
        <dgm:presLayoutVars>
          <dgm:dir/>
          <dgm:animLvl val="lvl"/>
          <dgm:resizeHandles val="exact"/>
        </dgm:presLayoutVars>
      </dgm:prSet>
      <dgm:spPr/>
      <dgm:t>
        <a:bodyPr/>
        <a:lstStyle/>
        <a:p>
          <a:endParaRPr lang="es-ES"/>
        </a:p>
      </dgm:t>
    </dgm:pt>
    <dgm:pt modelId="{31A46155-2F80-451C-BA9F-0F4EC7FCDE21}" type="pres">
      <dgm:prSet presAssocID="{1F68A94A-4FE2-4C1E-8B4C-1241FFA2015D}" presName="tSp" presStyleCnt="0"/>
      <dgm:spPr/>
    </dgm:pt>
    <dgm:pt modelId="{969801F2-DB3D-43BF-A7C2-1F1B2BC81667}" type="pres">
      <dgm:prSet presAssocID="{1F68A94A-4FE2-4C1E-8B4C-1241FFA2015D}" presName="bSp" presStyleCnt="0"/>
      <dgm:spPr/>
    </dgm:pt>
    <dgm:pt modelId="{765044CF-BAFF-402F-B299-591FA2003EC3}" type="pres">
      <dgm:prSet presAssocID="{1F68A94A-4FE2-4C1E-8B4C-1241FFA2015D}" presName="process" presStyleCnt="0"/>
      <dgm:spPr/>
    </dgm:pt>
    <dgm:pt modelId="{51DF23B9-D624-4696-9041-E8CE155EE19B}" type="pres">
      <dgm:prSet presAssocID="{C82F16C0-F063-4A42-8356-2905A8D18068}" presName="composite1" presStyleCnt="0"/>
      <dgm:spPr/>
    </dgm:pt>
    <dgm:pt modelId="{0FB6D202-D4D0-434F-9521-692F85248789}" type="pres">
      <dgm:prSet presAssocID="{C82F16C0-F063-4A42-8356-2905A8D18068}" presName="dummyNode1" presStyleLbl="node1" presStyleIdx="0" presStyleCnt="3"/>
      <dgm:spPr/>
    </dgm:pt>
    <dgm:pt modelId="{4E44AD85-64AB-4B42-B790-83D23254EE20}" type="pres">
      <dgm:prSet presAssocID="{C82F16C0-F063-4A42-8356-2905A8D18068}" presName="childNode1" presStyleLbl="bgAcc1" presStyleIdx="0" presStyleCnt="3" custScaleX="108169" custLinFactNeighborX="17443" custLinFactNeighborY="25697">
        <dgm:presLayoutVars>
          <dgm:bulletEnabled val="1"/>
        </dgm:presLayoutVars>
      </dgm:prSet>
      <dgm:spPr/>
      <dgm:t>
        <a:bodyPr/>
        <a:lstStyle/>
        <a:p>
          <a:endParaRPr lang="es-ES"/>
        </a:p>
      </dgm:t>
    </dgm:pt>
    <dgm:pt modelId="{551C4B2E-9ED0-4059-B8A3-63AF86A79EA7}" type="pres">
      <dgm:prSet presAssocID="{C82F16C0-F063-4A42-8356-2905A8D18068}" presName="childNode1tx" presStyleLbl="bgAcc1" presStyleIdx="0" presStyleCnt="3">
        <dgm:presLayoutVars>
          <dgm:bulletEnabled val="1"/>
        </dgm:presLayoutVars>
      </dgm:prSet>
      <dgm:spPr/>
      <dgm:t>
        <a:bodyPr/>
        <a:lstStyle/>
        <a:p>
          <a:endParaRPr lang="es-ES"/>
        </a:p>
      </dgm:t>
    </dgm:pt>
    <dgm:pt modelId="{59EE6CC2-BC50-4FA1-93C2-FBD012B676F2}" type="pres">
      <dgm:prSet presAssocID="{C82F16C0-F063-4A42-8356-2905A8D18068}" presName="parentNode1" presStyleLbl="node1" presStyleIdx="0" presStyleCnt="3" custScaleX="119616" custScaleY="216610" custLinFactNeighborX="1706" custLinFactNeighborY="-51314">
        <dgm:presLayoutVars>
          <dgm:chMax val="1"/>
          <dgm:bulletEnabled val="1"/>
        </dgm:presLayoutVars>
      </dgm:prSet>
      <dgm:spPr/>
      <dgm:t>
        <a:bodyPr/>
        <a:lstStyle/>
        <a:p>
          <a:endParaRPr lang="es-ES"/>
        </a:p>
      </dgm:t>
    </dgm:pt>
    <dgm:pt modelId="{F222EC83-ABEA-40EA-A501-BC78E7ADEA5F}" type="pres">
      <dgm:prSet presAssocID="{C82F16C0-F063-4A42-8356-2905A8D18068}" presName="connSite1" presStyleCnt="0"/>
      <dgm:spPr/>
    </dgm:pt>
    <dgm:pt modelId="{855CF715-D1C8-4A75-9F80-C21AAEF13933}" type="pres">
      <dgm:prSet presAssocID="{419CCF3D-49CD-401D-9F46-5E52F4E79EE0}" presName="Name9" presStyleLbl="sibTrans2D1" presStyleIdx="0" presStyleCnt="2" custLinFactNeighborX="-714" custLinFactNeighborY="2517"/>
      <dgm:spPr/>
      <dgm:t>
        <a:bodyPr/>
        <a:lstStyle/>
        <a:p>
          <a:endParaRPr lang="es-ES"/>
        </a:p>
      </dgm:t>
    </dgm:pt>
    <dgm:pt modelId="{E51E6264-44DF-4F93-835B-552B0ED74430}" type="pres">
      <dgm:prSet presAssocID="{C80AD66B-C728-4E06-BCEE-D9481D92FF45}" presName="composite2" presStyleCnt="0"/>
      <dgm:spPr/>
    </dgm:pt>
    <dgm:pt modelId="{1784B7F4-337C-4417-99AB-54509F893C1A}" type="pres">
      <dgm:prSet presAssocID="{C80AD66B-C728-4E06-BCEE-D9481D92FF45}" presName="dummyNode2" presStyleLbl="node1" presStyleIdx="0" presStyleCnt="3"/>
      <dgm:spPr/>
    </dgm:pt>
    <dgm:pt modelId="{A3EB00D0-9055-451D-A5C9-FCA19805E20D}" type="pres">
      <dgm:prSet presAssocID="{C80AD66B-C728-4E06-BCEE-D9481D92FF45}" presName="childNode2" presStyleLbl="bgAcc1" presStyleIdx="1" presStyleCnt="3" custScaleY="149013" custLinFactNeighborX="1148" custLinFactNeighborY="54932">
        <dgm:presLayoutVars>
          <dgm:bulletEnabled val="1"/>
        </dgm:presLayoutVars>
      </dgm:prSet>
      <dgm:spPr/>
      <dgm:t>
        <a:bodyPr/>
        <a:lstStyle/>
        <a:p>
          <a:endParaRPr lang="es-ES"/>
        </a:p>
      </dgm:t>
    </dgm:pt>
    <dgm:pt modelId="{74A828FB-E8D8-4C60-9D43-00677D9B4C90}" type="pres">
      <dgm:prSet presAssocID="{C80AD66B-C728-4E06-BCEE-D9481D92FF45}" presName="childNode2tx" presStyleLbl="bgAcc1" presStyleIdx="1" presStyleCnt="3">
        <dgm:presLayoutVars>
          <dgm:bulletEnabled val="1"/>
        </dgm:presLayoutVars>
      </dgm:prSet>
      <dgm:spPr/>
      <dgm:t>
        <a:bodyPr/>
        <a:lstStyle/>
        <a:p>
          <a:endParaRPr lang="es-ES"/>
        </a:p>
      </dgm:t>
    </dgm:pt>
    <dgm:pt modelId="{5CE2C5AE-99A0-44F2-B2B0-8D0C3039FA64}" type="pres">
      <dgm:prSet presAssocID="{C80AD66B-C728-4E06-BCEE-D9481D92FF45}" presName="parentNode2" presStyleLbl="node1" presStyleIdx="1" presStyleCnt="3" custScaleY="174607" custLinFactNeighborX="-7584" custLinFactNeighborY="68734">
        <dgm:presLayoutVars>
          <dgm:chMax val="0"/>
          <dgm:bulletEnabled val="1"/>
        </dgm:presLayoutVars>
      </dgm:prSet>
      <dgm:spPr/>
      <dgm:t>
        <a:bodyPr/>
        <a:lstStyle/>
        <a:p>
          <a:endParaRPr lang="es-ES"/>
        </a:p>
      </dgm:t>
    </dgm:pt>
    <dgm:pt modelId="{901D8AB6-7590-4F01-9924-C2809C9E3AA0}" type="pres">
      <dgm:prSet presAssocID="{C80AD66B-C728-4E06-BCEE-D9481D92FF45}" presName="connSite2" presStyleCnt="0"/>
      <dgm:spPr/>
    </dgm:pt>
    <dgm:pt modelId="{B0307E04-F51A-49BF-A63C-B1DB1692F97E}" type="pres">
      <dgm:prSet presAssocID="{6DA27A81-A5F9-442C-8ED0-7EE0934B665C}" presName="Name18" presStyleLbl="sibTrans2D1" presStyleIdx="1" presStyleCnt="2" custLinFactNeighborX="36824" custLinFactNeighborY="13089"/>
      <dgm:spPr/>
      <dgm:t>
        <a:bodyPr/>
        <a:lstStyle/>
        <a:p>
          <a:endParaRPr lang="es-ES"/>
        </a:p>
      </dgm:t>
    </dgm:pt>
    <dgm:pt modelId="{6E0E18E9-E4A6-4801-9050-74126199EF85}" type="pres">
      <dgm:prSet presAssocID="{FD140054-1010-46B4-8188-50B4C4E35AC2}" presName="composite1" presStyleCnt="0"/>
      <dgm:spPr/>
    </dgm:pt>
    <dgm:pt modelId="{8163F07B-0AAD-4AF9-B9CD-8B1BE0A5095A}" type="pres">
      <dgm:prSet presAssocID="{FD140054-1010-46B4-8188-50B4C4E35AC2}" presName="dummyNode1" presStyleLbl="node1" presStyleIdx="1" presStyleCnt="3"/>
      <dgm:spPr/>
    </dgm:pt>
    <dgm:pt modelId="{5305CC97-94E6-46C3-8176-5F3374CC8CD7}" type="pres">
      <dgm:prSet presAssocID="{FD140054-1010-46B4-8188-50B4C4E35AC2}" presName="childNode1" presStyleLbl="bgAcc1" presStyleIdx="2" presStyleCnt="3" custScaleY="97213" custLinFactNeighborX="-3427" custLinFactNeighborY="27775">
        <dgm:presLayoutVars>
          <dgm:bulletEnabled val="1"/>
        </dgm:presLayoutVars>
      </dgm:prSet>
      <dgm:spPr/>
      <dgm:t>
        <a:bodyPr/>
        <a:lstStyle/>
        <a:p>
          <a:endParaRPr lang="es-ES"/>
        </a:p>
      </dgm:t>
    </dgm:pt>
    <dgm:pt modelId="{61989B40-9525-49D9-A40F-3FE4E54574C5}" type="pres">
      <dgm:prSet presAssocID="{FD140054-1010-46B4-8188-50B4C4E35AC2}" presName="childNode1tx" presStyleLbl="bgAcc1" presStyleIdx="2" presStyleCnt="3">
        <dgm:presLayoutVars>
          <dgm:bulletEnabled val="1"/>
        </dgm:presLayoutVars>
      </dgm:prSet>
      <dgm:spPr/>
      <dgm:t>
        <a:bodyPr/>
        <a:lstStyle/>
        <a:p>
          <a:endParaRPr lang="es-ES"/>
        </a:p>
      </dgm:t>
    </dgm:pt>
    <dgm:pt modelId="{0E6AAFFC-747D-472E-8C6F-4DB286C4E1E7}" type="pres">
      <dgm:prSet presAssocID="{FD140054-1010-46B4-8188-50B4C4E35AC2}" presName="parentNode1" presStyleLbl="node1" presStyleIdx="2" presStyleCnt="3" custLinFactNeighborX="-15969" custLinFactNeighborY="87255">
        <dgm:presLayoutVars>
          <dgm:chMax val="1"/>
          <dgm:bulletEnabled val="1"/>
        </dgm:presLayoutVars>
      </dgm:prSet>
      <dgm:spPr/>
      <dgm:t>
        <a:bodyPr/>
        <a:lstStyle/>
        <a:p>
          <a:endParaRPr lang="es-ES"/>
        </a:p>
      </dgm:t>
    </dgm:pt>
    <dgm:pt modelId="{F5120A00-4D73-4078-81EC-07B51FE782D6}" type="pres">
      <dgm:prSet presAssocID="{FD140054-1010-46B4-8188-50B4C4E35AC2}" presName="connSite1" presStyleCnt="0"/>
      <dgm:spPr/>
    </dgm:pt>
  </dgm:ptLst>
  <dgm:cxnLst>
    <dgm:cxn modelId="{34D7E303-857F-4324-97B3-379C85515DAE}" srcId="{C80AD66B-C728-4E06-BCEE-D9481D92FF45}" destId="{6DD16798-6035-45B5-98A7-B686E868C3D3}" srcOrd="0" destOrd="0" parTransId="{D88A0192-0F4F-437C-9F4C-7D6128912317}" sibTransId="{377BD562-5C26-45D2-B792-9726BF28D413}"/>
    <dgm:cxn modelId="{41868CEB-55D7-42A8-BB64-7CABCDF88045}" type="presOf" srcId="{C47A4BF1-0D01-4374-806A-F60C9BC4351E}" destId="{74A828FB-E8D8-4C60-9D43-00677D9B4C90}" srcOrd="1" destOrd="1" presId="urn:microsoft.com/office/officeart/2005/8/layout/hProcess4"/>
    <dgm:cxn modelId="{15A5B8D2-2A1C-42B1-84E3-DBD3FE6496F5}" srcId="{C82F16C0-F063-4A42-8356-2905A8D18068}" destId="{E1A3B98A-4296-4A65-A30F-55C8B0889559}" srcOrd="3" destOrd="0" parTransId="{B4AA8834-3717-4EB2-8022-041245E3EF79}" sibTransId="{3AB3E9EB-7840-4808-B384-AD12D68EC939}"/>
    <dgm:cxn modelId="{B233B13B-273D-44D4-9AE4-86851B6BE78B}" srcId="{0C49BFC4-920A-4F96-A3D2-6706C551C354}" destId="{B77EB7EC-CECB-448E-881E-53E240416323}" srcOrd="0" destOrd="0" parTransId="{3E814E17-211A-4B21-9967-A38D03C13C62}" sibTransId="{BC05FA23-E6D5-48AA-B84B-D8F767E30BAF}"/>
    <dgm:cxn modelId="{8FEAD98D-F7F1-4E9E-B12C-1E37D38CAC70}" type="presOf" srcId="{E1A3B98A-4296-4A65-A30F-55C8B0889559}" destId="{551C4B2E-9ED0-4059-B8A3-63AF86A79EA7}" srcOrd="1" destOrd="3" presId="urn:microsoft.com/office/officeart/2005/8/layout/hProcess4"/>
    <dgm:cxn modelId="{A0300A68-5BAD-4D2C-81C1-071337A23C3C}" type="presOf" srcId="{A0A4ED76-3E05-43C8-AA8E-339692AF1D62}" destId="{61989B40-9525-49D9-A40F-3FE4E54574C5}" srcOrd="1" destOrd="1" presId="urn:microsoft.com/office/officeart/2005/8/layout/hProcess4"/>
    <dgm:cxn modelId="{3EB47E43-1BFA-42CB-8788-DF0B9F6A8358}" type="presOf" srcId="{A0A4ED76-3E05-43C8-AA8E-339692AF1D62}" destId="{5305CC97-94E6-46C3-8176-5F3374CC8CD7}" srcOrd="0" destOrd="1" presId="urn:microsoft.com/office/officeart/2005/8/layout/hProcess4"/>
    <dgm:cxn modelId="{AEC75CB4-2D8C-4F32-9AEE-C2A17302F704}" type="presOf" srcId="{D9CF480E-6630-4D70-BA34-6DA46BEE1882}" destId="{61989B40-9525-49D9-A40F-3FE4E54574C5}" srcOrd="1" destOrd="0" presId="urn:microsoft.com/office/officeart/2005/8/layout/hProcess4"/>
    <dgm:cxn modelId="{64321C45-26D0-4B5B-85DC-405722A6BC61}" type="presOf" srcId="{30F81E95-9D22-427B-BFD8-BD024AD1CA05}" destId="{4E44AD85-64AB-4B42-B790-83D23254EE20}" srcOrd="0" destOrd="2" presId="urn:microsoft.com/office/officeart/2005/8/layout/hProcess4"/>
    <dgm:cxn modelId="{148705F4-195E-480B-B0F4-246D750E3F32}" type="presOf" srcId="{460AB431-AEBC-41C8-981C-2619011E141C}" destId="{4E44AD85-64AB-4B42-B790-83D23254EE20}" srcOrd="0" destOrd="0" presId="urn:microsoft.com/office/officeart/2005/8/layout/hProcess4"/>
    <dgm:cxn modelId="{51E32A67-5444-43FD-9F4F-D177550461FB}" type="presOf" srcId="{86013039-4CF1-4301-B763-5004CA9A7E0D}" destId="{4E44AD85-64AB-4B42-B790-83D23254EE20}" srcOrd="0" destOrd="1" presId="urn:microsoft.com/office/officeart/2005/8/layout/hProcess4"/>
    <dgm:cxn modelId="{9AE47C21-4673-49CA-9C96-5C66EB53F0B4}" type="presOf" srcId="{E1A3B98A-4296-4A65-A30F-55C8B0889559}" destId="{4E44AD85-64AB-4B42-B790-83D23254EE20}" srcOrd="0" destOrd="3" presId="urn:microsoft.com/office/officeart/2005/8/layout/hProcess4"/>
    <dgm:cxn modelId="{02C0365A-1805-4B02-8C47-293D4ED68663}" srcId="{E47C1E97-B081-40DB-B22E-AD97AF094F65}" destId="{C07A8A2D-F83D-49EB-9078-9EC4028C448E}" srcOrd="0" destOrd="0" parTransId="{B5B406B9-B922-4A8D-8200-2B3BC83B507F}" sibTransId="{42601465-AE0B-4635-827E-FF609C27ACA0}"/>
    <dgm:cxn modelId="{93BAB236-5D66-498B-876F-F02FAF78F8A3}" type="presOf" srcId="{FD140054-1010-46B4-8188-50B4C4E35AC2}" destId="{0E6AAFFC-747D-472E-8C6F-4DB286C4E1E7}" srcOrd="0" destOrd="0" presId="urn:microsoft.com/office/officeart/2005/8/layout/hProcess4"/>
    <dgm:cxn modelId="{C7757E75-B5EC-4B49-A446-10884BADFEF7}" type="presOf" srcId="{86013039-4CF1-4301-B763-5004CA9A7E0D}" destId="{551C4B2E-9ED0-4059-B8A3-63AF86A79EA7}" srcOrd="1" destOrd="1" presId="urn:microsoft.com/office/officeart/2005/8/layout/hProcess4"/>
    <dgm:cxn modelId="{5CB4B4F5-B1B6-4764-9251-6FB230E1FC14}" type="presOf" srcId="{D9CF480E-6630-4D70-BA34-6DA46BEE1882}" destId="{5305CC97-94E6-46C3-8176-5F3374CC8CD7}" srcOrd="0" destOrd="0" presId="urn:microsoft.com/office/officeart/2005/8/layout/hProcess4"/>
    <dgm:cxn modelId="{06C906BB-5D7D-4E88-A85A-7EF6883321BC}" type="presOf" srcId="{30F81E95-9D22-427B-BFD8-BD024AD1CA05}" destId="{551C4B2E-9ED0-4059-B8A3-63AF86A79EA7}" srcOrd="1" destOrd="2" presId="urn:microsoft.com/office/officeart/2005/8/layout/hProcess4"/>
    <dgm:cxn modelId="{3FAACD1F-DD70-4107-83C7-168684AEAE08}" type="presOf" srcId="{C82F16C0-F063-4A42-8356-2905A8D18068}" destId="{59EE6CC2-BC50-4FA1-93C2-FBD012B676F2}" srcOrd="0" destOrd="0" presId="urn:microsoft.com/office/officeart/2005/8/layout/hProcess4"/>
    <dgm:cxn modelId="{93B940C1-5418-4BAC-B060-4F7688D38B36}" srcId="{C82F16C0-F063-4A42-8356-2905A8D18068}" destId="{86013039-4CF1-4301-B763-5004CA9A7E0D}" srcOrd="1" destOrd="0" parTransId="{D2DF7A6C-3EBA-46B1-87F2-F9E002413E37}" sibTransId="{BE4B8E7C-4556-4AD3-9292-B141D1E69C83}"/>
    <dgm:cxn modelId="{47F67B1D-D883-42FF-9193-E7E21109C1C0}" type="presOf" srcId="{B77EB7EC-CECB-448E-881E-53E240416323}" destId="{74A828FB-E8D8-4C60-9D43-00677D9B4C90}" srcOrd="1" destOrd="5" presId="urn:microsoft.com/office/officeart/2005/8/layout/hProcess4"/>
    <dgm:cxn modelId="{F37572C4-1285-4FFC-ABF5-24323ACA785C}" srcId="{C82F16C0-F063-4A42-8356-2905A8D18068}" destId="{460AB431-AEBC-41C8-981C-2619011E141C}" srcOrd="0" destOrd="0" parTransId="{273FB355-B5B9-4C64-B3B6-76463B2CF355}" sibTransId="{F91E0EE7-61DC-4D7F-BACF-5F6071E514D9}"/>
    <dgm:cxn modelId="{53AC0186-0A84-4CB1-8BD8-C3B58B6F623F}" srcId="{C80AD66B-C728-4E06-BCEE-D9481D92FF45}" destId="{E47C1E97-B081-40DB-B22E-AD97AF094F65}" srcOrd="1" destOrd="0" parTransId="{CCA81759-A803-494B-95D4-A2D6CBA21A09}" sibTransId="{BF3F1D41-774C-406B-8A39-47EF717229CF}"/>
    <dgm:cxn modelId="{CDED189F-7604-4AB4-A39D-EDBAC6CD4E2D}" srcId="{FD140054-1010-46B4-8188-50B4C4E35AC2}" destId="{D9CF480E-6630-4D70-BA34-6DA46BEE1882}" srcOrd="0" destOrd="0" parTransId="{6927E6C0-0B92-4EA0-B77E-81F220C81711}" sibTransId="{426B887F-5B21-4838-AF9E-4B9AE786E21F}"/>
    <dgm:cxn modelId="{E1916C00-25B6-4E96-9269-C31CF5BC6B03}" type="presOf" srcId="{E47C1E97-B081-40DB-B22E-AD97AF094F65}" destId="{A3EB00D0-9055-451D-A5C9-FCA19805E20D}" srcOrd="0" destOrd="2" presId="urn:microsoft.com/office/officeart/2005/8/layout/hProcess4"/>
    <dgm:cxn modelId="{493C8503-97F3-4635-A35D-2EEB2CA1CFD4}" type="presOf" srcId="{6DA27A81-A5F9-442C-8ED0-7EE0934B665C}" destId="{B0307E04-F51A-49BF-A63C-B1DB1692F97E}" srcOrd="0" destOrd="0" presId="urn:microsoft.com/office/officeart/2005/8/layout/hProcess4"/>
    <dgm:cxn modelId="{7F69A601-3545-4797-B57E-B0796B328497}" srcId="{1F68A94A-4FE2-4C1E-8B4C-1241FFA2015D}" destId="{C82F16C0-F063-4A42-8356-2905A8D18068}" srcOrd="0" destOrd="0" parTransId="{0D478D87-3E82-4D30-B038-D813A060FD88}" sibTransId="{419CCF3D-49CD-401D-9F46-5E52F4E79EE0}"/>
    <dgm:cxn modelId="{36C5E68B-AD1F-42D3-BE0F-A699EDCC7593}" srcId="{C82F16C0-F063-4A42-8356-2905A8D18068}" destId="{30F81E95-9D22-427B-BFD8-BD024AD1CA05}" srcOrd="2" destOrd="0" parTransId="{75C24031-AC3E-4DA2-BFF0-B21B4C422965}" sibTransId="{159F1AFE-2927-491D-AAA2-02C43CFB4652}"/>
    <dgm:cxn modelId="{6CE26833-AF3B-49EB-BEEE-0F72D70D380B}" type="presOf" srcId="{460AB431-AEBC-41C8-981C-2619011E141C}" destId="{551C4B2E-9ED0-4059-B8A3-63AF86A79EA7}" srcOrd="1" destOrd="0" presId="urn:microsoft.com/office/officeart/2005/8/layout/hProcess4"/>
    <dgm:cxn modelId="{C41865B3-305F-45D0-8B5C-CD562CEC595F}" type="presOf" srcId="{1F68A94A-4FE2-4C1E-8B4C-1241FFA2015D}" destId="{599DF912-C20B-41B4-9BE8-F4DB2D0363D2}" srcOrd="0" destOrd="0" presId="urn:microsoft.com/office/officeart/2005/8/layout/hProcess4"/>
    <dgm:cxn modelId="{19332A06-8C4B-45FB-920C-B998F340AEAA}" type="presOf" srcId="{C07A8A2D-F83D-49EB-9078-9EC4028C448E}" destId="{74A828FB-E8D8-4C60-9D43-00677D9B4C90}" srcOrd="1" destOrd="3" presId="urn:microsoft.com/office/officeart/2005/8/layout/hProcess4"/>
    <dgm:cxn modelId="{B27B3D4A-98D6-46E1-B6EA-D234EF3D7303}" srcId="{1F68A94A-4FE2-4C1E-8B4C-1241FFA2015D}" destId="{FD140054-1010-46B4-8188-50B4C4E35AC2}" srcOrd="2" destOrd="0" parTransId="{28C8FAEC-E770-4777-B000-1F5F97E10059}" sibTransId="{6EB1A9BF-ECE5-46B6-ABD1-D6B86E66E291}"/>
    <dgm:cxn modelId="{A0AFEDBB-6F8E-4CD8-BC06-C82D618757F5}" type="presOf" srcId="{6DD16798-6035-45B5-98A7-B686E868C3D3}" destId="{A3EB00D0-9055-451D-A5C9-FCA19805E20D}" srcOrd="0" destOrd="0" presId="urn:microsoft.com/office/officeart/2005/8/layout/hProcess4"/>
    <dgm:cxn modelId="{22DEB90E-7430-4CFB-8060-D08F117C444D}" type="presOf" srcId="{B77EB7EC-CECB-448E-881E-53E240416323}" destId="{A3EB00D0-9055-451D-A5C9-FCA19805E20D}" srcOrd="0" destOrd="5" presId="urn:microsoft.com/office/officeart/2005/8/layout/hProcess4"/>
    <dgm:cxn modelId="{B48DD2B1-71E6-46CF-96B2-43962853FBCD}" type="presOf" srcId="{C47A4BF1-0D01-4374-806A-F60C9BC4351E}" destId="{A3EB00D0-9055-451D-A5C9-FCA19805E20D}" srcOrd="0" destOrd="1" presId="urn:microsoft.com/office/officeart/2005/8/layout/hProcess4"/>
    <dgm:cxn modelId="{8C5774F3-5A41-45E8-8B29-AF731DF54F90}" type="presOf" srcId="{419CCF3D-49CD-401D-9F46-5E52F4E79EE0}" destId="{855CF715-D1C8-4A75-9F80-C21AAEF13933}" srcOrd="0" destOrd="0" presId="urn:microsoft.com/office/officeart/2005/8/layout/hProcess4"/>
    <dgm:cxn modelId="{2717A9E3-2D8B-45A2-B9CA-F7CE06DEFA51}" type="presOf" srcId="{C07A8A2D-F83D-49EB-9078-9EC4028C448E}" destId="{A3EB00D0-9055-451D-A5C9-FCA19805E20D}" srcOrd="0" destOrd="3" presId="urn:microsoft.com/office/officeart/2005/8/layout/hProcess4"/>
    <dgm:cxn modelId="{9ED4D8CB-7F9F-497C-9268-1767DF80976A}" type="presOf" srcId="{0C49BFC4-920A-4F96-A3D2-6706C551C354}" destId="{A3EB00D0-9055-451D-A5C9-FCA19805E20D}" srcOrd="0" destOrd="4" presId="urn:microsoft.com/office/officeart/2005/8/layout/hProcess4"/>
    <dgm:cxn modelId="{CF38C3C2-C800-477C-B5ED-E3DDCBCCE7D5}" srcId="{6DD16798-6035-45B5-98A7-B686E868C3D3}" destId="{C47A4BF1-0D01-4374-806A-F60C9BC4351E}" srcOrd="0" destOrd="0" parTransId="{02ECAE38-14C6-4312-9B76-DF412EC1B6F8}" sibTransId="{D2F113F8-8B82-4C51-BFC6-C818367F9072}"/>
    <dgm:cxn modelId="{5A3147D6-1CDE-4B9B-A840-5B3D781DFAA2}" type="presOf" srcId="{C80AD66B-C728-4E06-BCEE-D9481D92FF45}" destId="{5CE2C5AE-99A0-44F2-B2B0-8D0C3039FA64}" srcOrd="0" destOrd="0" presId="urn:microsoft.com/office/officeart/2005/8/layout/hProcess4"/>
    <dgm:cxn modelId="{8D16990F-9C8E-48E4-833D-9850563306AB}" srcId="{C80AD66B-C728-4E06-BCEE-D9481D92FF45}" destId="{0C49BFC4-920A-4F96-A3D2-6706C551C354}" srcOrd="2" destOrd="0" parTransId="{A1AA9F2E-4777-40EC-AA2F-E76B62185695}" sibTransId="{D1DB8109-073F-4C77-AC82-5C4741E029F4}"/>
    <dgm:cxn modelId="{A8265AD7-6572-4A11-9008-3D0753CDC3A0}" srcId="{FD140054-1010-46B4-8188-50B4C4E35AC2}" destId="{A0A4ED76-3E05-43C8-AA8E-339692AF1D62}" srcOrd="1" destOrd="0" parTransId="{C7939F89-B9BB-4FDC-985C-C74ED2695982}" sibTransId="{05AB8FDE-0272-465D-8BCA-BFA8AB6882B3}"/>
    <dgm:cxn modelId="{0DDF352A-7143-4A8B-8B10-28AB7DAFEA63}" srcId="{1F68A94A-4FE2-4C1E-8B4C-1241FFA2015D}" destId="{C80AD66B-C728-4E06-BCEE-D9481D92FF45}" srcOrd="1" destOrd="0" parTransId="{AF4E60D1-E810-42FA-99C7-FE9A7203CC6D}" sibTransId="{6DA27A81-A5F9-442C-8ED0-7EE0934B665C}"/>
    <dgm:cxn modelId="{FD681C92-B992-4A3E-BF83-32E0140C10EE}" type="presOf" srcId="{6DD16798-6035-45B5-98A7-B686E868C3D3}" destId="{74A828FB-E8D8-4C60-9D43-00677D9B4C90}" srcOrd="1" destOrd="0" presId="urn:microsoft.com/office/officeart/2005/8/layout/hProcess4"/>
    <dgm:cxn modelId="{0BDE8AFD-B873-45A1-BA63-CFAFD0C9F917}" type="presOf" srcId="{0C49BFC4-920A-4F96-A3D2-6706C551C354}" destId="{74A828FB-E8D8-4C60-9D43-00677D9B4C90}" srcOrd="1" destOrd="4" presId="urn:microsoft.com/office/officeart/2005/8/layout/hProcess4"/>
    <dgm:cxn modelId="{6E923782-BDA8-497B-8583-CC9E1A048DD6}" type="presOf" srcId="{E47C1E97-B081-40DB-B22E-AD97AF094F65}" destId="{74A828FB-E8D8-4C60-9D43-00677D9B4C90}" srcOrd="1" destOrd="2" presId="urn:microsoft.com/office/officeart/2005/8/layout/hProcess4"/>
    <dgm:cxn modelId="{2BA94061-04C2-4F0C-AC59-C303F205CF7F}" type="presParOf" srcId="{599DF912-C20B-41B4-9BE8-F4DB2D0363D2}" destId="{31A46155-2F80-451C-BA9F-0F4EC7FCDE21}" srcOrd="0" destOrd="0" presId="urn:microsoft.com/office/officeart/2005/8/layout/hProcess4"/>
    <dgm:cxn modelId="{E7E3421C-3782-43D6-A82C-F8C40F83BC1B}" type="presParOf" srcId="{599DF912-C20B-41B4-9BE8-F4DB2D0363D2}" destId="{969801F2-DB3D-43BF-A7C2-1F1B2BC81667}" srcOrd="1" destOrd="0" presId="urn:microsoft.com/office/officeart/2005/8/layout/hProcess4"/>
    <dgm:cxn modelId="{9801943A-8DA7-4074-B0FB-801F73AAC65D}" type="presParOf" srcId="{599DF912-C20B-41B4-9BE8-F4DB2D0363D2}" destId="{765044CF-BAFF-402F-B299-591FA2003EC3}" srcOrd="2" destOrd="0" presId="urn:microsoft.com/office/officeart/2005/8/layout/hProcess4"/>
    <dgm:cxn modelId="{D0DA75F1-811A-4705-A3DD-11C2691179A7}" type="presParOf" srcId="{765044CF-BAFF-402F-B299-591FA2003EC3}" destId="{51DF23B9-D624-4696-9041-E8CE155EE19B}" srcOrd="0" destOrd="0" presId="urn:microsoft.com/office/officeart/2005/8/layout/hProcess4"/>
    <dgm:cxn modelId="{D9A2734E-0ACF-42A3-A5E7-E75B49F8E4DC}" type="presParOf" srcId="{51DF23B9-D624-4696-9041-E8CE155EE19B}" destId="{0FB6D202-D4D0-434F-9521-692F85248789}" srcOrd="0" destOrd="0" presId="urn:microsoft.com/office/officeart/2005/8/layout/hProcess4"/>
    <dgm:cxn modelId="{5E606FDA-478C-46D3-882F-6CBB5EEAC322}" type="presParOf" srcId="{51DF23B9-D624-4696-9041-E8CE155EE19B}" destId="{4E44AD85-64AB-4B42-B790-83D23254EE20}" srcOrd="1" destOrd="0" presId="urn:microsoft.com/office/officeart/2005/8/layout/hProcess4"/>
    <dgm:cxn modelId="{4CCA1087-EEFD-4E53-8475-1EC678D063F3}" type="presParOf" srcId="{51DF23B9-D624-4696-9041-E8CE155EE19B}" destId="{551C4B2E-9ED0-4059-B8A3-63AF86A79EA7}" srcOrd="2" destOrd="0" presId="urn:microsoft.com/office/officeart/2005/8/layout/hProcess4"/>
    <dgm:cxn modelId="{2EC03C55-3BCB-48B5-AED1-74B1626B583F}" type="presParOf" srcId="{51DF23B9-D624-4696-9041-E8CE155EE19B}" destId="{59EE6CC2-BC50-4FA1-93C2-FBD012B676F2}" srcOrd="3" destOrd="0" presId="urn:microsoft.com/office/officeart/2005/8/layout/hProcess4"/>
    <dgm:cxn modelId="{7E105B6B-C826-4F4F-804B-C824E01DD100}" type="presParOf" srcId="{51DF23B9-D624-4696-9041-E8CE155EE19B}" destId="{F222EC83-ABEA-40EA-A501-BC78E7ADEA5F}" srcOrd="4" destOrd="0" presId="urn:microsoft.com/office/officeart/2005/8/layout/hProcess4"/>
    <dgm:cxn modelId="{2C087E53-785F-4C7D-98C9-7915D21EF933}" type="presParOf" srcId="{765044CF-BAFF-402F-B299-591FA2003EC3}" destId="{855CF715-D1C8-4A75-9F80-C21AAEF13933}" srcOrd="1" destOrd="0" presId="urn:microsoft.com/office/officeart/2005/8/layout/hProcess4"/>
    <dgm:cxn modelId="{5898DE16-5D07-4291-BD28-E3A9467EC0A7}" type="presParOf" srcId="{765044CF-BAFF-402F-B299-591FA2003EC3}" destId="{E51E6264-44DF-4F93-835B-552B0ED74430}" srcOrd="2" destOrd="0" presId="urn:microsoft.com/office/officeart/2005/8/layout/hProcess4"/>
    <dgm:cxn modelId="{06B0F837-F5E6-415A-A5A3-8FF47DDB2A2F}" type="presParOf" srcId="{E51E6264-44DF-4F93-835B-552B0ED74430}" destId="{1784B7F4-337C-4417-99AB-54509F893C1A}" srcOrd="0" destOrd="0" presId="urn:microsoft.com/office/officeart/2005/8/layout/hProcess4"/>
    <dgm:cxn modelId="{77F9A128-D517-45F4-BB62-FC1FB131FE6D}" type="presParOf" srcId="{E51E6264-44DF-4F93-835B-552B0ED74430}" destId="{A3EB00D0-9055-451D-A5C9-FCA19805E20D}" srcOrd="1" destOrd="0" presId="urn:microsoft.com/office/officeart/2005/8/layout/hProcess4"/>
    <dgm:cxn modelId="{713E3D51-7C77-4C8A-AB66-89E10A7AAC30}" type="presParOf" srcId="{E51E6264-44DF-4F93-835B-552B0ED74430}" destId="{74A828FB-E8D8-4C60-9D43-00677D9B4C90}" srcOrd="2" destOrd="0" presId="urn:microsoft.com/office/officeart/2005/8/layout/hProcess4"/>
    <dgm:cxn modelId="{BB839E8F-A3EC-4C80-BEC2-2DD35768C277}" type="presParOf" srcId="{E51E6264-44DF-4F93-835B-552B0ED74430}" destId="{5CE2C5AE-99A0-44F2-B2B0-8D0C3039FA64}" srcOrd="3" destOrd="0" presId="urn:microsoft.com/office/officeart/2005/8/layout/hProcess4"/>
    <dgm:cxn modelId="{7552EC3E-441F-4466-9134-21F99F3FE6C9}" type="presParOf" srcId="{E51E6264-44DF-4F93-835B-552B0ED74430}" destId="{901D8AB6-7590-4F01-9924-C2809C9E3AA0}" srcOrd="4" destOrd="0" presId="urn:microsoft.com/office/officeart/2005/8/layout/hProcess4"/>
    <dgm:cxn modelId="{45D353EB-A4FC-492D-A165-2E52E9E0C19B}" type="presParOf" srcId="{765044CF-BAFF-402F-B299-591FA2003EC3}" destId="{B0307E04-F51A-49BF-A63C-B1DB1692F97E}" srcOrd="3" destOrd="0" presId="urn:microsoft.com/office/officeart/2005/8/layout/hProcess4"/>
    <dgm:cxn modelId="{1347DB03-B2DE-47F6-8DAA-40A7B9176C5E}" type="presParOf" srcId="{765044CF-BAFF-402F-B299-591FA2003EC3}" destId="{6E0E18E9-E4A6-4801-9050-74126199EF85}" srcOrd="4" destOrd="0" presId="urn:microsoft.com/office/officeart/2005/8/layout/hProcess4"/>
    <dgm:cxn modelId="{828B920F-95D7-42E5-91D7-C13D8F18B07A}" type="presParOf" srcId="{6E0E18E9-E4A6-4801-9050-74126199EF85}" destId="{8163F07B-0AAD-4AF9-B9CD-8B1BE0A5095A}" srcOrd="0" destOrd="0" presId="urn:microsoft.com/office/officeart/2005/8/layout/hProcess4"/>
    <dgm:cxn modelId="{E98D1AB5-74BC-4049-9978-1ECA8E7BFC80}" type="presParOf" srcId="{6E0E18E9-E4A6-4801-9050-74126199EF85}" destId="{5305CC97-94E6-46C3-8176-5F3374CC8CD7}" srcOrd="1" destOrd="0" presId="urn:microsoft.com/office/officeart/2005/8/layout/hProcess4"/>
    <dgm:cxn modelId="{2197FA31-D10D-4100-AB06-FB2262DBECEC}" type="presParOf" srcId="{6E0E18E9-E4A6-4801-9050-74126199EF85}" destId="{61989B40-9525-49D9-A40F-3FE4E54574C5}" srcOrd="2" destOrd="0" presId="urn:microsoft.com/office/officeart/2005/8/layout/hProcess4"/>
    <dgm:cxn modelId="{42050458-8E62-463D-9495-67A9F96BB487}" type="presParOf" srcId="{6E0E18E9-E4A6-4801-9050-74126199EF85}" destId="{0E6AAFFC-747D-472E-8C6F-4DB286C4E1E7}" srcOrd="3" destOrd="0" presId="urn:microsoft.com/office/officeart/2005/8/layout/hProcess4"/>
    <dgm:cxn modelId="{6D2D5F08-314C-4D28-938C-1EB352AD4F47}" type="presParOf" srcId="{6E0E18E9-E4A6-4801-9050-74126199EF85}" destId="{F5120A00-4D73-4078-81EC-07B51FE782D6}"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4AD85-64AB-4B42-B790-83D23254EE20}">
      <dsp:nvSpPr>
        <dsp:cNvPr id="0" name=""/>
        <dsp:cNvSpPr/>
      </dsp:nvSpPr>
      <dsp:spPr>
        <a:xfrm>
          <a:off x="436239" y="2676696"/>
          <a:ext cx="2681270" cy="20444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endParaRPr lang="es-ES" sz="2000" b="1" kern="1200" dirty="0">
            <a:solidFill>
              <a:srgbClr val="FF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endParaRPr lang="es-ES" sz="2000" b="1" kern="1200" dirty="0">
            <a:solidFill>
              <a:srgbClr val="FF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endParaRPr lang="es-ES" sz="2000" b="1" kern="1200" dirty="0">
            <a:solidFill>
              <a:srgbClr val="FF000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endParaRPr lang="es-ES" sz="2000" b="1" kern="1200" dirty="0">
            <a:solidFill>
              <a:srgbClr val="FF0000"/>
            </a:solidFill>
            <a:effectLst>
              <a:outerShdw blurRad="38100" dist="38100" dir="2700000" algn="tl">
                <a:srgbClr val="000000">
                  <a:alpha val="43137"/>
                </a:srgbClr>
              </a:outerShdw>
            </a:effectLst>
          </a:endParaRPr>
        </a:p>
      </dsp:txBody>
      <dsp:txXfrm>
        <a:off x="483288" y="2723745"/>
        <a:ext cx="2587172" cy="1512274"/>
      </dsp:txXfrm>
    </dsp:sp>
    <dsp:sp modelId="{855CF715-D1C8-4A75-9F80-C21AAEF13933}">
      <dsp:nvSpPr>
        <dsp:cNvPr id="0" name=""/>
        <dsp:cNvSpPr/>
      </dsp:nvSpPr>
      <dsp:spPr>
        <a:xfrm>
          <a:off x="1706796" y="3231736"/>
          <a:ext cx="3246677" cy="3246677"/>
        </a:xfrm>
        <a:prstGeom prst="leftCircularArrow">
          <a:avLst>
            <a:gd name="adj1" fmla="val 1799"/>
            <a:gd name="adj2" fmla="val 214569"/>
            <a:gd name="adj3" fmla="val 3937978"/>
            <a:gd name="adj4" fmla="val 10972387"/>
            <a:gd name="adj5" fmla="val 209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EE6CC2-BC50-4FA1-93C2-FBD012B676F2}">
      <dsp:nvSpPr>
        <dsp:cNvPr id="0" name=""/>
        <dsp:cNvSpPr/>
      </dsp:nvSpPr>
      <dsp:spPr>
        <a:xfrm>
          <a:off x="477435" y="2797215"/>
          <a:ext cx="2635570" cy="18979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s-ES" sz="2800" kern="1200" dirty="0" smtClean="0"/>
            <a:t>Obtener información</a:t>
          </a:r>
        </a:p>
        <a:p>
          <a:pPr lvl="0" algn="ctr" defTabSz="1244600">
            <a:lnSpc>
              <a:spcPct val="90000"/>
            </a:lnSpc>
            <a:spcBef>
              <a:spcPct val="0"/>
            </a:spcBef>
            <a:spcAft>
              <a:spcPct val="35000"/>
            </a:spcAft>
          </a:pPr>
          <a:r>
            <a:rPr lang="es-ES" sz="2800" b="1" kern="1200" dirty="0" smtClean="0">
              <a:solidFill>
                <a:srgbClr val="FFFF00"/>
              </a:solidFill>
              <a:effectLst>
                <a:outerShdw blurRad="38100" dist="38100" dir="2700000" algn="tl">
                  <a:srgbClr val="000000">
                    <a:alpha val="43137"/>
                  </a:srgbClr>
                </a:outerShdw>
              </a:effectLst>
            </a:rPr>
            <a:t>(Recolección)</a:t>
          </a:r>
        </a:p>
      </dsp:txBody>
      <dsp:txXfrm>
        <a:off x="533024" y="2852804"/>
        <a:ext cx="2524392" cy="1786765"/>
      </dsp:txXfrm>
    </dsp:sp>
    <dsp:sp modelId="{A3EB00D0-9055-451D-A5C9-FCA19805E20D}">
      <dsp:nvSpPr>
        <dsp:cNvPr id="0" name=""/>
        <dsp:cNvSpPr/>
      </dsp:nvSpPr>
      <dsp:spPr>
        <a:xfrm>
          <a:off x="3382032" y="3160767"/>
          <a:ext cx="2478779" cy="30465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ES" sz="1600" b="1" kern="1200" dirty="0" smtClean="0"/>
            <a:t>Organizar</a:t>
          </a:r>
          <a:endParaRPr lang="es-ES" sz="1600" b="1" kern="1200" dirty="0"/>
        </a:p>
        <a:p>
          <a:pPr marL="342900" lvl="2" indent="-171450" algn="l" defTabSz="711200">
            <a:lnSpc>
              <a:spcPct val="90000"/>
            </a:lnSpc>
            <a:spcBef>
              <a:spcPct val="0"/>
            </a:spcBef>
            <a:spcAft>
              <a:spcPct val="15000"/>
            </a:spcAft>
            <a:buChar char="••"/>
          </a:pPr>
          <a:r>
            <a:rPr lang="es-ES" sz="1600" kern="1200" dirty="0" smtClean="0"/>
            <a:t>Distribuciones de frecuencias</a:t>
          </a:r>
          <a:endParaRPr lang="es-ES" sz="1600" kern="1200" dirty="0"/>
        </a:p>
        <a:p>
          <a:pPr marL="171450" lvl="1" indent="-171450" algn="l" defTabSz="711200">
            <a:lnSpc>
              <a:spcPct val="90000"/>
            </a:lnSpc>
            <a:spcBef>
              <a:spcPct val="0"/>
            </a:spcBef>
            <a:spcAft>
              <a:spcPct val="15000"/>
            </a:spcAft>
            <a:buChar char="••"/>
          </a:pPr>
          <a:r>
            <a:rPr lang="es-ES" sz="1600" b="1" kern="1200" dirty="0" smtClean="0"/>
            <a:t>Resumir</a:t>
          </a:r>
          <a:endParaRPr lang="es-ES" sz="1600" b="1" kern="1200" dirty="0"/>
        </a:p>
        <a:p>
          <a:pPr marL="342900" lvl="2" indent="-171450" algn="l" defTabSz="711200">
            <a:lnSpc>
              <a:spcPct val="90000"/>
            </a:lnSpc>
            <a:spcBef>
              <a:spcPct val="0"/>
            </a:spcBef>
            <a:spcAft>
              <a:spcPct val="15000"/>
            </a:spcAft>
            <a:buChar char="••"/>
          </a:pPr>
          <a:r>
            <a:rPr lang="es-ES" sz="1600" kern="1200" dirty="0" smtClean="0"/>
            <a:t>Medidas descriptivas</a:t>
          </a:r>
          <a:endParaRPr lang="es-ES" sz="1600" kern="1200" dirty="0"/>
        </a:p>
        <a:p>
          <a:pPr marL="171450" lvl="1" indent="-171450" algn="l" defTabSz="711200">
            <a:lnSpc>
              <a:spcPct val="90000"/>
            </a:lnSpc>
            <a:spcBef>
              <a:spcPct val="0"/>
            </a:spcBef>
            <a:spcAft>
              <a:spcPct val="15000"/>
            </a:spcAft>
            <a:buChar char="••"/>
          </a:pPr>
          <a:r>
            <a:rPr lang="es-ES" sz="1600" b="1" kern="1200" dirty="0" smtClean="0"/>
            <a:t>Presentar</a:t>
          </a:r>
          <a:endParaRPr lang="es-ES" sz="1600" b="1" kern="1200" dirty="0"/>
        </a:p>
        <a:p>
          <a:pPr marL="342900" lvl="2" indent="-171450" algn="l" defTabSz="711200">
            <a:lnSpc>
              <a:spcPct val="90000"/>
            </a:lnSpc>
            <a:spcBef>
              <a:spcPct val="0"/>
            </a:spcBef>
            <a:spcAft>
              <a:spcPct val="15000"/>
            </a:spcAft>
            <a:buChar char="••"/>
          </a:pPr>
          <a:r>
            <a:rPr lang="es-ES" sz="1600" kern="1200" dirty="0" smtClean="0"/>
            <a:t>Tablas y gráficos</a:t>
          </a:r>
          <a:endParaRPr lang="es-ES" sz="1600" kern="1200" dirty="0"/>
        </a:p>
      </dsp:txBody>
      <dsp:txXfrm>
        <a:off x="3452141" y="3883705"/>
        <a:ext cx="2338561" cy="2253486"/>
      </dsp:txXfrm>
    </dsp:sp>
    <dsp:sp modelId="{B0307E04-F51A-49BF-A63C-B1DB1692F97E}">
      <dsp:nvSpPr>
        <dsp:cNvPr id="0" name=""/>
        <dsp:cNvSpPr/>
      </dsp:nvSpPr>
      <dsp:spPr>
        <a:xfrm>
          <a:off x="5626015" y="2064646"/>
          <a:ext cx="2938352" cy="2938352"/>
        </a:xfrm>
        <a:prstGeom prst="circularArrow">
          <a:avLst>
            <a:gd name="adj1" fmla="val 1988"/>
            <a:gd name="adj2" fmla="val 238106"/>
            <a:gd name="adj3" fmla="val 19812776"/>
            <a:gd name="adj4" fmla="val 12801903"/>
            <a:gd name="adj5" fmla="val 23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E2C5AE-99A0-44F2-B2B0-8D0C3039FA64}">
      <dsp:nvSpPr>
        <dsp:cNvPr id="0" name=""/>
        <dsp:cNvSpPr/>
      </dsp:nvSpPr>
      <dsp:spPr>
        <a:xfrm>
          <a:off x="3737313" y="2376019"/>
          <a:ext cx="2203359" cy="15299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100000"/>
            </a:lnSpc>
            <a:spcBef>
              <a:spcPct val="0"/>
            </a:spcBef>
            <a:spcAft>
              <a:spcPts val="0"/>
            </a:spcAft>
          </a:pPr>
          <a:r>
            <a:rPr lang="es-ES" sz="2800" kern="1200" dirty="0" smtClean="0"/>
            <a:t>Procesar</a:t>
          </a:r>
        </a:p>
        <a:p>
          <a:pPr lvl="0" algn="ctr" defTabSz="1244600">
            <a:lnSpc>
              <a:spcPct val="100000"/>
            </a:lnSpc>
            <a:spcBef>
              <a:spcPct val="0"/>
            </a:spcBef>
            <a:spcAft>
              <a:spcPts val="0"/>
            </a:spcAft>
          </a:pPr>
          <a:r>
            <a:rPr lang="es-ES" sz="2800" kern="1200" dirty="0" smtClean="0"/>
            <a:t>Información</a:t>
          </a:r>
        </a:p>
        <a:p>
          <a:pPr lvl="0" algn="ctr" defTabSz="1244600">
            <a:lnSpc>
              <a:spcPct val="100000"/>
            </a:lnSpc>
            <a:spcBef>
              <a:spcPct val="0"/>
            </a:spcBef>
            <a:spcAft>
              <a:spcPts val="0"/>
            </a:spcAft>
          </a:pPr>
          <a:r>
            <a:rPr lang="es-ES" sz="2000" b="1" kern="1200" dirty="0" smtClean="0">
              <a:solidFill>
                <a:srgbClr val="FFFF00"/>
              </a:solidFill>
              <a:effectLst>
                <a:outerShdw blurRad="38100" dist="38100" dir="2700000" algn="tl">
                  <a:srgbClr val="000000">
                    <a:alpha val="43137"/>
                  </a:srgbClr>
                </a:outerShdw>
              </a:effectLst>
            </a:rPr>
            <a:t>(Elaboración de los datos)</a:t>
          </a:r>
          <a:endParaRPr lang="es-ES" sz="2000" b="1" kern="1200" dirty="0">
            <a:solidFill>
              <a:srgbClr val="FFFF00"/>
            </a:solidFill>
            <a:effectLst>
              <a:outerShdw blurRad="38100" dist="38100" dir="2700000" algn="tl">
                <a:srgbClr val="000000">
                  <a:alpha val="43137"/>
                </a:srgbClr>
              </a:outerShdw>
            </a:effectLst>
          </a:endParaRPr>
        </a:p>
      </dsp:txBody>
      <dsp:txXfrm>
        <a:off x="3782123" y="2420829"/>
        <a:ext cx="2113739" cy="1440292"/>
      </dsp:txXfrm>
    </dsp:sp>
    <dsp:sp modelId="{5305CC97-94E6-46C3-8176-5F3374CC8CD7}">
      <dsp:nvSpPr>
        <dsp:cNvPr id="0" name=""/>
        <dsp:cNvSpPr/>
      </dsp:nvSpPr>
      <dsp:spPr>
        <a:xfrm>
          <a:off x="6300987" y="3003105"/>
          <a:ext cx="2478779" cy="19874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Descriptiva (se limita a la muestra)</a:t>
          </a:r>
          <a:endParaRPr lang="es-ES" sz="1600" kern="1200" dirty="0"/>
        </a:p>
        <a:p>
          <a:pPr marL="171450" lvl="1" indent="-171450" algn="l" defTabSz="711200">
            <a:lnSpc>
              <a:spcPct val="90000"/>
            </a:lnSpc>
            <a:spcBef>
              <a:spcPct val="0"/>
            </a:spcBef>
            <a:spcAft>
              <a:spcPct val="15000"/>
            </a:spcAft>
            <a:buChar char="••"/>
          </a:pPr>
          <a:r>
            <a:rPr lang="es-ES" sz="1600" kern="1200" dirty="0" err="1" smtClean="0"/>
            <a:t>Inferencial</a:t>
          </a:r>
          <a:r>
            <a:rPr lang="es-ES" sz="1600" kern="1200" dirty="0" smtClean="0"/>
            <a:t>  (las conclusiones se extienden a la población)</a:t>
          </a:r>
          <a:endParaRPr lang="es-ES" sz="1600" kern="1200" dirty="0"/>
        </a:p>
      </dsp:txBody>
      <dsp:txXfrm>
        <a:off x="6346725" y="3048843"/>
        <a:ext cx="2387303" cy="1470127"/>
      </dsp:txXfrm>
    </dsp:sp>
    <dsp:sp modelId="{0E6AAFFC-747D-472E-8C6F-4DB286C4E1E7}">
      <dsp:nvSpPr>
        <dsp:cNvPr id="0" name=""/>
        <dsp:cNvSpPr/>
      </dsp:nvSpPr>
      <dsp:spPr>
        <a:xfrm>
          <a:off x="6584920" y="4777666"/>
          <a:ext cx="2203359" cy="8762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s-ES" sz="2700" b="1" kern="1200" dirty="0" smtClean="0">
              <a:solidFill>
                <a:srgbClr val="FFFF00"/>
              </a:solidFill>
              <a:effectLst>
                <a:outerShdw blurRad="38100" dist="38100" dir="2700000" algn="tl">
                  <a:srgbClr val="000000">
                    <a:alpha val="43137"/>
                  </a:srgbClr>
                </a:outerShdw>
              </a:effectLst>
            </a:rPr>
            <a:t>Análisis e Interpretación</a:t>
          </a:r>
          <a:endParaRPr lang="es-ES" sz="2700" b="1" kern="1200" dirty="0">
            <a:solidFill>
              <a:srgbClr val="FFFF00"/>
            </a:solidFill>
            <a:effectLst>
              <a:outerShdw blurRad="38100" dist="38100" dir="2700000" algn="tl">
                <a:srgbClr val="000000">
                  <a:alpha val="43137"/>
                </a:srgbClr>
              </a:outerShdw>
            </a:effectLst>
          </a:endParaRPr>
        </a:p>
      </dsp:txBody>
      <dsp:txXfrm>
        <a:off x="6610583" y="4803329"/>
        <a:ext cx="2152033" cy="82487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drawing1.xml><?xml version="1.0" encoding="utf-8"?>
<c:userShapes xmlns:c="http://schemas.openxmlformats.org/drawingml/2006/chart">
  <cdr:relSizeAnchor xmlns:cdr="http://schemas.openxmlformats.org/drawingml/2006/chartDrawing">
    <cdr:from>
      <cdr:x>0.38742</cdr:x>
      <cdr:y>0.24619</cdr:y>
    </cdr:from>
    <cdr:to>
      <cdr:x>0.51656</cdr:x>
      <cdr:y>0.31653</cdr:y>
    </cdr:to>
    <cdr:sp macro="" textlink="">
      <cdr:nvSpPr>
        <cdr:cNvPr id="2" name="1 CuadroTexto"/>
        <cdr:cNvSpPr txBox="1"/>
      </cdr:nvSpPr>
      <cdr:spPr>
        <a:xfrm xmlns:a="http://schemas.openxmlformats.org/drawingml/2006/main">
          <a:off x="2786082" y="1000132"/>
          <a:ext cx="928694"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s-ES" sz="1600" b="1" dirty="0" smtClean="0">
              <a:solidFill>
                <a:schemeClr val="bg1"/>
              </a:solidFill>
            </a:rPr>
            <a:t>25%</a:t>
          </a:r>
          <a:endParaRPr lang="es-ES" sz="1600" b="1" dirty="0">
            <a:solidFill>
              <a:schemeClr val="bg1"/>
            </a:solidFill>
          </a:endParaRPr>
        </a:p>
      </cdr:txBody>
    </cdr:sp>
  </cdr:relSizeAnchor>
  <cdr:relSizeAnchor xmlns:cdr="http://schemas.openxmlformats.org/drawingml/2006/chartDrawing">
    <cdr:from>
      <cdr:x>0.19868</cdr:x>
      <cdr:y>0.52755</cdr:y>
    </cdr:from>
    <cdr:to>
      <cdr:x>0.29802</cdr:x>
      <cdr:y>0.59789</cdr:y>
    </cdr:to>
    <cdr:sp macro="" textlink="">
      <cdr:nvSpPr>
        <cdr:cNvPr id="3" name="2 CuadroTexto"/>
        <cdr:cNvSpPr txBox="1"/>
      </cdr:nvSpPr>
      <cdr:spPr>
        <a:xfrm xmlns:a="http://schemas.openxmlformats.org/drawingml/2006/main">
          <a:off x="1428760" y="2143140"/>
          <a:ext cx="714380"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s-ES" sz="1800" dirty="0" smtClean="0">
              <a:solidFill>
                <a:schemeClr val="bg1"/>
              </a:solidFill>
            </a:rPr>
            <a:t>31,3</a:t>
          </a:r>
          <a:endParaRPr lang="es-ES" sz="1800" dirty="0">
            <a:solidFill>
              <a:schemeClr val="bg1"/>
            </a:solidFill>
          </a:endParaRPr>
        </a:p>
      </cdr:txBody>
    </cdr:sp>
  </cdr:relSizeAnchor>
  <cdr:relSizeAnchor xmlns:cdr="http://schemas.openxmlformats.org/drawingml/2006/chartDrawing">
    <cdr:from>
      <cdr:x>0.39735</cdr:x>
      <cdr:y>0.63306</cdr:y>
    </cdr:from>
    <cdr:to>
      <cdr:x>0.51656</cdr:x>
      <cdr:y>0.72099</cdr:y>
    </cdr:to>
    <cdr:sp macro="" textlink="">
      <cdr:nvSpPr>
        <cdr:cNvPr id="4" name="3 CuadroTexto"/>
        <cdr:cNvSpPr txBox="1"/>
      </cdr:nvSpPr>
      <cdr:spPr>
        <a:xfrm xmlns:a="http://schemas.openxmlformats.org/drawingml/2006/main">
          <a:off x="2857520" y="2571768"/>
          <a:ext cx="857256"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s-ES" sz="1600" b="1" dirty="0" smtClean="0">
              <a:solidFill>
                <a:schemeClr val="bg1"/>
              </a:solidFill>
            </a:rPr>
            <a:t>25</a:t>
          </a:r>
          <a:r>
            <a:rPr lang="es-ES" sz="1100" b="1" dirty="0" smtClean="0">
              <a:solidFill>
                <a:schemeClr val="bg1"/>
              </a:solidFill>
            </a:rPr>
            <a:t>%</a:t>
          </a:r>
          <a:endParaRPr lang="es-ES" sz="1100" b="1" dirty="0">
            <a:solidFill>
              <a:schemeClr val="bg1"/>
            </a:solidFill>
          </a:endParaRPr>
        </a:p>
      </cdr:txBody>
    </cdr:sp>
  </cdr:relSizeAnchor>
  <cdr:relSizeAnchor xmlns:cdr="http://schemas.openxmlformats.org/drawingml/2006/chartDrawing">
    <cdr:from>
      <cdr:x>0.22848</cdr:x>
      <cdr:y>0.24619</cdr:y>
    </cdr:from>
    <cdr:to>
      <cdr:x>0.33775</cdr:x>
      <cdr:y>0.33412</cdr:y>
    </cdr:to>
    <cdr:sp macro="" textlink="">
      <cdr:nvSpPr>
        <cdr:cNvPr id="5" name="4 CuadroTexto"/>
        <cdr:cNvSpPr txBox="1"/>
      </cdr:nvSpPr>
      <cdr:spPr>
        <a:xfrm xmlns:a="http://schemas.openxmlformats.org/drawingml/2006/main">
          <a:off x="1643074" y="1000132"/>
          <a:ext cx="785818"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s-ES" sz="1600" b="1" dirty="0" smtClean="0">
              <a:solidFill>
                <a:schemeClr val="bg1"/>
              </a:solidFill>
            </a:rPr>
            <a:t>18,7</a:t>
          </a:r>
          <a:endParaRPr lang="es-ES" sz="16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s-ES"/>
          </a:p>
        </p:txBody>
      </p:sp>
      <p:sp>
        <p:nvSpPr>
          <p:cNvPr id="655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s-E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55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s-ES"/>
          </a:p>
        </p:txBody>
      </p:sp>
      <p:sp>
        <p:nvSpPr>
          <p:cNvPr id="655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28EEAC-1348-48A9-92AC-AB8DB748D92E}" type="slidenum">
              <a:rPr lang="es-ES"/>
              <a:pPr>
                <a:defRPr/>
              </a:pPr>
              <a:t>‹Nº›</a:t>
            </a:fld>
            <a:endParaRPr lang="es-ES"/>
          </a:p>
        </p:txBody>
      </p:sp>
    </p:spTree>
    <p:extLst>
      <p:ext uri="{BB962C8B-B14F-4D97-AF65-F5344CB8AC3E}">
        <p14:creationId xmlns:p14="http://schemas.microsoft.com/office/powerpoint/2010/main" val="2114198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784CFA-189B-4F5D-9D43-4DDE983D2A59}" type="slidenum">
              <a:rPr lang="es-ES" altLang="en-US" smtClean="0"/>
              <a:pPr>
                <a:spcBef>
                  <a:spcPct val="0"/>
                </a:spcBef>
              </a:pPr>
              <a:t>1</a:t>
            </a:fld>
            <a:endParaRPr lang="es-E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PT" altLang="en-US" sz="1400" dirty="0" smtClean="0">
                <a:latin typeface="Verdana" panose="020B0604030504040204" pitchFamily="34" charset="0"/>
                <a:ea typeface="Verdana" panose="020B0604030504040204" pitchFamily="34" charset="0"/>
                <a:cs typeface="Verdana" panose="020B0604030504040204" pitchFamily="34" charset="0"/>
              </a:rPr>
              <a:t>Correo: rafaelcm@infomed.sld.cu</a:t>
            </a:r>
          </a:p>
        </p:txBody>
      </p:sp>
    </p:spTree>
    <p:extLst>
      <p:ext uri="{BB962C8B-B14F-4D97-AF65-F5344CB8AC3E}">
        <p14:creationId xmlns:p14="http://schemas.microsoft.com/office/powerpoint/2010/main" val="2731517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D91AD-7E13-45CE-A533-B39C7EF6173A}" type="slidenum">
              <a:rPr lang="es-ES" altLang="en-US" smtClean="0"/>
              <a:pPr>
                <a:spcBef>
                  <a:spcPct val="0"/>
                </a:spcBef>
              </a:pPr>
              <a:t>11</a:t>
            </a:fld>
            <a:endParaRPr lang="es-E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523999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5C5A568D-195C-4A7D-BBF3-398331717A1D}" type="slidenum">
              <a:rPr lang="es-ES" altLang="en-US" smtClean="0">
                <a:solidFill>
                  <a:srgbClr val="000000"/>
                </a:solidFill>
              </a:rPr>
              <a:pPr>
                <a:spcBef>
                  <a:spcPct val="0"/>
                </a:spcBef>
              </a:pPr>
              <a:t>13</a:t>
            </a:fld>
            <a:endParaRPr lang="es-ES" altLang="en-US" smtClean="0">
              <a:solidFill>
                <a:srgbClr val="000000"/>
              </a:solidFill>
            </a:endParaRPr>
          </a:p>
        </p:txBody>
      </p:sp>
      <p:sp>
        <p:nvSpPr>
          <p:cNvPr id="24579"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1002025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90173E12-B923-489C-8039-E103B397A953}" type="slidenum">
              <a:rPr lang="es-ES" altLang="en-US" smtClean="0">
                <a:solidFill>
                  <a:srgbClr val="000000"/>
                </a:solidFill>
              </a:rPr>
              <a:pPr>
                <a:spcBef>
                  <a:spcPct val="0"/>
                </a:spcBef>
              </a:pPr>
              <a:t>14</a:t>
            </a:fld>
            <a:endParaRPr lang="es-ES" altLang="en-US" smtClean="0">
              <a:solidFill>
                <a:srgbClr val="000000"/>
              </a:solidFill>
            </a:endParaRPr>
          </a:p>
        </p:txBody>
      </p:sp>
      <p:sp>
        <p:nvSpPr>
          <p:cNvPr id="26627"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438876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8C86A7A7-E4A3-4651-8D19-F35B842097A4}" type="slidenum">
              <a:rPr lang="es-ES" altLang="en-US" smtClean="0">
                <a:solidFill>
                  <a:srgbClr val="000000"/>
                </a:solidFill>
              </a:rPr>
              <a:pPr>
                <a:spcBef>
                  <a:spcPct val="0"/>
                </a:spcBef>
              </a:pPr>
              <a:t>15</a:t>
            </a:fld>
            <a:endParaRPr lang="es-ES" altLang="en-US" smtClean="0">
              <a:solidFill>
                <a:srgbClr val="000000"/>
              </a:solidFill>
            </a:endParaRPr>
          </a:p>
        </p:txBody>
      </p:sp>
      <p:sp>
        <p:nvSpPr>
          <p:cNvPr id="28675"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498406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38F42272-4017-45AE-80BC-8EEDAA65B68D}" type="slidenum">
              <a:rPr lang="es-ES" altLang="en-US" smtClean="0">
                <a:solidFill>
                  <a:srgbClr val="000000"/>
                </a:solidFill>
              </a:rPr>
              <a:pPr>
                <a:spcBef>
                  <a:spcPct val="0"/>
                </a:spcBef>
              </a:pPr>
              <a:t>16</a:t>
            </a:fld>
            <a:endParaRPr lang="es-ES" altLang="en-US" smtClean="0">
              <a:solidFill>
                <a:srgbClr val="000000"/>
              </a:solidFill>
            </a:endParaRPr>
          </a:p>
        </p:txBody>
      </p:sp>
      <p:sp>
        <p:nvSpPr>
          <p:cNvPr id="30723"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473093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D9B2193A-3471-4E61-A828-B44C4B494B5D}" type="slidenum">
              <a:rPr lang="es-ES" altLang="en-US" smtClean="0">
                <a:solidFill>
                  <a:srgbClr val="000000"/>
                </a:solidFill>
              </a:rPr>
              <a:pPr>
                <a:spcBef>
                  <a:spcPct val="0"/>
                </a:spcBef>
              </a:pPr>
              <a:t>17</a:t>
            </a:fld>
            <a:endParaRPr lang="es-ES" altLang="en-US" smtClean="0">
              <a:solidFill>
                <a:srgbClr val="000000"/>
              </a:solidFill>
            </a:endParaRPr>
          </a:p>
        </p:txBody>
      </p:sp>
      <p:sp>
        <p:nvSpPr>
          <p:cNvPr id="32771"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116724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AC92B369-760D-40DD-BB5B-9AF35F8C16EE}" type="slidenum">
              <a:rPr lang="es-ES" altLang="en-US" smtClean="0">
                <a:solidFill>
                  <a:srgbClr val="000000"/>
                </a:solidFill>
              </a:rPr>
              <a:pPr>
                <a:spcBef>
                  <a:spcPct val="0"/>
                </a:spcBef>
              </a:pPr>
              <a:t>18</a:t>
            </a:fld>
            <a:endParaRPr lang="es-ES" altLang="en-US" smtClean="0">
              <a:solidFill>
                <a:srgbClr val="000000"/>
              </a:solidFill>
            </a:endParaRPr>
          </a:p>
        </p:txBody>
      </p:sp>
      <p:sp>
        <p:nvSpPr>
          <p:cNvPr id="34819" name="Rectangle 1"/>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71142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ln/>
        </p:spPr>
      </p:sp>
      <p:sp>
        <p:nvSpPr>
          <p:cNvPr id="3" name="Marcador de notas 2"/>
          <p:cNvSpPr>
            <a:spLocks noGrp="1"/>
          </p:cNvSpPr>
          <p:nvPr>
            <p:ph type="body" idx="1"/>
          </p:nvPr>
        </p:nvSpPr>
        <p:spPr/>
        <p:txBody>
          <a:bodyPr/>
          <a:lstStyle/>
          <a:p>
            <a:pPr algn="just" eaLnBrk="1" hangingPunct="1">
              <a:lnSpc>
                <a:spcPct val="150000"/>
              </a:lnSpc>
              <a:spcBef>
                <a:spcPct val="0"/>
              </a:spcBef>
              <a:defRPr/>
            </a:pPr>
            <a:r>
              <a:rPr lang="es-ES" b="1" dirty="0" smtClean="0">
                <a:solidFill>
                  <a:srgbClr val="FF0000"/>
                </a:solidFill>
                <a:latin typeface="Arial" panose="020B0604020202020204" pitchFamily="34" charset="0"/>
              </a:rPr>
              <a:t>Ramas de la Estadística</a:t>
            </a:r>
            <a:r>
              <a:rPr lang="es-ES" dirty="0" smtClean="0">
                <a:solidFill>
                  <a:srgbClr val="FF0000"/>
                </a:solidFill>
                <a:latin typeface="Arial" panose="020B0604020202020204" pitchFamily="34" charset="0"/>
              </a:rPr>
              <a:t>.</a:t>
            </a:r>
          </a:p>
          <a:p>
            <a:pPr algn="just" eaLnBrk="1" hangingPunct="1">
              <a:lnSpc>
                <a:spcPct val="150000"/>
              </a:lnSpc>
              <a:spcBef>
                <a:spcPct val="0"/>
              </a:spcBef>
              <a:defRPr/>
            </a:pPr>
            <a:endParaRPr lang="es-ES" dirty="0" smtClean="0">
              <a:solidFill>
                <a:srgbClr val="FF0000"/>
              </a:solidFill>
              <a:latin typeface="Arial" panose="020B0604020202020204" pitchFamily="34" charset="0"/>
            </a:endParaRPr>
          </a:p>
          <a:p>
            <a:pPr algn="just" eaLnBrk="1" hangingPunct="1">
              <a:lnSpc>
                <a:spcPct val="150000"/>
              </a:lnSpc>
              <a:spcBef>
                <a:spcPct val="0"/>
              </a:spcBef>
              <a:defRPr/>
            </a:pPr>
            <a:r>
              <a:rPr lang="es-ES" dirty="0" smtClean="0">
                <a:solidFill>
                  <a:srgbClr val="FF0000"/>
                </a:solidFill>
                <a:latin typeface="Arial" panose="020B0604020202020204" pitchFamily="34" charset="0"/>
              </a:rPr>
              <a:t>Estadística  Descriptiva:  </a:t>
            </a:r>
            <a:r>
              <a:rPr lang="es-ES" dirty="0" smtClean="0">
                <a:solidFill>
                  <a:srgbClr val="333300"/>
                </a:solidFill>
                <a:latin typeface="Arial" panose="020B0604020202020204" pitchFamily="34" charset="0"/>
              </a:rPr>
              <a:t>Conjunto de procedimientos estadísticos dedicados a la elaboración primaria de los datos. (Resumen y presentación de la información).</a:t>
            </a:r>
          </a:p>
          <a:p>
            <a:pPr algn="just" eaLnBrk="1" hangingPunct="1">
              <a:lnSpc>
                <a:spcPct val="150000"/>
              </a:lnSpc>
              <a:spcBef>
                <a:spcPct val="0"/>
              </a:spcBef>
              <a:defRPr/>
            </a:pPr>
            <a:r>
              <a:rPr lang="es-ES" dirty="0" smtClean="0">
                <a:solidFill>
                  <a:srgbClr val="333300"/>
                </a:solidFill>
                <a:latin typeface="Arial" panose="020B0604020202020204" pitchFamily="34" charset="0"/>
              </a:rPr>
              <a:t>Estadística Inferencial: Técnicas especializadas que permiten  inferir conclusiones acerca de una población partiendo del estudio de una muestra  representativa de la misma.</a:t>
            </a:r>
          </a:p>
          <a:p>
            <a:pPr algn="just" eaLnBrk="1" hangingPunct="1">
              <a:lnSpc>
                <a:spcPct val="150000"/>
              </a:lnSpc>
              <a:spcBef>
                <a:spcPct val="0"/>
              </a:spcBef>
              <a:defRPr/>
            </a:pPr>
            <a:r>
              <a:rPr lang="es-ES" dirty="0" smtClean="0">
                <a:latin typeface="Arial" panose="020B0604020202020204" pitchFamily="34" charset="0"/>
              </a:rPr>
              <a:t>El Método Estadístico no es más que el Método Científico aplicado a una ciencia en particular, la Estadística.  Está dirigido 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Obtener información y organizarla, resumirla y presentarla en una forma adecuada.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Analizar e interpretar los resultados.</a:t>
            </a:r>
          </a:p>
          <a:p>
            <a:pPr algn="just" eaLnBrk="1" hangingPunct="1">
              <a:lnSpc>
                <a:spcPct val="150000"/>
              </a:lnSpc>
              <a:spcBef>
                <a:spcPct val="0"/>
              </a:spcBef>
              <a:buClr>
                <a:srgbClr val="3333CC"/>
              </a:buClr>
              <a:buFont typeface="Wingdings" panose="05000000000000000000" pitchFamily="2" charset="2"/>
              <a:buChar char=""/>
              <a:defRPr/>
            </a:pPr>
            <a:endParaRPr lang="es-ES" dirty="0" smtClean="0">
              <a:latin typeface="Arial" panose="020B0604020202020204" pitchFamily="34" charset="0"/>
            </a:endParaRPr>
          </a:p>
          <a:p>
            <a:pPr algn="just" eaLnBrk="1" hangingPunct="1">
              <a:lnSpc>
                <a:spcPct val="150000"/>
              </a:lnSpc>
              <a:spcBef>
                <a:spcPct val="0"/>
              </a:spcBef>
              <a:buClr>
                <a:srgbClr val="3333CC"/>
              </a:buClr>
              <a:buFont typeface="Wingdings" panose="05000000000000000000" pitchFamily="2" charset="2"/>
              <a:buNone/>
              <a:defRPr/>
            </a:pPr>
            <a:r>
              <a:rPr lang="es-ES" dirty="0" smtClean="0">
                <a:latin typeface="Arial" panose="020B0604020202020204" pitchFamily="34" charset="0"/>
              </a:rPr>
              <a:t>Etapas del Método Estadístico:</a:t>
            </a:r>
          </a:p>
          <a:p>
            <a:pPr algn="just" eaLnBrk="1" hangingPunct="1">
              <a:lnSpc>
                <a:spcPct val="150000"/>
              </a:lnSpc>
              <a:spcBef>
                <a:spcPct val="0"/>
              </a:spcBef>
              <a:buClr>
                <a:srgbClr val="3333CC"/>
              </a:buClr>
              <a:buFont typeface="Wingdings" panose="05000000000000000000" pitchFamily="2" charset="2"/>
              <a:buNone/>
              <a:defRPr/>
            </a:pPr>
            <a:endParaRPr lang="es-ES" dirty="0" smtClean="0">
              <a:latin typeface="Arial" panose="020B0604020202020204" pitchFamily="34" charset="0"/>
            </a:endParaRP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Planificación de la investigación.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Recolección de la información.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Elaboración de los datos recogidos.</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Análisis e interpretación</a:t>
            </a:r>
          </a:p>
          <a:p>
            <a:pPr algn="just" eaLnBrk="1" hangingPunct="1">
              <a:lnSpc>
                <a:spcPct val="150000"/>
              </a:lnSpc>
              <a:spcBef>
                <a:spcPct val="0"/>
              </a:spcBef>
              <a:buFont typeface="+mj-lt"/>
              <a:buNone/>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a:defRPr/>
            </a:pPr>
            <a:endParaRPr lang="es-ES" dirty="0"/>
          </a:p>
        </p:txBody>
      </p:sp>
      <p:sp>
        <p:nvSpPr>
          <p:cNvPr id="1638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B508CCAF-1605-4274-A442-B97512A75527}" type="slidenum">
              <a:rPr lang="es-ES" altLang="en-US" sz="1200" smtClean="0"/>
              <a:pPr/>
              <a:t>19</a:t>
            </a:fld>
            <a:endParaRPr lang="es-ES" altLang="en-US" sz="1200" smtClean="0"/>
          </a:p>
        </p:txBody>
      </p:sp>
    </p:spTree>
    <p:extLst>
      <p:ext uri="{BB962C8B-B14F-4D97-AF65-F5344CB8AC3E}">
        <p14:creationId xmlns:p14="http://schemas.microsoft.com/office/powerpoint/2010/main" val="43379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20</a:t>
            </a:fld>
            <a:endParaRPr lang="es-ES"/>
          </a:p>
        </p:txBody>
      </p:sp>
    </p:spTree>
    <p:extLst>
      <p:ext uri="{BB962C8B-B14F-4D97-AF65-F5344CB8AC3E}">
        <p14:creationId xmlns:p14="http://schemas.microsoft.com/office/powerpoint/2010/main" val="2177823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40CEEA0-2ED1-44A4-9681-7A6034D3DE9D}" type="slidenum">
              <a:rPr lang="es-ES" altLang="en-US" smtClean="0"/>
              <a:pPr>
                <a:spcBef>
                  <a:spcPct val="0"/>
                </a:spcBef>
              </a:pPr>
              <a:t>22</a:t>
            </a:fld>
            <a:endParaRPr lang="es-ES" altLang="en-US" smtClean="0"/>
          </a:p>
        </p:txBody>
      </p:sp>
      <p:sp>
        <p:nvSpPr>
          <p:cNvPr id="37891" name="Rectangle 1"/>
          <p:cNvSpPr>
            <a:spLocks noGrp="1" noRot="1" noChangeAspect="1" noChangeArrowheads="1" noTextEdit="1"/>
          </p:cNvSpPr>
          <p:nvPr>
            <p:ph type="sldImg"/>
          </p:nvPr>
        </p:nvSpPr>
        <p:spPr>
          <a:solidFill>
            <a:srgbClr val="FFFFFF"/>
          </a:solidFill>
          <a:ln/>
        </p:spPr>
      </p:sp>
      <p:sp>
        <p:nvSpPr>
          <p:cNvPr id="3789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s-PE" altLang="en-US" b="1" dirty="0" smtClean="0"/>
              <a:t>La distribuciones de frecuencia tiene que cumplir</a:t>
            </a:r>
            <a:r>
              <a:rPr lang="es-PE" altLang="en-US" b="1" baseline="0" dirty="0" smtClean="0"/>
              <a:t> dos requisitos:</a:t>
            </a:r>
          </a:p>
          <a:p>
            <a:pPr marL="228600" indent="-228600">
              <a:buAutoNum type="arabicPeriod"/>
            </a:pPr>
            <a:r>
              <a:rPr lang="es-PE" altLang="en-US" baseline="0" dirty="0" smtClean="0"/>
              <a:t>Exhaustiva: Todos los individuos tienen que estar clasificados en al menos una clase.</a:t>
            </a:r>
          </a:p>
          <a:p>
            <a:pPr marL="228600" indent="-228600">
              <a:buAutoNum type="arabicPeriod"/>
            </a:pPr>
            <a:r>
              <a:rPr lang="es-PE" altLang="en-US" baseline="0" dirty="0" smtClean="0"/>
              <a:t> Mutuamente excluyente: No pueden haber individuos clasificados en más de una clase.</a:t>
            </a:r>
            <a:endParaRPr lang="es-PE" altLang="en-US" dirty="0" smtClean="0"/>
          </a:p>
        </p:txBody>
      </p:sp>
    </p:spTree>
    <p:extLst>
      <p:ext uri="{BB962C8B-B14F-4D97-AF65-F5344CB8AC3E}">
        <p14:creationId xmlns:p14="http://schemas.microsoft.com/office/powerpoint/2010/main" val="2435467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2</a:t>
            </a:fld>
            <a:endParaRPr lang="es-ES"/>
          </a:p>
        </p:txBody>
      </p:sp>
    </p:spTree>
    <p:extLst>
      <p:ext uri="{BB962C8B-B14F-4D97-AF65-F5344CB8AC3E}">
        <p14:creationId xmlns:p14="http://schemas.microsoft.com/office/powerpoint/2010/main" val="410376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CD94AE-B7AD-48EF-BCE8-D828A16BF2B0}" type="slidenum">
              <a:rPr lang="es-ES" altLang="en-US" smtClean="0"/>
              <a:pPr>
                <a:spcBef>
                  <a:spcPct val="0"/>
                </a:spcBef>
              </a:pPr>
              <a:t>23</a:t>
            </a:fld>
            <a:endParaRPr lang="es-ES" altLang="en-US" smtClean="0"/>
          </a:p>
        </p:txBody>
      </p:sp>
      <p:sp>
        <p:nvSpPr>
          <p:cNvPr id="39939" name="Rectangle 1"/>
          <p:cNvSpPr>
            <a:spLocks noGrp="1" noRot="1" noChangeAspect="1" noChangeArrowheads="1" noTextEdit="1"/>
          </p:cNvSpPr>
          <p:nvPr>
            <p:ph type="sldImg"/>
          </p:nvPr>
        </p:nvSpPr>
        <p:spPr>
          <a:solidFill>
            <a:srgbClr val="FFFFFF"/>
          </a:solidFill>
          <a:ln/>
        </p:spPr>
      </p:sp>
      <p:sp>
        <p:nvSpPr>
          <p:cNvPr id="3994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PE" altLang="en-US" smtClean="0"/>
          </a:p>
        </p:txBody>
      </p:sp>
    </p:spTree>
    <p:extLst>
      <p:ext uri="{BB962C8B-B14F-4D97-AF65-F5344CB8AC3E}">
        <p14:creationId xmlns:p14="http://schemas.microsoft.com/office/powerpoint/2010/main" val="4168328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07C16D7-D511-44DA-A8F4-91E3E0436C9E}" type="slidenum">
              <a:rPr lang="es-ES" altLang="en-US" smtClean="0"/>
              <a:pPr>
                <a:spcBef>
                  <a:spcPct val="0"/>
                </a:spcBef>
              </a:pPr>
              <a:t>24</a:t>
            </a:fld>
            <a:endParaRPr lang="es-ES" altLang="en-US" smtClean="0"/>
          </a:p>
        </p:txBody>
      </p:sp>
      <p:sp>
        <p:nvSpPr>
          <p:cNvPr id="41987" name="Rectangle 1"/>
          <p:cNvSpPr>
            <a:spLocks noGrp="1" noRot="1" noChangeAspect="1" noChangeArrowheads="1" noTextEdit="1"/>
          </p:cNvSpPr>
          <p:nvPr>
            <p:ph type="sldImg"/>
          </p:nvPr>
        </p:nvSpPr>
        <p:spPr>
          <a:solidFill>
            <a:srgbClr val="FFFFFF"/>
          </a:solidFill>
          <a:ln/>
        </p:spPr>
      </p:sp>
      <p:sp>
        <p:nvSpPr>
          <p:cNvPr id="41988" name="Rectangle 2"/>
          <p:cNvSpPr>
            <a:spLocks noGrp="1" noChangeArrowheads="1"/>
          </p:cNvSpPr>
          <p:nvPr>
            <p:ph type="body" idx="1"/>
          </p:nvPr>
        </p:nvSpPr>
        <p:spPr>
          <a:xfrm>
            <a:off x="914400" y="4343400"/>
            <a:ext cx="5029200" cy="4124325"/>
          </a:xfrm>
          <a:solidFill>
            <a:srgbClr val="FFFFFF"/>
          </a:solidFill>
          <a:ln w="9360">
            <a:solidFill>
              <a:srgbClr val="000000"/>
            </a:solidFill>
          </a:ln>
        </p:spPr>
        <p:txBody>
          <a:bodyPr wrap="none" anchor="ctr"/>
          <a:lstStyle/>
          <a:p>
            <a:endParaRPr lang="es-PE" altLang="en-US" smtClean="0"/>
          </a:p>
        </p:txBody>
      </p:sp>
    </p:spTree>
    <p:extLst>
      <p:ext uri="{BB962C8B-B14F-4D97-AF65-F5344CB8AC3E}">
        <p14:creationId xmlns:p14="http://schemas.microsoft.com/office/powerpoint/2010/main" val="23117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Marcador de imagen de diapositiva 1"/>
          <p:cNvSpPr>
            <a:spLocks noGrp="1" noRot="1" noChangeAspect="1" noTextEdit="1"/>
          </p:cNvSpPr>
          <p:nvPr>
            <p:ph type="sldImg"/>
          </p:nvPr>
        </p:nvSpPr>
        <p:spPr>
          <a:ln/>
        </p:spPr>
      </p:sp>
      <p:sp>
        <p:nvSpPr>
          <p:cNvPr id="4505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
        <p:nvSpPr>
          <p:cNvPr id="4506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83C5ADD-EFCF-4CBD-8D06-552704FEE7D0}" type="slidenum">
              <a:rPr lang="es-ES" sz="1200" smtClean="0"/>
              <a:pPr/>
              <a:t>26</a:t>
            </a:fld>
            <a:endParaRPr lang="es-ES" sz="1200" smtClean="0"/>
          </a:p>
        </p:txBody>
      </p:sp>
    </p:spTree>
    <p:extLst>
      <p:ext uri="{BB962C8B-B14F-4D97-AF65-F5344CB8AC3E}">
        <p14:creationId xmlns:p14="http://schemas.microsoft.com/office/powerpoint/2010/main" val="2857789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ln/>
        </p:spPr>
      </p:sp>
      <p:sp>
        <p:nvSpPr>
          <p:cNvPr id="3" name="Marcador de notas 2"/>
          <p:cNvSpPr>
            <a:spLocks noGrp="1"/>
          </p:cNvSpPr>
          <p:nvPr>
            <p:ph type="body" idx="1"/>
          </p:nvPr>
        </p:nvSpPr>
        <p:spPr/>
        <p:txBody>
          <a:bodyPr/>
          <a:lstStyle/>
          <a:p>
            <a:pPr algn="just" eaLnBrk="1" hangingPunct="1">
              <a:lnSpc>
                <a:spcPct val="150000"/>
              </a:lnSpc>
              <a:spcBef>
                <a:spcPct val="0"/>
              </a:spcBef>
              <a:defRPr/>
            </a:pPr>
            <a:r>
              <a:rPr lang="es-ES" b="1" dirty="0" smtClean="0">
                <a:solidFill>
                  <a:srgbClr val="FF0000"/>
                </a:solidFill>
                <a:latin typeface="Arial" panose="020B0604020202020204" pitchFamily="34" charset="0"/>
              </a:rPr>
              <a:t>Ramas de la Estadística</a:t>
            </a:r>
            <a:r>
              <a:rPr lang="es-ES" dirty="0" smtClean="0">
                <a:solidFill>
                  <a:srgbClr val="FF0000"/>
                </a:solidFill>
                <a:latin typeface="Arial" panose="020B0604020202020204" pitchFamily="34" charset="0"/>
              </a:rPr>
              <a:t>.</a:t>
            </a:r>
          </a:p>
          <a:p>
            <a:pPr algn="just" eaLnBrk="1" hangingPunct="1">
              <a:lnSpc>
                <a:spcPct val="150000"/>
              </a:lnSpc>
              <a:spcBef>
                <a:spcPct val="0"/>
              </a:spcBef>
              <a:defRPr/>
            </a:pPr>
            <a:endParaRPr lang="es-ES" dirty="0" smtClean="0">
              <a:solidFill>
                <a:srgbClr val="FF0000"/>
              </a:solidFill>
              <a:latin typeface="Arial" panose="020B0604020202020204" pitchFamily="34" charset="0"/>
            </a:endParaRPr>
          </a:p>
          <a:p>
            <a:pPr algn="just" eaLnBrk="1" hangingPunct="1">
              <a:lnSpc>
                <a:spcPct val="150000"/>
              </a:lnSpc>
              <a:spcBef>
                <a:spcPct val="0"/>
              </a:spcBef>
              <a:defRPr/>
            </a:pPr>
            <a:r>
              <a:rPr lang="es-ES" dirty="0" smtClean="0">
                <a:solidFill>
                  <a:srgbClr val="FF0000"/>
                </a:solidFill>
                <a:latin typeface="Arial" panose="020B0604020202020204" pitchFamily="34" charset="0"/>
              </a:rPr>
              <a:t>Estadística  Descriptiva:  </a:t>
            </a:r>
            <a:r>
              <a:rPr lang="es-ES" dirty="0" smtClean="0">
                <a:solidFill>
                  <a:srgbClr val="333300"/>
                </a:solidFill>
                <a:latin typeface="Arial" panose="020B0604020202020204" pitchFamily="34" charset="0"/>
              </a:rPr>
              <a:t>Conjunto de procedimientos estadísticos dedicados a la elaboración primaria de los datos. (Resumen y presentación de la información).</a:t>
            </a:r>
          </a:p>
          <a:p>
            <a:pPr algn="just" eaLnBrk="1" hangingPunct="1">
              <a:lnSpc>
                <a:spcPct val="150000"/>
              </a:lnSpc>
              <a:spcBef>
                <a:spcPct val="0"/>
              </a:spcBef>
              <a:defRPr/>
            </a:pPr>
            <a:r>
              <a:rPr lang="es-ES" dirty="0" smtClean="0">
                <a:solidFill>
                  <a:srgbClr val="333300"/>
                </a:solidFill>
                <a:latin typeface="Arial" panose="020B0604020202020204" pitchFamily="34" charset="0"/>
              </a:rPr>
              <a:t>Estadística Inferencial: Técnicas especializadas que permiten  inferir conclusiones acerca de una población partiendo del estudio de una muestra  representativa de la misma.</a:t>
            </a:r>
          </a:p>
          <a:p>
            <a:pPr algn="just" eaLnBrk="1" hangingPunct="1">
              <a:lnSpc>
                <a:spcPct val="150000"/>
              </a:lnSpc>
              <a:spcBef>
                <a:spcPct val="0"/>
              </a:spcBef>
              <a:defRPr/>
            </a:pPr>
            <a:r>
              <a:rPr lang="es-ES" dirty="0" smtClean="0">
                <a:latin typeface="Arial" panose="020B0604020202020204" pitchFamily="34" charset="0"/>
              </a:rPr>
              <a:t>El Método Estadístico no es más que el Método Científico aplicado a una ciencia en particular, la Estadística.  Está dirigido 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Obtener información y organizarla, resumirla y presentarla en una forma adecuada.</a:t>
            </a:r>
          </a:p>
          <a:p>
            <a:pPr algn="just" eaLnBrk="1" hangingPunct="1">
              <a:lnSpc>
                <a:spcPct val="150000"/>
              </a:lnSpc>
              <a:spcBef>
                <a:spcPct val="0"/>
              </a:spcBef>
              <a:buClr>
                <a:srgbClr val="3333CC"/>
              </a:buClr>
              <a:buFont typeface="Wingdings" panose="05000000000000000000" pitchFamily="2" charset="2"/>
              <a:buChar char=""/>
              <a:defRPr/>
            </a:pPr>
            <a:r>
              <a:rPr lang="es-ES" dirty="0" smtClean="0">
                <a:latin typeface="Arial" panose="020B0604020202020204" pitchFamily="34" charset="0"/>
              </a:rPr>
              <a:t>Analizar e interpretar los resultados.</a:t>
            </a:r>
          </a:p>
          <a:p>
            <a:pPr algn="just" eaLnBrk="1" hangingPunct="1">
              <a:lnSpc>
                <a:spcPct val="150000"/>
              </a:lnSpc>
              <a:spcBef>
                <a:spcPct val="0"/>
              </a:spcBef>
              <a:buClr>
                <a:srgbClr val="3333CC"/>
              </a:buClr>
              <a:buFont typeface="Wingdings" panose="05000000000000000000" pitchFamily="2" charset="2"/>
              <a:buChar char=""/>
              <a:defRPr/>
            </a:pPr>
            <a:endParaRPr lang="es-ES" dirty="0" smtClean="0">
              <a:latin typeface="Arial" panose="020B0604020202020204" pitchFamily="34" charset="0"/>
            </a:endParaRPr>
          </a:p>
          <a:p>
            <a:pPr algn="just" eaLnBrk="1" hangingPunct="1">
              <a:lnSpc>
                <a:spcPct val="150000"/>
              </a:lnSpc>
              <a:spcBef>
                <a:spcPct val="0"/>
              </a:spcBef>
              <a:buClr>
                <a:srgbClr val="3333CC"/>
              </a:buClr>
              <a:buFont typeface="Wingdings" panose="05000000000000000000" pitchFamily="2" charset="2"/>
              <a:buNone/>
              <a:defRPr/>
            </a:pPr>
            <a:r>
              <a:rPr lang="es-ES" dirty="0" smtClean="0">
                <a:latin typeface="Arial" panose="020B0604020202020204" pitchFamily="34" charset="0"/>
              </a:rPr>
              <a:t>Etapas del Método Estadístico:</a:t>
            </a:r>
          </a:p>
          <a:p>
            <a:pPr algn="just" eaLnBrk="1" hangingPunct="1">
              <a:lnSpc>
                <a:spcPct val="150000"/>
              </a:lnSpc>
              <a:spcBef>
                <a:spcPct val="0"/>
              </a:spcBef>
              <a:buClr>
                <a:srgbClr val="3333CC"/>
              </a:buClr>
              <a:buFont typeface="Wingdings" panose="05000000000000000000" pitchFamily="2" charset="2"/>
              <a:buNone/>
              <a:defRPr/>
            </a:pPr>
            <a:endParaRPr lang="es-ES" dirty="0" smtClean="0">
              <a:latin typeface="Arial" panose="020B0604020202020204" pitchFamily="34" charset="0"/>
            </a:endParaRP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Planificación de la investigación.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Recolección de la información.</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Elaboración de los datos recogidos.</a:t>
            </a:r>
          </a:p>
          <a:p>
            <a:pPr marL="228600" indent="-228600" algn="just" eaLnBrk="1" hangingPunct="1">
              <a:lnSpc>
                <a:spcPct val="150000"/>
              </a:lnSpc>
              <a:spcBef>
                <a:spcPct val="0"/>
              </a:spcBef>
              <a:buClr>
                <a:srgbClr val="3333CC"/>
              </a:buClr>
              <a:buFont typeface="+mj-lt"/>
              <a:buAutoNum type="arabicParenR"/>
              <a:defRPr/>
            </a:pPr>
            <a:r>
              <a:rPr lang="es-ES" dirty="0" smtClean="0">
                <a:latin typeface="Arial" panose="020B0604020202020204" pitchFamily="34" charset="0"/>
              </a:rPr>
              <a:t>Análisis e interpretación</a:t>
            </a:r>
          </a:p>
          <a:p>
            <a:pPr algn="just" eaLnBrk="1" hangingPunct="1">
              <a:lnSpc>
                <a:spcPct val="150000"/>
              </a:lnSpc>
              <a:spcBef>
                <a:spcPct val="0"/>
              </a:spcBef>
              <a:buFont typeface="+mj-lt"/>
              <a:buNone/>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marL="228600" indent="-228600" algn="just" eaLnBrk="1" hangingPunct="1">
              <a:lnSpc>
                <a:spcPct val="150000"/>
              </a:lnSpc>
              <a:spcBef>
                <a:spcPct val="0"/>
              </a:spcBef>
              <a:buFont typeface="+mj-lt"/>
              <a:buAutoNum type="arabicParenR"/>
              <a:defRPr/>
            </a:pPr>
            <a:endParaRPr lang="es-ES" dirty="0" smtClean="0">
              <a:solidFill>
                <a:srgbClr val="333300"/>
              </a:solidFill>
              <a:latin typeface="Arial" panose="020B0604020202020204" pitchFamily="34" charset="0"/>
            </a:endParaRPr>
          </a:p>
          <a:p>
            <a:pPr>
              <a:defRPr/>
            </a:pPr>
            <a:endParaRPr lang="es-ES" dirty="0"/>
          </a:p>
        </p:txBody>
      </p:sp>
      <p:sp>
        <p:nvSpPr>
          <p:cNvPr id="1638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B508CCAF-1605-4274-A442-B97512A75527}" type="slidenum">
              <a:rPr lang="es-ES" altLang="en-US" sz="1200" smtClean="0"/>
              <a:pPr/>
              <a:t>27</a:t>
            </a:fld>
            <a:endParaRPr lang="es-ES" altLang="en-US" sz="1200" smtClean="0"/>
          </a:p>
        </p:txBody>
      </p:sp>
    </p:spTree>
    <p:extLst>
      <p:ext uri="{BB962C8B-B14F-4D97-AF65-F5344CB8AC3E}">
        <p14:creationId xmlns:p14="http://schemas.microsoft.com/office/powerpoint/2010/main" val="20958231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E5C102-4FD1-4CE9-88D5-D98D283CECB2}" type="slidenum">
              <a:rPr lang="es-ES" smtClean="0"/>
              <a:pPr/>
              <a:t>28</a:t>
            </a:fld>
            <a:endParaRPr lang="es-ES" dirty="0"/>
          </a:p>
        </p:txBody>
      </p:sp>
    </p:spTree>
    <p:extLst>
      <p:ext uri="{BB962C8B-B14F-4D97-AF65-F5344CB8AC3E}">
        <p14:creationId xmlns:p14="http://schemas.microsoft.com/office/powerpoint/2010/main" val="1581244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5F6FF-2819-493E-850F-427A8E433FD1}" type="slidenum">
              <a:rPr lang="es-ES">
                <a:solidFill>
                  <a:prstClr val="black"/>
                </a:solidFill>
              </a:rPr>
              <a:pPr/>
              <a:t>32</a:t>
            </a:fld>
            <a:endParaRPr lang="es-ES" dirty="0">
              <a:solidFill>
                <a:prstClr val="black"/>
              </a:solidFill>
            </a:endParaRPr>
          </a:p>
        </p:txBody>
      </p:sp>
      <p:sp>
        <p:nvSpPr>
          <p:cNvPr id="56322" name="Rectangle 2"/>
          <p:cNvSpPr>
            <a:spLocks noGrp="1" noRot="1" noChangeAspect="1" noChangeArrowheads="1" noTextEdit="1"/>
          </p:cNvSpPr>
          <p:nvPr>
            <p:ph type="sldImg"/>
          </p:nvPr>
        </p:nvSpPr>
        <p:spPr>
          <a:xfrm>
            <a:off x="1143000" y="685800"/>
            <a:ext cx="4572000" cy="3429000"/>
          </a:xfrm>
          <a:ln/>
        </p:spPr>
      </p:sp>
      <p:sp>
        <p:nvSpPr>
          <p:cNvPr id="56323" name="Rectangle 3"/>
          <p:cNvSpPr>
            <a:spLocks noGrp="1" noChangeArrowheads="1"/>
          </p:cNvSpPr>
          <p:nvPr>
            <p:ph type="body" idx="1"/>
          </p:nvPr>
        </p:nvSpPr>
        <p:spPr/>
        <p:txBody>
          <a:bodyPr/>
          <a:lstStyle/>
          <a:p>
            <a:pPr algn="just"/>
            <a:endParaRPr lang="es-ES" dirty="0"/>
          </a:p>
        </p:txBody>
      </p:sp>
    </p:spTree>
    <p:extLst>
      <p:ext uri="{BB962C8B-B14F-4D97-AF65-F5344CB8AC3E}">
        <p14:creationId xmlns:p14="http://schemas.microsoft.com/office/powerpoint/2010/main" val="1751042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6533A-FF5A-4EBF-B341-D05AB06A015B}" type="slidenum">
              <a:rPr lang="es-ES">
                <a:solidFill>
                  <a:prstClr val="black"/>
                </a:solidFill>
              </a:rPr>
              <a:pPr/>
              <a:t>33</a:t>
            </a:fld>
            <a:endParaRPr lang="es-ES" dirty="0">
              <a:solidFill>
                <a:prstClr val="black"/>
              </a:solidFill>
            </a:endParaRPr>
          </a:p>
        </p:txBody>
      </p:sp>
      <p:sp>
        <p:nvSpPr>
          <p:cNvPr id="60418" name="Rectangle 2"/>
          <p:cNvSpPr>
            <a:spLocks noGrp="1" noRot="1" noChangeAspect="1" noChangeArrowheads="1" noTextEdit="1"/>
          </p:cNvSpPr>
          <p:nvPr>
            <p:ph type="sldImg"/>
          </p:nvPr>
        </p:nvSpPr>
        <p:spPr>
          <a:xfrm>
            <a:off x="1143000" y="685800"/>
            <a:ext cx="4572000" cy="3429000"/>
          </a:xfrm>
          <a:ln/>
        </p:spPr>
      </p:sp>
      <p:sp>
        <p:nvSpPr>
          <p:cNvPr id="60419" name="Rectangle 3"/>
          <p:cNvSpPr>
            <a:spLocks noGrp="1" noChangeArrowheads="1"/>
          </p:cNvSpPr>
          <p:nvPr>
            <p:ph type="body" idx="1"/>
          </p:nvPr>
        </p:nvSpPr>
        <p:spPr/>
        <p:txBody>
          <a:bodyPr/>
          <a:lstStyle/>
          <a:p>
            <a:pPr algn="just"/>
            <a:r>
              <a:rPr lang="es-ES_tradnl">
                <a:cs typeface="Times New Roman" pitchFamily="18" charset="0"/>
              </a:rPr>
              <a:t>I</a:t>
            </a:r>
            <a:r>
              <a:rPr lang="es-ES" smtClean="0">
                <a:cs typeface="Times New Roman" pitchFamily="18" charset="0"/>
              </a:rPr>
              <a:t>magínate que</a:t>
            </a:r>
            <a:r>
              <a:rPr lang="es-ES" smtClean="0"/>
              <a:t> </a:t>
            </a:r>
            <a:r>
              <a:rPr lang="es-ES_tradnl" smtClean="0"/>
              <a:t>en el grupo anterior se sustituye una persona y casualmente la que se incorpora es excesivamente alta. Observa lo que pasó con la talla promedio, se incrementó de tal forma que es superior a la talla de todos excepto el nuevo integrante del grupo, por lo tanto ya este promedio no representa adecuadamente a ese grupo de personas en cuanto a la talla</a:t>
            </a:r>
            <a:r>
              <a:rPr lang="es-ES_tradnl" dirty="0"/>
              <a:t>.</a:t>
            </a:r>
          </a:p>
          <a:p>
            <a:pPr algn="just"/>
            <a:endParaRPr lang="es-ES_tradnl" dirty="0"/>
          </a:p>
          <a:p>
            <a:pPr algn="just"/>
            <a:r>
              <a:rPr lang="es-ES_tradnl" smtClean="0"/>
              <a:t>Un comportamiento similar pero en sentido contrario hubiese sucedido si la persona que se incorpora fuera excesivamente baja de estatura. Este fenómeno ocurre porque el promedio tiene en cuenta en su cálculo a todas las observaciones de la variable</a:t>
            </a:r>
            <a:r>
              <a:rPr lang="es-ES_tradnl" dirty="0"/>
              <a:t>.</a:t>
            </a:r>
          </a:p>
          <a:p>
            <a:pPr algn="just"/>
            <a:endParaRPr lang="es-ES_tradnl" dirty="0"/>
          </a:p>
          <a:p>
            <a:pPr algn="just"/>
            <a:r>
              <a:rPr lang="es-ES" smtClean="0">
                <a:cs typeface="Times New Roman" pitchFamily="18" charset="0"/>
              </a:rPr>
              <a:t>Cuando en una serie de datos encuentras algún dato que se aparta de los demás de forma llamativa, entonces puedes nombrarlo </a:t>
            </a:r>
            <a:r>
              <a:rPr lang="es-ES" i="1" smtClean="0">
                <a:cs typeface="Times New Roman" pitchFamily="18" charset="0"/>
              </a:rPr>
              <a:t>dato(s) aberrante(s)</a:t>
            </a:r>
            <a:r>
              <a:rPr lang="es-ES_tradnl" i="1" smtClean="0">
                <a:cs typeface="Times New Roman" pitchFamily="18" charset="0"/>
              </a:rPr>
              <a:t> o valores extremos</a:t>
            </a:r>
            <a:r>
              <a:rPr lang="es-ES" smtClean="0">
                <a:cs typeface="Times New Roman" pitchFamily="18" charset="0"/>
              </a:rPr>
              <a:t>. </a:t>
            </a:r>
            <a:endParaRPr lang="es-ES_tradnl" dirty="0"/>
          </a:p>
          <a:p>
            <a:pPr algn="just"/>
            <a:endParaRPr lang="es-ES_tradnl" dirty="0"/>
          </a:p>
          <a:p>
            <a:pPr algn="just"/>
            <a:r>
              <a:rPr lang="es-ES" smtClean="0">
                <a:cs typeface="Arial" charset="0"/>
              </a:rPr>
              <a:t>En resumen, si los datos son relativamente homogéneos, la media aritmética es una buena medida de resumen; pero si existen valores muy alejados de la mayoría (datos aberrantes), entonces se distorsiona mucho y deja de reflejar la realidad existente, por lo que debe emplearse otro tipo de medida de tendencia central, la mediana</a:t>
            </a:r>
            <a:r>
              <a:rPr lang="es-ES" dirty="0">
                <a:cs typeface="Arial" charset="0"/>
              </a:rPr>
              <a:t>.</a:t>
            </a:r>
            <a:endParaRPr lang="es-ES" dirty="0">
              <a:cs typeface="Times New Roman" pitchFamily="18" charset="0"/>
            </a:endParaRPr>
          </a:p>
          <a:p>
            <a:pPr algn="just"/>
            <a:endParaRPr lang="es-ES_tradnl" dirty="0"/>
          </a:p>
        </p:txBody>
      </p:sp>
    </p:spTree>
    <p:extLst>
      <p:ext uri="{BB962C8B-B14F-4D97-AF65-F5344CB8AC3E}">
        <p14:creationId xmlns:p14="http://schemas.microsoft.com/office/powerpoint/2010/main" val="205415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06028-9C87-43C9-809B-FFB45DED85FB}" type="slidenum">
              <a:rPr lang="es-ES">
                <a:solidFill>
                  <a:prstClr val="black"/>
                </a:solidFill>
              </a:rPr>
              <a:pPr/>
              <a:t>34</a:t>
            </a:fld>
            <a:endParaRPr lang="es-ES">
              <a:solidFill>
                <a:prstClr val="black"/>
              </a:solidFill>
            </a:endParaRPr>
          </a:p>
        </p:txBody>
      </p:sp>
      <p:sp>
        <p:nvSpPr>
          <p:cNvPr id="63490" name="Rectangle 2"/>
          <p:cNvSpPr>
            <a:spLocks noGrp="1" noRot="1" noChangeAspect="1" noChangeArrowheads="1" noTextEdit="1"/>
          </p:cNvSpPr>
          <p:nvPr>
            <p:ph type="sldImg"/>
          </p:nvPr>
        </p:nvSpPr>
        <p:spPr>
          <a:xfrm>
            <a:off x="1143000" y="685800"/>
            <a:ext cx="4572000" cy="3429000"/>
          </a:xfrm>
          <a:ln/>
        </p:spPr>
      </p:sp>
      <p:sp>
        <p:nvSpPr>
          <p:cNvPr id="63491"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3720118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1B34A-9388-40D1-A8CF-F31FE31D02B8}" type="slidenum">
              <a:rPr lang="es-ES">
                <a:solidFill>
                  <a:prstClr val="black"/>
                </a:solidFill>
              </a:rPr>
              <a:pPr/>
              <a:t>35</a:t>
            </a:fld>
            <a:endParaRPr lang="es-ES">
              <a:solidFill>
                <a:prstClr val="black"/>
              </a:solidFill>
            </a:endParaRPr>
          </a:p>
        </p:txBody>
      </p:sp>
      <p:sp>
        <p:nvSpPr>
          <p:cNvPr id="64514" name="Rectangle 2"/>
          <p:cNvSpPr>
            <a:spLocks noGrp="1" noRot="1" noChangeAspect="1" noChangeArrowheads="1" noTextEdit="1"/>
          </p:cNvSpPr>
          <p:nvPr>
            <p:ph type="sldImg"/>
          </p:nvPr>
        </p:nvSpPr>
        <p:spPr>
          <a:xfrm>
            <a:off x="1143000" y="685800"/>
            <a:ext cx="4572000" cy="3429000"/>
          </a:xfrm>
          <a:ln/>
        </p:spPr>
      </p:sp>
      <p:sp>
        <p:nvSpPr>
          <p:cNvPr id="64515" name="Rectangle 3"/>
          <p:cNvSpPr>
            <a:spLocks noGrp="1" noChangeArrowheads="1"/>
          </p:cNvSpPr>
          <p:nvPr>
            <p:ph type="body" idx="1"/>
          </p:nvPr>
        </p:nvSpPr>
        <p:spPr/>
        <p:txBody>
          <a:bodyPr/>
          <a:lstStyle/>
          <a:p>
            <a:pPr algn="just"/>
            <a:endParaRPr lang="es-ES" dirty="0">
              <a:cs typeface="Times New Roman" pitchFamily="18" charset="0"/>
            </a:endParaRPr>
          </a:p>
        </p:txBody>
      </p:sp>
    </p:spTree>
    <p:extLst>
      <p:ext uri="{BB962C8B-B14F-4D97-AF65-F5344CB8AC3E}">
        <p14:creationId xmlns:p14="http://schemas.microsoft.com/office/powerpoint/2010/main" val="3910706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5EB0F-51BA-4D64-8197-FAC87E55F7BE}" type="slidenum">
              <a:rPr lang="es-ES">
                <a:solidFill>
                  <a:prstClr val="black"/>
                </a:solidFill>
              </a:rPr>
              <a:pPr/>
              <a:t>38</a:t>
            </a:fld>
            <a:endParaRPr lang="es-ES">
              <a:solidFill>
                <a:prstClr val="black"/>
              </a:solidFill>
            </a:endParaRPr>
          </a:p>
        </p:txBody>
      </p:sp>
      <p:sp>
        <p:nvSpPr>
          <p:cNvPr id="54274" name="Rectangle 2"/>
          <p:cNvSpPr>
            <a:spLocks noGrp="1" noRot="1" noChangeAspect="1" noChangeArrowheads="1" noTextEdit="1"/>
          </p:cNvSpPr>
          <p:nvPr>
            <p:ph type="sldImg"/>
          </p:nvPr>
        </p:nvSpPr>
        <p:spPr>
          <a:xfrm>
            <a:off x="1143000" y="685800"/>
            <a:ext cx="4572000" cy="3429000"/>
          </a:xfrm>
          <a:ln/>
        </p:spPr>
      </p:sp>
      <p:sp>
        <p:nvSpPr>
          <p:cNvPr id="54275"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381216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16DAB72-3291-4937-8B66-3297887990C1}" type="slidenum">
              <a:rPr lang="es-ES" altLang="en-US" smtClean="0"/>
              <a:pPr>
                <a:spcBef>
                  <a:spcPct val="0"/>
                </a:spcBef>
              </a:pPr>
              <a:t>3</a:t>
            </a:fld>
            <a:endParaRPr lang="es-E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19227674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F6E0B-7F02-4967-8D78-3547CBE4CDAE}" type="slidenum">
              <a:rPr lang="es-ES">
                <a:solidFill>
                  <a:prstClr val="black"/>
                </a:solidFill>
              </a:rPr>
              <a:pPr/>
              <a:t>40</a:t>
            </a:fld>
            <a:endParaRPr lang="es-ES">
              <a:solidFill>
                <a:prstClr val="black"/>
              </a:solidFill>
            </a:endParaRPr>
          </a:p>
        </p:txBody>
      </p:sp>
      <p:sp>
        <p:nvSpPr>
          <p:cNvPr id="66562" name="Rectangle 2"/>
          <p:cNvSpPr>
            <a:spLocks noGrp="1" noRot="1" noChangeAspect="1" noChangeArrowheads="1" noTextEdit="1"/>
          </p:cNvSpPr>
          <p:nvPr>
            <p:ph type="sldImg"/>
          </p:nvPr>
        </p:nvSpPr>
        <p:spPr>
          <a:xfrm>
            <a:off x="1143000" y="685800"/>
            <a:ext cx="4572000" cy="3429000"/>
          </a:xfrm>
          <a:ln/>
        </p:spPr>
      </p:sp>
      <p:sp>
        <p:nvSpPr>
          <p:cNvPr id="66563" name="Rectangle 3"/>
          <p:cNvSpPr>
            <a:spLocks noGrp="1" noChangeArrowheads="1"/>
          </p:cNvSpPr>
          <p:nvPr>
            <p:ph type="body" idx="1"/>
          </p:nvPr>
        </p:nvSpPr>
        <p:spPr/>
        <p:txBody>
          <a:bodyPr/>
          <a:lstStyle/>
          <a:p>
            <a:pPr algn="just"/>
            <a:endParaRPr lang="es-ES" dirty="0"/>
          </a:p>
        </p:txBody>
      </p:sp>
    </p:spTree>
    <p:extLst>
      <p:ext uri="{BB962C8B-B14F-4D97-AF65-F5344CB8AC3E}">
        <p14:creationId xmlns:p14="http://schemas.microsoft.com/office/powerpoint/2010/main" val="3467982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7E169-02B7-49B7-9AF1-2A0B1C2461F9}" type="slidenum">
              <a:rPr lang="es-ES">
                <a:solidFill>
                  <a:prstClr val="black"/>
                </a:solidFill>
              </a:rPr>
              <a:pPr/>
              <a:t>41</a:t>
            </a:fld>
            <a:endParaRPr lang="es-ES">
              <a:solidFill>
                <a:prstClr val="black"/>
              </a:solidFill>
            </a:endParaRPr>
          </a:p>
        </p:txBody>
      </p:sp>
      <p:sp>
        <p:nvSpPr>
          <p:cNvPr id="73730" name="Rectangle 2"/>
          <p:cNvSpPr>
            <a:spLocks noGrp="1" noRot="1" noChangeAspect="1" noChangeArrowheads="1" noTextEdit="1"/>
          </p:cNvSpPr>
          <p:nvPr>
            <p:ph type="sldImg"/>
          </p:nvPr>
        </p:nvSpPr>
        <p:spPr>
          <a:xfrm>
            <a:off x="1143000" y="685800"/>
            <a:ext cx="4572000" cy="3429000"/>
          </a:xfrm>
          <a:ln/>
        </p:spPr>
      </p:sp>
      <p:sp>
        <p:nvSpPr>
          <p:cNvPr id="73731"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771426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9BAEC-C5EC-4F01-9C03-983976526E4B}" type="slidenum">
              <a:rPr lang="es-ES">
                <a:solidFill>
                  <a:prstClr val="black"/>
                </a:solidFill>
              </a:rPr>
              <a:pPr/>
              <a:t>42</a:t>
            </a:fld>
            <a:endParaRPr lang="es-ES">
              <a:solidFill>
                <a:prstClr val="black"/>
              </a:solidFill>
            </a:endParaRPr>
          </a:p>
        </p:txBody>
      </p:sp>
      <p:sp>
        <p:nvSpPr>
          <p:cNvPr id="74754" name="Rectangle 2"/>
          <p:cNvSpPr>
            <a:spLocks noGrp="1" noRot="1" noChangeAspect="1" noChangeArrowheads="1" noTextEdit="1"/>
          </p:cNvSpPr>
          <p:nvPr>
            <p:ph type="sldImg"/>
          </p:nvPr>
        </p:nvSpPr>
        <p:spPr>
          <a:xfrm>
            <a:off x="1143000" y="685800"/>
            <a:ext cx="4572000" cy="3429000"/>
          </a:xfrm>
          <a:ln/>
        </p:spPr>
      </p:sp>
      <p:sp>
        <p:nvSpPr>
          <p:cNvPr id="74755" name="Rectangle 3"/>
          <p:cNvSpPr>
            <a:spLocks noGrp="1" noChangeArrowheads="1"/>
          </p:cNvSpPr>
          <p:nvPr>
            <p:ph type="body" idx="1"/>
          </p:nvPr>
        </p:nvSpPr>
        <p:spPr/>
        <p:txBody>
          <a:bodyPr/>
          <a:lstStyle/>
          <a:p>
            <a:pPr algn="just"/>
            <a:endParaRPr lang="es-ES" dirty="0">
              <a:cs typeface="Times New Roman" pitchFamily="18" charset="0"/>
            </a:endParaRPr>
          </a:p>
        </p:txBody>
      </p:sp>
    </p:spTree>
    <p:extLst>
      <p:ext uri="{BB962C8B-B14F-4D97-AF65-F5344CB8AC3E}">
        <p14:creationId xmlns:p14="http://schemas.microsoft.com/office/powerpoint/2010/main" val="31901231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04598-0A13-46D5-BC28-B83F8C5E8DB2}" type="slidenum">
              <a:rPr lang="es-ES">
                <a:solidFill>
                  <a:prstClr val="black"/>
                </a:solidFill>
              </a:rPr>
              <a:pPr/>
              <a:t>43</a:t>
            </a:fld>
            <a:endParaRPr lang="es-ES">
              <a:solidFill>
                <a:prstClr val="black"/>
              </a:solidFill>
            </a:endParaRPr>
          </a:p>
        </p:txBody>
      </p:sp>
      <p:sp>
        <p:nvSpPr>
          <p:cNvPr id="76802" name="Rectangle 2"/>
          <p:cNvSpPr>
            <a:spLocks noGrp="1" noRot="1" noChangeAspect="1" noChangeArrowheads="1" noTextEdit="1"/>
          </p:cNvSpPr>
          <p:nvPr>
            <p:ph type="sldImg"/>
          </p:nvPr>
        </p:nvSpPr>
        <p:spPr>
          <a:xfrm>
            <a:off x="1143000" y="685800"/>
            <a:ext cx="4572000" cy="3429000"/>
          </a:xfrm>
          <a:ln/>
        </p:spPr>
      </p:sp>
      <p:sp>
        <p:nvSpPr>
          <p:cNvPr id="76803" name="Rectangle 3"/>
          <p:cNvSpPr>
            <a:spLocks noGrp="1" noChangeArrowheads="1"/>
          </p:cNvSpPr>
          <p:nvPr>
            <p:ph type="body" idx="1"/>
          </p:nvPr>
        </p:nvSpPr>
        <p:spPr/>
        <p:txBody>
          <a:bodyPr/>
          <a:lstStyle/>
          <a:p>
            <a:pPr algn="just"/>
            <a:endParaRPr lang="es-MX" dirty="0">
              <a:cs typeface="Arial" charset="0"/>
            </a:endParaRPr>
          </a:p>
        </p:txBody>
      </p:sp>
    </p:spTree>
    <p:extLst>
      <p:ext uri="{BB962C8B-B14F-4D97-AF65-F5344CB8AC3E}">
        <p14:creationId xmlns:p14="http://schemas.microsoft.com/office/powerpoint/2010/main" val="25881825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34B32-3A04-477E-99FF-BDE512376E34}" type="slidenum">
              <a:rPr lang="es-ES">
                <a:solidFill>
                  <a:prstClr val="black"/>
                </a:solidFill>
              </a:rPr>
              <a:pPr/>
              <a:t>44</a:t>
            </a:fld>
            <a:endParaRPr lang="es-ES">
              <a:solidFill>
                <a:prstClr val="black"/>
              </a:solidFill>
            </a:endParaRPr>
          </a:p>
        </p:txBody>
      </p:sp>
      <p:sp>
        <p:nvSpPr>
          <p:cNvPr id="78850" name="Rectangle 2"/>
          <p:cNvSpPr>
            <a:spLocks noGrp="1" noRot="1" noChangeAspect="1" noChangeArrowheads="1" noTextEdit="1"/>
          </p:cNvSpPr>
          <p:nvPr>
            <p:ph type="sldImg"/>
          </p:nvPr>
        </p:nvSpPr>
        <p:spPr>
          <a:xfrm>
            <a:off x="1143000" y="685800"/>
            <a:ext cx="4572000" cy="3429000"/>
          </a:xfrm>
          <a:ln/>
        </p:spPr>
      </p:sp>
      <p:sp>
        <p:nvSpPr>
          <p:cNvPr id="78851" name="Rectangle 3"/>
          <p:cNvSpPr>
            <a:spLocks noGrp="1" noChangeArrowheads="1"/>
          </p:cNvSpPr>
          <p:nvPr>
            <p:ph type="body" idx="1"/>
          </p:nvPr>
        </p:nvSpPr>
        <p:spPr/>
        <p:txBody>
          <a:bodyPr/>
          <a:lstStyle/>
          <a:p>
            <a:pPr algn="just"/>
            <a:endParaRPr lang="es-ES" dirty="0">
              <a:cs typeface="Arial" charset="0"/>
            </a:endParaRPr>
          </a:p>
        </p:txBody>
      </p:sp>
    </p:spTree>
    <p:extLst>
      <p:ext uri="{BB962C8B-B14F-4D97-AF65-F5344CB8AC3E}">
        <p14:creationId xmlns:p14="http://schemas.microsoft.com/office/powerpoint/2010/main" val="30244331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3721E-DD59-41E6-9C43-96312B1FAE80}" type="slidenum">
              <a:rPr lang="es-ES">
                <a:solidFill>
                  <a:prstClr val="black"/>
                </a:solidFill>
              </a:rPr>
              <a:pPr/>
              <a:t>46</a:t>
            </a:fld>
            <a:endParaRPr lang="es-ES">
              <a:solidFill>
                <a:prstClr val="black"/>
              </a:solidFill>
            </a:endParaRPr>
          </a:p>
        </p:txBody>
      </p:sp>
      <p:sp>
        <p:nvSpPr>
          <p:cNvPr id="13314" name="Rectangle 2"/>
          <p:cNvSpPr>
            <a:spLocks noGrp="1" noRot="1" noChangeAspect="1" noChangeArrowheads="1" noTextEdit="1"/>
          </p:cNvSpPr>
          <p:nvPr>
            <p:ph type="sldImg"/>
          </p:nvPr>
        </p:nvSpPr>
        <p:spPr>
          <a:xfrm>
            <a:off x="1143000" y="685800"/>
            <a:ext cx="4572000" cy="3429000"/>
          </a:xfrm>
          <a:ln/>
        </p:spPr>
      </p:sp>
      <p:sp>
        <p:nvSpPr>
          <p:cNvPr id="13315"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5361351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7F7D8-EA16-4FEC-902D-4E14774680CB}" type="slidenum">
              <a:rPr lang="es-ES">
                <a:solidFill>
                  <a:prstClr val="black"/>
                </a:solidFill>
              </a:rPr>
              <a:pPr/>
              <a:t>47</a:t>
            </a:fld>
            <a:endParaRPr lang="es-ES">
              <a:solidFill>
                <a:prstClr val="black"/>
              </a:solidFill>
            </a:endParaRPr>
          </a:p>
        </p:txBody>
      </p:sp>
      <p:sp>
        <p:nvSpPr>
          <p:cNvPr id="16386" name="Rectangle 2"/>
          <p:cNvSpPr>
            <a:spLocks noGrp="1" noRot="1" noChangeAspect="1" noChangeArrowheads="1" noTextEdit="1"/>
          </p:cNvSpPr>
          <p:nvPr>
            <p:ph type="sldImg"/>
          </p:nvPr>
        </p:nvSpPr>
        <p:spPr>
          <a:xfrm>
            <a:off x="1143000" y="685800"/>
            <a:ext cx="4572000" cy="3429000"/>
          </a:xfrm>
          <a:ln/>
        </p:spPr>
      </p:sp>
      <p:sp>
        <p:nvSpPr>
          <p:cNvPr id="16387" name="Rectangle 3"/>
          <p:cNvSpPr>
            <a:spLocks noGrp="1" noChangeArrowheads="1"/>
          </p:cNvSpPr>
          <p:nvPr>
            <p:ph type="body" idx="1"/>
          </p:nvPr>
        </p:nvSpPr>
        <p:spPr/>
        <p:txBody>
          <a:bodyPr/>
          <a:lstStyle/>
          <a:p>
            <a:r>
              <a:rPr lang="es-ES_tradnl" dirty="0" smtClean="0"/>
              <a:t>.</a:t>
            </a:r>
            <a:endParaRPr lang="es-ES" dirty="0"/>
          </a:p>
        </p:txBody>
      </p:sp>
    </p:spTree>
    <p:extLst>
      <p:ext uri="{BB962C8B-B14F-4D97-AF65-F5344CB8AC3E}">
        <p14:creationId xmlns:p14="http://schemas.microsoft.com/office/powerpoint/2010/main" val="21964562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56E82-B9F3-482D-AC7C-78FAB241E0E6}" type="slidenum">
              <a:rPr lang="es-ES">
                <a:solidFill>
                  <a:prstClr val="black"/>
                </a:solidFill>
              </a:rPr>
              <a:pPr/>
              <a:t>48</a:t>
            </a:fld>
            <a:endParaRPr lang="es-ES">
              <a:solidFill>
                <a:prstClr val="black"/>
              </a:solidFill>
            </a:endParaRPr>
          </a:p>
        </p:txBody>
      </p:sp>
      <p:sp>
        <p:nvSpPr>
          <p:cNvPr id="19458" name="Rectangle 2"/>
          <p:cNvSpPr>
            <a:spLocks noGrp="1" noRot="1" noChangeAspect="1" noChangeArrowheads="1" noTextEdit="1"/>
          </p:cNvSpPr>
          <p:nvPr>
            <p:ph type="sldImg"/>
          </p:nvPr>
        </p:nvSpPr>
        <p:spPr>
          <a:xfrm>
            <a:off x="1143000" y="685800"/>
            <a:ext cx="4572000" cy="3429000"/>
          </a:xfrm>
          <a:ln/>
        </p:spPr>
      </p:sp>
      <p:sp>
        <p:nvSpPr>
          <p:cNvPr id="19459"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4950460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E2AA1-98D0-478C-919E-734126A2D120}" type="slidenum">
              <a:rPr lang="es-ES">
                <a:solidFill>
                  <a:prstClr val="black"/>
                </a:solidFill>
              </a:rPr>
              <a:pPr/>
              <a:t>49</a:t>
            </a:fld>
            <a:endParaRPr lang="es-ES">
              <a:solidFill>
                <a:prstClr val="black"/>
              </a:solidFill>
            </a:endParaRPr>
          </a:p>
        </p:txBody>
      </p:sp>
      <p:sp>
        <p:nvSpPr>
          <p:cNvPr id="22530" name="Rectangle 2"/>
          <p:cNvSpPr>
            <a:spLocks noGrp="1" noRot="1" noChangeAspect="1" noChangeArrowheads="1" noTextEdit="1"/>
          </p:cNvSpPr>
          <p:nvPr>
            <p:ph type="sldImg"/>
          </p:nvPr>
        </p:nvSpPr>
        <p:spPr>
          <a:xfrm>
            <a:off x="1143000" y="685800"/>
            <a:ext cx="4572000" cy="3429000"/>
          </a:xfrm>
          <a:ln/>
        </p:spPr>
      </p:sp>
      <p:sp>
        <p:nvSpPr>
          <p:cNvPr id="22531" name="Rectangle 3"/>
          <p:cNvSpPr>
            <a:spLocks noGrp="1" noChangeArrowheads="1"/>
          </p:cNvSpPr>
          <p:nvPr>
            <p:ph type="body" idx="1"/>
          </p:nvPr>
        </p:nvSpPr>
        <p:spPr/>
        <p:txBody>
          <a:bodyPr/>
          <a:lstStyle/>
          <a:p>
            <a:endParaRPr lang="es-ES_tradnl" dirty="0"/>
          </a:p>
        </p:txBody>
      </p:sp>
    </p:spTree>
    <p:extLst>
      <p:ext uri="{BB962C8B-B14F-4D97-AF65-F5344CB8AC3E}">
        <p14:creationId xmlns:p14="http://schemas.microsoft.com/office/powerpoint/2010/main" val="12880115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28A6B-8B6C-4481-9EF8-1096E6C698D5}" type="slidenum">
              <a:rPr lang="es-ES">
                <a:solidFill>
                  <a:prstClr val="black"/>
                </a:solidFill>
              </a:rPr>
              <a:pPr/>
              <a:t>50</a:t>
            </a:fld>
            <a:endParaRPr lang="es-ES">
              <a:solidFill>
                <a:prstClr val="black"/>
              </a:solidFill>
            </a:endParaRPr>
          </a:p>
        </p:txBody>
      </p:sp>
      <p:sp>
        <p:nvSpPr>
          <p:cNvPr id="27650" name="Rectangle 2"/>
          <p:cNvSpPr>
            <a:spLocks noGrp="1" noRot="1" noChangeAspect="1" noChangeArrowheads="1" noTextEdit="1"/>
          </p:cNvSpPr>
          <p:nvPr>
            <p:ph type="sldImg"/>
          </p:nvPr>
        </p:nvSpPr>
        <p:spPr>
          <a:xfrm>
            <a:off x="1143000" y="685800"/>
            <a:ext cx="4572000" cy="3429000"/>
          </a:xfrm>
          <a:ln/>
        </p:spPr>
      </p:sp>
      <p:sp>
        <p:nvSpPr>
          <p:cNvPr id="27651"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691611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p:cNvSpPr>
            <a:spLocks noGrp="1" noRot="1" noChangeAspect="1" noTextEdit="1"/>
          </p:cNvSpPr>
          <p:nvPr>
            <p:ph type="sldImg"/>
          </p:nvPr>
        </p:nvSpPr>
        <p:spPr>
          <a:ln/>
        </p:spPr>
      </p:sp>
      <p:sp>
        <p:nvSpPr>
          <p:cNvPr id="112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n-US" dirty="0" smtClean="0">
                <a:latin typeface="Arial" panose="020B0604020202020204" pitchFamily="34" charset="0"/>
              </a:rPr>
              <a:t>La Estadística es la ciencia encargada de suministrar las diferentes técnicas para la recolección, elaboración, análisis e interpretación de los datos de una investigación</a:t>
            </a:r>
          </a:p>
          <a:p>
            <a:endParaRPr lang="es-ES" altLang="en-US" dirty="0" smtClean="0"/>
          </a:p>
        </p:txBody>
      </p:sp>
      <p:sp>
        <p:nvSpPr>
          <p:cNvPr id="11268"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0EC7F3-943B-4A1F-B9DE-7301543000D8}" type="slidenum">
              <a:rPr lang="es-ES" altLang="en-US" smtClean="0"/>
              <a:pPr>
                <a:spcBef>
                  <a:spcPct val="0"/>
                </a:spcBef>
              </a:pPr>
              <a:t>4</a:t>
            </a:fld>
            <a:endParaRPr lang="es-ES" altLang="en-US" smtClean="0"/>
          </a:p>
        </p:txBody>
      </p:sp>
    </p:spTree>
    <p:extLst>
      <p:ext uri="{BB962C8B-B14F-4D97-AF65-F5344CB8AC3E}">
        <p14:creationId xmlns:p14="http://schemas.microsoft.com/office/powerpoint/2010/main" val="38594385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C2A45-B19E-4944-BB02-9DE15528EBD6}" type="slidenum">
              <a:rPr lang="es-ES">
                <a:solidFill>
                  <a:prstClr val="black"/>
                </a:solidFill>
              </a:rPr>
              <a:pPr/>
              <a:t>51</a:t>
            </a:fld>
            <a:endParaRPr lang="es-ES">
              <a:solidFill>
                <a:prstClr val="black"/>
              </a:solidFill>
            </a:endParaRPr>
          </a:p>
        </p:txBody>
      </p:sp>
      <p:sp>
        <p:nvSpPr>
          <p:cNvPr id="35842" name="Rectangle 2"/>
          <p:cNvSpPr>
            <a:spLocks noGrp="1" noRot="1" noChangeAspect="1" noChangeArrowheads="1" noTextEdit="1"/>
          </p:cNvSpPr>
          <p:nvPr>
            <p:ph type="sldImg"/>
          </p:nvPr>
        </p:nvSpPr>
        <p:spPr>
          <a:xfrm>
            <a:off x="1143000" y="685800"/>
            <a:ext cx="4572000" cy="3429000"/>
          </a:xfrm>
          <a:ln/>
        </p:spPr>
      </p:sp>
      <p:sp>
        <p:nvSpPr>
          <p:cNvPr id="35843"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60386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fld id="{3140A6AF-5EA0-40B4-9D97-5D8BBC034219}" type="slidenum">
              <a:rPr lang="es-ES" altLang="en-US" smtClean="0">
                <a:solidFill>
                  <a:srgbClr val="000000"/>
                </a:solidFill>
              </a:rPr>
              <a:pPr>
                <a:spcBef>
                  <a:spcPct val="0"/>
                </a:spcBef>
              </a:pPr>
              <a:t>5</a:t>
            </a:fld>
            <a:endParaRPr lang="es-ES" altLang="en-US" smtClean="0">
              <a:solidFill>
                <a:srgbClr val="000000"/>
              </a:solidFill>
            </a:endParaRPr>
          </a:p>
        </p:txBody>
      </p:sp>
      <p:sp>
        <p:nvSpPr>
          <p:cNvPr id="1331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lgn="r" eaLnBrk="1" hangingPunct="1">
              <a:spcBef>
                <a:spcPct val="0"/>
              </a:spcBef>
            </a:pPr>
            <a:fld id="{6ED70D6A-5A0E-46C9-B7F7-DA8EDE695BAD}" type="slidenum">
              <a:rPr lang="es-ES" altLang="en-US">
                <a:solidFill>
                  <a:srgbClr val="000000"/>
                </a:solidFill>
              </a:rPr>
              <a:pPr algn="r" eaLnBrk="1" hangingPunct="1">
                <a:spcBef>
                  <a:spcPct val="0"/>
                </a:spcBef>
              </a:pPr>
              <a:t>5</a:t>
            </a:fld>
            <a:endParaRPr lang="es-ES" altLang="en-US">
              <a:solidFill>
                <a:srgbClr val="000000"/>
              </a:solidFill>
            </a:endParaRPr>
          </a:p>
        </p:txBody>
      </p:sp>
      <p:sp>
        <p:nvSpPr>
          <p:cNvPr id="13316" name="Rectangle 2"/>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altLang="en-US" smtClean="0">
              <a:ea typeface="DejaVu Sans" pitchFamily="34" charset="0"/>
              <a:cs typeface="DejaVu Sans" pitchFamily="34" charset="0"/>
            </a:endParaRPr>
          </a:p>
        </p:txBody>
      </p:sp>
    </p:spTree>
    <p:extLst>
      <p:ext uri="{BB962C8B-B14F-4D97-AF65-F5344CB8AC3E}">
        <p14:creationId xmlns:p14="http://schemas.microsoft.com/office/powerpoint/2010/main" val="1088653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CE8CB-F71C-4B57-8D27-4E81487A1396}" type="slidenum">
              <a:rPr lang="es-ES"/>
              <a:pPr/>
              <a:t>7</a:t>
            </a:fld>
            <a:endParaRPr lang="es-E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262047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2AFEC-B58B-4276-9C40-188A7969A147}" type="slidenum">
              <a:rPr lang="es-ES" altLang="en-US" smtClean="0"/>
              <a:pPr>
                <a:spcBef>
                  <a:spcPct val="0"/>
                </a:spcBef>
              </a:pPr>
              <a:t>8</a:t>
            </a:fld>
            <a:endParaRPr lang="es-E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en-US" smtClean="0"/>
          </a:p>
        </p:txBody>
      </p:sp>
    </p:spTree>
    <p:extLst>
      <p:ext uri="{BB962C8B-B14F-4D97-AF65-F5344CB8AC3E}">
        <p14:creationId xmlns:p14="http://schemas.microsoft.com/office/powerpoint/2010/main" val="617729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CC0BF-D957-4019-944B-B99DB2F22041}" type="slidenum">
              <a:rPr lang="es-ES"/>
              <a:pPr/>
              <a:t>9</a:t>
            </a:fld>
            <a:endParaRPr lang="es-E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1088935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buClr>
                <a:schemeClr val="accent2"/>
              </a:buClr>
              <a:buFont typeface="Wingdings" panose="05000000000000000000" pitchFamily="2" charset="2"/>
              <a:buNone/>
            </a:pPr>
            <a:r>
              <a:rPr lang="es-MX" sz="1200" u="none" dirty="0" smtClean="0">
                <a:latin typeface="Arial" panose="020B0604020202020204" pitchFamily="34" charset="0"/>
                <a:ea typeface="SimSun" panose="02010600030101010101" pitchFamily="2" charset="-122"/>
                <a:cs typeface="Arial" panose="020B0604020202020204" pitchFamily="34" charset="0"/>
              </a:rPr>
              <a:t>La observación:</a:t>
            </a:r>
            <a:r>
              <a:rPr lang="es-MX" sz="1200" u="none" baseline="0" dirty="0" smtClean="0">
                <a:latin typeface="Arial" panose="020B0604020202020204" pitchFamily="34" charset="0"/>
                <a:ea typeface="SimSun" panose="02010600030101010101" pitchFamily="2" charset="-122"/>
                <a:cs typeface="Arial" panose="020B0604020202020204" pitchFamily="34" charset="0"/>
              </a:rPr>
              <a:t> c</a:t>
            </a:r>
            <a:r>
              <a:rPr lang="es-MX" sz="1200" u="none" dirty="0" smtClean="0">
                <a:latin typeface="Arial" panose="020B0604020202020204" pitchFamily="34" charset="0"/>
                <a:ea typeface="SimSun" panose="02010600030101010101" pitchFamily="2" charset="-122"/>
                <a:cs typeface="Arial" panose="020B0604020202020204" pitchFamily="34" charset="0"/>
              </a:rPr>
              <a:t>omo técnica nos permite obtener datos directamente del fenómeno y objeto estudiado.</a:t>
            </a:r>
          </a:p>
          <a:p>
            <a:pPr>
              <a:lnSpc>
                <a:spcPct val="130000"/>
              </a:lnSpc>
              <a:buClr>
                <a:schemeClr val="accent2"/>
              </a:buClr>
              <a:buFont typeface="Wingdings" panose="05000000000000000000" pitchFamily="2" charset="2"/>
              <a:buChar char="§"/>
            </a:pPr>
            <a:r>
              <a:rPr lang="es-ES" sz="1200" u="none" dirty="0" smtClean="0">
                <a:latin typeface="Arial" panose="020B0604020202020204" pitchFamily="34" charset="0"/>
              </a:rPr>
              <a:t>No es conveniente cuando se estudian grandes masas humanas.</a:t>
            </a:r>
          </a:p>
          <a:p>
            <a:pPr>
              <a:lnSpc>
                <a:spcPct val="130000"/>
              </a:lnSpc>
              <a:buClr>
                <a:schemeClr val="accent2"/>
              </a:buClr>
              <a:buFont typeface="Wingdings" panose="05000000000000000000" pitchFamily="2" charset="2"/>
              <a:buChar char="§"/>
            </a:pPr>
            <a:r>
              <a:rPr lang="es-ES" sz="1200" u="none" dirty="0" smtClean="0">
                <a:latin typeface="Arial" panose="020B0604020202020204" pitchFamily="34" charset="0"/>
              </a:rPr>
              <a:t> No puede aplicarse cuando se trata de investigar las manifestaciones subjetivas de los individuos, su comportamiento pasado o sus actitudes futuras.</a:t>
            </a:r>
          </a:p>
          <a:p>
            <a:pPr>
              <a:lnSpc>
                <a:spcPct val="130000"/>
              </a:lnSpc>
              <a:buClr>
                <a:schemeClr val="accent2"/>
              </a:buClr>
              <a:buFont typeface="Wingdings" panose="05000000000000000000" pitchFamily="2" charset="2"/>
              <a:buNone/>
            </a:pPr>
            <a:r>
              <a:rPr lang="es-ES" sz="1200" u="none" dirty="0" smtClean="0">
                <a:latin typeface="Arial" panose="020B0604020202020204" pitchFamily="34" charset="0"/>
              </a:rPr>
              <a:t>El</a:t>
            </a:r>
            <a:r>
              <a:rPr lang="es-ES" sz="1200" u="none" baseline="0" dirty="0" smtClean="0">
                <a:latin typeface="Arial" panose="020B0604020202020204" pitchFamily="34" charset="0"/>
              </a:rPr>
              <a:t> interrogatorio:</a:t>
            </a:r>
          </a:p>
          <a:p>
            <a:pPr eaLnBrk="0" hangingPunct="0">
              <a:spcBef>
                <a:spcPct val="50000"/>
              </a:spcBef>
            </a:pPr>
            <a:r>
              <a:rPr lang="es-MX" sz="1200" u="none" dirty="0" smtClean="0">
                <a:latin typeface="Arial" panose="020B0604020202020204" pitchFamily="34" charset="0"/>
              </a:rPr>
              <a:t>Se hace por medio de entrevistas, puede completarse con la observación directa.</a:t>
            </a:r>
            <a:endParaRPr lang="es-ES" sz="1200" u="none" dirty="0" smtClean="0">
              <a:latin typeface="Arial" panose="020B0604020202020204" pitchFamily="34" charset="0"/>
            </a:endParaRPr>
          </a:p>
          <a:p>
            <a:pPr eaLnBrk="0" hangingPunct="0">
              <a:spcBef>
                <a:spcPct val="50000"/>
              </a:spcBef>
            </a:pPr>
            <a:r>
              <a:rPr lang="es-MX" sz="1200" u="none" dirty="0" smtClean="0">
                <a:latin typeface="Arial" panose="020B0604020202020204" pitchFamily="34" charset="0"/>
              </a:rPr>
              <a:t>Se hace por medio de cuestionario a llenar por el interrogado. (indirecto)</a:t>
            </a:r>
            <a:endParaRPr lang="es-ES" sz="1200" u="none" dirty="0" smtClean="0">
              <a:latin typeface="Arial" panose="020B0604020202020204" pitchFamily="34" charset="0"/>
            </a:endParaRPr>
          </a:p>
          <a:p>
            <a:pPr>
              <a:lnSpc>
                <a:spcPct val="130000"/>
              </a:lnSpc>
              <a:buClr>
                <a:schemeClr val="accent2"/>
              </a:buClr>
              <a:buFont typeface="Wingdings" panose="05000000000000000000" pitchFamily="2" charset="2"/>
              <a:buNone/>
            </a:pPr>
            <a:endParaRPr lang="es-ES" sz="1200" u="none" dirty="0" smtClean="0">
              <a:latin typeface="Arial" panose="020B0604020202020204" pitchFamily="34" charset="0"/>
            </a:endParaRPr>
          </a:p>
          <a:p>
            <a:pPr>
              <a:lnSpc>
                <a:spcPct val="130000"/>
              </a:lnSpc>
              <a:buClr>
                <a:schemeClr val="accent2"/>
              </a:buClr>
              <a:buFont typeface="Wingdings" panose="05000000000000000000" pitchFamily="2" charset="2"/>
              <a:buNone/>
            </a:pPr>
            <a:r>
              <a:rPr lang="es-ES" sz="1200" b="1" u="none" dirty="0" smtClean="0">
                <a:latin typeface="Arial" panose="020B0604020202020204" pitchFamily="34" charset="0"/>
              </a:rPr>
              <a:t>Métodos para recolectar información según frecuencia</a:t>
            </a:r>
            <a:r>
              <a:rPr lang="es-ES" sz="1200" u="none" dirty="0" smtClean="0">
                <a:latin typeface="Arial" panose="020B0604020202020204" pitchFamily="34" charset="0"/>
              </a:rPr>
              <a:t>:</a:t>
            </a:r>
          </a:p>
          <a:p>
            <a:pPr>
              <a:buFontTx/>
              <a:buChar char="•"/>
            </a:pPr>
            <a:r>
              <a:rPr lang="es-MX" sz="1200" b="1" u="none" dirty="0" smtClean="0">
                <a:solidFill>
                  <a:srgbClr val="CC3300"/>
                </a:solidFill>
                <a:latin typeface="Arial" panose="020B0604020202020204" pitchFamily="34" charset="0"/>
              </a:rPr>
              <a:t>Encuesta.</a:t>
            </a:r>
            <a:r>
              <a:rPr lang="es-MX" sz="1200" u="none" dirty="0" smtClean="0">
                <a:latin typeface="Arial" panose="020B0604020202020204" pitchFamily="34" charset="0"/>
              </a:rPr>
              <a:t> ------------ Método  ocasional</a:t>
            </a:r>
          </a:p>
          <a:p>
            <a:pPr algn="just"/>
            <a:r>
              <a:rPr lang="es-MX" sz="1200" u="none" dirty="0" smtClean="0">
                <a:latin typeface="Arial" panose="020B0604020202020204" pitchFamily="34" charset="0"/>
              </a:rPr>
              <a:t>Se efectúa con un propósito específico y tiene alcance restringido (en un sector de la población).</a:t>
            </a:r>
          </a:p>
          <a:p>
            <a:pPr algn="just"/>
            <a:r>
              <a:rPr lang="es-MX" sz="1200" b="1" u="none" dirty="0" smtClean="0">
                <a:solidFill>
                  <a:srgbClr val="CC3300"/>
                </a:solidFill>
                <a:latin typeface="Arial" panose="020B0604020202020204" pitchFamily="34" charset="0"/>
              </a:rPr>
              <a:t>Ejemplo:</a:t>
            </a:r>
            <a:r>
              <a:rPr lang="es-MX" sz="1200" u="none" dirty="0" smtClean="0">
                <a:latin typeface="Arial" panose="020B0604020202020204" pitchFamily="34" charset="0"/>
              </a:rPr>
              <a:t> Las encuestas de  prevalencia de asma, de  Mortalidad Perinatal, de Fecundidad, etc.</a:t>
            </a:r>
            <a:endParaRPr lang="es-ES" sz="1200" u="none" dirty="0" smtClean="0">
              <a:latin typeface="Arial" panose="020B0604020202020204" pitchFamily="34" charset="0"/>
            </a:endParaRPr>
          </a:p>
          <a:p>
            <a:pPr>
              <a:buFontTx/>
              <a:buNone/>
            </a:pPr>
            <a:endParaRPr lang="es-MX" sz="1200" u="none" dirty="0" smtClean="0">
              <a:latin typeface="Arial" panose="020B0604020202020204" pitchFamily="34" charset="0"/>
            </a:endParaRPr>
          </a:p>
          <a:p>
            <a:pPr>
              <a:buFontTx/>
              <a:buChar char="•"/>
            </a:pPr>
            <a:r>
              <a:rPr lang="es-MX" sz="1200" b="1" u="none" dirty="0" smtClean="0">
                <a:solidFill>
                  <a:srgbClr val="CC3300"/>
                </a:solidFill>
                <a:latin typeface="Arial" panose="020B0604020202020204" pitchFamily="34" charset="0"/>
              </a:rPr>
              <a:t>   Censo.</a:t>
            </a:r>
            <a:r>
              <a:rPr lang="es-MX" sz="1200" u="none" dirty="0" smtClean="0">
                <a:latin typeface="Arial" panose="020B0604020202020204" pitchFamily="34" charset="0"/>
              </a:rPr>
              <a:t> ---------------- Método  periódico</a:t>
            </a:r>
          </a:p>
          <a:p>
            <a:pPr>
              <a:buFontTx/>
              <a:buChar char="•"/>
            </a:pPr>
            <a:endParaRPr lang="es-MX" sz="1200" u="none" dirty="0" smtClean="0">
              <a:latin typeface="Arial" panose="020B0604020202020204" pitchFamily="34" charset="0"/>
            </a:endParaRPr>
          </a:p>
          <a:p>
            <a:pPr algn="just"/>
            <a:r>
              <a:rPr lang="es-MX" sz="1200" u="none" dirty="0" smtClean="0">
                <a:latin typeface="Arial" panose="020B0604020202020204" pitchFamily="34" charset="0"/>
              </a:rPr>
              <a:t>Su finalidad es recoger datos generales de la población. La recogida de la información se hace periódicamente.</a:t>
            </a:r>
          </a:p>
          <a:p>
            <a:pPr algn="just"/>
            <a:r>
              <a:rPr lang="es-MX" sz="1200" b="1" u="none" dirty="0" smtClean="0">
                <a:solidFill>
                  <a:srgbClr val="CC3300"/>
                </a:solidFill>
                <a:latin typeface="Arial" panose="020B0604020202020204" pitchFamily="34" charset="0"/>
              </a:rPr>
              <a:t> Ejemplo:</a:t>
            </a:r>
            <a:r>
              <a:rPr lang="es-MX" sz="1200" u="none" dirty="0" smtClean="0">
                <a:latin typeface="Arial" panose="020B0604020202020204" pitchFamily="34" charset="0"/>
              </a:rPr>
              <a:t> Censo de población hechos en Cuba en  1970 	1981 y 2002.</a:t>
            </a:r>
            <a:endParaRPr lang="es-ES" sz="1200" u="none" dirty="0" smtClean="0">
              <a:latin typeface="Arial" panose="020B0604020202020204" pitchFamily="34" charset="0"/>
            </a:endParaRPr>
          </a:p>
          <a:p>
            <a:pPr>
              <a:buFontTx/>
              <a:buNone/>
            </a:pPr>
            <a:endParaRPr lang="es-MX" sz="1200" u="none" dirty="0" smtClean="0">
              <a:latin typeface="Arial" panose="020B0604020202020204" pitchFamily="34" charset="0"/>
            </a:endParaRPr>
          </a:p>
          <a:p>
            <a:pPr>
              <a:buFontTx/>
              <a:buChar char="•"/>
            </a:pPr>
            <a:r>
              <a:rPr lang="es-MX" sz="1200" b="1" u="none" dirty="0" smtClean="0">
                <a:solidFill>
                  <a:srgbClr val="CC3300"/>
                </a:solidFill>
                <a:latin typeface="Arial" panose="020B0604020202020204" pitchFamily="34" charset="0"/>
              </a:rPr>
              <a:t>   Registro.</a:t>
            </a:r>
            <a:r>
              <a:rPr lang="es-MX" sz="1200" u="none" dirty="0" smtClean="0">
                <a:latin typeface="Arial" panose="020B0604020202020204" pitchFamily="34" charset="0"/>
              </a:rPr>
              <a:t> ------------- Método continuo</a:t>
            </a:r>
            <a:endParaRPr lang="es-ES" altLang="zh-CN" sz="1200" u="none" dirty="0" smtClean="0">
              <a:latin typeface="Arial" panose="020B0604020202020204" pitchFamily="34" charset="0"/>
              <a:ea typeface="SimSun" panose="02010600030101010101" pitchFamily="2" charset="-122"/>
            </a:endParaRPr>
          </a:p>
          <a:p>
            <a:pPr>
              <a:lnSpc>
                <a:spcPct val="130000"/>
              </a:lnSpc>
              <a:buClr>
                <a:schemeClr val="accent2"/>
              </a:buClr>
              <a:buFont typeface="Wingdings" panose="05000000000000000000" pitchFamily="2" charset="2"/>
              <a:buNone/>
            </a:pPr>
            <a:endParaRPr lang="es-ES" sz="1200" u="none" dirty="0" smtClean="0">
              <a:latin typeface="Arial" panose="020B0604020202020204" pitchFamily="34" charset="0"/>
            </a:endParaRPr>
          </a:p>
          <a:p>
            <a:pPr algn="just"/>
            <a:r>
              <a:rPr lang="es-MX" sz="1200" u="none" dirty="0" smtClean="0">
                <a:latin typeface="Arial" panose="020B0604020202020204" pitchFamily="34" charset="0"/>
              </a:rPr>
              <a:t>Se caracteriza porque la información se produce continuamente, es decir a medida que se van sucediendo los hechos, tiene por finalidad obtener datos relativos a un tema concreto.</a:t>
            </a:r>
          </a:p>
          <a:p>
            <a:pPr algn="just"/>
            <a:r>
              <a:rPr lang="es-MX" b="1" u="none" dirty="0" smtClean="0">
                <a:solidFill>
                  <a:srgbClr val="CC3300"/>
                </a:solidFill>
              </a:rPr>
              <a:t> </a:t>
            </a:r>
            <a:r>
              <a:rPr lang="es-MX" sz="1200" b="1" u="none" dirty="0" smtClean="0">
                <a:solidFill>
                  <a:srgbClr val="CC3300"/>
                </a:solidFill>
                <a:latin typeface="Arial" panose="020B0604020202020204" pitchFamily="34" charset="0"/>
              </a:rPr>
              <a:t>Ejemplo:</a:t>
            </a:r>
            <a:r>
              <a:rPr lang="es-MX" sz="1200" u="none" dirty="0" smtClean="0">
                <a:latin typeface="Arial" panose="020B0604020202020204" pitchFamily="34" charset="0"/>
              </a:rPr>
              <a:t> Registro Civil de Nacimientos y Defunciones,         Historias Clínicas, etc.</a:t>
            </a:r>
            <a:endParaRPr lang="es-ES" sz="1200" u="none" dirty="0" smtClean="0">
              <a:latin typeface="Arial" panose="020B0604020202020204" pitchFamily="34" charset="0"/>
            </a:endParaRPr>
          </a:p>
          <a:p>
            <a:endParaRPr lang="es-ES" dirty="0"/>
          </a:p>
        </p:txBody>
      </p:sp>
      <p:sp>
        <p:nvSpPr>
          <p:cNvPr id="4" name="Marcador de número de diapositiva 3"/>
          <p:cNvSpPr>
            <a:spLocks noGrp="1"/>
          </p:cNvSpPr>
          <p:nvPr>
            <p:ph type="sldNum" sz="quarter" idx="10"/>
          </p:nvPr>
        </p:nvSpPr>
        <p:spPr/>
        <p:txBody>
          <a:bodyPr/>
          <a:lstStyle/>
          <a:p>
            <a:pPr>
              <a:defRPr/>
            </a:pPr>
            <a:fld id="{8728EEAC-1348-48A9-92AC-AB8DB748D92E}" type="slidenum">
              <a:rPr lang="es-ES" smtClean="0"/>
              <a:pPr>
                <a:defRPr/>
              </a:pPr>
              <a:t>10</a:t>
            </a:fld>
            <a:endParaRPr lang="es-ES"/>
          </a:p>
        </p:txBody>
      </p:sp>
    </p:spTree>
    <p:extLst>
      <p:ext uri="{BB962C8B-B14F-4D97-AF65-F5344CB8AC3E}">
        <p14:creationId xmlns:p14="http://schemas.microsoft.com/office/powerpoint/2010/main" val="350360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E75EB3B-5369-45CA-952A-ED923225C5E7}" type="slidenum">
              <a:rPr lang="es-ES"/>
              <a:pPr>
                <a:defRPr/>
              </a:pPr>
              <a:t>‹Nº›</a:t>
            </a:fld>
            <a:endParaRPr lang="es-ES"/>
          </a:p>
        </p:txBody>
      </p:sp>
    </p:spTree>
    <p:extLst>
      <p:ext uri="{BB962C8B-B14F-4D97-AF65-F5344CB8AC3E}">
        <p14:creationId xmlns:p14="http://schemas.microsoft.com/office/powerpoint/2010/main" val="1167423579"/>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75D7DAF-CAC7-4ED0-ADC5-82DB8C493BD7}" type="slidenum">
              <a:rPr lang="es-ES"/>
              <a:pPr>
                <a:defRPr/>
              </a:pPr>
              <a:t>‹Nº›</a:t>
            </a:fld>
            <a:endParaRPr lang="es-ES"/>
          </a:p>
        </p:txBody>
      </p:sp>
    </p:spTree>
    <p:extLst>
      <p:ext uri="{BB962C8B-B14F-4D97-AF65-F5344CB8AC3E}">
        <p14:creationId xmlns:p14="http://schemas.microsoft.com/office/powerpoint/2010/main" val="1001527226"/>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CEDED64-7DA2-4E54-881F-6CED592A2E25}" type="slidenum">
              <a:rPr lang="es-ES"/>
              <a:pPr>
                <a:defRPr/>
              </a:pPr>
              <a:t>‹Nº›</a:t>
            </a:fld>
            <a:endParaRPr lang="es-ES"/>
          </a:p>
        </p:txBody>
      </p:sp>
    </p:spTree>
    <p:extLst>
      <p:ext uri="{BB962C8B-B14F-4D97-AF65-F5344CB8AC3E}">
        <p14:creationId xmlns:p14="http://schemas.microsoft.com/office/powerpoint/2010/main" val="3417126890"/>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D1C5015-DF50-4D31-B847-4B174A750637}" type="slidenum">
              <a:rPr lang="es-ES"/>
              <a:pPr>
                <a:defRPr/>
              </a:pPr>
              <a:t>‹Nº›</a:t>
            </a:fld>
            <a:endParaRPr lang="es-ES"/>
          </a:p>
        </p:txBody>
      </p:sp>
    </p:spTree>
    <p:extLst>
      <p:ext uri="{BB962C8B-B14F-4D97-AF65-F5344CB8AC3E}">
        <p14:creationId xmlns:p14="http://schemas.microsoft.com/office/powerpoint/2010/main" val="3207915695"/>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00090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9676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922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566999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35478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92869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44082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8B9D957-DF6A-4D5C-8402-3EAD96E4C86A}" type="slidenum">
              <a:rPr lang="es-ES"/>
              <a:pPr>
                <a:defRPr/>
              </a:pPr>
              <a:t>‹Nº›</a:t>
            </a:fld>
            <a:endParaRPr lang="es-ES"/>
          </a:p>
        </p:txBody>
      </p:sp>
    </p:spTree>
    <p:extLst>
      <p:ext uri="{BB962C8B-B14F-4D97-AF65-F5344CB8AC3E}">
        <p14:creationId xmlns:p14="http://schemas.microsoft.com/office/powerpoint/2010/main" val="1511119091"/>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63226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46427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03970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solidFill>
                  <a:prstClr val="black">
                    <a:tint val="75000"/>
                  </a:prstClr>
                </a:solidFill>
              </a:rPr>
              <a:pPr/>
              <a:t>12/06/2024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E6A2876-6852-40D2-9A10-08BA113D348E}"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21976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Marcador de tabla 2"/>
          <p:cNvSpPr>
            <a:spLocks noGrp="1"/>
          </p:cNvSpPr>
          <p:nvPr>
            <p:ph type="tbl" idx="1"/>
          </p:nvPr>
        </p:nvSpPr>
        <p:spPr>
          <a:xfrm>
            <a:off x="457200" y="1600202"/>
            <a:ext cx="8229600" cy="4525963"/>
          </a:xfrm>
        </p:spPr>
        <p:txBody>
          <a:bodyPr/>
          <a:lstStyle/>
          <a:p>
            <a:endParaRPr lang="es-ES"/>
          </a:p>
        </p:txBody>
      </p:sp>
      <p:sp>
        <p:nvSpPr>
          <p:cNvPr id="4" name="Marcador de fecha 3"/>
          <p:cNvSpPr>
            <a:spLocks noGrp="1"/>
          </p:cNvSpPr>
          <p:nvPr>
            <p:ph type="dt" sz="half" idx="10"/>
          </p:nvPr>
        </p:nvSpPr>
        <p:spPr>
          <a:xfrm>
            <a:off x="457200" y="6245225"/>
            <a:ext cx="2133600" cy="476250"/>
          </a:xfrm>
        </p:spPr>
        <p:txBody>
          <a:bodyPr/>
          <a:lstStyle>
            <a:lvl1pPr>
              <a:defRPr/>
            </a:lvl1pPr>
          </a:lstStyle>
          <a:p>
            <a:endParaRPr lang="es-ES">
              <a:solidFill>
                <a:prstClr val="black">
                  <a:tint val="75000"/>
                </a:prstClr>
              </a:solidFill>
            </a:endParaRPr>
          </a:p>
        </p:txBody>
      </p:sp>
      <p:sp>
        <p:nvSpPr>
          <p:cNvPr id="5" name="Marcador de pie de página 4"/>
          <p:cNvSpPr>
            <a:spLocks noGrp="1"/>
          </p:cNvSpPr>
          <p:nvPr>
            <p:ph type="ftr" sz="quarter" idx="11"/>
          </p:nvPr>
        </p:nvSpPr>
        <p:spPr>
          <a:xfrm>
            <a:off x="3124200" y="6245225"/>
            <a:ext cx="2895600" cy="476250"/>
          </a:xfrm>
        </p:spPr>
        <p:txBody>
          <a:bodyPr/>
          <a:lstStyle>
            <a:lvl1pPr>
              <a:defRPr/>
            </a:lvl1p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245225"/>
            <a:ext cx="2133600" cy="476250"/>
          </a:xfrm>
        </p:spPr>
        <p:txBody>
          <a:bodyPr/>
          <a:lstStyle>
            <a:lvl1pPr>
              <a:defRPr/>
            </a:lvl1pPr>
          </a:lstStyle>
          <a:p>
            <a:fld id="{3A7FDA8F-C3F9-4514-9893-D6732EB6B8E7}" type="slidenum">
              <a:rPr lang="es-ES">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6066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A05CB52-9518-4A45-99E2-3A14E1C91289}" type="slidenum">
              <a:rPr lang="es-ES"/>
              <a:pPr>
                <a:defRPr/>
              </a:pPr>
              <a:t>‹Nº›</a:t>
            </a:fld>
            <a:endParaRPr lang="es-ES"/>
          </a:p>
        </p:txBody>
      </p:sp>
    </p:spTree>
    <p:extLst>
      <p:ext uri="{BB962C8B-B14F-4D97-AF65-F5344CB8AC3E}">
        <p14:creationId xmlns:p14="http://schemas.microsoft.com/office/powerpoint/2010/main" val="138174928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EA2E4D3-8885-4E84-9ACC-BE86295B99E3}" type="slidenum">
              <a:rPr lang="es-ES"/>
              <a:pPr>
                <a:defRPr/>
              </a:pPr>
              <a:t>‹Nº›</a:t>
            </a:fld>
            <a:endParaRPr lang="es-ES"/>
          </a:p>
        </p:txBody>
      </p:sp>
    </p:spTree>
    <p:extLst>
      <p:ext uri="{BB962C8B-B14F-4D97-AF65-F5344CB8AC3E}">
        <p14:creationId xmlns:p14="http://schemas.microsoft.com/office/powerpoint/2010/main" val="773845048"/>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26EAE60D-822F-4136-A81E-C0FF4AA1CEE5}" type="slidenum">
              <a:rPr lang="es-ES"/>
              <a:pPr>
                <a:defRPr/>
              </a:pPr>
              <a:t>‹Nº›</a:t>
            </a:fld>
            <a:endParaRPr lang="es-ES"/>
          </a:p>
        </p:txBody>
      </p:sp>
    </p:spTree>
    <p:extLst>
      <p:ext uri="{BB962C8B-B14F-4D97-AF65-F5344CB8AC3E}">
        <p14:creationId xmlns:p14="http://schemas.microsoft.com/office/powerpoint/2010/main" val="700008739"/>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4F52A764-EC85-4992-8400-F88F4D20B9A0}" type="slidenum">
              <a:rPr lang="es-ES"/>
              <a:pPr>
                <a:defRPr/>
              </a:pPr>
              <a:t>‹Nº›</a:t>
            </a:fld>
            <a:endParaRPr lang="es-ES"/>
          </a:p>
        </p:txBody>
      </p:sp>
    </p:spTree>
    <p:extLst>
      <p:ext uri="{BB962C8B-B14F-4D97-AF65-F5344CB8AC3E}">
        <p14:creationId xmlns:p14="http://schemas.microsoft.com/office/powerpoint/2010/main" val="2001916885"/>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bg>
      <p:bgPr>
        <a:solidFill>
          <a:schemeClr val="bg2"/>
        </a:solidFill>
        <a:effectLst/>
      </p:bgPr>
    </p:bg>
    <p:spTree>
      <p:nvGrpSpPr>
        <p:cNvPr id="1" name=""/>
        <p:cNvGrpSpPr/>
        <p:nvPr/>
      </p:nvGrpSpPr>
      <p:grpSpPr>
        <a:xfrm>
          <a:off x="0" y="0"/>
          <a:ext cx="0" cy="0"/>
          <a:chOff x="0" y="0"/>
          <a:chExt cx="0" cy="0"/>
        </a:xfrm>
      </p:grpSpPr>
      <p:sp>
        <p:nvSpPr>
          <p:cNvPr id="3" name="Rectángulo 2"/>
          <p:cNvSpPr/>
          <p:nvPr userDrawn="1"/>
        </p:nvSpPr>
        <p:spPr>
          <a:xfrm>
            <a:off x="0" y="0"/>
            <a:ext cx="9144000" cy="6858000"/>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6" name="Título 5"/>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2201541136"/>
      </p:ext>
    </p:extLst>
  </p:cSld>
  <p:clrMapOvr>
    <a:overrideClrMapping bg1="lt1" tx1="dk1" bg2="lt2" tx2="dk2" accent1="accent1" accent2="accent2" accent3="accent3" accent4="accent4" accent5="accent5" accent6="accent6" hlink="hlink" folHlink="folHlink"/>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C76AEC1-FEF1-4526-8EDE-B75FE757C3B6}" type="slidenum">
              <a:rPr lang="es-ES"/>
              <a:pPr>
                <a:defRPr/>
              </a:pPr>
              <a:t>‹Nº›</a:t>
            </a:fld>
            <a:endParaRPr lang="es-ES"/>
          </a:p>
        </p:txBody>
      </p:sp>
    </p:spTree>
    <p:extLst>
      <p:ext uri="{BB962C8B-B14F-4D97-AF65-F5344CB8AC3E}">
        <p14:creationId xmlns:p14="http://schemas.microsoft.com/office/powerpoint/2010/main" val="296991372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85D68AD-05F3-4D23-ACE6-E5EA169E8D72}" type="slidenum">
              <a:rPr lang="es-ES"/>
              <a:pPr>
                <a:defRPr/>
              </a:pPr>
              <a:t>‹Nº›</a:t>
            </a:fld>
            <a:endParaRPr lang="es-ES"/>
          </a:p>
        </p:txBody>
      </p:sp>
    </p:spTree>
    <p:extLst>
      <p:ext uri="{BB962C8B-B14F-4D97-AF65-F5344CB8AC3E}">
        <p14:creationId xmlns:p14="http://schemas.microsoft.com/office/powerpoint/2010/main" val="1944793959"/>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BE54D7D-6C32-45A4-98BF-156559719B1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9" r:id="rId7"/>
    <p:sldLayoutId id="2147483744" r:id="rId8"/>
    <p:sldLayoutId id="2147483745" r:id="rId9"/>
    <p:sldLayoutId id="2147483746" r:id="rId10"/>
    <p:sldLayoutId id="2147483747" r:id="rId11"/>
    <p:sldLayoutId id="2147483748" r:id="rId12"/>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6AA14A95-F30F-49AC-BE54-E852E2AF3EAA}" type="datetimeFigureOut">
              <a:rPr lang="es-ES" u="none" smtClean="0">
                <a:solidFill>
                  <a:prstClr val="black">
                    <a:tint val="75000"/>
                  </a:prstClr>
                </a:solidFill>
                <a:latin typeface="Calibri"/>
              </a:rPr>
              <a:pPr eaLnBrk="1" fontAlgn="auto" hangingPunct="1">
                <a:spcBef>
                  <a:spcPts val="0"/>
                </a:spcBef>
                <a:spcAft>
                  <a:spcPts val="0"/>
                </a:spcAft>
              </a:pPr>
              <a:t>12/06/2024</a:t>
            </a:fld>
            <a:endParaRPr lang="es-ES" u="none">
              <a:solidFill>
                <a:prstClr val="black">
                  <a:tint val="75000"/>
                </a:prstClr>
              </a:solidFill>
              <a:latin typeface="Calibri"/>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s-ES" u="none">
              <a:solidFill>
                <a:prstClr val="black">
                  <a:tint val="75000"/>
                </a:prstClr>
              </a:solidFill>
              <a:latin typeface="Calibri"/>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DE6A2876-6852-40D2-9A10-08BA113D348E}" type="slidenum">
              <a:rPr lang="es-ES" u="none" smtClean="0">
                <a:solidFill>
                  <a:prstClr val="black">
                    <a:tint val="75000"/>
                  </a:prstClr>
                </a:solidFill>
                <a:latin typeface="Calibri"/>
              </a:rPr>
              <a:pPr eaLnBrk="1" fontAlgn="auto" hangingPunct="1">
                <a:spcBef>
                  <a:spcPts val="0"/>
                </a:spcBef>
                <a:spcAft>
                  <a:spcPts val="0"/>
                </a:spcAft>
              </a:pPr>
              <a:t>‹Nº›</a:t>
            </a:fld>
            <a:endParaRPr lang="es-ES" u="none">
              <a:solidFill>
                <a:prstClr val="black">
                  <a:tint val="75000"/>
                </a:prstClr>
              </a:solidFill>
              <a:latin typeface="Calibri"/>
            </a:endParaRPr>
          </a:p>
        </p:txBody>
      </p:sp>
    </p:spTree>
    <p:extLst>
      <p:ext uri="{BB962C8B-B14F-4D97-AF65-F5344CB8AC3E}">
        <p14:creationId xmlns:p14="http://schemas.microsoft.com/office/powerpoint/2010/main" val="281375741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instituciones.sld.cu/ptesgrandes/files/2015/06/normas-EPIC.pdf"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8.xml"/><Relationship Id="rId5" Type="http://schemas.openxmlformats.org/officeDocument/2006/relationships/image" Target="../media/image11.png"/><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image" Target="../media/image13.wmf"/><Relationship Id="rId4" Type="http://schemas.openxmlformats.org/officeDocument/2006/relationships/oleObject" Target="../embeddings/oleObject3.bin"/></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18.xml"/><Relationship Id="rId4" Type="http://schemas.openxmlformats.org/officeDocument/2006/relationships/image" Target="../media/image16.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9.xml"/></Relationships>
</file>

<file path=ppt/slides/_rels/slide7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274638" y="2708275"/>
            <a:ext cx="8667750" cy="3754874"/>
          </a:xfrm>
          <a:prstGeom prst="rect">
            <a:avLst/>
          </a:prstGeom>
          <a:noFill/>
          <a:ln w="9525">
            <a:noFill/>
            <a:miter lim="800000"/>
            <a:headEnd/>
            <a:tailEnd/>
          </a:ln>
          <a:effectLst/>
        </p:spPr>
        <p:txBody>
          <a:bodyPr>
            <a:spAutoFit/>
          </a:bodyPr>
          <a:lstStyle/>
          <a:p>
            <a:pPr algn="just" eaLnBrk="1" hangingPunct="1">
              <a:spcBef>
                <a:spcPct val="50000"/>
              </a:spcBef>
              <a:defRPr/>
            </a:pPr>
            <a:r>
              <a:rPr lang="es-ES_tradnl" sz="2800" b="1" u="none" dirty="0">
                <a:latin typeface="Tahoma" pitchFamily="34" charset="0"/>
                <a:ea typeface="Tahoma" pitchFamily="34" charset="0"/>
                <a:cs typeface="Tahoma" pitchFamily="34" charset="0"/>
              </a:rPr>
              <a:t>Asignatura: </a:t>
            </a:r>
            <a:r>
              <a:rPr lang="es-ES_tradnl" sz="2800" u="none" dirty="0">
                <a:latin typeface="Tahoma" pitchFamily="34" charset="0"/>
                <a:ea typeface="Tahoma" pitchFamily="34" charset="0"/>
                <a:cs typeface="Tahoma" pitchFamily="34" charset="0"/>
              </a:rPr>
              <a:t>Metodología de la Investigación.</a:t>
            </a:r>
          </a:p>
          <a:p>
            <a:pPr algn="just" eaLnBrk="1" hangingPunct="1">
              <a:spcBef>
                <a:spcPct val="50000"/>
              </a:spcBef>
              <a:defRPr/>
            </a:pPr>
            <a:r>
              <a:rPr lang="es-ES_tradnl" sz="2800" b="1" u="none" dirty="0">
                <a:latin typeface="Tahoma" pitchFamily="34" charset="0"/>
                <a:ea typeface="Tahoma" pitchFamily="34" charset="0"/>
                <a:cs typeface="Tahoma" pitchFamily="34" charset="0"/>
              </a:rPr>
              <a:t>Profesor</a:t>
            </a:r>
            <a:r>
              <a:rPr lang="es-ES_tradnl" sz="2800" u="none" dirty="0">
                <a:latin typeface="Tahoma" pitchFamily="34" charset="0"/>
                <a:ea typeface="Tahoma" pitchFamily="34" charset="0"/>
                <a:cs typeface="Tahoma" pitchFamily="34" charset="0"/>
              </a:rPr>
              <a:t>: </a:t>
            </a:r>
            <a:r>
              <a:rPr lang="es-ES_tradnl" sz="2800" u="none" dirty="0" err="1" smtClean="0">
                <a:latin typeface="Tahoma" pitchFamily="34" charset="0"/>
                <a:ea typeface="Tahoma" pitchFamily="34" charset="0"/>
                <a:cs typeface="Tahoma" pitchFamily="34" charset="0"/>
              </a:rPr>
              <a:t>Msc.Rafael</a:t>
            </a:r>
            <a:r>
              <a:rPr lang="es-ES_tradnl" sz="2800" u="none" dirty="0" smtClean="0">
                <a:latin typeface="Tahoma" pitchFamily="34" charset="0"/>
                <a:ea typeface="Tahoma" pitchFamily="34" charset="0"/>
                <a:cs typeface="Tahoma" pitchFamily="34" charset="0"/>
              </a:rPr>
              <a:t> </a:t>
            </a:r>
            <a:r>
              <a:rPr lang="es-ES_tradnl" sz="2800" u="none" dirty="0">
                <a:latin typeface="Tahoma" pitchFamily="34" charset="0"/>
                <a:ea typeface="Tahoma" pitchFamily="34" charset="0"/>
                <a:cs typeface="Tahoma" pitchFamily="34" charset="0"/>
              </a:rPr>
              <a:t>A Carballo Machado</a:t>
            </a:r>
          </a:p>
          <a:p>
            <a:pPr algn="just" eaLnBrk="1" hangingPunct="1">
              <a:spcBef>
                <a:spcPct val="50000"/>
              </a:spcBef>
              <a:defRPr/>
            </a:pPr>
            <a:r>
              <a:rPr lang="es-ES_tradnl" sz="2800" b="1" u="none" dirty="0">
                <a:latin typeface="Tahoma" pitchFamily="34" charset="0"/>
                <a:ea typeface="Tahoma" pitchFamily="34" charset="0"/>
                <a:cs typeface="Tahoma" pitchFamily="34" charset="0"/>
              </a:rPr>
              <a:t>Categoría docente</a:t>
            </a:r>
            <a:r>
              <a:rPr lang="es-ES_tradnl" sz="2800" u="none" dirty="0">
                <a:latin typeface="Tahoma" pitchFamily="34" charset="0"/>
                <a:ea typeface="Tahoma" pitchFamily="34" charset="0"/>
                <a:cs typeface="Tahoma" pitchFamily="34" charset="0"/>
              </a:rPr>
              <a:t>: Asistente.</a:t>
            </a:r>
          </a:p>
          <a:p>
            <a:pPr marL="1530350" indent="-1530350" algn="just" eaLnBrk="1" hangingPunct="1">
              <a:spcBef>
                <a:spcPct val="50000"/>
              </a:spcBef>
              <a:defRPr/>
            </a:pPr>
            <a:r>
              <a:rPr lang="es-ES" sz="2800" b="1" u="none" dirty="0">
                <a:latin typeface="Tahoma" pitchFamily="34" charset="0"/>
                <a:ea typeface="Tahoma" pitchFamily="34" charset="0"/>
                <a:cs typeface="Tahoma" pitchFamily="34" charset="0"/>
              </a:rPr>
              <a:t>Cargo</a:t>
            </a:r>
            <a:r>
              <a:rPr lang="es-ES" sz="2800" u="none" dirty="0">
                <a:latin typeface="Tahoma" pitchFamily="34" charset="0"/>
                <a:ea typeface="Tahoma" pitchFamily="34" charset="0"/>
                <a:cs typeface="Tahoma" pitchFamily="34" charset="0"/>
              </a:rPr>
              <a:t>: </a:t>
            </a:r>
            <a:r>
              <a:rPr lang="es-ES" sz="2800" u="none" dirty="0" smtClean="0">
                <a:latin typeface="Tahoma" pitchFamily="34" charset="0"/>
                <a:ea typeface="Tahoma" pitchFamily="34" charset="0"/>
                <a:cs typeface="Tahoma" pitchFamily="34" charset="0"/>
              </a:rPr>
              <a:t>Profesor de Informática Médica.</a:t>
            </a:r>
            <a:endParaRPr lang="es-ES" sz="2800" u="none" dirty="0">
              <a:latin typeface="Tahoma" pitchFamily="34" charset="0"/>
              <a:ea typeface="Tahoma" pitchFamily="34" charset="0"/>
              <a:cs typeface="Tahoma" pitchFamily="34" charset="0"/>
            </a:endParaRPr>
          </a:p>
          <a:p>
            <a:pPr algn="just" eaLnBrk="1" hangingPunct="1">
              <a:spcBef>
                <a:spcPct val="50000"/>
              </a:spcBef>
              <a:defRPr/>
            </a:pPr>
            <a:r>
              <a:rPr lang="pt-PT" altLang="en-US" sz="2800" dirty="0">
                <a:latin typeface="Verdana" panose="020B0604030504040204" pitchFamily="34" charset="0"/>
                <a:ea typeface="Verdana" panose="020B0604030504040204" pitchFamily="34" charset="0"/>
                <a:cs typeface="Verdana" panose="020B0604030504040204" pitchFamily="34" charset="0"/>
              </a:rPr>
              <a:t>Correo: rafaelcm@infomed.sld.cu</a:t>
            </a:r>
          </a:p>
          <a:p>
            <a:pPr algn="just" eaLnBrk="1" hangingPunct="1">
              <a:spcBef>
                <a:spcPct val="50000"/>
              </a:spcBef>
              <a:defRPr/>
            </a:pPr>
            <a:endParaRPr lang="es-ES" sz="2800" u="none" dirty="0">
              <a:latin typeface="Verdana" pitchFamily="34" charset="0"/>
              <a:ea typeface="Verdana" pitchFamily="34" charset="0"/>
              <a:cs typeface="Verdana" pitchFamily="34" charset="0"/>
            </a:endParaRPr>
          </a:p>
        </p:txBody>
      </p:sp>
      <p:sp>
        <p:nvSpPr>
          <p:cNvPr id="4099" name="Text Box 11"/>
          <p:cNvSpPr txBox="1">
            <a:spLocks noChangeArrowheads="1"/>
          </p:cNvSpPr>
          <p:nvPr/>
        </p:nvSpPr>
        <p:spPr bwMode="auto">
          <a:xfrm>
            <a:off x="477838" y="531813"/>
            <a:ext cx="8270875" cy="1816100"/>
          </a:xfrm>
          <a:prstGeom prst="rect">
            <a:avLst/>
          </a:prstGeom>
          <a:solidFill>
            <a:schemeClr val="accent5">
              <a:lumMod val="20000"/>
              <a:lumOff val="80000"/>
            </a:schemeClr>
          </a:solid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 altLang="en-US" sz="2800" b="1" u="none" dirty="0">
                <a:latin typeface="Tahoma" panose="020B0604030504040204" pitchFamily="34" charset="0"/>
                <a:cs typeface="Tahoma" panose="020B0604030504040204" pitchFamily="34" charset="0"/>
              </a:rPr>
              <a:t>Universidad de Ciencias Médicas de Villa Clara “Dr. Serafín Ruíz de Zárate”</a:t>
            </a:r>
          </a:p>
          <a:p>
            <a:pPr algn="ctr">
              <a:spcBef>
                <a:spcPct val="0"/>
              </a:spcBef>
              <a:buFontTx/>
              <a:buNone/>
            </a:pPr>
            <a:r>
              <a:rPr lang="es-ES" altLang="en-US" sz="2800" b="1" u="none" dirty="0">
                <a:latin typeface="Tahoma" panose="020B0604030504040204" pitchFamily="34" charset="0"/>
                <a:cs typeface="Tahoma" panose="020B0604030504040204" pitchFamily="34" charset="0"/>
              </a:rPr>
              <a:t>Facultad de Ciencias Médica </a:t>
            </a:r>
          </a:p>
          <a:p>
            <a:pPr algn="ctr">
              <a:spcBef>
                <a:spcPct val="0"/>
              </a:spcBef>
              <a:buFontTx/>
              <a:buNone/>
            </a:pPr>
            <a:r>
              <a:rPr lang="es-ES" altLang="en-US" sz="2800" b="1" u="none" dirty="0">
                <a:latin typeface="Tahoma" panose="020B0604030504040204" pitchFamily="34" charset="0"/>
                <a:cs typeface="Tahoma" panose="020B0604030504040204" pitchFamily="34" charset="0"/>
              </a:rPr>
              <a:t>“Sagua la Grande”</a:t>
            </a:r>
          </a:p>
        </p:txBody>
      </p:sp>
      <p:sp>
        <p:nvSpPr>
          <p:cNvPr id="4100" name="Rectangle 12"/>
          <p:cNvSpPr>
            <a:spLocks noChangeArrowheads="1"/>
          </p:cNvSpPr>
          <p:nvPr/>
        </p:nvSpPr>
        <p:spPr bwMode="auto">
          <a:xfrm>
            <a:off x="261938" y="296863"/>
            <a:ext cx="8680450" cy="62960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PE" altLang="en-US" sz="2400">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Marcador de contenido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175" y="260350"/>
            <a:ext cx="8929688" cy="6470650"/>
          </a:xfrm>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23850" y="1552575"/>
            <a:ext cx="8569325" cy="5078413"/>
          </a:xfrm>
          <a:prstGeom prst="rect">
            <a:avLst/>
          </a:prstGeom>
          <a:noFill/>
          <a:ln w="9525">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lIns="54000" rIns="274320" anchor="ct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El </a:t>
            </a:r>
            <a:r>
              <a:rPr lang="es-ES" altLang="zh-CN" sz="2400" u="none" dirty="0" smtClean="0">
                <a:latin typeface="Tahoma" panose="020B0604030504040204" pitchFamily="34" charset="0"/>
                <a:cs typeface="Tahoma" panose="020B0604030504040204" pitchFamily="34" charset="0"/>
              </a:rPr>
              <a:t>población, </a:t>
            </a:r>
            <a:r>
              <a:rPr lang="es-ES" altLang="zh-CN" sz="2400" u="none" dirty="0">
                <a:latin typeface="Tahoma" panose="020B0604030504040204" pitchFamily="34" charset="0"/>
                <a:cs typeface="Tahoma" panose="020B0604030504040204" pitchFamily="34" charset="0"/>
              </a:rPr>
              <a:t>la muestra a tomar y los procedimientos utilizados para su selección.</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Los errores factibles en la recolección de los datos y el modo de controlarlos.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Los métodos y procedimientos utilizados en la recolección de los datos.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dirty="0">
                <a:latin typeface="Tahoma" panose="020B0604030504040204" pitchFamily="34" charset="0"/>
                <a:cs typeface="Tahoma" panose="020B0604030504040204" pitchFamily="34" charset="0"/>
              </a:rPr>
              <a:t>El diseño de los formularios, documentos que contendrán la información recogida.</a:t>
            </a:r>
          </a:p>
          <a:p>
            <a:pPr algn="just" eaLnBrk="1" hangingPunct="1">
              <a:lnSpc>
                <a:spcPct val="150000"/>
              </a:lnSpc>
              <a:spcBef>
                <a:spcPct val="0"/>
              </a:spcBef>
              <a:buClr>
                <a:schemeClr val="accent2"/>
              </a:buClr>
              <a:buFont typeface="Wingdings" panose="05000000000000000000" pitchFamily="2" charset="2"/>
              <a:buNone/>
            </a:pPr>
            <a:endParaRPr lang="es-ES" altLang="zh-CN" sz="2400" u="none" dirty="0">
              <a:latin typeface="Arial" panose="020B0604020202020204" pitchFamily="34" charset="0"/>
              <a:cs typeface="Arial" panose="020B0604020202020204" pitchFamily="34" charset="0"/>
            </a:endParaRPr>
          </a:p>
        </p:txBody>
      </p:sp>
      <p:sp>
        <p:nvSpPr>
          <p:cNvPr id="11267" name="Text Box 3"/>
          <p:cNvSpPr txBox="1">
            <a:spLocks noChangeArrowheads="1"/>
          </p:cNvSpPr>
          <p:nvPr/>
        </p:nvSpPr>
        <p:spPr bwMode="auto">
          <a:xfrm>
            <a:off x="323850" y="355600"/>
            <a:ext cx="8424863" cy="830263"/>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algn="ctr" eaLnBrk="1" hangingPunct="1">
              <a:spcBef>
                <a:spcPct val="50000"/>
              </a:spcBef>
              <a:defRPr/>
            </a:pPr>
            <a:r>
              <a:rPr lang="es-ES" altLang="zh-CN" b="1" u="none" dirty="0" smtClean="0">
                <a:solidFill>
                  <a:schemeClr val="accent2"/>
                </a:solidFill>
                <a:latin typeface="Tahoma" pitchFamily="34" charset="0"/>
                <a:ea typeface="Tahoma" pitchFamily="34" charset="0"/>
                <a:cs typeface="Tahoma" pitchFamily="34" charset="0"/>
              </a:rPr>
              <a:t>Aspectos a tener en cuenta en la recolección de los datos:</a:t>
            </a:r>
            <a:endParaRPr lang="es-ES" b="1" u="none" dirty="0" smtClean="0">
              <a:solidFill>
                <a:schemeClr val="accent2"/>
              </a:solidFill>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CuadroTexto"/>
          <p:cNvSpPr txBox="1">
            <a:spLocks noChangeArrowheads="1"/>
          </p:cNvSpPr>
          <p:nvPr/>
        </p:nvSpPr>
        <p:spPr bwMode="auto">
          <a:xfrm>
            <a:off x="107156" y="1484784"/>
            <a:ext cx="8929687" cy="5262979"/>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 Del sujeto u observador (quien realiza la recogida de la información): preparación, capacidad, condiciones físicas, mentales y de trabajo</a:t>
            </a:r>
            <a:r>
              <a:rPr lang="es-ES" altLang="en-US" sz="2400" u="none" dirty="0" smtClean="0">
                <a:latin typeface="Tahoma" panose="020B0604030504040204" pitchFamily="34" charset="0"/>
                <a:cs typeface="Tahoma" panose="020B0604030504040204" pitchFamily="34" charset="0"/>
              </a:rPr>
              <a:t>.</a:t>
            </a:r>
          </a:p>
          <a:p>
            <a:pPr marL="0" indent="0" algn="just" eaLnBrk="1" hangingPunct="1">
              <a:spcBef>
                <a:spcPct val="0"/>
              </a:spcBef>
              <a:buNone/>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Del objeto de la observación (la información): condiciones en que se encuentra el objeto, momento seleccionado para la recogida.</a:t>
            </a:r>
          </a:p>
          <a:p>
            <a:pPr algn="just" eaLnBrk="1" hangingPunct="1">
              <a:spcBef>
                <a:spcPct val="0"/>
              </a:spcBef>
              <a:buFont typeface="Wingdings" panose="05000000000000000000" pitchFamily="2" charset="2"/>
              <a:buChar char="ü"/>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 De los métodos de recogida utilizados; si son apropiados de acuerdo a la información que se va a recoger.</a:t>
            </a:r>
          </a:p>
          <a:p>
            <a:pPr algn="just" eaLnBrk="1" hangingPunct="1">
              <a:spcBef>
                <a:spcPct val="0"/>
              </a:spcBef>
              <a:buFont typeface="Wingdings" panose="05000000000000000000" pitchFamily="2" charset="2"/>
              <a:buChar char="ü"/>
            </a:pPr>
            <a:endParaRPr lang="es-ES" altLang="en-US" sz="2400" u="none" dirty="0">
              <a:latin typeface="Tahoma" panose="020B0604030504040204" pitchFamily="34" charset="0"/>
              <a:cs typeface="Tahoma" panose="020B0604030504040204" pitchFamily="34" charset="0"/>
            </a:endParaRPr>
          </a:p>
          <a:p>
            <a:pPr algn="just" eaLnBrk="1" hangingPunct="1">
              <a:spcBef>
                <a:spcPct val="0"/>
              </a:spcBef>
              <a:buFont typeface="Wingdings" panose="05000000000000000000" pitchFamily="2" charset="2"/>
              <a:buChar char="ü"/>
            </a:pPr>
            <a:r>
              <a:rPr lang="es-ES" altLang="en-US" sz="2400" u="none" dirty="0">
                <a:latin typeface="Tahoma" panose="020B0604030504040204" pitchFamily="34" charset="0"/>
                <a:cs typeface="Tahoma" panose="020B0604030504040204" pitchFamily="34" charset="0"/>
              </a:rPr>
              <a:t>De los instrumentos o medios para recoger o medir la información: instrumentos de pesajes, de medidas de longitud, respuestas no fiables de un interrogatorio</a:t>
            </a:r>
            <a:r>
              <a:rPr lang="es-ES" altLang="en-US" sz="2400" b="1" u="none" dirty="0">
                <a:latin typeface="Tahoma" panose="020B0604030504040204" pitchFamily="34" charset="0"/>
                <a:cs typeface="Tahoma" panose="020B0604030504040204" pitchFamily="34" charset="0"/>
              </a:rPr>
              <a:t>.</a:t>
            </a:r>
            <a:endParaRPr lang="es-ES" altLang="en-US" sz="2400" u="none" dirty="0">
              <a:latin typeface="Tahoma" panose="020B0604030504040204" pitchFamily="34" charset="0"/>
              <a:cs typeface="Tahoma" panose="020B0604030504040204" pitchFamily="34" charset="0"/>
            </a:endParaRPr>
          </a:p>
        </p:txBody>
      </p:sp>
      <p:sp>
        <p:nvSpPr>
          <p:cNvPr id="21507" name="2 CuadroTexto"/>
          <p:cNvSpPr txBox="1">
            <a:spLocks noChangeArrowheads="1"/>
          </p:cNvSpPr>
          <p:nvPr/>
        </p:nvSpPr>
        <p:spPr bwMode="auto">
          <a:xfrm>
            <a:off x="431800" y="209550"/>
            <a:ext cx="8280400" cy="120015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b="1" u="none">
                <a:latin typeface="Tahoma" panose="020B0604030504040204" pitchFamily="34" charset="0"/>
                <a:cs typeface="Tahoma" panose="020B0604030504040204" pitchFamily="34" charset="0"/>
              </a:rPr>
              <a:t>Errores que se pueden cometer en la recolección de la información:</a:t>
            </a:r>
          </a:p>
          <a:p>
            <a:pPr algn="ctr" eaLnBrk="1" hangingPunct="1">
              <a:spcBef>
                <a:spcPct val="0"/>
              </a:spcBef>
              <a:buFontTx/>
              <a:buNone/>
            </a:pPr>
            <a:endParaRPr lang="es-ES" altLang="en-US" sz="2400">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628650" y="1293813"/>
            <a:ext cx="8120063" cy="1922462"/>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1pPr>
            <a:lvl2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u="sng">
                <a:solidFill>
                  <a:srgbClr val="000000"/>
                </a:solidFill>
                <a:latin typeface="Times New Roman" panose="02020603050405020304" pitchFamily="18" charset="0"/>
                <a:ea typeface="DejaVu Sans" charset="0"/>
                <a:cs typeface="DejaVu Sans" charset="0"/>
              </a:defRPr>
            </a:lvl9pPr>
          </a:lstStyle>
          <a:p>
            <a:pPr algn="ctr" eaLnBrk="1" hangingPunct="1">
              <a:buSzPct val="100000"/>
              <a:defRPr/>
            </a:pPr>
            <a:r>
              <a:rPr lang="es-ES" u="none" smtClean="0">
                <a:effectLst>
                  <a:outerShdw blurRad="38100" dist="38100" dir="2700000" algn="tl">
                    <a:srgbClr val="FFFFFF"/>
                  </a:outerShdw>
                </a:effectLst>
                <a:latin typeface="Arial" panose="020B0604020202020204" pitchFamily="34" charset="0"/>
              </a:rPr>
              <a:t>Es todo material impreso destinado a recolectar información.</a:t>
            </a:r>
          </a:p>
          <a:p>
            <a:pPr eaLnBrk="1" hangingPunct="1">
              <a:buSzPct val="100000"/>
              <a:defRPr/>
            </a:pPr>
            <a:endParaRPr lang="es-ES" b="1" u="none" smtClean="0">
              <a:latin typeface="Arial" panose="020B0604020202020204" pitchFamily="34" charset="0"/>
            </a:endParaRPr>
          </a:p>
          <a:p>
            <a:pPr algn="ctr" eaLnBrk="1" hangingPunct="1">
              <a:buSzPct val="100000"/>
              <a:defRPr/>
            </a:pPr>
            <a:r>
              <a:rPr lang="es-ES" u="none" smtClean="0">
                <a:solidFill>
                  <a:srgbClr val="CC3300"/>
                </a:solidFill>
                <a:latin typeface="Arial" panose="020B0604020202020204" pitchFamily="34" charset="0"/>
              </a:rPr>
              <a:t>Ejemplos:</a:t>
            </a:r>
            <a:r>
              <a:rPr lang="es-ES" b="1" u="none" smtClean="0">
                <a:solidFill>
                  <a:srgbClr val="CC3300"/>
                </a:solidFill>
                <a:latin typeface="Arial" panose="020B0604020202020204" pitchFamily="34" charset="0"/>
              </a:rPr>
              <a:t> </a:t>
            </a:r>
            <a:r>
              <a:rPr lang="es-ES" u="none" smtClean="0">
                <a:latin typeface="Arial" panose="020B0604020202020204" pitchFamily="34" charset="0"/>
              </a:rPr>
              <a:t>Historias Clínicas, Certificados de defunción</a:t>
            </a:r>
          </a:p>
          <a:p>
            <a:pPr algn="ctr" eaLnBrk="1" hangingPunct="1">
              <a:buSzPct val="100000"/>
              <a:defRPr/>
            </a:pPr>
            <a:endParaRPr lang="es-ES" u="none" smtClean="0">
              <a:latin typeface="Arial" panose="020B0604020202020204" pitchFamily="34" charset="0"/>
            </a:endParaRPr>
          </a:p>
        </p:txBody>
      </p:sp>
      <p:sp>
        <p:nvSpPr>
          <p:cNvPr id="23555" name="Text Box 2"/>
          <p:cNvSpPr txBox="1">
            <a:spLocks noChangeArrowheads="1"/>
          </p:cNvSpPr>
          <p:nvPr/>
        </p:nvSpPr>
        <p:spPr bwMode="auto">
          <a:xfrm>
            <a:off x="684213" y="681038"/>
            <a:ext cx="7913687"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Formulario</a:t>
            </a:r>
          </a:p>
        </p:txBody>
      </p:sp>
      <p:sp>
        <p:nvSpPr>
          <p:cNvPr id="23556" name="Text Box 3"/>
          <p:cNvSpPr txBox="1">
            <a:spLocks noChangeArrowheads="1"/>
          </p:cNvSpPr>
          <p:nvPr/>
        </p:nvSpPr>
        <p:spPr bwMode="auto">
          <a:xfrm>
            <a:off x="650875" y="4148138"/>
            <a:ext cx="7993063" cy="228917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solidFill>
                  <a:srgbClr val="CC3300"/>
                </a:solidFill>
                <a:latin typeface="Arial" panose="020B0604020202020204" pitchFamily="34" charset="0"/>
                <a:ea typeface="DejaVu Sans" pitchFamily="34" charset="0"/>
                <a:cs typeface="DejaVu Sans" pitchFamily="34" charset="0"/>
              </a:rPr>
              <a:t>	Datos de Identificación:</a:t>
            </a:r>
            <a:r>
              <a:rPr lang="es-ES" altLang="en-US" sz="2400" u="none">
                <a:solidFill>
                  <a:srgbClr val="000000"/>
                </a:solidFill>
                <a:latin typeface="Arial" panose="020B0604020202020204" pitchFamily="34" charset="0"/>
                <a:ea typeface="DejaVu Sans" pitchFamily="34" charset="0"/>
                <a:cs typeface="DejaVu Sans" pitchFamily="34" charset="0"/>
              </a:rPr>
              <a:t> Nombre, dirección, etc.</a:t>
            </a:r>
          </a:p>
          <a:p>
            <a:pPr eaLnBrk="1" hangingPunct="1">
              <a:spcBef>
                <a:spcPct val="0"/>
              </a:spcBef>
              <a:buFontTx/>
              <a:buNone/>
            </a:pPr>
            <a:endParaRPr lang="es-ES" altLang="en-US" sz="2400" b="1" u="none">
              <a:solidFill>
                <a:srgbClr val="CC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b="1" u="none">
                <a:solidFill>
                  <a:srgbClr val="CC3300"/>
                </a:solidFill>
                <a:latin typeface="Arial" panose="020B0604020202020204" pitchFamily="34" charset="0"/>
                <a:ea typeface="DejaVu Sans" pitchFamily="34" charset="0"/>
                <a:cs typeface="DejaVu Sans" pitchFamily="34" charset="0"/>
              </a:rPr>
              <a:t>	Datos sobre el problema en estudio:</a:t>
            </a:r>
            <a:r>
              <a:rPr lang="es-ES" altLang="en-US" sz="2400" u="none">
                <a:solidFill>
                  <a:srgbClr val="000000"/>
                </a:solidFill>
                <a:latin typeface="Arial" panose="020B0604020202020204" pitchFamily="34" charset="0"/>
                <a:ea typeface="DejaVu Sans" pitchFamily="34" charset="0"/>
                <a:cs typeface="DejaVu Sans" pitchFamily="34" charset="0"/>
              </a:rPr>
              <a:t> Edad, sexo, enfermedades que ha padecido, etc., o sea, datos específicos del tema que se desea profundizar.</a:t>
            </a:r>
          </a:p>
          <a:p>
            <a:pPr eaLnBrk="1" hangingPunct="1">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p:txBody>
      </p:sp>
      <p:sp>
        <p:nvSpPr>
          <p:cNvPr id="23557" name="Text Box 4"/>
          <p:cNvSpPr txBox="1">
            <a:spLocks noChangeArrowheads="1"/>
          </p:cNvSpPr>
          <p:nvPr/>
        </p:nvSpPr>
        <p:spPr bwMode="auto">
          <a:xfrm>
            <a:off x="611188" y="3571875"/>
            <a:ext cx="8064500"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Permite recoger dos clases de datos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684213" y="1875087"/>
            <a:ext cx="7759700" cy="415716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smtClean="0">
                <a:solidFill>
                  <a:srgbClr val="333300"/>
                </a:solidFill>
                <a:latin typeface="Arial" panose="020B0604020202020204" pitchFamily="34" charset="0"/>
                <a:ea typeface="DejaVu Sans" pitchFamily="34" charset="0"/>
                <a:cs typeface="DejaVu Sans" pitchFamily="34" charset="0"/>
              </a:rPr>
              <a:t>Decidir </a:t>
            </a:r>
            <a:r>
              <a:rPr lang="es-ES" altLang="en-US" sz="2400" u="none" dirty="0">
                <a:solidFill>
                  <a:srgbClr val="333300"/>
                </a:solidFill>
                <a:latin typeface="Arial" panose="020B0604020202020204" pitchFamily="34" charset="0"/>
                <a:ea typeface="DejaVu Sans" pitchFamily="34" charset="0"/>
                <a:cs typeface="DejaVu Sans" pitchFamily="34" charset="0"/>
              </a:rPr>
              <a:t>sobre el orden en que se asentaran los datos.</a:t>
            </a:r>
          </a:p>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a:solidFill>
                  <a:srgbClr val="000000"/>
                </a:solidFill>
                <a:latin typeface="Arial" panose="020B0604020202020204" pitchFamily="34" charset="0"/>
                <a:ea typeface="DejaVu Sans" pitchFamily="34" charset="0"/>
                <a:cs typeface="DejaVu Sans" pitchFamily="34" charset="0"/>
              </a:rPr>
              <a:t>Considerar como se harán las </a:t>
            </a:r>
            <a:r>
              <a:rPr lang="es-ES" altLang="en-US" sz="2400" u="none" dirty="0" smtClean="0">
                <a:solidFill>
                  <a:srgbClr val="000000"/>
                </a:solidFill>
                <a:latin typeface="Arial" panose="020B0604020202020204" pitchFamily="34" charset="0"/>
                <a:ea typeface="DejaVu Sans" pitchFamily="34" charset="0"/>
                <a:cs typeface="DejaVu Sans" pitchFamily="34" charset="0"/>
              </a:rPr>
              <a:t>preguntas.</a:t>
            </a:r>
          </a:p>
          <a:p>
            <a:pPr eaLnBrk="1" hangingPunct="1">
              <a:lnSpc>
                <a:spcPct val="150000"/>
              </a:lnSpc>
              <a:spcBef>
                <a:spcPct val="0"/>
              </a:spcBef>
              <a:buClr>
                <a:srgbClr val="CC3300"/>
              </a:buClr>
              <a:buFont typeface="Times New Roman" panose="02020603050405020304" pitchFamily="18" charset="0"/>
              <a:buAutoNum type="arabicParenR"/>
            </a:pPr>
            <a:r>
              <a:rPr lang="es-ES" altLang="en-US" sz="2400" u="none" dirty="0">
                <a:solidFill>
                  <a:srgbClr val="000000"/>
                </a:solidFill>
                <a:latin typeface="Arial" panose="020B0604020202020204" pitchFamily="34" charset="0"/>
                <a:ea typeface="DejaVu Sans" pitchFamily="34" charset="0"/>
                <a:cs typeface="DejaVu Sans" pitchFamily="34" charset="0"/>
              </a:rPr>
              <a:t> </a:t>
            </a:r>
            <a:r>
              <a:rPr lang="es-ES" altLang="en-US" sz="2400" u="none" dirty="0" smtClean="0">
                <a:solidFill>
                  <a:srgbClr val="333300"/>
                </a:solidFill>
                <a:latin typeface="Arial" panose="020B0604020202020204" pitchFamily="34" charset="0"/>
                <a:ea typeface="DejaVu Sans" pitchFamily="34" charset="0"/>
                <a:cs typeface="DejaVu Sans" pitchFamily="34" charset="0"/>
              </a:rPr>
              <a:t>Decidir sobre los datos que se recogerán</a:t>
            </a:r>
          </a:p>
          <a:p>
            <a:pPr eaLnBrk="1" hangingPunct="1">
              <a:spcBef>
                <a:spcPct val="0"/>
              </a:spcBef>
              <a:buFontTx/>
              <a:buNone/>
            </a:pPr>
            <a:endParaRPr lang="es-ES" altLang="en-US" sz="2400" b="1" u="none" dirty="0">
              <a:solidFill>
                <a:srgbClr val="333300"/>
              </a:solidFill>
              <a:latin typeface="Arial" panose="020B0604020202020204" pitchFamily="34" charset="0"/>
              <a:ea typeface="DejaVu Sans" pitchFamily="34" charset="0"/>
              <a:cs typeface="DejaVu Sans" pitchFamily="34" charset="0"/>
            </a:endParaRPr>
          </a:p>
          <a:p>
            <a:pPr marL="0" indent="4763" algn="just" eaLnBrk="1" hangingPunct="1">
              <a:spcBef>
                <a:spcPct val="0"/>
              </a:spcBef>
              <a:buFontTx/>
              <a:buNone/>
              <a:tabLst>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s-ES" altLang="en-US" sz="2400" u="none" dirty="0">
                <a:solidFill>
                  <a:srgbClr val="000000"/>
                </a:solidFill>
                <a:latin typeface="Arial" panose="020B0604020202020204" pitchFamily="34" charset="0"/>
                <a:ea typeface="DejaVu Sans" pitchFamily="34" charset="0"/>
                <a:cs typeface="DejaVu Sans" pitchFamily="34" charset="0"/>
              </a:rPr>
              <a:t>Lenguaje simple, sin ambigüedades, evitar preguntas</a:t>
            </a:r>
            <a:r>
              <a:rPr lang="es-ES" altLang="en-US" sz="2400" b="1" u="none" dirty="0">
                <a:solidFill>
                  <a:srgbClr val="000000"/>
                </a:solidFill>
                <a:latin typeface="Arial" panose="020B0604020202020204" pitchFamily="34" charset="0"/>
                <a:ea typeface="DejaVu Sans" pitchFamily="34" charset="0"/>
                <a:cs typeface="DejaVu Sans" pitchFamily="34" charset="0"/>
              </a:rPr>
              <a:t> </a:t>
            </a:r>
            <a:r>
              <a:rPr lang="es-ES" altLang="en-US" sz="2400" u="none" dirty="0">
                <a:solidFill>
                  <a:srgbClr val="333300"/>
                </a:solidFill>
                <a:latin typeface="Arial" panose="020B0604020202020204" pitchFamily="34" charset="0"/>
                <a:ea typeface="DejaVu Sans" pitchFamily="34" charset="0"/>
                <a:cs typeface="DejaVu Sans" pitchFamily="34" charset="0"/>
              </a:rPr>
              <a:t>insinuantes, poco explicitas o insuficientemente especificas.</a:t>
            </a:r>
          </a:p>
          <a:p>
            <a:pPr marL="0" indent="4763" eaLnBrk="1" hangingPunct="1">
              <a:spcBef>
                <a:spcPct val="0"/>
              </a:spcBef>
              <a:buFontTx/>
              <a:buNone/>
              <a:tabLst>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p:txBody>
      </p:sp>
      <p:sp>
        <p:nvSpPr>
          <p:cNvPr id="25603" name="Text Box 2"/>
          <p:cNvSpPr txBox="1">
            <a:spLocks noChangeArrowheads="1"/>
          </p:cNvSpPr>
          <p:nvPr/>
        </p:nvSpPr>
        <p:spPr bwMode="auto">
          <a:xfrm>
            <a:off x="684213" y="908050"/>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642938" y="1682750"/>
            <a:ext cx="8286750" cy="448310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4"/>
            </a:pPr>
            <a:r>
              <a:rPr lang="es-ES" altLang="en-US" sz="2400" u="none" dirty="0">
                <a:solidFill>
                  <a:srgbClr val="333300"/>
                </a:solidFill>
                <a:latin typeface="Arial" panose="020B0604020202020204" pitchFamily="34" charset="0"/>
                <a:ea typeface="DejaVu Sans" pitchFamily="34" charset="0"/>
                <a:cs typeface="DejaVu Sans" pitchFamily="34" charset="0"/>
              </a:rPr>
              <a:t>Considerar como se anotarán las respuestas.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Sexo: ____</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Sexo:   Femenino                    Masculino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Times New Roman" panose="02020603050405020304" pitchFamily="18" charset="0"/>
              <a:buAutoNum type="alphaUcPeriod"/>
            </a:pPr>
            <a:r>
              <a:rPr lang="es-ES" altLang="en-US" sz="2400" u="none" dirty="0">
                <a:solidFill>
                  <a:srgbClr val="333300"/>
                </a:solidFill>
                <a:latin typeface="Arial" panose="020B0604020202020204" pitchFamily="34" charset="0"/>
                <a:ea typeface="DejaVu Sans" pitchFamily="34" charset="0"/>
                <a:cs typeface="DejaVu Sans" pitchFamily="34" charset="0"/>
              </a:rPr>
              <a:t>Infarto del Miocardio: ____</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1-  Sí </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2-  No</a:t>
            </a: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3 - Desconocido</a:t>
            </a:r>
          </a:p>
        </p:txBody>
      </p:sp>
      <p:sp>
        <p:nvSpPr>
          <p:cNvPr id="27651" name="Text Box 2"/>
          <p:cNvSpPr txBox="1">
            <a:spLocks noChangeArrowheads="1"/>
          </p:cNvSpPr>
          <p:nvPr/>
        </p:nvSpPr>
        <p:spPr bwMode="auto">
          <a:xfrm>
            <a:off x="762000" y="571500"/>
            <a:ext cx="7913688" cy="947738"/>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8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400" b="1">
                <a:solidFill>
                  <a:srgbClr val="000000"/>
                </a:solidFill>
                <a:latin typeface="Arial" panose="020B0604020202020204" pitchFamily="34" charset="0"/>
                <a:ea typeface="DejaVu Sans" pitchFamily="34" charset="0"/>
                <a:cs typeface="DejaVu Sans" pitchFamily="34" charset="0"/>
              </a:rPr>
              <a:t>(continuación)</a:t>
            </a:r>
          </a:p>
        </p:txBody>
      </p:sp>
      <p:sp>
        <p:nvSpPr>
          <p:cNvPr id="27652" name="Rectangle 3"/>
          <p:cNvSpPr>
            <a:spLocks noChangeArrowheads="1"/>
          </p:cNvSpPr>
          <p:nvPr/>
        </p:nvSpPr>
        <p:spPr bwMode="auto">
          <a:xfrm>
            <a:off x="4067175" y="3500438"/>
            <a:ext cx="381000" cy="381000"/>
          </a:xfrm>
          <a:prstGeom prst="rect">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27653" name="Rectangle 4"/>
          <p:cNvSpPr>
            <a:spLocks noChangeArrowheads="1"/>
          </p:cNvSpPr>
          <p:nvPr/>
        </p:nvSpPr>
        <p:spPr bwMode="auto">
          <a:xfrm>
            <a:off x="7019925" y="3500438"/>
            <a:ext cx="381000" cy="381000"/>
          </a:xfrm>
          <a:prstGeom prst="rect">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85813" y="1592263"/>
            <a:ext cx="7759700" cy="448310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762" indent="0" eaLnBrk="1" hangingPunct="1">
              <a:spcBef>
                <a:spcPct val="0"/>
              </a:spcBef>
              <a:buClr>
                <a:srgbClr val="CC3300"/>
              </a:buClr>
              <a:buNone/>
            </a:pPr>
            <a:r>
              <a:rPr lang="es-ES" altLang="en-US" sz="2400" b="1" u="none" dirty="0" smtClean="0">
                <a:solidFill>
                  <a:srgbClr val="C00000"/>
                </a:solidFill>
                <a:latin typeface="Arial" panose="020B0604020202020204" pitchFamily="34" charset="0"/>
                <a:ea typeface="DejaVu Sans" pitchFamily="34" charset="0"/>
                <a:cs typeface="DejaVu Sans" pitchFamily="34" charset="0"/>
              </a:rPr>
              <a:t>5</a:t>
            </a:r>
            <a:r>
              <a:rPr lang="es-ES" altLang="en-US" sz="2400" b="1" u="none" dirty="0" smtClean="0">
                <a:solidFill>
                  <a:srgbClr val="333300"/>
                </a:solidFill>
                <a:latin typeface="Arial" panose="020B0604020202020204" pitchFamily="34" charset="0"/>
                <a:ea typeface="DejaVu Sans" pitchFamily="34" charset="0"/>
                <a:cs typeface="DejaVu Sans" pitchFamily="34" charset="0"/>
              </a:rPr>
              <a:t>. Determinar </a:t>
            </a:r>
            <a:r>
              <a:rPr lang="es-ES" altLang="en-US" sz="2400" b="1" u="none" dirty="0">
                <a:solidFill>
                  <a:srgbClr val="333300"/>
                </a:solidFill>
                <a:latin typeface="Arial" panose="020B0604020202020204" pitchFamily="34" charset="0"/>
                <a:ea typeface="DejaVu Sans" pitchFamily="34" charset="0"/>
                <a:cs typeface="DejaVu Sans" pitchFamily="34" charset="0"/>
              </a:rPr>
              <a:t>las características de formulario: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Debemos considerar:</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¿Quien  recogerá la información?</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¿De quien  será recogida?</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¿Donde y cuando se registrará?</a:t>
            </a:r>
          </a:p>
          <a:p>
            <a:pPr eaLnBrk="1" hangingPunct="1">
              <a:spcBef>
                <a:spcPct val="0"/>
              </a:spcBef>
              <a:buClr>
                <a:srgbClr val="CC3300"/>
              </a:buClr>
              <a:buFont typeface="Wingdings" panose="05000000000000000000" pitchFamily="2" charset="2"/>
              <a:buChar char=""/>
            </a:pPr>
            <a:r>
              <a:rPr lang="es-ES" altLang="en-US" sz="2400" u="none" dirty="0">
                <a:solidFill>
                  <a:srgbClr val="333300"/>
                </a:solidFill>
                <a:latin typeface="Arial" panose="020B0604020202020204" pitchFamily="34" charset="0"/>
                <a:ea typeface="DejaVu Sans" pitchFamily="34" charset="0"/>
                <a:cs typeface="DejaVu Sans" pitchFamily="34" charset="0"/>
              </a:rPr>
              <a:t>¿Cómo  se procesaran los datos?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De acuerdo a estas interrogantes se decidirá sobre la forma, tamaño, </a:t>
            </a:r>
            <a:r>
              <a:rPr lang="es-ES" altLang="en-US" sz="2400" u="none" dirty="0" err="1">
                <a:solidFill>
                  <a:srgbClr val="333300"/>
                </a:solidFill>
                <a:latin typeface="Arial" panose="020B0604020202020204" pitchFamily="34" charset="0"/>
                <a:ea typeface="DejaVu Sans" pitchFamily="34" charset="0"/>
                <a:cs typeface="DejaVu Sans" pitchFamily="34" charset="0"/>
              </a:rPr>
              <a:t>color,etc</a:t>
            </a:r>
            <a:r>
              <a:rPr lang="es-ES" altLang="en-US" sz="2400" u="none" dirty="0">
                <a:solidFill>
                  <a:srgbClr val="333300"/>
                </a:solidFill>
                <a:latin typeface="Arial" panose="020B0604020202020204" pitchFamily="34" charset="0"/>
                <a:ea typeface="DejaVu Sans" pitchFamily="34" charset="0"/>
                <a:cs typeface="DejaVu Sans" pitchFamily="34" charset="0"/>
              </a:rPr>
              <a:t>. de los formularios</a:t>
            </a:r>
          </a:p>
        </p:txBody>
      </p:sp>
      <p:sp>
        <p:nvSpPr>
          <p:cNvPr id="29699" name="Text Box 2"/>
          <p:cNvSpPr txBox="1">
            <a:spLocks noChangeArrowheads="1"/>
          </p:cNvSpPr>
          <p:nvPr/>
        </p:nvSpPr>
        <p:spPr bwMode="auto">
          <a:xfrm>
            <a:off x="639763" y="428625"/>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400" b="1">
                <a:solidFill>
                  <a:srgbClr val="000000"/>
                </a:solidFill>
                <a:latin typeface="Arial" panose="020B0604020202020204" pitchFamily="34" charset="0"/>
                <a:ea typeface="DejaVu Sans" pitchFamily="34" charset="0"/>
                <a:cs typeface="DejaVu Sans" pitchFamily="34" charset="0"/>
              </a:rPr>
              <a:t>(continuación)</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33425" y="1674813"/>
            <a:ext cx="7759700" cy="4895850"/>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eaLnBrk="1" hangingPunct="1">
              <a:spcBef>
                <a:spcPct val="0"/>
              </a:spcBef>
              <a:buFontTx/>
              <a:buNone/>
            </a:pPr>
            <a:endParaRPr lang="es-ES" altLang="en-US" sz="2400" u="none" dirty="0">
              <a:solidFill>
                <a:srgbClr val="0000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6"/>
            </a:pPr>
            <a:r>
              <a:rPr lang="es-ES" altLang="en-US" sz="2400" b="1" u="none" dirty="0">
                <a:solidFill>
                  <a:srgbClr val="333300"/>
                </a:solidFill>
                <a:latin typeface="Arial" panose="020B0604020202020204" pitchFamily="34" charset="0"/>
                <a:ea typeface="DejaVu Sans" pitchFamily="34" charset="0"/>
                <a:cs typeface="DejaVu Sans" pitchFamily="34" charset="0"/>
              </a:rPr>
              <a:t>Probar si el formulario es operativo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Antes de que este sea impreso de manera definitiva, es conveniente probarlo en el terreno mediante un estudio piloto.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marL="461962" indent="-457200" eaLnBrk="1" hangingPunct="1">
              <a:spcBef>
                <a:spcPct val="0"/>
              </a:spcBef>
              <a:buClr>
                <a:srgbClr val="CC3300"/>
              </a:buClr>
              <a:buFont typeface="+mj-lt"/>
              <a:buAutoNum type="arabicPeriod" startAt="7"/>
            </a:pPr>
            <a:r>
              <a:rPr lang="es-ES" altLang="en-US" sz="2400" b="1" u="none" dirty="0">
                <a:solidFill>
                  <a:srgbClr val="333300"/>
                </a:solidFill>
                <a:latin typeface="Arial" panose="020B0604020202020204" pitchFamily="34" charset="0"/>
                <a:ea typeface="DejaVu Sans" pitchFamily="34" charset="0"/>
                <a:cs typeface="DejaVu Sans" pitchFamily="34" charset="0"/>
              </a:rPr>
              <a:t>Redactar las instrucciones necesarias</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a:p>
            <a:pPr eaLnBrk="1" hangingPunct="1">
              <a:spcBef>
                <a:spcPct val="0"/>
              </a:spcBef>
              <a:buFontTx/>
              <a:buNone/>
            </a:pPr>
            <a:r>
              <a:rPr lang="es-ES" altLang="en-US" sz="2400" u="none" dirty="0">
                <a:solidFill>
                  <a:srgbClr val="333300"/>
                </a:solidFill>
                <a:latin typeface="Arial" panose="020B0604020202020204" pitchFamily="34" charset="0"/>
                <a:ea typeface="DejaVu Sans" pitchFamily="34" charset="0"/>
                <a:cs typeface="DejaVu Sans" pitchFamily="34" charset="0"/>
              </a:rPr>
              <a:t>	Estas pueden imprimirse en el mismo formulario, cuando no son muy extensas o en hojas apartes en caso contrario.</a:t>
            </a:r>
          </a:p>
          <a:p>
            <a:pPr eaLnBrk="1" hangingPunct="1">
              <a:spcBef>
                <a:spcPct val="0"/>
              </a:spcBef>
              <a:buFontTx/>
              <a:buNone/>
            </a:pPr>
            <a:endParaRPr lang="es-ES" altLang="en-US" sz="2400" u="none" dirty="0">
              <a:solidFill>
                <a:srgbClr val="333300"/>
              </a:solidFill>
              <a:latin typeface="Arial" panose="020B0604020202020204" pitchFamily="34" charset="0"/>
              <a:ea typeface="DejaVu Sans" pitchFamily="34" charset="0"/>
              <a:cs typeface="DejaVu Sans" pitchFamily="34" charset="0"/>
            </a:endParaRPr>
          </a:p>
        </p:txBody>
      </p:sp>
      <p:sp>
        <p:nvSpPr>
          <p:cNvPr id="31747" name="Text Box 2"/>
          <p:cNvSpPr txBox="1">
            <a:spLocks noChangeArrowheads="1"/>
          </p:cNvSpPr>
          <p:nvPr/>
        </p:nvSpPr>
        <p:spPr bwMode="auto">
          <a:xfrm>
            <a:off x="642938" y="571500"/>
            <a:ext cx="7913687" cy="825500"/>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Aspectos a tener en cuenta para la elaboración del formulario. </a:t>
            </a:r>
            <a:r>
              <a:rPr lang="es-ES" altLang="en-US" sz="2000" b="1">
                <a:solidFill>
                  <a:srgbClr val="000000"/>
                </a:solidFill>
                <a:latin typeface="Arial" panose="020B0604020202020204" pitchFamily="34" charset="0"/>
                <a:ea typeface="DejaVu Sans" pitchFamily="34" charset="0"/>
                <a:cs typeface="DejaVu Sans" pitchFamily="34" charset="0"/>
              </a:rPr>
              <a:t>(continuación)</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71438" y="712788"/>
            <a:ext cx="8858250" cy="6003925"/>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Calibri" panose="020F0502020204030204" pitchFamily="34" charset="0"/>
              </a:defRPr>
            </a:lvl9pPr>
          </a:lstStyle>
          <a:p>
            <a:pPr algn="ct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Información sobre hábitos de estudio:</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Especialidad:</a:t>
            </a:r>
            <a:r>
              <a:rPr lang="es-ES" altLang="en-US" sz="2400" u="none">
                <a:solidFill>
                  <a:srgbClr val="CC3300"/>
                </a:solidFill>
                <a:latin typeface="Arial" panose="020B0604020202020204" pitchFamily="34" charset="0"/>
                <a:ea typeface="DejaVu Sans" pitchFamily="34" charset="0"/>
                <a:cs typeface="DejaVu Sans" pitchFamily="34" charset="0"/>
              </a:rPr>
              <a:t> </a:t>
            </a:r>
            <a:r>
              <a:rPr lang="es-ES" altLang="en-US" sz="2400" u="none">
                <a:solidFill>
                  <a:srgbClr val="000000"/>
                </a:solidFill>
                <a:latin typeface="Arial" panose="020B0604020202020204" pitchFamily="34" charset="0"/>
                <a:ea typeface="DejaVu Sans" pitchFamily="34" charset="0"/>
                <a:cs typeface="DejaVu Sans" pitchFamily="34" charset="0"/>
              </a:rPr>
              <a:t>______________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Año de la carrera: </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algn="ctr" eaLnBrk="1" hangingPunct="1">
              <a:lnSpc>
                <a:spcPct val="80000"/>
              </a:lnSpc>
              <a:spcBef>
                <a:spcPct val="0"/>
              </a:spcBef>
              <a:buFontTx/>
              <a:buNone/>
            </a:pPr>
            <a:r>
              <a:rPr lang="es-ES" altLang="en-US" sz="2400" u="none">
                <a:solidFill>
                  <a:srgbClr val="CC3300"/>
                </a:solidFill>
                <a:latin typeface="Arial" panose="020B0604020202020204" pitchFamily="34" charset="0"/>
                <a:ea typeface="DejaVu Sans" pitchFamily="34" charset="0"/>
                <a:cs typeface="DejaVu Sans" pitchFamily="34" charset="0"/>
              </a:rPr>
              <a:t> </a:t>
            </a:r>
            <a:r>
              <a:rPr lang="es-ES" altLang="en-US" sz="2400" u="none">
                <a:solidFill>
                  <a:srgbClr val="000000"/>
                </a:solidFill>
                <a:latin typeface="Arial" panose="020B0604020202020204" pitchFamily="34" charset="0"/>
                <a:ea typeface="DejaVu Sans" pitchFamily="34" charset="0"/>
                <a:cs typeface="DejaVu Sans" pitchFamily="34" charset="0"/>
              </a:rPr>
              <a:t>1ero___    2do___    3ero___    4to___   5to___   6to___</a:t>
            </a:r>
          </a:p>
          <a:p>
            <a:pPr algn="ct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Clr>
                <a:srgbClr val="CC3300"/>
              </a:buClr>
            </a:pPr>
            <a:r>
              <a:rPr lang="es-ES" altLang="en-US" sz="2400" u="none">
                <a:solidFill>
                  <a:srgbClr val="000000"/>
                </a:solidFill>
                <a:latin typeface="Arial" panose="020B0604020202020204" pitchFamily="34" charset="0"/>
                <a:ea typeface="DejaVu Sans" pitchFamily="34" charset="0"/>
                <a:cs typeface="DejaVu Sans" pitchFamily="34" charset="0"/>
              </a:rPr>
              <a:t>Estudias sistemáticamente:   Sí ___      No___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De ser Sí:</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 ¿Qué horario prefieres: </a:t>
            </a: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Día___    Noche ___   Madrugada___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 ¿Cuántas horas como promedio estudias  semanalmente:</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a:p>
            <a:pPr eaLnBrk="1" hangingPunct="1">
              <a:lnSpc>
                <a:spcPct val="80000"/>
              </a:lnSpc>
              <a:spcBef>
                <a:spcPct val="0"/>
              </a:spcBef>
              <a:buFontTx/>
              <a:buNone/>
            </a:pPr>
            <a:r>
              <a:rPr lang="es-ES" altLang="en-US" sz="2400" u="none">
                <a:solidFill>
                  <a:srgbClr val="000000"/>
                </a:solidFill>
                <a:latin typeface="Arial" panose="020B0604020202020204" pitchFamily="34" charset="0"/>
                <a:ea typeface="DejaVu Sans" pitchFamily="34" charset="0"/>
                <a:cs typeface="DejaVu Sans" pitchFamily="34" charset="0"/>
              </a:rPr>
              <a:t>        Menos de 7___    De 7 a 14 ___     Más de 14 ___</a:t>
            </a:r>
          </a:p>
          <a:p>
            <a:pPr eaLnBrk="1" hangingPunct="1">
              <a:lnSpc>
                <a:spcPct val="80000"/>
              </a:lnSpc>
              <a:spcBef>
                <a:spcPct val="0"/>
              </a:spcBef>
              <a:buFontTx/>
              <a:buNone/>
            </a:pPr>
            <a:endParaRPr lang="es-ES" altLang="en-US" sz="2400" u="none">
              <a:solidFill>
                <a:srgbClr val="000000"/>
              </a:solidFill>
              <a:latin typeface="Arial" panose="020B0604020202020204" pitchFamily="34" charset="0"/>
              <a:ea typeface="DejaVu Sans" pitchFamily="34" charset="0"/>
              <a:cs typeface="DejaVu Sans" pitchFamily="34" charset="0"/>
            </a:endParaRPr>
          </a:p>
        </p:txBody>
      </p:sp>
      <p:sp>
        <p:nvSpPr>
          <p:cNvPr id="33795" name="Text Box 2"/>
          <p:cNvSpPr txBox="1">
            <a:spLocks noChangeArrowheads="1"/>
          </p:cNvSpPr>
          <p:nvPr/>
        </p:nvSpPr>
        <p:spPr bwMode="auto">
          <a:xfrm>
            <a:off x="571500" y="142875"/>
            <a:ext cx="7913688" cy="460375"/>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b="1">
                <a:solidFill>
                  <a:srgbClr val="3333CC"/>
                </a:solidFill>
                <a:latin typeface="Arial" panose="020B0604020202020204" pitchFamily="34" charset="0"/>
                <a:ea typeface="DejaVu Sans" pitchFamily="34" charset="0"/>
                <a:cs typeface="DejaVu Sans" pitchFamily="34" charset="0"/>
              </a:rPr>
              <a:t>Ejemplo de un formulario:</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179388" y="2608330"/>
            <a:ext cx="8785225" cy="3825808"/>
            <a:chOff x="179388" y="666899"/>
            <a:chExt cx="8785225" cy="5767239"/>
          </a:xfrm>
        </p:grpSpPr>
        <p:sp>
          <p:nvSpPr>
            <p:cNvPr id="2" name="1 Rectángulo redondeado"/>
            <p:cNvSpPr/>
            <p:nvPr/>
          </p:nvSpPr>
          <p:spPr>
            <a:xfrm>
              <a:off x="2051050" y="666899"/>
              <a:ext cx="4681190" cy="684076"/>
            </a:xfrm>
            <a:prstGeom prst="roundRect">
              <a:avLst/>
            </a:prstGeom>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u="none" dirty="0">
                  <a:latin typeface="Tahoma" pitchFamily="34" charset="0"/>
                  <a:ea typeface="Tahoma" pitchFamily="34" charset="0"/>
                  <a:cs typeface="Tahoma" pitchFamily="34" charset="0"/>
                </a:rPr>
                <a:t>ESTADÍSTICA</a:t>
              </a:r>
            </a:p>
          </p:txBody>
        </p:sp>
        <p:cxnSp>
          <p:nvCxnSpPr>
            <p:cNvPr id="5" name="4 Conector recto"/>
            <p:cNvCxnSpPr/>
            <p:nvPr/>
          </p:nvCxnSpPr>
          <p:spPr>
            <a:xfrm>
              <a:off x="4248150" y="1350963"/>
              <a:ext cx="0" cy="3968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3276600" y="1747838"/>
              <a:ext cx="2087563" cy="1079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65" name="6 CuadroTexto"/>
            <p:cNvSpPr txBox="1">
              <a:spLocks noChangeArrowheads="1"/>
            </p:cNvSpPr>
            <p:nvPr/>
          </p:nvSpPr>
          <p:spPr bwMode="auto">
            <a:xfrm>
              <a:off x="3492500" y="210343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latin typeface="Tahoma" panose="020B0604030504040204" pitchFamily="34" charset="0"/>
                  <a:cs typeface="Tahoma" panose="020B0604030504040204" pitchFamily="34" charset="0"/>
                </a:rPr>
                <a:t>CIENCIA</a:t>
              </a:r>
            </a:p>
          </p:txBody>
        </p:sp>
        <p:sp>
          <p:nvSpPr>
            <p:cNvPr id="8" name="7 Rectángulo"/>
            <p:cNvSpPr/>
            <p:nvPr/>
          </p:nvSpPr>
          <p:spPr>
            <a:xfrm>
              <a:off x="323850" y="3292475"/>
              <a:ext cx="1727200" cy="463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9" name="8 Rectángulo"/>
            <p:cNvSpPr/>
            <p:nvPr/>
          </p:nvSpPr>
          <p:spPr>
            <a:xfrm>
              <a:off x="2484438" y="3276600"/>
              <a:ext cx="15113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 name="9 Rectángulo"/>
            <p:cNvSpPr/>
            <p:nvPr/>
          </p:nvSpPr>
          <p:spPr>
            <a:xfrm>
              <a:off x="4643438" y="3259138"/>
              <a:ext cx="1512887"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10 Rectángulo"/>
            <p:cNvSpPr/>
            <p:nvPr/>
          </p:nvSpPr>
          <p:spPr>
            <a:xfrm>
              <a:off x="6394450" y="3249613"/>
              <a:ext cx="2281238" cy="87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70" name="11 CuadroTexto"/>
            <p:cNvSpPr txBox="1">
              <a:spLocks noChangeArrowheads="1"/>
            </p:cNvSpPr>
            <p:nvPr/>
          </p:nvSpPr>
          <p:spPr bwMode="auto">
            <a:xfrm>
              <a:off x="323850" y="3098061"/>
              <a:ext cx="1800225"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u="none" dirty="0">
                  <a:latin typeface="Tahoma" panose="020B0604030504040204" pitchFamily="34" charset="0"/>
                  <a:cs typeface="Tahoma" panose="020B0604030504040204" pitchFamily="34" charset="0"/>
                </a:rPr>
                <a:t>Planificar</a:t>
              </a:r>
            </a:p>
          </p:txBody>
        </p:sp>
        <p:sp>
          <p:nvSpPr>
            <p:cNvPr id="15371" name="12 Rectángulo"/>
            <p:cNvSpPr>
              <a:spLocks noChangeArrowheads="1"/>
            </p:cNvSpPr>
            <p:nvPr/>
          </p:nvSpPr>
          <p:spPr bwMode="auto">
            <a:xfrm>
              <a:off x="2484438" y="3098061"/>
              <a:ext cx="1590675"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Recolectar</a:t>
              </a:r>
              <a:endParaRPr lang="es-ES" altLang="en-US" sz="2400" dirty="0">
                <a:latin typeface="Times New Roman" panose="02020603050405020304" pitchFamily="18" charset="0"/>
              </a:endParaRPr>
            </a:p>
          </p:txBody>
        </p:sp>
        <p:sp>
          <p:nvSpPr>
            <p:cNvPr id="15372" name="13 Rectángulo"/>
            <p:cNvSpPr>
              <a:spLocks noChangeArrowheads="1"/>
            </p:cNvSpPr>
            <p:nvPr/>
          </p:nvSpPr>
          <p:spPr bwMode="auto">
            <a:xfrm>
              <a:off x="4700588" y="3098061"/>
              <a:ext cx="1304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Elaborar</a:t>
              </a:r>
              <a:endParaRPr lang="es-ES" altLang="en-US" sz="2400" dirty="0">
                <a:latin typeface="Times New Roman" panose="02020603050405020304" pitchFamily="18" charset="0"/>
              </a:endParaRPr>
            </a:p>
          </p:txBody>
        </p:sp>
        <p:sp>
          <p:nvSpPr>
            <p:cNvPr id="15373" name="14 Rectángulo"/>
            <p:cNvSpPr>
              <a:spLocks noChangeArrowheads="1"/>
            </p:cNvSpPr>
            <p:nvPr/>
          </p:nvSpPr>
          <p:spPr bwMode="auto">
            <a:xfrm>
              <a:off x="6394450" y="2989513"/>
              <a:ext cx="236855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dirty="0">
                  <a:latin typeface="Tahoma" panose="020B0604030504040204" pitchFamily="34" charset="0"/>
                  <a:cs typeface="Tahoma" panose="020B0604030504040204" pitchFamily="34" charset="0"/>
                </a:rPr>
                <a:t>Analizar e interpretar</a:t>
              </a:r>
              <a:endParaRPr lang="es-ES" altLang="en-US" sz="2400" dirty="0">
                <a:latin typeface="Times New Roman" panose="02020603050405020304" pitchFamily="18" charset="0"/>
              </a:endParaRPr>
            </a:p>
          </p:txBody>
        </p:sp>
        <p:cxnSp>
          <p:nvCxnSpPr>
            <p:cNvPr id="17" name="16 Conector recto"/>
            <p:cNvCxnSpPr>
              <a:endCxn id="15371" idx="1"/>
            </p:cNvCxnSpPr>
            <p:nvPr/>
          </p:nvCxnSpPr>
          <p:spPr>
            <a:xfrm flipV="1">
              <a:off x="2051050" y="3328250"/>
              <a:ext cx="433388"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4284663" y="2827338"/>
              <a:ext cx="0" cy="7191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3995738" y="3548063"/>
              <a:ext cx="647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flipH="1">
              <a:off x="6156325" y="3548063"/>
              <a:ext cx="2444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284663" y="3549650"/>
              <a:ext cx="0" cy="7175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47 Rectángulo"/>
            <p:cNvSpPr/>
            <p:nvPr/>
          </p:nvSpPr>
          <p:spPr>
            <a:xfrm>
              <a:off x="3279775" y="4267200"/>
              <a:ext cx="2120900"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0" name="48 CuadroTexto"/>
            <p:cNvSpPr txBox="1">
              <a:spLocks noChangeArrowheads="1"/>
            </p:cNvSpPr>
            <p:nvPr/>
          </p:nvSpPr>
          <p:spPr bwMode="auto">
            <a:xfrm>
              <a:off x="3575050" y="4381500"/>
              <a:ext cx="1789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b="1" u="none">
                  <a:latin typeface="Tahoma" panose="020B0604030504040204" pitchFamily="34" charset="0"/>
                  <a:cs typeface="Tahoma" panose="020B0604030504040204" pitchFamily="34" charset="0"/>
                </a:rPr>
                <a:t>MÉTODO</a:t>
              </a:r>
            </a:p>
          </p:txBody>
        </p:sp>
        <p:cxnSp>
          <p:nvCxnSpPr>
            <p:cNvPr id="24" name="23 Conector recto"/>
            <p:cNvCxnSpPr/>
            <p:nvPr/>
          </p:nvCxnSpPr>
          <p:spPr>
            <a:xfrm>
              <a:off x="4284663" y="4987925"/>
              <a:ext cx="0" cy="7175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382" name="11 CuadroTexto"/>
            <p:cNvSpPr txBox="1">
              <a:spLocks noChangeArrowheads="1"/>
            </p:cNvSpPr>
            <p:nvPr/>
          </p:nvSpPr>
          <p:spPr bwMode="auto">
            <a:xfrm>
              <a:off x="2916238" y="5705474"/>
              <a:ext cx="3095625" cy="6031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000" b="1" u="none" dirty="0">
                  <a:latin typeface="Tahoma" panose="020B0604030504040204" pitchFamily="34" charset="0"/>
                  <a:cs typeface="Tahoma" panose="020B0604030504040204" pitchFamily="34" charset="0"/>
                </a:rPr>
                <a:t>INVESTIGACIÓN</a:t>
              </a:r>
              <a:endParaRPr lang="es-ES" altLang="en-US" sz="2400" b="1" u="none" dirty="0">
                <a:latin typeface="Tahoma" panose="020B0604030504040204" pitchFamily="34" charset="0"/>
                <a:cs typeface="Tahoma" panose="020B0604030504040204" pitchFamily="34" charset="0"/>
              </a:endParaRPr>
            </a:p>
          </p:txBody>
        </p:sp>
        <p:sp>
          <p:nvSpPr>
            <p:cNvPr id="12" name="11 Abrir corchete"/>
            <p:cNvSpPr/>
            <p:nvPr/>
          </p:nvSpPr>
          <p:spPr>
            <a:xfrm>
              <a:off x="179388" y="2287588"/>
              <a:ext cx="3060700" cy="2339975"/>
            </a:xfrm>
            <a:prstGeom prst="leftBracket">
              <a:avLst/>
            </a:prstGeom>
            <a:ln w="3492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ES"/>
            </a:p>
          </p:txBody>
        </p:sp>
        <p:sp>
          <p:nvSpPr>
            <p:cNvPr id="13" name="12 Cerrar corchete"/>
            <p:cNvSpPr/>
            <p:nvPr/>
          </p:nvSpPr>
          <p:spPr>
            <a:xfrm>
              <a:off x="5400675" y="2287588"/>
              <a:ext cx="3563938" cy="2339975"/>
            </a:xfrm>
            <a:prstGeom prst="rightBracket">
              <a:avLst/>
            </a:prstGeom>
            <a:ln w="3492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ES"/>
            </a:p>
          </p:txBody>
        </p:sp>
        <p:sp>
          <p:nvSpPr>
            <p:cNvPr id="31" name="30 Elipse"/>
            <p:cNvSpPr/>
            <p:nvPr/>
          </p:nvSpPr>
          <p:spPr>
            <a:xfrm>
              <a:off x="179388" y="5516563"/>
              <a:ext cx="2305050" cy="917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6" name="6 CuadroTexto"/>
            <p:cNvSpPr txBox="1">
              <a:spLocks noChangeArrowheads="1"/>
            </p:cNvSpPr>
            <p:nvPr/>
          </p:nvSpPr>
          <p:spPr bwMode="auto">
            <a:xfrm>
              <a:off x="250825" y="5703888"/>
              <a:ext cx="2376488" cy="60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000" b="1" u="none" dirty="0">
                  <a:latin typeface="Tahoma" panose="020B0604030504040204" pitchFamily="34" charset="0"/>
                  <a:cs typeface="Tahoma" panose="020B0604030504040204" pitchFamily="34" charset="0"/>
                </a:rPr>
                <a:t>DESCRIPTIVA</a:t>
              </a:r>
            </a:p>
          </p:txBody>
        </p:sp>
        <p:sp>
          <p:nvSpPr>
            <p:cNvPr id="33" name="32 Elipse"/>
            <p:cNvSpPr/>
            <p:nvPr/>
          </p:nvSpPr>
          <p:spPr>
            <a:xfrm>
              <a:off x="6362700" y="5338763"/>
              <a:ext cx="2601913" cy="1079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388" name="6 CuadroTexto"/>
            <p:cNvSpPr txBox="1">
              <a:spLocks noChangeArrowheads="1"/>
            </p:cNvSpPr>
            <p:nvPr/>
          </p:nvSpPr>
          <p:spPr bwMode="auto">
            <a:xfrm>
              <a:off x="6602413" y="5654674"/>
              <a:ext cx="2362200" cy="60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000" b="1" u="none" dirty="0">
                  <a:latin typeface="Tahoma" panose="020B0604030504040204" pitchFamily="34" charset="0"/>
                  <a:cs typeface="Tahoma" panose="020B0604030504040204" pitchFamily="34" charset="0"/>
                </a:rPr>
                <a:t>INFERENCIAL</a:t>
              </a:r>
              <a:endParaRPr lang="es-ES" altLang="en-US" sz="2400" b="1" u="none" dirty="0">
                <a:latin typeface="Tahoma" panose="020B0604030504040204" pitchFamily="34" charset="0"/>
                <a:cs typeface="Tahoma" panose="020B0604030504040204" pitchFamily="34" charset="0"/>
              </a:endParaRPr>
            </a:p>
          </p:txBody>
        </p:sp>
        <p:cxnSp>
          <p:nvCxnSpPr>
            <p:cNvPr id="35" name="34 Conector recto"/>
            <p:cNvCxnSpPr/>
            <p:nvPr/>
          </p:nvCxnSpPr>
          <p:spPr>
            <a:xfrm>
              <a:off x="2484438" y="5949950"/>
              <a:ext cx="431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5956300" y="5942013"/>
              <a:ext cx="4318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2" name="2 CuadroTexto"/>
          <p:cNvSpPr txBox="1">
            <a:spLocks noChangeArrowheads="1"/>
          </p:cNvSpPr>
          <p:nvPr/>
        </p:nvSpPr>
        <p:spPr bwMode="auto">
          <a:xfrm>
            <a:off x="431800" y="209550"/>
            <a:ext cx="8280400" cy="52322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800" b="1" u="none" dirty="0" smtClean="0">
                <a:solidFill>
                  <a:prstClr val="black"/>
                </a:solidFill>
                <a:latin typeface="Tahoma" panose="020B0604030504040204" pitchFamily="34" charset="0"/>
                <a:cs typeface="Tahoma" panose="020B0604030504040204" pitchFamily="34" charset="0"/>
              </a:rPr>
              <a:t>Conclusiones parciales</a:t>
            </a:r>
            <a:endParaRPr lang="es-ES" altLang="en-US" sz="2800" b="1" u="none" dirty="0">
              <a:solidFill>
                <a:prstClr val="black"/>
              </a:solidFill>
              <a:latin typeface="Tahoma" panose="020B0604030504040204" pitchFamily="34" charset="0"/>
              <a:cs typeface="Tahoma" panose="020B0604030504040204" pitchFamily="34" charset="0"/>
            </a:endParaRPr>
          </a:p>
        </p:txBody>
      </p:sp>
      <p:sp>
        <p:nvSpPr>
          <p:cNvPr id="34" name="1 CuadroTexto"/>
          <p:cNvSpPr txBox="1">
            <a:spLocks noChangeArrowheads="1"/>
          </p:cNvSpPr>
          <p:nvPr/>
        </p:nvSpPr>
        <p:spPr bwMode="auto">
          <a:xfrm>
            <a:off x="107156" y="885720"/>
            <a:ext cx="8929687" cy="1569660"/>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es-ES" altLang="en-US" sz="2400" u="none" dirty="0" smtClean="0">
                <a:solidFill>
                  <a:prstClr val="black"/>
                </a:solidFill>
                <a:latin typeface="Tahoma" panose="020B0604030504040204" pitchFamily="34" charset="0"/>
                <a:cs typeface="Tahoma" panose="020B0604030504040204" pitchFamily="34" charset="0"/>
              </a:rPr>
              <a:t>El método estadístico constituye un método particular del método científico, que aplicado a la Estadística se ofrece como herramienta para resolver problemas de la investigación en salud.</a:t>
            </a:r>
            <a:endParaRPr lang="es-ES" altLang="en-US" sz="2400" u="none" dirty="0">
              <a:solidFill>
                <a:prstClr val="black"/>
              </a:solidFill>
              <a:latin typeface="Tahoma" panose="020B0604030504040204" pitchFamily="34" charset="0"/>
              <a:cs typeface="Tahoma" panose="020B0604030504040204" pitchFamily="34"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4056" y="188640"/>
            <a:ext cx="8935888" cy="1200329"/>
          </a:xfrm>
          <a:prstGeom prst="rect">
            <a:avLst/>
          </a:prstGeom>
          <a:noFill/>
          <a:ln w="19050">
            <a:solidFill>
              <a:schemeClr val="tx1"/>
            </a:solidFill>
          </a:ln>
        </p:spPr>
        <p:txBody>
          <a:bodyPr wrap="square" rtlCol="0">
            <a:spAutoFit/>
          </a:bodyPr>
          <a:lstStyle/>
          <a:p>
            <a:pPr algn="just"/>
            <a:r>
              <a:rPr lang="es-ES" b="1" u="none" dirty="0">
                <a:solidFill>
                  <a:srgbClr val="002060"/>
                </a:solidFill>
                <a:latin typeface="Tahoma" pitchFamily="34" charset="0"/>
                <a:ea typeface="Tahoma" pitchFamily="34" charset="0"/>
                <a:cs typeface="Tahoma" pitchFamily="34" charset="0"/>
              </a:rPr>
              <a:t>Durante las últimas décadas se ha producido una creciente </a:t>
            </a:r>
            <a:r>
              <a:rPr lang="es-ES" b="1" u="none" dirty="0" smtClean="0">
                <a:solidFill>
                  <a:srgbClr val="002060"/>
                </a:solidFill>
                <a:latin typeface="Tahoma" pitchFamily="34" charset="0"/>
                <a:ea typeface="Tahoma" pitchFamily="34" charset="0"/>
                <a:cs typeface="Tahoma" pitchFamily="34" charset="0"/>
              </a:rPr>
              <a:t>aplicación </a:t>
            </a:r>
            <a:r>
              <a:rPr lang="es-ES" b="1" u="none" dirty="0">
                <a:solidFill>
                  <a:srgbClr val="002060"/>
                </a:solidFill>
                <a:latin typeface="Tahoma" pitchFamily="34" charset="0"/>
                <a:ea typeface="Tahoma" pitchFamily="34" charset="0"/>
                <a:cs typeface="Tahoma" pitchFamily="34" charset="0"/>
              </a:rPr>
              <a:t>de los métodos estadísticos en todas las disciplinas del ámbito de las ciencias de la </a:t>
            </a:r>
            <a:r>
              <a:rPr lang="es-ES" b="1" u="none" dirty="0" smtClean="0">
                <a:solidFill>
                  <a:srgbClr val="002060"/>
                </a:solidFill>
                <a:latin typeface="Tahoma" pitchFamily="34" charset="0"/>
                <a:ea typeface="Tahoma" pitchFamily="34" charset="0"/>
                <a:cs typeface="Tahoma" pitchFamily="34" charset="0"/>
              </a:rPr>
              <a:t>salud. </a:t>
            </a:r>
            <a:endParaRPr lang="es-ES" b="1" u="none" dirty="0">
              <a:solidFill>
                <a:srgbClr val="002060"/>
              </a:solidFill>
              <a:latin typeface="Tahoma" pitchFamily="34" charset="0"/>
              <a:ea typeface="Tahoma" pitchFamily="34" charset="0"/>
              <a:cs typeface="Tahoma" pitchFamily="34" charset="0"/>
            </a:endParaRPr>
          </a:p>
        </p:txBody>
      </p:sp>
      <p:sp>
        <p:nvSpPr>
          <p:cNvPr id="4" name="Rectángulo 3"/>
          <p:cNvSpPr/>
          <p:nvPr/>
        </p:nvSpPr>
        <p:spPr>
          <a:xfrm>
            <a:off x="104056" y="1556792"/>
            <a:ext cx="8935888" cy="2308324"/>
          </a:xfrm>
          <a:prstGeom prst="rect">
            <a:avLst/>
          </a:prstGeom>
          <a:noFill/>
          <a:ln w="19050">
            <a:solidFill>
              <a:schemeClr val="tx1"/>
            </a:solidFill>
          </a:ln>
        </p:spPr>
        <p:txBody>
          <a:bodyPr wrap="square" rtlCol="0">
            <a:spAutoFit/>
          </a:bodyPr>
          <a:lstStyle/>
          <a:p>
            <a:pPr algn="just"/>
            <a:r>
              <a:rPr lang="es-ES" b="1" u="none" dirty="0" smtClean="0">
                <a:solidFill>
                  <a:srgbClr val="002060"/>
                </a:solidFill>
                <a:latin typeface="Tahoma" pitchFamily="34" charset="0"/>
                <a:ea typeface="Tahoma" pitchFamily="34" charset="0"/>
                <a:cs typeface="Tahoma" pitchFamily="34" charset="0"/>
              </a:rPr>
              <a:t>EJEMPLO 1</a:t>
            </a:r>
            <a:r>
              <a:rPr lang="es-ES" u="none" dirty="0" smtClean="0">
                <a:latin typeface="Tahoma" pitchFamily="34" charset="0"/>
                <a:ea typeface="Tahoma" pitchFamily="34" charset="0"/>
                <a:cs typeface="Tahoma" pitchFamily="34" charset="0"/>
              </a:rPr>
              <a:t>: </a:t>
            </a:r>
            <a:r>
              <a:rPr lang="es-ES" b="1" u="none" dirty="0">
                <a:latin typeface="Tahoma" pitchFamily="34" charset="0"/>
                <a:ea typeface="Tahoma" pitchFamily="34" charset="0"/>
                <a:cs typeface="Tahoma" pitchFamily="34" charset="0"/>
              </a:rPr>
              <a:t>En el área clínica, los profesionales se enfrentan con frecuencia a </a:t>
            </a:r>
            <a:r>
              <a:rPr lang="es-ES" b="1" u="none" dirty="0" smtClean="0">
                <a:latin typeface="Tahoma" pitchFamily="34" charset="0"/>
                <a:ea typeface="Tahoma" pitchFamily="34" charset="0"/>
                <a:cs typeface="Tahoma" pitchFamily="34" charset="0"/>
              </a:rPr>
              <a:t>preguntas como</a:t>
            </a:r>
            <a:r>
              <a:rPr lang="es-ES" u="none" dirty="0" smtClean="0">
                <a:latin typeface="Tahoma" pitchFamily="34" charset="0"/>
                <a:ea typeface="Tahoma" pitchFamily="34" charset="0"/>
                <a:cs typeface="Tahoma" pitchFamily="34" charset="0"/>
              </a:rPr>
              <a:t>:</a:t>
            </a:r>
          </a:p>
          <a:p>
            <a:pPr algn="just"/>
            <a:r>
              <a:rPr lang="es-ES" u="none" dirty="0" smtClean="0">
                <a:latin typeface="Tahoma" pitchFamily="34" charset="0"/>
                <a:ea typeface="Tahoma" pitchFamily="34" charset="0"/>
                <a:cs typeface="Tahoma" pitchFamily="34" charset="0"/>
              </a:rPr>
              <a:t> </a:t>
            </a:r>
            <a:r>
              <a:rPr lang="es-ES" u="none" dirty="0">
                <a:latin typeface="Tahoma" pitchFamily="34" charset="0"/>
                <a:ea typeface="Tahoma" pitchFamily="34" charset="0"/>
                <a:cs typeface="Tahoma" pitchFamily="34" charset="0"/>
              </a:rPr>
              <a:t>¿qué </a:t>
            </a:r>
            <a:r>
              <a:rPr lang="es-ES" u="none" dirty="0" smtClean="0">
                <a:latin typeface="Tahoma" pitchFamily="34" charset="0"/>
                <a:ea typeface="Tahoma" pitchFamily="34" charset="0"/>
                <a:cs typeface="Tahoma" pitchFamily="34" charset="0"/>
              </a:rPr>
              <a:t>patología </a:t>
            </a:r>
            <a:r>
              <a:rPr lang="es-ES" u="none" dirty="0">
                <a:latin typeface="Tahoma" pitchFamily="34" charset="0"/>
                <a:ea typeface="Tahoma" pitchFamily="34" charset="0"/>
                <a:cs typeface="Tahoma" pitchFamily="34" charset="0"/>
              </a:rPr>
              <a:t>presenta el paciente?, ¿qué posibilidades de éxito </a:t>
            </a:r>
            <a:r>
              <a:rPr lang="es-ES" u="none" dirty="0" smtClean="0">
                <a:latin typeface="Tahoma" pitchFamily="34" charset="0"/>
                <a:ea typeface="Tahoma" pitchFamily="34" charset="0"/>
                <a:cs typeface="Tahoma" pitchFamily="34" charset="0"/>
              </a:rPr>
              <a:t>tendrá el </a:t>
            </a:r>
            <a:r>
              <a:rPr lang="es-ES" u="none" dirty="0">
                <a:latin typeface="Tahoma" pitchFamily="34" charset="0"/>
                <a:ea typeface="Tahoma" pitchFamily="34" charset="0"/>
                <a:cs typeface="Tahoma" pitchFamily="34" charset="0"/>
              </a:rPr>
              <a:t>tratamiento?, ¿sobrevivirá más de cinco años tras el tratamiento?, ¿</a:t>
            </a:r>
            <a:r>
              <a:rPr lang="es-ES" u="none" dirty="0" smtClean="0">
                <a:latin typeface="Tahoma" pitchFamily="34" charset="0"/>
                <a:ea typeface="Tahoma" pitchFamily="34" charset="0"/>
                <a:cs typeface="Tahoma" pitchFamily="34" charset="0"/>
              </a:rPr>
              <a:t>cuál es </a:t>
            </a:r>
            <a:r>
              <a:rPr lang="es-ES" u="none" dirty="0">
                <a:latin typeface="Tahoma" pitchFamily="34" charset="0"/>
                <a:ea typeface="Tahoma" pitchFamily="34" charset="0"/>
                <a:cs typeface="Tahoma" pitchFamily="34" charset="0"/>
              </a:rPr>
              <a:t>el rango de normalidad de este parámetro clínico</a:t>
            </a:r>
            <a:r>
              <a:rPr lang="es-ES" u="none" dirty="0" smtClean="0">
                <a:latin typeface="Tahoma" pitchFamily="34" charset="0"/>
                <a:ea typeface="Tahoma" pitchFamily="34" charset="0"/>
                <a:cs typeface="Tahoma" pitchFamily="34" charset="0"/>
              </a:rPr>
              <a:t>?</a:t>
            </a:r>
          </a:p>
        </p:txBody>
      </p:sp>
      <p:sp>
        <p:nvSpPr>
          <p:cNvPr id="8" name="Rectángulo 7"/>
          <p:cNvSpPr/>
          <p:nvPr/>
        </p:nvSpPr>
        <p:spPr>
          <a:xfrm>
            <a:off x="104056" y="4032939"/>
            <a:ext cx="8935888" cy="2308324"/>
          </a:xfrm>
          <a:prstGeom prst="rect">
            <a:avLst/>
          </a:prstGeom>
          <a:noFill/>
          <a:ln w="19050">
            <a:solidFill>
              <a:schemeClr val="tx1"/>
            </a:solidFill>
          </a:ln>
        </p:spPr>
        <p:txBody>
          <a:bodyPr wrap="square" rtlCol="0">
            <a:spAutoFit/>
          </a:bodyPr>
          <a:lstStyle/>
          <a:p>
            <a:pPr algn="just"/>
            <a:r>
              <a:rPr lang="es-ES" b="1" u="none" dirty="0" smtClean="0">
                <a:solidFill>
                  <a:srgbClr val="002060"/>
                </a:solidFill>
                <a:latin typeface="Tahoma" pitchFamily="34" charset="0"/>
                <a:ea typeface="Tahoma" pitchFamily="34" charset="0"/>
                <a:cs typeface="Tahoma" pitchFamily="34" charset="0"/>
              </a:rPr>
              <a:t>EJEMPLO 2</a:t>
            </a:r>
            <a:r>
              <a:rPr lang="es-ES" b="1" u="none" dirty="0">
                <a:latin typeface="Tahoma" pitchFamily="34" charset="0"/>
                <a:ea typeface="Tahoma" pitchFamily="34" charset="0"/>
                <a:cs typeface="Tahoma" pitchFamily="34" charset="0"/>
              </a:rPr>
              <a:t>: En el área </a:t>
            </a:r>
            <a:r>
              <a:rPr lang="es-ES" b="1" u="none" dirty="0" smtClean="0">
                <a:latin typeface="Tahoma" pitchFamily="34" charset="0"/>
                <a:ea typeface="Tahoma" pitchFamily="34" charset="0"/>
                <a:cs typeface="Tahoma" pitchFamily="34" charset="0"/>
              </a:rPr>
              <a:t>comunitaria </a:t>
            </a:r>
            <a:r>
              <a:rPr lang="es-ES" u="none" dirty="0" smtClean="0">
                <a:latin typeface="Tahoma" pitchFamily="34" charset="0"/>
                <a:ea typeface="Tahoma" pitchFamily="34" charset="0"/>
                <a:cs typeface="Tahoma" pitchFamily="34" charset="0"/>
              </a:rPr>
              <a:t>se podrá, dentro de otras casas,</a:t>
            </a:r>
            <a:r>
              <a:rPr lang="es-ES" b="1" u="none" dirty="0" smtClean="0">
                <a:latin typeface="Tahoma" pitchFamily="34" charset="0"/>
                <a:ea typeface="Tahoma" pitchFamily="34" charset="0"/>
                <a:cs typeface="Tahoma" pitchFamily="34" charset="0"/>
              </a:rPr>
              <a:t> </a:t>
            </a:r>
            <a:r>
              <a:rPr lang="es-ES" u="none" dirty="0" smtClean="0">
                <a:latin typeface="Tahoma" pitchFamily="34" charset="0"/>
                <a:ea typeface="Tahoma" pitchFamily="34" charset="0"/>
                <a:cs typeface="Tahoma" pitchFamily="34" charset="0"/>
              </a:rPr>
              <a:t>determinar el </a:t>
            </a:r>
            <a:r>
              <a:rPr lang="es-ES" u="none" dirty="0">
                <a:latin typeface="Tahoma" pitchFamily="34" charset="0"/>
                <a:ea typeface="Tahoma" pitchFamily="34" charset="0"/>
                <a:cs typeface="Tahoma" pitchFamily="34" charset="0"/>
              </a:rPr>
              <a:t>estado de salud de la comunidad, detectando aquellos grupos de población que requieren una mayor atención sanitaria, o evaluar la efectividad de un programa dedicado a incrementar el nivel de salud de la población.</a:t>
            </a:r>
          </a:p>
        </p:txBody>
      </p:sp>
      <p:sp>
        <p:nvSpPr>
          <p:cNvPr id="9" name="CuadroTexto 8"/>
          <p:cNvSpPr txBox="1"/>
          <p:nvPr/>
        </p:nvSpPr>
        <p:spPr>
          <a:xfrm>
            <a:off x="317848" y="6379211"/>
            <a:ext cx="8826152" cy="400110"/>
          </a:xfrm>
          <a:prstGeom prst="rect">
            <a:avLst/>
          </a:prstGeom>
          <a:noFill/>
        </p:spPr>
        <p:txBody>
          <a:bodyPr wrap="square" rtlCol="0">
            <a:spAutoFit/>
          </a:bodyPr>
          <a:lstStyle/>
          <a:p>
            <a:r>
              <a:rPr lang="es-ES" sz="2000" b="1" u="none" dirty="0">
                <a:solidFill>
                  <a:srgbClr val="C00000"/>
                </a:solidFill>
                <a:latin typeface="Tahoma" pitchFamily="34" charset="0"/>
                <a:ea typeface="Tahoma" pitchFamily="34" charset="0"/>
                <a:cs typeface="Tahoma" pitchFamily="34" charset="0"/>
              </a:rPr>
              <a:t>APLICAR </a:t>
            </a:r>
            <a:r>
              <a:rPr lang="es-ES" sz="2000" b="1" u="none" dirty="0" smtClean="0">
                <a:solidFill>
                  <a:srgbClr val="C00000"/>
                </a:solidFill>
                <a:latin typeface="Tahoma" pitchFamily="34" charset="0"/>
                <a:ea typeface="Tahoma" pitchFamily="34" charset="0"/>
                <a:cs typeface="Tahoma" pitchFamily="34" charset="0"/>
              </a:rPr>
              <a:t>ESTADÍSTICA </a:t>
            </a:r>
            <a:r>
              <a:rPr lang="es-ES" sz="2000" b="1" u="none" dirty="0">
                <a:solidFill>
                  <a:srgbClr val="C00000"/>
                </a:solidFill>
                <a:latin typeface="Tahoma" pitchFamily="34" charset="0"/>
                <a:ea typeface="Tahoma" pitchFamily="34" charset="0"/>
                <a:cs typeface="Tahoma" pitchFamily="34" charset="0"/>
              </a:rPr>
              <a:t>COMO PARTE DEL MÉTODO ESTADÍSTICO</a:t>
            </a:r>
          </a:p>
        </p:txBody>
      </p:sp>
    </p:spTree>
    <p:extLst>
      <p:ext uri="{BB962C8B-B14F-4D97-AF65-F5344CB8AC3E}">
        <p14:creationId xmlns:p14="http://schemas.microsoft.com/office/powerpoint/2010/main" val="3910502963"/>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88640"/>
            <a:ext cx="7344816" cy="52322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ES"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TRABAJO FINAL DEL TEMA</a:t>
            </a:r>
            <a:endParaRPr lang="es-ES" sz="28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3" name="CuadroTexto 2"/>
          <p:cNvSpPr txBox="1"/>
          <p:nvPr/>
        </p:nvSpPr>
        <p:spPr>
          <a:xfrm>
            <a:off x="179512" y="1916832"/>
            <a:ext cx="8784976" cy="1384995"/>
          </a:xfrm>
          <a:prstGeom prst="rect">
            <a:avLst/>
          </a:prstGeom>
          <a:noFill/>
          <a:ln w="28575">
            <a:solidFill>
              <a:schemeClr val="tx1"/>
            </a:solidFill>
          </a:ln>
        </p:spPr>
        <p:txBody>
          <a:bodyPr wrap="square" rtlCol="0">
            <a:spAutoFit/>
          </a:bodyPr>
          <a:lstStyle/>
          <a:p>
            <a:pPr marL="342900" indent="-342900" algn="just">
              <a:buFont typeface="Wingdings" panose="05000000000000000000" pitchFamily="2" charset="2"/>
              <a:buChar char="Ø"/>
            </a:pPr>
            <a:r>
              <a:rPr lang="es-ES" sz="2800" b="1"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Elabore una revisión bibliográfica sobre las técnicas e instrumentos de recolección de datos.</a:t>
            </a:r>
            <a:endParaRPr lang="es-ES" sz="2800" b="1" dirty="0">
              <a:solidFill>
                <a:schemeClr val="tx2"/>
              </a:solidFill>
            </a:endParaRPr>
          </a:p>
        </p:txBody>
      </p:sp>
      <p:sp>
        <p:nvSpPr>
          <p:cNvPr id="4" name="CuadroTexto 3"/>
          <p:cNvSpPr txBox="1"/>
          <p:nvPr/>
        </p:nvSpPr>
        <p:spPr>
          <a:xfrm>
            <a:off x="179512" y="4169187"/>
            <a:ext cx="8784976" cy="2246769"/>
          </a:xfrm>
          <a:prstGeom prst="rect">
            <a:avLst/>
          </a:prstGeom>
          <a:noFill/>
          <a:ln w="28575">
            <a:solidFill>
              <a:schemeClr val="tx1"/>
            </a:solidFill>
          </a:ln>
        </p:spPr>
        <p:txBody>
          <a:bodyPr wrap="square" rtlCol="0">
            <a:spAutoFit/>
          </a:bodyPr>
          <a:lstStyle/>
          <a:p>
            <a:pPr algn="just"/>
            <a:r>
              <a:rPr lang="es-ES" sz="2800" b="1"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Bibliografía: </a:t>
            </a:r>
            <a:r>
              <a:rPr lang="es-ES" sz="2800"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Colectivo de autores. Normas EPIC. [internet], Revista 16 de abril; </a:t>
            </a:r>
            <a:r>
              <a:rPr lang="es-ES" sz="2800" u="none" dirty="0" err="1" smtClean="0">
                <a:solidFill>
                  <a:schemeClr val="tx2"/>
                </a:solidFill>
                <a:latin typeface="Tahoma" panose="020B0604030504040204" pitchFamily="34" charset="0"/>
                <a:ea typeface="Tahoma" panose="020B0604030504040204" pitchFamily="34" charset="0"/>
                <a:cs typeface="Tahoma" panose="020B0604030504040204" pitchFamily="34" charset="0"/>
              </a:rPr>
              <a:t>pag</a:t>
            </a:r>
            <a:r>
              <a:rPr lang="es-ES" sz="2800" u="none" dirty="0" smtClean="0">
                <a:solidFill>
                  <a:schemeClr val="tx2"/>
                </a:solidFill>
                <a:latin typeface="Tahoma" panose="020B0604030504040204" pitchFamily="34" charset="0"/>
                <a:ea typeface="Tahoma" panose="020B0604030504040204" pitchFamily="34" charset="0"/>
                <a:cs typeface="Tahoma" panose="020B0604030504040204" pitchFamily="34" charset="0"/>
              </a:rPr>
              <a:t>. 85-92. Disponible en</a:t>
            </a:r>
            <a:r>
              <a:rPr lang="es-ES" sz="2800" u="none" dirty="0">
                <a:solidFill>
                  <a:schemeClr val="tx2"/>
                </a:solidFill>
                <a:latin typeface="Tahoma" panose="020B0604030504040204" pitchFamily="34" charset="0"/>
                <a:ea typeface="Tahoma" panose="020B0604030504040204" pitchFamily="34" charset="0"/>
                <a:cs typeface="Tahoma" panose="020B0604030504040204" pitchFamily="34" charset="0"/>
              </a:rPr>
              <a:t>: </a:t>
            </a:r>
            <a:r>
              <a:rPr lang="es-ES" sz="2800" u="none" dirty="0">
                <a:solidFill>
                  <a:schemeClr val="tx2"/>
                </a:solidFill>
                <a:latin typeface="Tahoma" panose="020B0604030504040204" pitchFamily="34" charset="0"/>
                <a:ea typeface="Tahoma" panose="020B0604030504040204" pitchFamily="34" charset="0"/>
                <a:cs typeface="Tahoma" panose="020B0604030504040204" pitchFamily="34" charset="0"/>
                <a:hlinkClick r:id="rId3"/>
              </a:rPr>
              <a:t>https://</a:t>
            </a:r>
            <a:r>
              <a:rPr lang="es-ES" sz="2800" u="none" dirty="0" smtClean="0">
                <a:solidFill>
                  <a:schemeClr val="tx2"/>
                </a:solidFill>
                <a:latin typeface="Tahoma" panose="020B0604030504040204" pitchFamily="34" charset="0"/>
                <a:ea typeface="Tahoma" panose="020B0604030504040204" pitchFamily="34" charset="0"/>
                <a:cs typeface="Tahoma" panose="020B0604030504040204" pitchFamily="34" charset="0"/>
                <a:hlinkClick r:id="rId3"/>
              </a:rPr>
              <a:t>instituciones.sld.cu/ptesgrandes/files/2015/06/normas-EPIC.pdf</a:t>
            </a:r>
            <a:endParaRPr lang="es-ES" sz="2800" u="none" dirty="0" smtClean="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5" name="CuadroTexto 4"/>
          <p:cNvSpPr txBox="1"/>
          <p:nvPr/>
        </p:nvSpPr>
        <p:spPr>
          <a:xfrm>
            <a:off x="179512" y="3412341"/>
            <a:ext cx="7128792" cy="646331"/>
          </a:xfrm>
          <a:prstGeom prst="rect">
            <a:avLst/>
          </a:prstGeom>
          <a:noFill/>
        </p:spPr>
        <p:txBody>
          <a:bodyPr wrap="square" rtlCol="0">
            <a:spAutoFit/>
          </a:bodyPr>
          <a:lstStyle/>
          <a:p>
            <a:r>
              <a:rPr lang="es-ES" sz="3600" u="none" dirty="0" smtClean="0">
                <a:latin typeface="Tahoma" panose="020B0604030504040204" pitchFamily="34" charset="0"/>
                <a:ea typeface="Tahoma" panose="020B0604030504040204" pitchFamily="34" charset="0"/>
                <a:cs typeface="Tahoma" panose="020B0604030504040204" pitchFamily="34" charset="0"/>
              </a:rPr>
              <a:t>Para su confección  revisar:</a:t>
            </a:r>
            <a:endParaRPr lang="es-ES" sz="3600" u="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0201987"/>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71500" y="1071563"/>
            <a:ext cx="8120063" cy="1200150"/>
          </a:xfrm>
          <a:prstGeom prst="rect">
            <a:avLst/>
          </a:prstGeom>
          <a:noFill/>
          <a:ln w="2857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rIns="274320" anchor="ct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MX" altLang="en-US" sz="2000" u="none">
                <a:latin typeface="Arial" panose="020B0604020202020204" pitchFamily="34" charset="0"/>
              </a:rPr>
              <a:t>	</a:t>
            </a:r>
            <a:r>
              <a:rPr lang="es-MX" altLang="en-US" sz="2000" u="none">
                <a:latin typeface="Tahoma" panose="020B0604030504040204" pitchFamily="34" charset="0"/>
                <a:cs typeface="Tahoma" panose="020B0604030504040204" pitchFamily="34" charset="0"/>
              </a:rPr>
              <a:t>C</a:t>
            </a:r>
            <a:r>
              <a:rPr lang="es-MX" altLang="en-US" sz="2400" u="none">
                <a:latin typeface="Tahoma" panose="020B0604030504040204" pitchFamily="34" charset="0"/>
                <a:cs typeface="Tahoma" panose="020B0604030504040204" pitchFamily="34" charset="0"/>
              </a:rPr>
              <a:t>aracterística, propiedad o atributo que puede tomar valores diferentes.  Se clasifican de acuerdo a su escala de medición</a:t>
            </a:r>
            <a:endParaRPr lang="es-ES" altLang="en-US" sz="2400" u="none">
              <a:latin typeface="Tahoma" panose="020B0604030504040204" pitchFamily="34" charset="0"/>
              <a:cs typeface="Tahoma" panose="020B0604030504040204" pitchFamily="34" charset="0"/>
            </a:endParaRPr>
          </a:p>
        </p:txBody>
      </p:sp>
      <p:sp>
        <p:nvSpPr>
          <p:cNvPr id="12291" name="Text Box 3"/>
          <p:cNvSpPr txBox="1">
            <a:spLocks noChangeArrowheads="1"/>
          </p:cNvSpPr>
          <p:nvPr/>
        </p:nvSpPr>
        <p:spPr bwMode="auto">
          <a:xfrm>
            <a:off x="571500" y="433388"/>
            <a:ext cx="7913688" cy="461962"/>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lvl1pPr eaLnBrk="0" hangingPunct="0">
              <a:defRPr sz="2400" u="sng">
                <a:solidFill>
                  <a:schemeClr val="tx1"/>
                </a:solidFill>
                <a:latin typeface="Times New Roman" pitchFamily="18" charset="0"/>
              </a:defRPr>
            </a:lvl1pPr>
            <a:lvl2pPr marL="742950" indent="-285750" eaLnBrk="0" hangingPunct="0">
              <a:defRPr sz="2400" u="sng">
                <a:solidFill>
                  <a:schemeClr val="tx1"/>
                </a:solidFill>
                <a:latin typeface="Times New Roman" pitchFamily="18" charset="0"/>
              </a:defRPr>
            </a:lvl2pPr>
            <a:lvl3pPr marL="1143000" indent="-228600" eaLnBrk="0" hangingPunct="0">
              <a:defRPr sz="2400" u="sng">
                <a:solidFill>
                  <a:schemeClr val="tx1"/>
                </a:solidFill>
                <a:latin typeface="Times New Roman" pitchFamily="18" charset="0"/>
              </a:defRPr>
            </a:lvl3pPr>
            <a:lvl4pPr marL="1600200" indent="-228600" eaLnBrk="0" hangingPunct="0">
              <a:defRPr sz="2400" u="sng">
                <a:solidFill>
                  <a:schemeClr val="tx1"/>
                </a:solidFill>
                <a:latin typeface="Times New Roman" pitchFamily="18" charset="0"/>
              </a:defRPr>
            </a:lvl4pPr>
            <a:lvl5pPr marL="2057400" indent="-228600" eaLnBrk="0" hangingPunct="0">
              <a:defRPr sz="2400" u="sng">
                <a:solidFill>
                  <a:schemeClr val="tx1"/>
                </a:solidFill>
                <a:latin typeface="Times New Roman" pitchFamily="18" charset="0"/>
              </a:defRPr>
            </a:lvl5pPr>
            <a:lvl6pPr marL="2514600" indent="-228600" eaLnBrk="0" fontAlgn="base" hangingPunct="0">
              <a:spcBef>
                <a:spcPct val="0"/>
              </a:spcBef>
              <a:spcAft>
                <a:spcPct val="0"/>
              </a:spcAft>
              <a:defRPr sz="2400" u="sng">
                <a:solidFill>
                  <a:schemeClr val="tx1"/>
                </a:solidFill>
                <a:latin typeface="Times New Roman" pitchFamily="18" charset="0"/>
              </a:defRPr>
            </a:lvl6pPr>
            <a:lvl7pPr marL="2971800" indent="-228600" eaLnBrk="0" fontAlgn="base" hangingPunct="0">
              <a:spcBef>
                <a:spcPct val="0"/>
              </a:spcBef>
              <a:spcAft>
                <a:spcPct val="0"/>
              </a:spcAft>
              <a:defRPr sz="2400" u="sng">
                <a:solidFill>
                  <a:schemeClr val="tx1"/>
                </a:solidFill>
                <a:latin typeface="Times New Roman" pitchFamily="18" charset="0"/>
              </a:defRPr>
            </a:lvl7pPr>
            <a:lvl8pPr marL="3429000" indent="-228600" eaLnBrk="0" fontAlgn="base" hangingPunct="0">
              <a:spcBef>
                <a:spcPct val="0"/>
              </a:spcBef>
              <a:spcAft>
                <a:spcPct val="0"/>
              </a:spcAft>
              <a:defRPr sz="2400" u="sng">
                <a:solidFill>
                  <a:schemeClr val="tx1"/>
                </a:solidFill>
                <a:latin typeface="Times New Roman" pitchFamily="18" charset="0"/>
              </a:defRPr>
            </a:lvl8pPr>
            <a:lvl9pPr marL="3886200" indent="-228600" eaLnBrk="0" fontAlgn="base" hangingPunct="0">
              <a:spcBef>
                <a:spcPct val="0"/>
              </a:spcBef>
              <a:spcAft>
                <a:spcPct val="0"/>
              </a:spcAft>
              <a:defRPr sz="2400" u="sng">
                <a:solidFill>
                  <a:schemeClr val="tx1"/>
                </a:solidFill>
                <a:latin typeface="Times New Roman" pitchFamily="18" charset="0"/>
              </a:defRPr>
            </a:lvl9pPr>
          </a:lstStyle>
          <a:p>
            <a:pPr algn="ctr" eaLnBrk="1" hangingPunct="1">
              <a:spcBef>
                <a:spcPct val="50000"/>
              </a:spcBef>
              <a:defRPr/>
            </a:pPr>
            <a:r>
              <a:rPr lang="es-ES" altLang="zh-CN" b="1" u="none" dirty="0" smtClean="0">
                <a:solidFill>
                  <a:schemeClr val="accent2"/>
                </a:solidFill>
                <a:latin typeface="Tahoma" pitchFamily="34" charset="0"/>
                <a:ea typeface="Tahoma" pitchFamily="34" charset="0"/>
                <a:cs typeface="Tahoma" pitchFamily="34" charset="0"/>
              </a:rPr>
              <a:t>Variable</a:t>
            </a:r>
            <a:endParaRPr lang="es-ES" b="1" u="none" dirty="0" smtClean="0">
              <a:solidFill>
                <a:schemeClr val="accent2"/>
              </a:solidFill>
              <a:latin typeface="Tahoma" pitchFamily="34" charset="0"/>
              <a:ea typeface="Tahoma" pitchFamily="34" charset="0"/>
              <a:cs typeface="Tahoma" pitchFamily="34" charset="0"/>
            </a:endParaRPr>
          </a:p>
        </p:txBody>
      </p:sp>
      <p:grpSp>
        <p:nvGrpSpPr>
          <p:cNvPr id="2" name="Group 16"/>
          <p:cNvGrpSpPr>
            <a:grpSpLocks/>
          </p:cNvGrpSpPr>
          <p:nvPr/>
        </p:nvGrpSpPr>
        <p:grpSpPr bwMode="auto">
          <a:xfrm>
            <a:off x="785813" y="2714625"/>
            <a:ext cx="4106862" cy="3200400"/>
            <a:chOff x="839" y="1683"/>
            <a:chExt cx="2587" cy="2016"/>
          </a:xfrm>
        </p:grpSpPr>
        <p:sp>
          <p:nvSpPr>
            <p:cNvPr id="35856" name="Text Box 5"/>
            <p:cNvSpPr txBox="1">
              <a:spLocks noChangeArrowheads="1"/>
            </p:cNvSpPr>
            <p:nvPr/>
          </p:nvSpPr>
          <p:spPr bwMode="auto">
            <a:xfrm>
              <a:off x="839" y="2387"/>
              <a:ext cx="1200"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Clasificación de las variables</a:t>
              </a:r>
            </a:p>
          </p:txBody>
        </p:sp>
        <p:sp>
          <p:nvSpPr>
            <p:cNvPr id="35857" name="AutoShape 6"/>
            <p:cNvSpPr>
              <a:spLocks/>
            </p:cNvSpPr>
            <p:nvPr/>
          </p:nvSpPr>
          <p:spPr bwMode="auto">
            <a:xfrm>
              <a:off x="1938" y="1683"/>
              <a:ext cx="288" cy="2016"/>
            </a:xfrm>
            <a:prstGeom prst="leftBrace">
              <a:avLst>
                <a:gd name="adj1" fmla="val 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PE" altLang="en-US" sz="2400">
                <a:latin typeface="Times New Roman" panose="02020603050405020304" pitchFamily="18" charset="0"/>
              </a:endParaRPr>
            </a:p>
          </p:txBody>
        </p:sp>
        <p:sp>
          <p:nvSpPr>
            <p:cNvPr id="35858" name="Text Box 7"/>
            <p:cNvSpPr txBox="1">
              <a:spLocks noChangeArrowheads="1"/>
            </p:cNvSpPr>
            <p:nvPr/>
          </p:nvSpPr>
          <p:spPr bwMode="auto">
            <a:xfrm>
              <a:off x="2226" y="1827"/>
              <a:ext cx="120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Cualitativa</a:t>
              </a:r>
            </a:p>
          </p:txBody>
        </p:sp>
        <p:sp>
          <p:nvSpPr>
            <p:cNvPr id="35859" name="Text Box 8"/>
            <p:cNvSpPr txBox="1">
              <a:spLocks noChangeArrowheads="1"/>
            </p:cNvSpPr>
            <p:nvPr/>
          </p:nvSpPr>
          <p:spPr bwMode="auto">
            <a:xfrm>
              <a:off x="2226" y="3075"/>
              <a:ext cx="120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Cuantitativa</a:t>
              </a:r>
            </a:p>
          </p:txBody>
        </p:sp>
      </p:grpSp>
      <p:grpSp>
        <p:nvGrpSpPr>
          <p:cNvPr id="3" name="Group 9"/>
          <p:cNvGrpSpPr>
            <a:grpSpLocks/>
          </p:cNvGrpSpPr>
          <p:nvPr/>
        </p:nvGrpSpPr>
        <p:grpSpPr bwMode="auto">
          <a:xfrm>
            <a:off x="4643438" y="2714625"/>
            <a:ext cx="1770062" cy="990600"/>
            <a:chOff x="2821" y="1706"/>
            <a:chExt cx="1115" cy="624"/>
          </a:xfrm>
        </p:grpSpPr>
        <p:sp>
          <p:nvSpPr>
            <p:cNvPr id="35853" name="AutoShape 10"/>
            <p:cNvSpPr>
              <a:spLocks/>
            </p:cNvSpPr>
            <p:nvPr/>
          </p:nvSpPr>
          <p:spPr bwMode="auto">
            <a:xfrm>
              <a:off x="2821" y="1706"/>
              <a:ext cx="240" cy="624"/>
            </a:xfrm>
            <a:prstGeom prst="leftBrace">
              <a:avLst>
                <a:gd name="adj1" fmla="val 2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PE" altLang="en-US" sz="2400">
                <a:latin typeface="Times New Roman" panose="02020603050405020304" pitchFamily="18" charset="0"/>
              </a:endParaRPr>
            </a:p>
          </p:txBody>
        </p:sp>
        <p:sp>
          <p:nvSpPr>
            <p:cNvPr id="35854" name="Text Box 11"/>
            <p:cNvSpPr txBox="1">
              <a:spLocks noChangeArrowheads="1"/>
            </p:cNvSpPr>
            <p:nvPr/>
          </p:nvSpPr>
          <p:spPr bwMode="auto">
            <a:xfrm>
              <a:off x="3072" y="1728"/>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Nominal</a:t>
              </a:r>
            </a:p>
          </p:txBody>
        </p:sp>
        <p:sp>
          <p:nvSpPr>
            <p:cNvPr id="35855" name="Text Box 12"/>
            <p:cNvSpPr txBox="1">
              <a:spLocks noChangeArrowheads="1"/>
            </p:cNvSpPr>
            <p:nvPr/>
          </p:nvSpPr>
          <p:spPr bwMode="auto">
            <a:xfrm>
              <a:off x="3072" y="2016"/>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Ordinal</a:t>
              </a:r>
            </a:p>
          </p:txBody>
        </p:sp>
      </p:grpSp>
      <p:grpSp>
        <p:nvGrpSpPr>
          <p:cNvPr id="4" name="Group 17"/>
          <p:cNvGrpSpPr>
            <a:grpSpLocks/>
          </p:cNvGrpSpPr>
          <p:nvPr/>
        </p:nvGrpSpPr>
        <p:grpSpPr bwMode="auto">
          <a:xfrm>
            <a:off x="4787900" y="4714875"/>
            <a:ext cx="2346325" cy="1357313"/>
            <a:chOff x="3245" y="2887"/>
            <a:chExt cx="1115" cy="855"/>
          </a:xfrm>
        </p:grpSpPr>
        <p:sp>
          <p:nvSpPr>
            <p:cNvPr id="35850" name="AutoShape 13"/>
            <p:cNvSpPr>
              <a:spLocks/>
            </p:cNvSpPr>
            <p:nvPr/>
          </p:nvSpPr>
          <p:spPr bwMode="auto">
            <a:xfrm>
              <a:off x="3245" y="2887"/>
              <a:ext cx="240" cy="624"/>
            </a:xfrm>
            <a:prstGeom prst="leftBrace">
              <a:avLst>
                <a:gd name="adj1" fmla="val 2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PE" altLang="en-US" sz="2400">
                <a:latin typeface="Times New Roman" panose="02020603050405020304" pitchFamily="18" charset="0"/>
              </a:endParaRPr>
            </a:p>
          </p:txBody>
        </p:sp>
        <p:sp>
          <p:nvSpPr>
            <p:cNvPr id="35851" name="Text Box 14"/>
            <p:cNvSpPr txBox="1">
              <a:spLocks noChangeArrowheads="1"/>
            </p:cNvSpPr>
            <p:nvPr/>
          </p:nvSpPr>
          <p:spPr bwMode="auto">
            <a:xfrm>
              <a:off x="3496" y="2931"/>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Discreta</a:t>
              </a:r>
            </a:p>
          </p:txBody>
        </p:sp>
        <p:sp>
          <p:nvSpPr>
            <p:cNvPr id="35852" name="Text Box 15"/>
            <p:cNvSpPr txBox="1">
              <a:spLocks noChangeArrowheads="1"/>
            </p:cNvSpPr>
            <p:nvPr/>
          </p:nvSpPr>
          <p:spPr bwMode="auto">
            <a:xfrm>
              <a:off x="3478" y="3219"/>
              <a:ext cx="86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n-US" sz="2400" u="none">
                  <a:solidFill>
                    <a:srgbClr val="333300"/>
                  </a:solidFill>
                  <a:latin typeface="Tahoma" panose="020B0604030504040204" pitchFamily="34" charset="0"/>
                  <a:cs typeface="Tahoma" panose="020B0604030504040204" pitchFamily="34" charset="0"/>
                </a:rPr>
                <a:t>Continua</a:t>
              </a:r>
            </a:p>
          </p:txBody>
        </p:sp>
      </p:grpSp>
      <p:sp>
        <p:nvSpPr>
          <p:cNvPr id="5" name="4 Rectángulo"/>
          <p:cNvSpPr/>
          <p:nvPr/>
        </p:nvSpPr>
        <p:spPr>
          <a:xfrm>
            <a:off x="395288" y="2492375"/>
            <a:ext cx="8296275" cy="4032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35848" name="Imagen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3500" y="2511425"/>
            <a:ext cx="22780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9" name="Imagen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92900" y="4654550"/>
            <a:ext cx="1792288"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strVal val="#ppt_w*0.70"/>
                                          </p:val>
                                        </p:tav>
                                        <p:tav tm="100000">
                                          <p:val>
                                            <p:strVal val="#ppt_w"/>
                                          </p:val>
                                        </p:tav>
                                      </p:tavLst>
                                    </p:anim>
                                    <p:anim calcmode="lin" valueType="num">
                                      <p:cBhvr>
                                        <p:cTn id="21" dur="1000" fill="hold"/>
                                        <p:tgtEl>
                                          <p:spTgt spid="4"/>
                                        </p:tgtEl>
                                        <p:attrNameLst>
                                          <p:attrName>ppt_h</p:attrName>
                                        </p:attrNameLst>
                                      </p:cBhvr>
                                      <p:tavLst>
                                        <p:tav tm="0">
                                          <p:val>
                                            <p:strVal val="#ppt_h"/>
                                          </p:val>
                                        </p:tav>
                                        <p:tav tm="100000">
                                          <p:val>
                                            <p:strVal val="#ppt_h"/>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285875" y="188913"/>
            <a:ext cx="6705600" cy="46355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400" b="1" u="none">
                <a:solidFill>
                  <a:srgbClr val="3333CC"/>
                </a:solidFill>
                <a:latin typeface="Tahoma" panose="020B0604030504040204" pitchFamily="34" charset="0"/>
                <a:cs typeface="Tahoma" panose="020B0604030504040204" pitchFamily="34" charset="0"/>
              </a:rPr>
              <a:t>Distribución de frecuencias</a:t>
            </a:r>
          </a:p>
        </p:txBody>
      </p:sp>
      <p:sp>
        <p:nvSpPr>
          <p:cNvPr id="36867" name="Text Box 2"/>
          <p:cNvSpPr txBox="1">
            <a:spLocks noChangeArrowheads="1"/>
          </p:cNvSpPr>
          <p:nvPr/>
        </p:nvSpPr>
        <p:spPr bwMode="auto">
          <a:xfrm>
            <a:off x="666750" y="806450"/>
            <a:ext cx="7943850" cy="1203325"/>
          </a:xfrm>
          <a:prstGeom prst="rect">
            <a:avLst/>
          </a:prstGeom>
          <a:noFill/>
          <a:ln w="2857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tIns="46800" rIns="274320" bIns="46800" anchor="ctr">
            <a:spAutoFit/>
          </a:bodyPr>
          <a:lstStyle>
            <a:lvl1pPr indent="1588">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b="1" u="none">
                <a:solidFill>
                  <a:srgbClr val="000000"/>
                </a:solidFill>
                <a:latin typeface="Tahoma" panose="020B0604030504040204" pitchFamily="34" charset="0"/>
                <a:cs typeface="Tahoma" panose="020B0604030504040204" pitchFamily="34" charset="0"/>
              </a:rPr>
              <a:t>Asociación</a:t>
            </a:r>
            <a:r>
              <a:rPr lang="es-ES" altLang="en-US" sz="2400" u="none">
                <a:solidFill>
                  <a:srgbClr val="000000"/>
                </a:solidFill>
                <a:latin typeface="Tahoma" panose="020B0604030504040204" pitchFamily="34" charset="0"/>
                <a:cs typeface="Tahoma" panose="020B0604030504040204" pitchFamily="34" charset="0"/>
              </a:rPr>
              <a:t> que se establece entre las </a:t>
            </a:r>
            <a:r>
              <a:rPr lang="es-ES" altLang="en-US" sz="2400" b="1" u="none">
                <a:solidFill>
                  <a:srgbClr val="000000"/>
                </a:solidFill>
                <a:latin typeface="Tahoma" panose="020B0604030504040204" pitchFamily="34" charset="0"/>
                <a:cs typeface="Tahoma" panose="020B0604030504040204" pitchFamily="34" charset="0"/>
              </a:rPr>
              <a:t>categorías</a:t>
            </a:r>
            <a:r>
              <a:rPr lang="es-ES" altLang="en-US" sz="2400" u="none">
                <a:solidFill>
                  <a:srgbClr val="000000"/>
                </a:solidFill>
                <a:latin typeface="Tahoma" panose="020B0604030504040204" pitchFamily="34" charset="0"/>
                <a:cs typeface="Tahoma" panose="020B0604030504040204" pitchFamily="34" charset="0"/>
              </a:rPr>
              <a:t> de una </a:t>
            </a:r>
            <a:r>
              <a:rPr lang="es-ES" altLang="en-US" sz="2400" b="1" u="none">
                <a:solidFill>
                  <a:srgbClr val="000000"/>
                </a:solidFill>
                <a:latin typeface="Tahoma" panose="020B0604030504040204" pitchFamily="34" charset="0"/>
                <a:cs typeface="Tahoma" panose="020B0604030504040204" pitchFamily="34" charset="0"/>
              </a:rPr>
              <a:t>variable</a:t>
            </a:r>
            <a:r>
              <a:rPr lang="es-ES" altLang="en-US" sz="2400" u="none">
                <a:solidFill>
                  <a:srgbClr val="000000"/>
                </a:solidFill>
                <a:latin typeface="Tahoma" panose="020B0604030504040204" pitchFamily="34" charset="0"/>
                <a:cs typeface="Tahoma" panose="020B0604030504040204" pitchFamily="34" charset="0"/>
              </a:rPr>
              <a:t> y el </a:t>
            </a:r>
            <a:r>
              <a:rPr lang="es-ES" altLang="en-US" sz="2400" b="1" u="none">
                <a:solidFill>
                  <a:srgbClr val="000000"/>
                </a:solidFill>
                <a:latin typeface="Tahoma" panose="020B0604030504040204" pitchFamily="34" charset="0"/>
                <a:cs typeface="Tahoma" panose="020B0604030504040204" pitchFamily="34" charset="0"/>
              </a:rPr>
              <a:t>número</a:t>
            </a:r>
            <a:r>
              <a:rPr lang="es-ES" altLang="en-US" sz="2400" u="none">
                <a:solidFill>
                  <a:srgbClr val="000000"/>
                </a:solidFill>
                <a:latin typeface="Tahoma" panose="020B0604030504040204" pitchFamily="34" charset="0"/>
                <a:cs typeface="Tahoma" panose="020B0604030504040204" pitchFamily="34" charset="0"/>
              </a:rPr>
              <a:t> de casos correspondientes a cada una de ellas.</a:t>
            </a:r>
          </a:p>
        </p:txBody>
      </p:sp>
      <p:graphicFrame>
        <p:nvGraphicFramePr>
          <p:cNvPr id="6147" name="Group 3"/>
          <p:cNvGraphicFramePr>
            <a:graphicFrameLocks noGrp="1"/>
          </p:cNvGraphicFramePr>
          <p:nvPr/>
        </p:nvGraphicFramePr>
        <p:xfrm>
          <a:off x="2051050" y="3803650"/>
          <a:ext cx="3673475" cy="1862152"/>
        </p:xfrm>
        <a:graphic>
          <a:graphicData uri="http://schemas.openxmlformats.org/drawingml/2006/table">
            <a:tbl>
              <a:tblPr/>
              <a:tblGrid>
                <a:gridCol w="1839032">
                  <a:extLst>
                    <a:ext uri="{9D8B030D-6E8A-4147-A177-3AD203B41FA5}"/>
                  </a:extLst>
                </a:gridCol>
                <a:gridCol w="1834443">
                  <a:extLst>
                    <a:ext uri="{9D8B030D-6E8A-4147-A177-3AD203B41FA5}"/>
                  </a:extLst>
                </a:gridCol>
              </a:tblGrid>
              <a:tr h="67813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800000"/>
                          </a:solidFill>
                          <a:effectLst/>
                          <a:latin typeface="Arial" charset="0"/>
                          <a:ea typeface="DejaVu Sans" charset="0"/>
                          <a:cs typeface="DejaVu Sans" charset="0"/>
                        </a:rPr>
                        <a:t>Sexo</a:t>
                      </a:r>
                    </a:p>
                  </a:txBody>
                  <a:tcPr marL="90026" marR="90026" marT="64422" marB="4678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3333CC"/>
                          </a:solidFill>
                          <a:effectLst/>
                          <a:latin typeface="Arial" charset="0"/>
                          <a:ea typeface="DejaVu Sans" charset="0"/>
                          <a:cs typeface="DejaVu Sans" charset="0"/>
                        </a:rPr>
                        <a:t>Frecuencia</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3333CC"/>
                          </a:solidFill>
                          <a:effectLst/>
                          <a:latin typeface="Arial" charset="0"/>
                          <a:ea typeface="DejaVu Sans" charset="0"/>
                          <a:cs typeface="DejaVu Sans" charset="0"/>
                        </a:rPr>
                        <a:t>absoluta</a:t>
                      </a:r>
                    </a:p>
                  </a:txBody>
                  <a:tcPr marL="90026" marR="90026" marT="64422" marB="4678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466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800000"/>
                          </a:solidFill>
                          <a:effectLst/>
                          <a:latin typeface="Arial" charset="0"/>
                          <a:ea typeface="DejaVu Sans" charset="0"/>
                          <a:cs typeface="DejaVu Sans" charset="0"/>
                        </a:rPr>
                        <a:t>Femenino</a:t>
                      </a:r>
                    </a:p>
                  </a:txBody>
                  <a:tcPr marL="90026" marR="90026" marT="64422" marB="4678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3333CC"/>
                          </a:solidFill>
                          <a:effectLst/>
                          <a:latin typeface="Arial" charset="0"/>
                          <a:ea typeface="DejaVu Sans" charset="0"/>
                          <a:cs typeface="DejaVu Sans" charset="0"/>
                        </a:rPr>
                        <a:t>12</a:t>
                      </a:r>
                    </a:p>
                  </a:txBody>
                  <a:tcPr marL="90026" marR="90026" marT="64422" marB="4678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466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800000"/>
                          </a:solidFill>
                          <a:effectLst/>
                          <a:latin typeface="Arial" charset="0"/>
                          <a:ea typeface="DejaVu Sans" charset="0"/>
                          <a:cs typeface="DejaVu Sans" charset="0"/>
                        </a:rPr>
                        <a:t>Masculino</a:t>
                      </a:r>
                    </a:p>
                  </a:txBody>
                  <a:tcPr marL="90026" marR="90026" marT="64422" marB="4678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3333CC"/>
                          </a:solidFill>
                          <a:effectLst/>
                          <a:latin typeface="Arial" charset="0"/>
                          <a:ea typeface="DejaVu Sans" charset="0"/>
                          <a:cs typeface="DejaVu Sans" charset="0"/>
                        </a:rPr>
                        <a:t>8</a:t>
                      </a:r>
                    </a:p>
                  </a:txBody>
                  <a:tcPr marL="90026" marR="90026" marT="64422" marB="4678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466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800000"/>
                          </a:solidFill>
                          <a:effectLst/>
                          <a:latin typeface="Arial" charset="0"/>
                          <a:ea typeface="DejaVu Sans" charset="0"/>
                          <a:cs typeface="DejaVu Sans" charset="0"/>
                        </a:rPr>
                        <a:t>Total</a:t>
                      </a:r>
                    </a:p>
                  </a:txBody>
                  <a:tcPr marL="90026" marR="90026" marT="64422" marB="4678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3333CC"/>
                          </a:solidFill>
                          <a:effectLst/>
                          <a:latin typeface="Arial" charset="0"/>
                          <a:ea typeface="DejaVu Sans" charset="0"/>
                          <a:cs typeface="DejaVu Sans" charset="0"/>
                        </a:rPr>
                        <a:t>20</a:t>
                      </a:r>
                    </a:p>
                  </a:txBody>
                  <a:tcPr marL="90026" marR="90026" marT="64422" marB="4678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6178" name="Text Box 34"/>
          <p:cNvSpPr txBox="1">
            <a:spLocks noChangeArrowheads="1"/>
          </p:cNvSpPr>
          <p:nvPr/>
        </p:nvSpPr>
        <p:spPr bwMode="auto">
          <a:xfrm>
            <a:off x="2916238" y="2128838"/>
            <a:ext cx="4375150" cy="833437"/>
          </a:xfrm>
          <a:prstGeom prst="rect">
            <a:avLst/>
          </a:prstGeom>
          <a:noFill/>
          <a:ln w="2857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tIns="46800" rIns="274320" bIns="46800" anchor="ctr">
            <a:spAutoFit/>
          </a:bodyPr>
          <a:lstStyle>
            <a:lvl1pPr indent="1588">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b="1" u="none">
                <a:solidFill>
                  <a:srgbClr val="000000"/>
                </a:solidFill>
                <a:latin typeface="Tahoma" panose="020B0604030504040204" pitchFamily="34" charset="0"/>
                <a:cs typeface="Tahoma" panose="020B0604030504040204" pitchFamily="34" charset="0"/>
              </a:rPr>
              <a:t>organizar</a:t>
            </a:r>
            <a:r>
              <a:rPr lang="es-ES" altLang="en-US" sz="2400" u="none">
                <a:solidFill>
                  <a:srgbClr val="000000"/>
                </a:solidFill>
                <a:latin typeface="Tahoma" panose="020B0604030504040204" pitchFamily="34" charset="0"/>
                <a:cs typeface="Tahoma" panose="020B0604030504040204" pitchFamily="34" charset="0"/>
              </a:rPr>
              <a:t> y </a:t>
            </a:r>
            <a:r>
              <a:rPr lang="es-ES" altLang="en-US" sz="2400" b="1" u="none">
                <a:solidFill>
                  <a:srgbClr val="000000"/>
                </a:solidFill>
                <a:latin typeface="Tahoma" panose="020B0604030504040204" pitchFamily="34" charset="0"/>
                <a:cs typeface="Tahoma" panose="020B0604030504040204" pitchFamily="34" charset="0"/>
              </a:rPr>
              <a:t>resumir</a:t>
            </a:r>
            <a:r>
              <a:rPr lang="es-ES" altLang="en-US" sz="2400" u="none">
                <a:solidFill>
                  <a:srgbClr val="000000"/>
                </a:solidFill>
                <a:latin typeface="Tahoma" panose="020B0604030504040204" pitchFamily="34" charset="0"/>
                <a:cs typeface="Tahoma" panose="020B0604030504040204" pitchFamily="34" charset="0"/>
              </a:rPr>
              <a:t> el conjunto de datos. </a:t>
            </a:r>
          </a:p>
        </p:txBody>
      </p:sp>
      <p:sp>
        <p:nvSpPr>
          <p:cNvPr id="36886" name="4 CuadroTexto"/>
          <p:cNvSpPr txBox="1">
            <a:spLocks noChangeArrowheads="1"/>
          </p:cNvSpPr>
          <p:nvPr/>
        </p:nvSpPr>
        <p:spPr bwMode="auto">
          <a:xfrm>
            <a:off x="827088" y="2314575"/>
            <a:ext cx="1512887" cy="4619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Objetivo</a:t>
            </a:r>
          </a:p>
        </p:txBody>
      </p:sp>
      <p:sp>
        <p:nvSpPr>
          <p:cNvPr id="11" name="Text Box 34"/>
          <p:cNvSpPr txBox="1">
            <a:spLocks noChangeArrowheads="1"/>
          </p:cNvSpPr>
          <p:nvPr/>
        </p:nvSpPr>
        <p:spPr bwMode="auto">
          <a:xfrm>
            <a:off x="2916238" y="3141663"/>
            <a:ext cx="4375150" cy="463550"/>
          </a:xfrm>
          <a:prstGeom prst="rect">
            <a:avLst/>
          </a:prstGeom>
          <a:noFill/>
          <a:ln w="2857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tIns="46800" rIns="274320" bIns="46800" anchor="ctr">
            <a:spAutoFit/>
          </a:bodyPr>
          <a:lstStyle>
            <a:lvl1pPr indent="1588">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u="none">
                <a:solidFill>
                  <a:srgbClr val="000000"/>
                </a:solidFill>
                <a:latin typeface="Tahoma" panose="020B0604030504040204" pitchFamily="34" charset="0"/>
                <a:cs typeface="Tahoma" panose="020B0604030504040204" pitchFamily="34" charset="0"/>
              </a:rPr>
              <a:t>tablas o gráficos estadísticos.</a:t>
            </a:r>
          </a:p>
        </p:txBody>
      </p:sp>
      <p:sp>
        <p:nvSpPr>
          <p:cNvPr id="7" name="6 Flecha derecha"/>
          <p:cNvSpPr/>
          <p:nvPr/>
        </p:nvSpPr>
        <p:spPr>
          <a:xfrm>
            <a:off x="2484438" y="2513013"/>
            <a:ext cx="287337" cy="12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6889" name="12 CuadroTexto"/>
          <p:cNvSpPr txBox="1">
            <a:spLocks noChangeArrowheads="1"/>
          </p:cNvSpPr>
          <p:nvPr/>
        </p:nvSpPr>
        <p:spPr bwMode="auto">
          <a:xfrm>
            <a:off x="395288" y="3068638"/>
            <a:ext cx="1944687" cy="4619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Se muestran</a:t>
            </a:r>
          </a:p>
        </p:txBody>
      </p:sp>
      <p:sp>
        <p:nvSpPr>
          <p:cNvPr id="14" name="13 Flecha derecha"/>
          <p:cNvSpPr/>
          <p:nvPr/>
        </p:nvSpPr>
        <p:spPr>
          <a:xfrm>
            <a:off x="2484438" y="3284538"/>
            <a:ext cx="287337" cy="125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6891" name="14 CuadroTexto"/>
          <p:cNvSpPr txBox="1">
            <a:spLocks noChangeArrowheads="1"/>
          </p:cNvSpPr>
          <p:nvPr/>
        </p:nvSpPr>
        <p:spPr bwMode="auto">
          <a:xfrm>
            <a:off x="107950" y="4508500"/>
            <a:ext cx="1382713" cy="4619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Ejemplo</a:t>
            </a:r>
          </a:p>
        </p:txBody>
      </p:sp>
      <p:sp>
        <p:nvSpPr>
          <p:cNvPr id="16" name="15 Flecha derecha"/>
          <p:cNvSpPr/>
          <p:nvPr/>
        </p:nvSpPr>
        <p:spPr>
          <a:xfrm>
            <a:off x="1619250" y="4673600"/>
            <a:ext cx="288925" cy="12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graphicFrame>
        <p:nvGraphicFramePr>
          <p:cNvPr id="9" name="8 Tabla"/>
          <p:cNvGraphicFramePr>
            <a:graphicFrameLocks noGrp="1"/>
          </p:cNvGraphicFramePr>
          <p:nvPr/>
        </p:nvGraphicFramePr>
        <p:xfrm>
          <a:off x="5795963" y="3789363"/>
          <a:ext cx="1549400" cy="1908176"/>
        </p:xfrm>
        <a:graphic>
          <a:graphicData uri="http://schemas.openxmlformats.org/drawingml/2006/table">
            <a:tbl>
              <a:tblPr/>
              <a:tblGrid>
                <a:gridCol w="1549400">
                  <a:extLst>
                    <a:ext uri="{9D8B030D-6E8A-4147-A177-3AD203B41FA5}"/>
                  </a:extLst>
                </a:gridCol>
              </a:tblGrid>
              <a:tr h="678168">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FF0000"/>
                          </a:solidFill>
                          <a:effectLst/>
                          <a:latin typeface="Arial" charset="0"/>
                          <a:ea typeface="DejaVu Sans" charset="0"/>
                          <a:cs typeface="DejaVu Sans" charset="0"/>
                        </a:rPr>
                        <a:t>Frecuencia</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FF0000"/>
                          </a:solidFill>
                          <a:effectLst/>
                          <a:latin typeface="Arial" charset="0"/>
                          <a:ea typeface="DejaVu Sans" charset="0"/>
                          <a:cs typeface="DejaVu Sans" charset="0"/>
                        </a:rPr>
                        <a:t>relativa</a:t>
                      </a:r>
                    </a:p>
                  </a:txBody>
                  <a:tcPr marL="90030" marR="9003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17652">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1" i="0" u="none" strike="noStrike" cap="none" normalizeH="0" baseline="0" dirty="0" smtClean="0">
                          <a:ln>
                            <a:noFill/>
                          </a:ln>
                          <a:solidFill>
                            <a:srgbClr val="FF0000"/>
                          </a:solidFill>
                          <a:effectLst/>
                          <a:latin typeface="Arial" charset="0"/>
                          <a:ea typeface="DejaVu Sans" charset="0"/>
                          <a:cs typeface="DejaVu Sans" charset="0"/>
                        </a:rPr>
                        <a:t>0,6</a:t>
                      </a:r>
                    </a:p>
                  </a:txBody>
                  <a:tcPr marL="90030" marR="9003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17652">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1" i="0" u="none" strike="noStrike" cap="none" normalizeH="0" baseline="0" dirty="0" smtClean="0">
                          <a:ln>
                            <a:noFill/>
                          </a:ln>
                          <a:solidFill>
                            <a:srgbClr val="FF0000"/>
                          </a:solidFill>
                          <a:effectLst/>
                          <a:latin typeface="Arial" charset="0"/>
                          <a:ea typeface="DejaVu Sans" charset="0"/>
                          <a:cs typeface="DejaVu Sans" charset="0"/>
                        </a:rPr>
                        <a:t>0,4</a:t>
                      </a:r>
                    </a:p>
                  </a:txBody>
                  <a:tcPr marL="90030" marR="9003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470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1" i="0" u="none" strike="noStrike" cap="none" normalizeH="0" baseline="0" dirty="0" smtClean="0">
                          <a:ln>
                            <a:noFill/>
                          </a:ln>
                          <a:solidFill>
                            <a:srgbClr val="FF0000"/>
                          </a:solidFill>
                          <a:effectLst/>
                          <a:latin typeface="Arial" charset="0"/>
                          <a:ea typeface="DejaVu Sans" charset="0"/>
                          <a:cs typeface="DejaVu Sans" charset="0"/>
                        </a:rPr>
                        <a:t>1</a:t>
                      </a:r>
                    </a:p>
                  </a:txBody>
                  <a:tcPr marL="90030" marR="9003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36905" name="11 CuadroTexto"/>
          <p:cNvSpPr txBox="1">
            <a:spLocks noChangeArrowheads="1"/>
          </p:cNvSpPr>
          <p:nvPr/>
        </p:nvSpPr>
        <p:spPr bwMode="auto">
          <a:xfrm>
            <a:off x="179388" y="5876925"/>
            <a:ext cx="5905500" cy="83185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A partir de las frecuencias absolutas se puede hallar las frecuencias relativas</a:t>
            </a:r>
          </a:p>
        </p:txBody>
      </p:sp>
      <p:sp>
        <p:nvSpPr>
          <p:cNvPr id="17" name="16 CuadroTexto"/>
          <p:cNvSpPr txBox="1">
            <a:spLocks noRot="1" noChangeAspect="1" noMove="1" noResize="1" noEditPoints="1" noAdjustHandles="1" noChangeArrowheads="1" noChangeShapeType="1" noTextEdit="1"/>
          </p:cNvSpPr>
          <p:nvPr/>
        </p:nvSpPr>
        <p:spPr>
          <a:xfrm>
            <a:off x="6444208" y="5913755"/>
            <a:ext cx="2016224" cy="794513"/>
          </a:xfrm>
          <a:prstGeom prst="rect">
            <a:avLst/>
          </a:prstGeom>
          <a:blipFill rotWithShape="1">
            <a:blip r:embed="rId3"/>
            <a:stretch>
              <a:fillRect/>
            </a:stretch>
          </a:blipFill>
          <a:ln w="28575">
            <a:solidFill>
              <a:schemeClr val="tx1"/>
            </a:solidFill>
          </a:ln>
        </p:spPr>
        <p:txBody>
          <a:bodyPr/>
          <a:lstStyle/>
          <a:p>
            <a:pPr eaLnBrk="1" hangingPunct="1">
              <a:defRPr/>
            </a:pPr>
            <a:r>
              <a:rPr lang="es-ES">
                <a:noFill/>
              </a:rPr>
              <a:t> </a:t>
            </a: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6147"/>
                                        </p:tgtEl>
                                        <p:attrNameLst>
                                          <p:attrName>style.visibility</p:attrName>
                                        </p:attrNameLst>
                                      </p:cBhvr>
                                      <p:to>
                                        <p:strVal val="visible"/>
                                      </p:to>
                                    </p:set>
                                    <p:animEffect transition="in" filter="dissolve">
                                      <p:cBhvr additive="repl">
                                        <p:cTn id="7" dur="5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6178"/>
                                        </p:tgtEl>
                                        <p:attrNameLst>
                                          <p:attrName>style.visibility</p:attrName>
                                        </p:attrNameLst>
                                      </p:cBhvr>
                                      <p:to>
                                        <p:strVal val="visible"/>
                                      </p:to>
                                    </p:set>
                                    <p:animEffect transition="in" filter="dissolve">
                                      <p:cBhvr additive="repl">
                                        <p:cTn id="12" dur="500"/>
                                        <p:tgtEl>
                                          <p:spTgt spid="61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fill="hold" nodeType="clickEffect">
                                  <p:stCondLst>
                                    <p:cond delay="0"/>
                                  </p:stCondLst>
                                  <p:childTnLst>
                                    <p:set>
                                      <p:cBhvr additive="repl">
                                        <p:cTn id="16" dur="1" fill="hold">
                                          <p:stCondLst>
                                            <p:cond delay="0"/>
                                          </p:stCondLst>
                                        </p:cTn>
                                        <p:tgtEl>
                                          <p:spTgt spid="11"/>
                                        </p:tgtEl>
                                        <p:attrNameLst>
                                          <p:attrName>style.visibility</p:attrName>
                                        </p:attrNameLst>
                                      </p:cBhvr>
                                      <p:to>
                                        <p:strVal val="visible"/>
                                      </p:to>
                                    </p:set>
                                    <p:animEffect transition="in" filter="dissolve">
                                      <p:cBhvr additive="repl">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571500" y="227013"/>
            <a:ext cx="8120063" cy="1573212"/>
          </a:xfrm>
          <a:prstGeom prst="rect">
            <a:avLst/>
          </a:prstGeom>
          <a:noFill/>
          <a:ln w="9360">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tIns="46800" rIns="274320" bIns="46800" anchor="ctr">
            <a:spAutoFit/>
          </a:bodyPr>
          <a:lstStyle>
            <a:lvl1pPr indent="1588">
              <a:spcBef>
                <a:spcPct val="20000"/>
              </a:spcBef>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u="none">
                <a:solidFill>
                  <a:srgbClr val="000000"/>
                </a:solidFill>
                <a:latin typeface="Tahoma" panose="020B0604030504040204" pitchFamily="34" charset="0"/>
                <a:cs typeface="Tahoma" panose="020B0604030504040204" pitchFamily="34" charset="0"/>
              </a:rPr>
              <a:t>Las frecuencias relativas se pueden expresar como </a:t>
            </a:r>
            <a:r>
              <a:rPr lang="es-ES" altLang="en-US" sz="2400" u="none">
                <a:solidFill>
                  <a:srgbClr val="3333CC"/>
                </a:solidFill>
                <a:latin typeface="Tahoma" panose="020B0604030504040204" pitchFamily="34" charset="0"/>
                <a:cs typeface="Tahoma" panose="020B0604030504040204" pitchFamily="34" charset="0"/>
              </a:rPr>
              <a:t>por cientos</a:t>
            </a:r>
            <a:r>
              <a:rPr lang="es-ES" altLang="en-US" sz="2400" u="none">
                <a:solidFill>
                  <a:srgbClr val="000000"/>
                </a:solidFill>
                <a:latin typeface="Tahoma" panose="020B0604030504040204" pitchFamily="34" charset="0"/>
                <a:cs typeface="Tahoma" panose="020B0604030504040204" pitchFamily="34" charset="0"/>
              </a:rPr>
              <a:t> (multiplicando por 100). Se utilizan para comparar las distribuciones de una variable en dos o más grupos de tamaño diferentes. </a:t>
            </a:r>
          </a:p>
        </p:txBody>
      </p:sp>
      <p:sp>
        <p:nvSpPr>
          <p:cNvPr id="38915" name="Text Box 2"/>
          <p:cNvSpPr txBox="1">
            <a:spLocks noChangeArrowheads="1"/>
          </p:cNvSpPr>
          <p:nvPr/>
        </p:nvSpPr>
        <p:spPr bwMode="auto">
          <a:xfrm>
            <a:off x="1303338" y="1917700"/>
            <a:ext cx="2514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eaLnBrk="1" hangingPunct="1">
              <a:spcBef>
                <a:spcPts val="1500"/>
              </a:spcBef>
              <a:buFontTx/>
              <a:buNone/>
            </a:pPr>
            <a:r>
              <a:rPr lang="es-ES" altLang="en-US" sz="2400">
                <a:solidFill>
                  <a:srgbClr val="3333CC"/>
                </a:solidFill>
                <a:latin typeface="Tahoma" panose="020B0604030504040204" pitchFamily="34" charset="0"/>
                <a:cs typeface="Tahoma" panose="020B0604030504040204" pitchFamily="34" charset="0"/>
              </a:rPr>
              <a:t>Área de Salud A</a:t>
            </a:r>
          </a:p>
        </p:txBody>
      </p:sp>
      <p:graphicFrame>
        <p:nvGraphicFramePr>
          <p:cNvPr id="8195" name="Group 3"/>
          <p:cNvGraphicFramePr>
            <a:graphicFrameLocks noGrp="1"/>
          </p:cNvGraphicFramePr>
          <p:nvPr/>
        </p:nvGraphicFramePr>
        <p:xfrm>
          <a:off x="838200" y="2544763"/>
          <a:ext cx="3506788" cy="2470151"/>
        </p:xfrm>
        <a:graphic>
          <a:graphicData uri="http://schemas.openxmlformats.org/drawingml/2006/table">
            <a:tbl>
              <a:tblPr/>
              <a:tblGrid>
                <a:gridCol w="1042988">
                  <a:extLst>
                    <a:ext uri="{9D8B030D-6E8A-4147-A177-3AD203B41FA5}"/>
                  </a:extLst>
                </a:gridCol>
                <a:gridCol w="931862">
                  <a:extLst>
                    <a:ext uri="{9D8B030D-6E8A-4147-A177-3AD203B41FA5}"/>
                  </a:extLst>
                </a:gridCol>
                <a:gridCol w="820738">
                  <a:extLst>
                    <a:ext uri="{9D8B030D-6E8A-4147-A177-3AD203B41FA5}"/>
                  </a:extLst>
                </a:gridCol>
                <a:gridCol w="711200">
                  <a:extLst>
                    <a:ext uri="{9D8B030D-6E8A-4147-A177-3AD203B41FA5}"/>
                  </a:extLst>
                </a:gridCol>
              </a:tblGrid>
              <a:tr h="96008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Hábito</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de </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fumar </a:t>
                      </a:r>
                    </a:p>
                  </a:txBody>
                  <a:tcPr marL="90000" marR="90000" marT="62690" marB="46811"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Frec</a:t>
                      </a: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Abs</a:t>
                      </a: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Frec</a:t>
                      </a: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Rel.</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a:t>
                      </a:r>
                    </a:p>
                  </a:txBody>
                  <a:tcPr marL="90000" marR="90000" marT="62690" marB="46811"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extLst>
                  <a:ext uri="{0D108BD9-81ED-4DB2-BD59-A6C34878D82A}"/>
                </a:extLst>
              </a:tr>
              <a:tr h="50335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Sí</a:t>
                      </a:r>
                    </a:p>
                  </a:txBody>
                  <a:tcPr marL="90000" marR="90000" marT="62690" marB="46811"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CC0000"/>
                          </a:solidFill>
                          <a:effectLst/>
                          <a:latin typeface="Tahoma" pitchFamily="34" charset="0"/>
                          <a:ea typeface="Tahoma" pitchFamily="34" charset="0"/>
                          <a:cs typeface="Tahoma" pitchFamily="34" charset="0"/>
                        </a:rPr>
                        <a:t>100</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0,20</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333399"/>
                          </a:solidFill>
                          <a:effectLst>
                            <a:outerShdw blurRad="38100" dist="38100" dir="2700000" algn="tl">
                              <a:srgbClr val="000000"/>
                            </a:outerShdw>
                          </a:effectLst>
                          <a:latin typeface="Tahoma" pitchFamily="34" charset="0"/>
                          <a:ea typeface="Tahoma" pitchFamily="34" charset="0"/>
                          <a:cs typeface="Tahoma" pitchFamily="34" charset="0"/>
                        </a:rPr>
                        <a:t>20</a:t>
                      </a:r>
                    </a:p>
                  </a:txBody>
                  <a:tcPr marL="90000" marR="90000" marT="62690" marB="46811"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extLst>
                  <a:ext uri="{0D108BD9-81ED-4DB2-BD59-A6C34878D82A}"/>
                </a:extLst>
              </a:tr>
              <a:tr h="50335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No</a:t>
                      </a:r>
                    </a:p>
                  </a:txBody>
                  <a:tcPr marL="90000" marR="90000" marT="62690" marB="46811"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400</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0,80</a:t>
                      </a:r>
                    </a:p>
                  </a:txBody>
                  <a:tcPr marL="90000" marR="90000" marT="62690" marB="46811"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80</a:t>
                      </a:r>
                    </a:p>
                  </a:txBody>
                  <a:tcPr marL="90000" marR="90000" marT="62690" marB="46811"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extLst>
                  <a:ext uri="{0D108BD9-81ED-4DB2-BD59-A6C34878D82A}"/>
                </a:extLst>
              </a:tr>
              <a:tr h="50335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Total</a:t>
                      </a:r>
                    </a:p>
                  </a:txBody>
                  <a:tcPr marL="90000" marR="90000" marT="62690" marB="46811"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500</a:t>
                      </a:r>
                    </a:p>
                  </a:txBody>
                  <a:tcPr marL="90000" marR="90000" marT="62690" marB="46811"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1</a:t>
                      </a:r>
                    </a:p>
                  </a:txBody>
                  <a:tcPr marL="90000" marR="90000" marT="62690" marB="46811"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100</a:t>
                      </a:r>
                    </a:p>
                  </a:txBody>
                  <a:tcPr marL="90000" marR="90000" marT="62690" marB="46811"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extLst>
                  <a:ext uri="{0D108BD9-81ED-4DB2-BD59-A6C34878D82A}"/>
                </a:extLst>
              </a:tr>
            </a:tbl>
          </a:graphicData>
        </a:graphic>
      </p:graphicFrame>
      <p:sp>
        <p:nvSpPr>
          <p:cNvPr id="38943" name="Text Box 60"/>
          <p:cNvSpPr txBox="1">
            <a:spLocks noChangeArrowheads="1"/>
          </p:cNvSpPr>
          <p:nvPr/>
        </p:nvSpPr>
        <p:spPr bwMode="auto">
          <a:xfrm>
            <a:off x="5268913" y="1936750"/>
            <a:ext cx="2514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ts val="1500"/>
              </a:spcBef>
              <a:buFontTx/>
              <a:buNone/>
            </a:pPr>
            <a:r>
              <a:rPr lang="es-ES" altLang="en-US" sz="2400">
                <a:solidFill>
                  <a:srgbClr val="800000"/>
                </a:solidFill>
                <a:latin typeface="Tahoma" panose="020B0604030504040204" pitchFamily="34" charset="0"/>
                <a:cs typeface="Tahoma" panose="020B0604030504040204" pitchFamily="34" charset="0"/>
              </a:rPr>
              <a:t>Área de Salud B</a:t>
            </a:r>
          </a:p>
        </p:txBody>
      </p:sp>
      <p:graphicFrame>
        <p:nvGraphicFramePr>
          <p:cNvPr id="8253" name="Group 61"/>
          <p:cNvGraphicFramePr>
            <a:graphicFrameLocks noGrp="1"/>
          </p:cNvGraphicFramePr>
          <p:nvPr/>
        </p:nvGraphicFramePr>
        <p:xfrm>
          <a:off x="4940300" y="2562225"/>
          <a:ext cx="3303588" cy="2414588"/>
        </p:xfrm>
        <a:graphic>
          <a:graphicData uri="http://schemas.openxmlformats.org/drawingml/2006/table">
            <a:tbl>
              <a:tblPr/>
              <a:tblGrid>
                <a:gridCol w="949325">
                  <a:extLst>
                    <a:ext uri="{9D8B030D-6E8A-4147-A177-3AD203B41FA5}"/>
                  </a:extLst>
                </a:gridCol>
                <a:gridCol w="846138">
                  <a:extLst>
                    <a:ext uri="{9D8B030D-6E8A-4147-A177-3AD203B41FA5}"/>
                  </a:extLst>
                </a:gridCol>
                <a:gridCol w="784225">
                  <a:extLst>
                    <a:ext uri="{9D8B030D-6E8A-4147-A177-3AD203B41FA5}"/>
                  </a:extLst>
                </a:gridCol>
                <a:gridCol w="723900">
                  <a:extLst>
                    <a:ext uri="{9D8B030D-6E8A-4147-A177-3AD203B41FA5}"/>
                  </a:extLst>
                </a:gridCol>
              </a:tblGrid>
              <a:tr h="974725">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Hábito</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de </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fumar </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Frec</a:t>
                      </a: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Abs</a:t>
                      </a: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Rel.</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extLst>
                  <a:ext uri="{0D108BD9-81ED-4DB2-BD59-A6C34878D82A}"/>
                </a:extLst>
              </a:tr>
              <a:tr h="492125">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Sí</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CC0000"/>
                          </a:solidFill>
                          <a:effectLst/>
                          <a:latin typeface="Tahoma" pitchFamily="34" charset="0"/>
                          <a:ea typeface="Tahoma" pitchFamily="34" charset="0"/>
                          <a:cs typeface="Tahoma" pitchFamily="34" charset="0"/>
                        </a:rPr>
                        <a:t>150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0,15</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333399"/>
                          </a:solidFill>
                          <a:effectLst>
                            <a:outerShdw blurRad="38100" dist="38100" dir="2700000" algn="tl">
                              <a:srgbClr val="000000"/>
                            </a:outerShdw>
                          </a:effectLst>
                          <a:latin typeface="Tahoma" pitchFamily="34" charset="0"/>
                          <a:ea typeface="Tahoma" pitchFamily="34" charset="0"/>
                          <a:cs typeface="Tahoma" pitchFamily="34" charset="0"/>
                        </a:rPr>
                        <a:t>15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extLst>
                  <a:ext uri="{0D108BD9-81ED-4DB2-BD59-A6C34878D82A}"/>
                </a:extLst>
              </a:tr>
              <a:tr h="493713">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No</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850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0,85</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85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extLst>
                  <a:ext uri="{0D108BD9-81ED-4DB2-BD59-A6C34878D82A}"/>
                </a:extLst>
              </a:tr>
              <a:tr h="454025">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Total</a:t>
                      </a:r>
                    </a:p>
                  </a:txBody>
                  <a:tcPr marL="90000" marR="90000" marT="62676"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smtClean="0">
                          <a:ln>
                            <a:noFill/>
                          </a:ln>
                          <a:solidFill>
                            <a:srgbClr val="000000"/>
                          </a:solidFill>
                          <a:effectLst/>
                          <a:latin typeface="Tahoma" pitchFamily="34" charset="0"/>
                          <a:ea typeface="Tahoma" pitchFamily="34" charset="0"/>
                          <a:cs typeface="Tahoma" pitchFamily="34" charset="0"/>
                        </a:rPr>
                        <a:t>1000</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1</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000" b="0" i="0" u="none" strike="noStrike" cap="none" normalizeH="0" baseline="0" dirty="0" smtClean="0">
                          <a:ln>
                            <a:noFill/>
                          </a:ln>
                          <a:solidFill>
                            <a:srgbClr val="000000"/>
                          </a:solidFill>
                          <a:effectLst/>
                          <a:latin typeface="Tahoma" pitchFamily="34" charset="0"/>
                          <a:ea typeface="Tahoma" pitchFamily="34" charset="0"/>
                          <a:cs typeface="Tahoma" pitchFamily="34" charset="0"/>
                        </a:rPr>
                        <a:t>100</a:t>
                      </a:r>
                    </a:p>
                  </a:txBody>
                  <a:tcPr marL="90000" marR="90000" marT="62676"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extLst>
                  <a:ext uri="{0D108BD9-81ED-4DB2-BD59-A6C34878D82A}"/>
                </a:extLst>
              </a:tr>
            </a:tbl>
          </a:graphicData>
        </a:graphic>
      </p:graphicFrame>
      <p:sp>
        <p:nvSpPr>
          <p:cNvPr id="8310" name="Text Box 118"/>
          <p:cNvSpPr txBox="1">
            <a:spLocks noChangeArrowheads="1"/>
          </p:cNvSpPr>
          <p:nvPr/>
        </p:nvSpPr>
        <p:spPr bwMode="auto">
          <a:xfrm>
            <a:off x="500063" y="5300663"/>
            <a:ext cx="8120062" cy="1008062"/>
          </a:xfrm>
          <a:prstGeom prst="rect">
            <a:avLst/>
          </a:prstGeom>
          <a:noFill/>
          <a:ln w="9360">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lIns="54000" tIns="46800" rIns="274320" bIns="46800" anchor="ctr">
            <a:spAutoFit/>
          </a:bodyPr>
          <a:lstStyle>
            <a:lvl1pPr indent="1588">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000" u="none">
                <a:solidFill>
                  <a:srgbClr val="000000"/>
                </a:solidFill>
                <a:latin typeface="Tahoma" panose="020B0604030504040204" pitchFamily="34" charset="0"/>
                <a:cs typeface="Tahoma" panose="020B0604030504040204" pitchFamily="34" charset="0"/>
              </a:rPr>
              <a:t>En  </a:t>
            </a:r>
            <a:r>
              <a:rPr lang="es-ES" altLang="en-US" sz="2000" u="none">
                <a:solidFill>
                  <a:srgbClr val="996633"/>
                </a:solidFill>
                <a:latin typeface="Tahoma" panose="020B0604030504040204" pitchFamily="34" charset="0"/>
                <a:cs typeface="Tahoma" panose="020B0604030504040204" pitchFamily="34" charset="0"/>
              </a:rPr>
              <a:t>B</a:t>
            </a:r>
            <a:r>
              <a:rPr lang="es-ES" altLang="en-US" sz="2000" u="none">
                <a:solidFill>
                  <a:srgbClr val="000000"/>
                </a:solidFill>
                <a:latin typeface="Tahoma" panose="020B0604030504040204" pitchFamily="34" charset="0"/>
                <a:cs typeface="Tahoma" panose="020B0604030504040204" pitchFamily="34" charset="0"/>
              </a:rPr>
              <a:t>,  el nro. de fumadores es mayor que en </a:t>
            </a:r>
            <a:r>
              <a:rPr lang="es-ES" altLang="en-US" sz="2000" u="none">
                <a:solidFill>
                  <a:srgbClr val="3333CC"/>
                </a:solidFill>
                <a:latin typeface="Tahoma" panose="020B0604030504040204" pitchFamily="34" charset="0"/>
                <a:cs typeface="Tahoma" panose="020B0604030504040204" pitchFamily="34" charset="0"/>
              </a:rPr>
              <a:t>A</a:t>
            </a:r>
            <a:r>
              <a:rPr lang="es-ES" altLang="en-US" sz="2000" u="none">
                <a:solidFill>
                  <a:srgbClr val="000000"/>
                </a:solidFill>
                <a:latin typeface="Tahoma" panose="020B0604030504040204" pitchFamily="34" charset="0"/>
                <a:cs typeface="Tahoma" panose="020B0604030504040204" pitchFamily="34" charset="0"/>
              </a:rPr>
              <a:t>, sin embargo el hábito de fumar tiene una mayor importancia o peso en esta última (comparar por cientos)</a:t>
            </a: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8310"/>
                                        </p:tgtEl>
                                        <p:attrNameLst>
                                          <p:attrName>style.visibility</p:attrName>
                                        </p:attrNameLst>
                                      </p:cBhvr>
                                      <p:to>
                                        <p:strVal val="visible"/>
                                      </p:to>
                                    </p:set>
                                    <p:animEffect transition="in" filter="dissolve">
                                      <p:cBhvr additive="repl">
                                        <p:cTn id="7" dur="500"/>
                                        <p:tgtEl>
                                          <p:spTgt spid="8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9" name="Group 3"/>
          <p:cNvGraphicFramePr>
            <a:graphicFrameLocks noGrp="1"/>
          </p:cNvGraphicFramePr>
          <p:nvPr/>
        </p:nvGraphicFramePr>
        <p:xfrm>
          <a:off x="34925" y="3644900"/>
          <a:ext cx="1982788" cy="2868612"/>
        </p:xfrm>
        <a:graphic>
          <a:graphicData uri="http://schemas.openxmlformats.org/drawingml/2006/table">
            <a:tbl>
              <a:tblPr/>
              <a:tblGrid>
                <a:gridCol w="1285575">
                  <a:extLst>
                    <a:ext uri="{9D8B030D-6E8A-4147-A177-3AD203B41FA5}"/>
                  </a:extLst>
                </a:gridCol>
                <a:gridCol w="697213">
                  <a:extLst>
                    <a:ext uri="{9D8B030D-6E8A-4147-A177-3AD203B41FA5}"/>
                  </a:extLst>
                </a:gridCol>
              </a:tblGrid>
              <a:tr h="874896">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Nro</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 de partos anteriores </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Frec</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Abs</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31760">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0</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20</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368266">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1 - 2</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15</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12712">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3 - 4</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10</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12712">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5 o más</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5</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368266">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chemeClr val="tx1"/>
                          </a:solidFill>
                          <a:effectLst/>
                          <a:latin typeface="Arial" charset="0"/>
                          <a:ea typeface="DejaVu Sans" charset="0"/>
                          <a:cs typeface="DejaVu Sans" charset="0"/>
                        </a:rPr>
                        <a:t>Total</a:t>
                      </a:r>
                    </a:p>
                  </a:txBody>
                  <a:tcPr marL="90036" marR="90036" marT="62671" marB="46796"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50</a:t>
                      </a:r>
                    </a:p>
                  </a:txBody>
                  <a:tcPr marL="90036" marR="90036" marT="62671" marB="46796"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bl>
          </a:graphicData>
        </a:graphic>
      </p:graphicFrame>
      <p:graphicFrame>
        <p:nvGraphicFramePr>
          <p:cNvPr id="9264" name="Group 48"/>
          <p:cNvGraphicFramePr>
            <a:graphicFrameLocks noGrp="1"/>
          </p:cNvGraphicFramePr>
          <p:nvPr/>
        </p:nvGraphicFramePr>
        <p:xfrm>
          <a:off x="6948488" y="3644900"/>
          <a:ext cx="2087562" cy="2808287"/>
        </p:xfrm>
        <a:graphic>
          <a:graphicData uri="http://schemas.openxmlformats.org/drawingml/2006/table">
            <a:tbl>
              <a:tblPr/>
              <a:tblGrid>
                <a:gridCol w="1257753">
                  <a:extLst>
                    <a:ext uri="{9D8B030D-6E8A-4147-A177-3AD203B41FA5}"/>
                  </a:extLst>
                </a:gridCol>
                <a:gridCol w="829809">
                  <a:extLst>
                    <a:ext uri="{9D8B030D-6E8A-4147-A177-3AD203B41FA5}"/>
                  </a:extLst>
                </a:gridCol>
              </a:tblGrid>
              <a:tr h="920742">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Talla (cm) </a:t>
                      </a:r>
                    </a:p>
                  </a:txBody>
                  <a:tcPr marL="89971" marR="89971"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rgbClr val="FFFF00"/>
                          </a:solidFill>
                          <a:effectLst/>
                          <a:latin typeface="Arial" charset="0"/>
                          <a:ea typeface="DejaVu Sans" charset="0"/>
                          <a:cs typeface="DejaVu Sans" charset="0"/>
                        </a:rPr>
                        <a:t>Frec</a:t>
                      </a: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rgbClr val="FFFF00"/>
                          </a:solidFill>
                          <a:effectLst/>
                          <a:latin typeface="Arial" charset="0"/>
                          <a:ea typeface="DejaVu Sans" charset="0"/>
                          <a:cs typeface="DejaVu Sans" charset="0"/>
                        </a:rPr>
                        <a:t>Abs</a:t>
                      </a: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a:t>
                      </a:r>
                    </a:p>
                  </a:txBody>
                  <a:tcPr marL="89971" marR="89971"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4290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150 - 159</a:t>
                      </a:r>
                    </a:p>
                  </a:txBody>
                  <a:tcPr marL="89971" marR="89971"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20</a:t>
                      </a:r>
                    </a:p>
                  </a:txBody>
                  <a:tcPr marL="89971" marR="89971"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4767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160 - 169</a:t>
                      </a:r>
                    </a:p>
                  </a:txBody>
                  <a:tcPr marL="89971" marR="89971"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30</a:t>
                      </a:r>
                    </a:p>
                  </a:txBody>
                  <a:tcPr marL="89971" marR="89971"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44767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170 - 179</a:t>
                      </a:r>
                    </a:p>
                  </a:txBody>
                  <a:tcPr marL="89971" marR="89971"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10</a:t>
                      </a:r>
                    </a:p>
                  </a:txBody>
                  <a:tcPr marL="89971" marR="89971"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r h="54929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Total</a:t>
                      </a:r>
                    </a:p>
                  </a:txBody>
                  <a:tcPr marL="89971" marR="89971"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FFFF00"/>
                          </a:solidFill>
                          <a:effectLst/>
                          <a:latin typeface="Arial" charset="0"/>
                          <a:ea typeface="DejaVu Sans" charset="0"/>
                          <a:cs typeface="DejaVu Sans" charset="0"/>
                        </a:rPr>
                        <a:t>60</a:t>
                      </a:r>
                    </a:p>
                  </a:txBody>
                  <a:tcPr marL="89971" marR="89971"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extLst>
              </a:tr>
            </a:tbl>
          </a:graphicData>
        </a:graphic>
      </p:graphicFrame>
      <p:sp>
        <p:nvSpPr>
          <p:cNvPr id="41005" name="5 CuadroTexto"/>
          <p:cNvSpPr txBox="1">
            <a:spLocks noChangeArrowheads="1"/>
          </p:cNvSpPr>
          <p:nvPr/>
        </p:nvSpPr>
        <p:spPr bwMode="auto">
          <a:xfrm>
            <a:off x="250825" y="260350"/>
            <a:ext cx="8424863" cy="15684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u="none">
                <a:solidFill>
                  <a:srgbClr val="000000"/>
                </a:solidFill>
                <a:latin typeface="Tahoma" panose="020B0604030504040204" pitchFamily="34" charset="0"/>
                <a:cs typeface="Tahoma" panose="020B0604030504040204" pitchFamily="34" charset="0"/>
              </a:rPr>
              <a:t>Cuando se trabaja con una variable </a:t>
            </a:r>
            <a:r>
              <a:rPr lang="es-ES" altLang="en-US" sz="2400" u="none">
                <a:solidFill>
                  <a:srgbClr val="3333CC"/>
                </a:solidFill>
                <a:latin typeface="Tahoma" panose="020B0604030504040204" pitchFamily="34" charset="0"/>
                <a:cs typeface="Tahoma" panose="020B0604030504040204" pitchFamily="34" charset="0"/>
              </a:rPr>
              <a:t>cuantitativa</a:t>
            </a:r>
            <a:r>
              <a:rPr lang="es-ES" altLang="en-US" sz="2400" u="none">
                <a:solidFill>
                  <a:srgbClr val="000000"/>
                </a:solidFill>
                <a:latin typeface="Tahoma" panose="020B0604030504040204" pitchFamily="34" charset="0"/>
                <a:cs typeface="Tahoma" panose="020B0604030504040204" pitchFamily="34" charset="0"/>
              </a:rPr>
              <a:t> (discreta o continua) donde el número de valores pudiese ser grande se recomienda agrupar estos valores en i</a:t>
            </a:r>
            <a:r>
              <a:rPr lang="es-ES" altLang="en-US" sz="2400" u="none">
                <a:solidFill>
                  <a:srgbClr val="3333CC"/>
                </a:solidFill>
                <a:latin typeface="Tahoma" panose="020B0604030504040204" pitchFamily="34" charset="0"/>
                <a:cs typeface="Tahoma" panose="020B0604030504040204" pitchFamily="34" charset="0"/>
              </a:rPr>
              <a:t>ntervalos</a:t>
            </a:r>
            <a:r>
              <a:rPr lang="es-ES" altLang="en-US" sz="2400" u="none">
                <a:solidFill>
                  <a:srgbClr val="000000"/>
                </a:solidFill>
                <a:latin typeface="Tahoma" panose="020B0604030504040204" pitchFamily="34" charset="0"/>
                <a:cs typeface="Tahoma" panose="020B0604030504040204" pitchFamily="34" charset="0"/>
              </a:rPr>
              <a:t> o </a:t>
            </a:r>
            <a:r>
              <a:rPr lang="es-ES" altLang="en-US" sz="2400" u="none">
                <a:solidFill>
                  <a:srgbClr val="3333CC"/>
                </a:solidFill>
                <a:latin typeface="Tahoma" panose="020B0604030504040204" pitchFamily="34" charset="0"/>
                <a:cs typeface="Tahoma" panose="020B0604030504040204" pitchFamily="34" charset="0"/>
              </a:rPr>
              <a:t>clases</a:t>
            </a:r>
            <a:r>
              <a:rPr lang="es-ES" altLang="en-US" sz="2400" u="none">
                <a:solidFill>
                  <a:srgbClr val="000000"/>
                </a:solidFill>
                <a:latin typeface="Tahoma" panose="020B0604030504040204" pitchFamily="34" charset="0"/>
                <a:cs typeface="Tahoma" panose="020B0604030504040204" pitchFamily="34" charset="0"/>
              </a:rPr>
              <a:t> para lograr el “verdadero” resumen de los datos</a:t>
            </a:r>
            <a:endParaRPr lang="es-ES" altLang="en-US" sz="2400">
              <a:latin typeface="Tahoma" panose="020B0604030504040204" pitchFamily="34" charset="0"/>
              <a:cs typeface="Tahoma" panose="020B0604030504040204" pitchFamily="34" charset="0"/>
            </a:endParaRPr>
          </a:p>
        </p:txBody>
      </p:sp>
      <p:graphicFrame>
        <p:nvGraphicFramePr>
          <p:cNvPr id="6" name="Group 48"/>
          <p:cNvGraphicFramePr>
            <a:graphicFrameLocks noGrp="1"/>
          </p:cNvGraphicFramePr>
          <p:nvPr/>
        </p:nvGraphicFramePr>
        <p:xfrm>
          <a:off x="2124075" y="3614738"/>
          <a:ext cx="2232025" cy="2909888"/>
        </p:xfrm>
        <a:graphic>
          <a:graphicData uri="http://schemas.openxmlformats.org/drawingml/2006/table">
            <a:tbl>
              <a:tblPr/>
              <a:tblGrid>
                <a:gridCol w="1344792">
                  <a:extLst>
                    <a:ext uri="{9D8B030D-6E8A-4147-A177-3AD203B41FA5}"/>
                  </a:extLst>
                </a:gridCol>
                <a:gridCol w="887233">
                  <a:extLst>
                    <a:ext uri="{9D8B030D-6E8A-4147-A177-3AD203B41FA5}"/>
                  </a:extLst>
                </a:gridCol>
              </a:tblGrid>
              <a:tr h="920890">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Talla (cm) </a:t>
                      </a:r>
                    </a:p>
                  </a:txBody>
                  <a:tcPr marL="89991" marR="89991" marT="62686" marB="46807"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Frec</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Abs</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txBody>
                  <a:tcPr marL="89991" marR="89991" marT="62686" marB="46807"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298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150 -  &lt;160</a:t>
                      </a:r>
                    </a:p>
                  </a:txBody>
                  <a:tcPr marL="89991" marR="89991" marT="62686" marB="46807"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20</a:t>
                      </a:r>
                    </a:p>
                  </a:txBody>
                  <a:tcPr marL="89991" marR="89991" marT="62686" marB="46807"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774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160 - &lt;170</a:t>
                      </a:r>
                    </a:p>
                  </a:txBody>
                  <a:tcPr marL="89991" marR="89991" marT="62686" marB="46807"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30</a:t>
                      </a:r>
                    </a:p>
                  </a:txBody>
                  <a:tcPr marL="89991" marR="89991" marT="62686" marB="46807"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7744">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170 - &lt;180</a:t>
                      </a:r>
                    </a:p>
                  </a:txBody>
                  <a:tcPr marL="89991" marR="89991" marT="62686" marB="46807"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10</a:t>
                      </a:r>
                    </a:p>
                  </a:txBody>
                  <a:tcPr marL="89991" marR="89991" marT="62686" marB="46807"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65052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Total</a:t>
                      </a:r>
                    </a:p>
                  </a:txBody>
                  <a:tcPr marL="89991" marR="89991" marT="62686" marB="46807"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60</a:t>
                      </a:r>
                    </a:p>
                  </a:txBody>
                  <a:tcPr marL="89991" marR="89991" marT="62686" marB="46807"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graphicFrame>
        <p:nvGraphicFramePr>
          <p:cNvPr id="8" name="Group 48"/>
          <p:cNvGraphicFramePr>
            <a:graphicFrameLocks noGrp="1"/>
          </p:cNvGraphicFramePr>
          <p:nvPr/>
        </p:nvGraphicFramePr>
        <p:xfrm>
          <a:off x="4500563" y="3644900"/>
          <a:ext cx="2301875" cy="2808287"/>
        </p:xfrm>
        <a:graphic>
          <a:graphicData uri="http://schemas.openxmlformats.org/drawingml/2006/table">
            <a:tbl>
              <a:tblPr/>
              <a:tblGrid>
                <a:gridCol w="1386876">
                  <a:extLst>
                    <a:ext uri="{9D8B030D-6E8A-4147-A177-3AD203B41FA5}"/>
                  </a:extLst>
                </a:gridCol>
                <a:gridCol w="914999">
                  <a:extLst>
                    <a:ext uri="{9D8B030D-6E8A-4147-A177-3AD203B41FA5}"/>
                  </a:extLst>
                </a:gridCol>
              </a:tblGrid>
              <a:tr h="99274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Talla (cm) </a:t>
                      </a:r>
                    </a:p>
                  </a:txBody>
                  <a:tcPr marL="89952" marR="89952"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Frec</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chemeClr val="tx1"/>
                          </a:solidFill>
                          <a:effectLst/>
                          <a:latin typeface="Arial" charset="0"/>
                          <a:ea typeface="DejaVu Sans" charset="0"/>
                          <a:cs typeface="DejaVu Sans" charset="0"/>
                        </a:rPr>
                        <a:t>Abs</a:t>
                      </a: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a:t>
                      </a:r>
                    </a:p>
                  </a:txBody>
                  <a:tcPr marL="89952" marR="89952"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2909">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150&gt; -  160</a:t>
                      </a:r>
                    </a:p>
                  </a:txBody>
                  <a:tcPr marL="89952" marR="89952"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20</a:t>
                      </a:r>
                    </a:p>
                  </a:txBody>
                  <a:tcPr marL="89952" marR="89952"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767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160&gt; - 170</a:t>
                      </a:r>
                    </a:p>
                  </a:txBody>
                  <a:tcPr marL="89952" marR="89952"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30</a:t>
                      </a:r>
                    </a:p>
                  </a:txBody>
                  <a:tcPr marL="89952" marR="89952"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47671">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170&gt; - 180</a:t>
                      </a:r>
                    </a:p>
                  </a:txBody>
                  <a:tcPr marL="89952" marR="89952"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10</a:t>
                      </a:r>
                    </a:p>
                  </a:txBody>
                  <a:tcPr marL="89952" marR="89952"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77287">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Total</a:t>
                      </a:r>
                    </a:p>
                  </a:txBody>
                  <a:tcPr marL="89952" marR="89952" marT="62675"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1"/>
                          </a:solidFill>
                          <a:effectLst/>
                          <a:latin typeface="Arial" charset="0"/>
                          <a:ea typeface="DejaVu Sans" charset="0"/>
                          <a:cs typeface="DejaVu Sans" charset="0"/>
                        </a:rPr>
                        <a:t>60</a:t>
                      </a:r>
                    </a:p>
                  </a:txBody>
                  <a:tcPr marL="89952" marR="89952" marT="62675"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41046" name="2 CuadroTexto"/>
          <p:cNvSpPr txBox="1">
            <a:spLocks noChangeArrowheads="1"/>
          </p:cNvSpPr>
          <p:nvPr/>
        </p:nvSpPr>
        <p:spPr bwMode="auto">
          <a:xfrm>
            <a:off x="250825" y="3076575"/>
            <a:ext cx="1584325" cy="4619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Variante 1</a:t>
            </a:r>
          </a:p>
        </p:txBody>
      </p:sp>
      <p:sp>
        <p:nvSpPr>
          <p:cNvPr id="41047" name="9 CuadroTexto"/>
          <p:cNvSpPr txBox="1">
            <a:spLocks noChangeArrowheads="1"/>
          </p:cNvSpPr>
          <p:nvPr/>
        </p:nvSpPr>
        <p:spPr bwMode="auto">
          <a:xfrm>
            <a:off x="2411413" y="3070225"/>
            <a:ext cx="1584325" cy="4619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Variante 2</a:t>
            </a:r>
          </a:p>
        </p:txBody>
      </p:sp>
      <p:sp>
        <p:nvSpPr>
          <p:cNvPr id="41048" name="10 CuadroTexto"/>
          <p:cNvSpPr txBox="1">
            <a:spLocks noChangeArrowheads="1"/>
          </p:cNvSpPr>
          <p:nvPr/>
        </p:nvSpPr>
        <p:spPr bwMode="auto">
          <a:xfrm>
            <a:off x="4787900" y="3081338"/>
            <a:ext cx="1584325"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Variante 3</a:t>
            </a:r>
          </a:p>
        </p:txBody>
      </p:sp>
      <p:sp>
        <p:nvSpPr>
          <p:cNvPr id="41049" name="11 CuadroTexto"/>
          <p:cNvSpPr txBox="1">
            <a:spLocks noChangeArrowheads="1"/>
          </p:cNvSpPr>
          <p:nvPr/>
        </p:nvSpPr>
        <p:spPr bwMode="auto">
          <a:xfrm>
            <a:off x="7092950" y="3057525"/>
            <a:ext cx="1582738" cy="4619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Variante 4</a:t>
            </a:r>
          </a:p>
        </p:txBody>
      </p:sp>
      <p:sp>
        <p:nvSpPr>
          <p:cNvPr id="2" name="1 CuadroTexto"/>
          <p:cNvSpPr txBox="1"/>
          <p:nvPr/>
        </p:nvSpPr>
        <p:spPr>
          <a:xfrm>
            <a:off x="250825" y="1928813"/>
            <a:ext cx="8569325" cy="708025"/>
          </a:xfrm>
          <a:prstGeom prst="rect">
            <a:avLst/>
          </a:prstGeom>
          <a:solidFill>
            <a:schemeClr val="accent6">
              <a:lumMod val="20000"/>
              <a:lumOff val="80000"/>
            </a:schemeClr>
          </a:solidFill>
        </p:spPr>
        <p:txBody>
          <a:bodyPr>
            <a:spAutoFit/>
          </a:bodyPr>
          <a:lstStyle/>
          <a:p>
            <a:pPr algn="just" eaLnBrk="1" hangingPunct="1">
              <a:defRPr/>
            </a:pPr>
            <a:r>
              <a:rPr lang="es-ES" sz="2000" u="none" dirty="0"/>
              <a:t>Las Clases o intervalos es el recorridos  que hace la variable a lo largo de la </a:t>
            </a:r>
            <a:r>
              <a:rPr lang="es-ES" sz="2000" u="none" dirty="0" err="1"/>
              <a:t>distibición</a:t>
            </a:r>
            <a:r>
              <a:rPr lang="es-ES" sz="2000" u="none" dirty="0"/>
              <a:t> y comienza en un limite inferior (LIC)  hasta uno superior (LSC)</a:t>
            </a:r>
          </a:p>
        </p:txBody>
      </p:sp>
    </p:spTree>
  </p:cSld>
  <p:clrMapOvr>
    <a:masterClrMapping/>
  </p:clrMapOvr>
  <p:transition spd="slow">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CuadroTexto"/>
          <p:cNvSpPr txBox="1">
            <a:spLocks noChangeArrowheads="1"/>
          </p:cNvSpPr>
          <p:nvPr/>
        </p:nvSpPr>
        <p:spPr bwMode="auto">
          <a:xfrm>
            <a:off x="250825" y="242888"/>
            <a:ext cx="8424863" cy="8318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 altLang="en-US" sz="2400" u="none" dirty="0">
                <a:solidFill>
                  <a:srgbClr val="000000"/>
                </a:solidFill>
                <a:latin typeface="Tahoma" panose="020B0604030504040204" pitchFamily="34" charset="0"/>
                <a:cs typeface="Tahoma" panose="020B0604030504040204" pitchFamily="34" charset="0"/>
              </a:rPr>
              <a:t>Pasos para realizar una distribución de frecuencias en intervalos o clases.</a:t>
            </a:r>
            <a:endParaRPr lang="es-ES" altLang="en-US" sz="2400" dirty="0">
              <a:latin typeface="Tahoma" panose="020B0604030504040204" pitchFamily="34" charset="0"/>
              <a:cs typeface="Tahoma" panose="020B060403050404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767582628"/>
              </p:ext>
            </p:extLst>
          </p:nvPr>
        </p:nvGraphicFramePr>
        <p:xfrm>
          <a:off x="250824" y="1268760"/>
          <a:ext cx="8424864" cy="5511612"/>
        </p:xfrm>
        <a:graphic>
          <a:graphicData uri="http://schemas.openxmlformats.org/drawingml/2006/table">
            <a:tbl>
              <a:tblPr firstRow="1" firstCol="1" bandRow="1">
                <a:tableStyleId>{5C22544A-7EE6-4342-B048-85BDC9FD1C3A}</a:tableStyleId>
              </a:tblPr>
              <a:tblGrid>
                <a:gridCol w="4212432">
                  <a:extLst>
                    <a:ext uri="{9D8B030D-6E8A-4147-A177-3AD203B41FA5}"/>
                  </a:extLst>
                </a:gridCol>
                <a:gridCol w="4212432">
                  <a:extLst>
                    <a:ext uri="{9D8B030D-6E8A-4147-A177-3AD203B41FA5}"/>
                  </a:extLst>
                </a:gridCol>
              </a:tblGrid>
              <a:tr h="280416">
                <a:tc>
                  <a:txBody>
                    <a:bodyPr/>
                    <a:lstStyle/>
                    <a:p>
                      <a:pPr algn="ctr">
                        <a:lnSpc>
                          <a:spcPct val="115000"/>
                        </a:lnSpc>
                        <a:spcAft>
                          <a:spcPts val="0"/>
                        </a:spcAft>
                      </a:pPr>
                      <a:r>
                        <a:rPr lang="es-ES" sz="1600" dirty="0">
                          <a:effectLst/>
                          <a:latin typeface="Tahoma" pitchFamily="34" charset="0"/>
                          <a:ea typeface="Tahoma" pitchFamily="34" charset="0"/>
                          <a:cs typeface="Tahoma" pitchFamily="34" charset="0"/>
                        </a:rPr>
                        <a:t>PASOS</a:t>
                      </a:r>
                    </a:p>
                  </a:txBody>
                  <a:tcPr marL="52982" marR="52982" marT="0" marB="0"/>
                </a:tc>
                <a:tc>
                  <a:txBody>
                    <a:bodyPr/>
                    <a:lstStyle/>
                    <a:p>
                      <a:pPr algn="ctr">
                        <a:lnSpc>
                          <a:spcPct val="115000"/>
                        </a:lnSpc>
                        <a:spcAft>
                          <a:spcPts val="0"/>
                        </a:spcAft>
                      </a:pPr>
                      <a:r>
                        <a:rPr lang="es-ES" sz="1600">
                          <a:effectLst/>
                          <a:latin typeface="Tahoma" pitchFamily="34" charset="0"/>
                          <a:ea typeface="Tahoma" pitchFamily="34" charset="0"/>
                          <a:cs typeface="Tahoma" pitchFamily="34" charset="0"/>
                        </a:rPr>
                        <a:t>FORMA DE PROCEDER</a:t>
                      </a:r>
                    </a:p>
                  </a:txBody>
                  <a:tcPr marL="52982" marR="52982" marT="0" marB="0"/>
                </a:tc>
                <a:extLst>
                  <a:ext uri="{0D108BD9-81ED-4DB2-BD59-A6C34878D82A}"/>
                </a:extLst>
              </a:tr>
              <a:tr h="1059634">
                <a:tc>
                  <a:txBody>
                    <a:bodyPr/>
                    <a:lstStyle/>
                    <a:p>
                      <a:pPr marL="0" lvl="0" indent="0" algn="just">
                        <a:lnSpc>
                          <a:spcPct val="115000"/>
                        </a:lnSpc>
                        <a:spcAft>
                          <a:spcPts val="0"/>
                        </a:spcAft>
                        <a:buFont typeface="+mj-lt"/>
                        <a:buNone/>
                        <a:tabLst>
                          <a:tab pos="180975" algn="l"/>
                        </a:tabLst>
                      </a:pPr>
                      <a:r>
                        <a:rPr lang="es-ES" sz="1600" dirty="0" smtClean="0">
                          <a:effectLst/>
                          <a:latin typeface="Tahoma" pitchFamily="34" charset="0"/>
                          <a:ea typeface="Tahoma" pitchFamily="34" charset="0"/>
                          <a:cs typeface="Tahoma" pitchFamily="34" charset="0"/>
                        </a:rPr>
                        <a:t>1-Determinar </a:t>
                      </a:r>
                      <a:r>
                        <a:rPr lang="es-ES" sz="1600" dirty="0">
                          <a:effectLst/>
                          <a:latin typeface="Tahoma" pitchFamily="34" charset="0"/>
                          <a:ea typeface="Tahoma" pitchFamily="34" charset="0"/>
                          <a:cs typeface="Tahoma" pitchFamily="34" charset="0"/>
                        </a:rPr>
                        <a:t>el número de clases o intervalos.</a:t>
                      </a:r>
                    </a:p>
                  </a:txBody>
                  <a:tcPr marL="52982" marR="52982" marT="0" marB="0"/>
                </a:tc>
                <a:tc>
                  <a:txBody>
                    <a:bodyPr/>
                    <a:lstStyle/>
                    <a:p>
                      <a:endParaRPr lang="es-ES" dirty="0"/>
                    </a:p>
                  </a:txBody>
                  <a:tcPr marL="52982" marR="52982" marT="0" marB="0">
                    <a:blipFill rotWithShape="1">
                      <a:blip r:embed="rId2"/>
                      <a:stretch>
                        <a:fillRect l="-100000" t="-73188" r="-145" b="-476812"/>
                      </a:stretch>
                    </a:blipFill>
                  </a:tcPr>
                </a:tc>
                <a:extLst>
                  <a:ext uri="{0D108BD9-81ED-4DB2-BD59-A6C34878D82A}"/>
                </a:extLst>
              </a:tr>
              <a:tr h="1086986">
                <a:tc>
                  <a:txBody>
                    <a:bodyPr/>
                    <a:lstStyle/>
                    <a:p>
                      <a:pPr marL="0" lvl="0" indent="0" algn="just">
                        <a:lnSpc>
                          <a:spcPct val="115000"/>
                        </a:lnSpc>
                        <a:spcAft>
                          <a:spcPts val="0"/>
                        </a:spcAft>
                        <a:buFont typeface="+mj-lt"/>
                        <a:buNone/>
                        <a:tabLst>
                          <a:tab pos="180975" algn="l"/>
                        </a:tabLst>
                      </a:pPr>
                      <a:r>
                        <a:rPr lang="es-ES" sz="1600" dirty="0" smtClean="0">
                          <a:effectLst/>
                          <a:latin typeface="Tahoma" pitchFamily="34" charset="0"/>
                          <a:ea typeface="Tahoma" pitchFamily="34" charset="0"/>
                          <a:cs typeface="Tahoma" pitchFamily="34" charset="0"/>
                        </a:rPr>
                        <a:t>2-Calcular la </a:t>
                      </a:r>
                      <a:r>
                        <a:rPr lang="es-ES" sz="1600" dirty="0">
                          <a:effectLst/>
                          <a:latin typeface="Tahoma" pitchFamily="34" charset="0"/>
                          <a:ea typeface="Tahoma" pitchFamily="34" charset="0"/>
                          <a:cs typeface="Tahoma" pitchFamily="34" charset="0"/>
                        </a:rPr>
                        <a:t>amplitud de las clases o intervalos.</a:t>
                      </a:r>
                    </a:p>
                  </a:txBody>
                  <a:tcPr marL="52982" marR="52982" marT="0" marB="0"/>
                </a:tc>
                <a:tc>
                  <a:txBody>
                    <a:bodyPr/>
                    <a:lstStyle/>
                    <a:p>
                      <a:endParaRPr lang="es-ES" dirty="0"/>
                    </a:p>
                  </a:txBody>
                  <a:tcPr marL="52982" marR="52982" marT="0" marB="0">
                    <a:blipFill rotWithShape="0">
                      <a:blip r:embed="rId3"/>
                      <a:stretch>
                        <a:fillRect l="-100289" t="-108427" r="-579" b="-270225"/>
                      </a:stretch>
                    </a:blipFill>
                  </a:tcPr>
                </a:tc>
                <a:extLst>
                  <a:ext uri="{0D108BD9-81ED-4DB2-BD59-A6C34878D82A}"/>
                </a:extLst>
              </a:tr>
              <a:tr h="1706011">
                <a:tc>
                  <a:txBody>
                    <a:bodyPr/>
                    <a:lstStyle/>
                    <a:p>
                      <a:pPr marL="0" lvl="0" indent="0" algn="just">
                        <a:lnSpc>
                          <a:spcPct val="115000"/>
                        </a:lnSpc>
                        <a:spcAft>
                          <a:spcPts val="0"/>
                        </a:spcAft>
                        <a:buFont typeface="+mj-lt"/>
                        <a:buNone/>
                        <a:tabLst>
                          <a:tab pos="180975" algn="l"/>
                        </a:tabLst>
                      </a:pPr>
                      <a:r>
                        <a:rPr lang="es-ES" sz="1600" dirty="0" smtClean="0">
                          <a:effectLst/>
                          <a:latin typeface="Tahoma" pitchFamily="34" charset="0"/>
                          <a:ea typeface="Tahoma" pitchFamily="34" charset="0"/>
                          <a:cs typeface="Tahoma" pitchFamily="34" charset="0"/>
                        </a:rPr>
                        <a:t>3-Determinar  los intervalos de clase , primero los inferiores y después los superiores.</a:t>
                      </a:r>
                      <a:endParaRPr lang="es-ES" sz="1600" dirty="0">
                        <a:effectLst/>
                        <a:latin typeface="Tahoma" pitchFamily="34" charset="0"/>
                        <a:ea typeface="Tahoma" pitchFamily="34" charset="0"/>
                        <a:cs typeface="Tahoma" pitchFamily="34" charset="0"/>
                      </a:endParaRPr>
                    </a:p>
                  </a:txBody>
                  <a:tcPr marL="52982" marR="52982" marT="0" marB="0"/>
                </a:tc>
                <a:tc>
                  <a:txBody>
                    <a:bodyPr/>
                    <a:lstStyle/>
                    <a:p>
                      <a:pPr marL="0" indent="0" algn="just">
                        <a:lnSpc>
                          <a:spcPct val="115000"/>
                        </a:lnSpc>
                        <a:spcAft>
                          <a:spcPts val="0"/>
                        </a:spcAft>
                        <a:tabLst>
                          <a:tab pos="180975" algn="l"/>
                        </a:tabLst>
                      </a:pPr>
                      <a:r>
                        <a:rPr lang="es-ES" sz="1600" b="1" dirty="0">
                          <a:solidFill>
                            <a:srgbClr val="C00000"/>
                          </a:solidFill>
                          <a:effectLst/>
                          <a:latin typeface="Tahoma" pitchFamily="34" charset="0"/>
                          <a:ea typeface="Tahoma" pitchFamily="34" charset="0"/>
                          <a:cs typeface="Tahoma" pitchFamily="34" charset="0"/>
                        </a:rPr>
                        <a:t>El LI de la primera clase comienza en el valor mínimo. Los demás se obtienen sumándole la amplitud.</a:t>
                      </a:r>
                    </a:p>
                    <a:p>
                      <a:pPr algn="just">
                        <a:lnSpc>
                          <a:spcPct val="115000"/>
                        </a:lnSpc>
                        <a:spcAft>
                          <a:spcPts val="0"/>
                        </a:spcAft>
                        <a:tabLst>
                          <a:tab pos="180975" algn="l"/>
                        </a:tabLst>
                      </a:pPr>
                      <a:r>
                        <a:rPr lang="es-ES" sz="1600" b="1" dirty="0">
                          <a:solidFill>
                            <a:schemeClr val="tx2"/>
                          </a:solidFill>
                          <a:effectLst/>
                          <a:latin typeface="Tahoma" pitchFamily="34" charset="0"/>
                          <a:ea typeface="Tahoma" pitchFamily="34" charset="0"/>
                          <a:cs typeface="Tahoma" pitchFamily="34" charset="0"/>
                        </a:rPr>
                        <a:t>El LS de la primera clase se halla restando una unidad al LI de la segunda clase. Los demás se hallan sumando la amplitud</a:t>
                      </a:r>
                      <a:r>
                        <a:rPr lang="es-ES" sz="1600" b="1" dirty="0" smtClean="0">
                          <a:solidFill>
                            <a:schemeClr val="tx2"/>
                          </a:solidFill>
                          <a:effectLst/>
                          <a:latin typeface="Tahoma" pitchFamily="34" charset="0"/>
                          <a:ea typeface="Tahoma" pitchFamily="34" charset="0"/>
                          <a:cs typeface="Tahoma" pitchFamily="34" charset="0"/>
                        </a:rPr>
                        <a:t>. </a:t>
                      </a:r>
                      <a:endParaRPr lang="es-ES" sz="1600" b="1" dirty="0">
                        <a:solidFill>
                          <a:schemeClr val="tx2"/>
                        </a:solidFill>
                        <a:effectLst/>
                        <a:latin typeface="Tahoma" pitchFamily="34" charset="0"/>
                        <a:ea typeface="Tahoma" pitchFamily="34" charset="0"/>
                        <a:cs typeface="Tahoma" pitchFamily="34" charset="0"/>
                      </a:endParaRPr>
                    </a:p>
                  </a:txBody>
                  <a:tcPr marL="52982" marR="52982" marT="0" marB="0"/>
                </a:tc>
                <a:extLst>
                  <a:ext uri="{0D108BD9-81ED-4DB2-BD59-A6C34878D82A}"/>
                </a:extLst>
              </a:tr>
              <a:tr h="1121664">
                <a:tc>
                  <a:txBody>
                    <a:bodyPr/>
                    <a:lstStyle/>
                    <a:p>
                      <a:pPr marL="0" lvl="0" indent="0" algn="just">
                        <a:lnSpc>
                          <a:spcPct val="115000"/>
                        </a:lnSpc>
                        <a:spcAft>
                          <a:spcPts val="0"/>
                        </a:spcAft>
                        <a:buFont typeface="+mj-lt"/>
                        <a:buNone/>
                        <a:tabLst>
                          <a:tab pos="180975" algn="l"/>
                        </a:tabLst>
                      </a:pPr>
                      <a:r>
                        <a:rPr lang="es-ES" sz="1600" dirty="0" smtClean="0">
                          <a:effectLst/>
                          <a:latin typeface="Tahoma" pitchFamily="34" charset="0"/>
                          <a:ea typeface="Tahoma" pitchFamily="34" charset="0"/>
                          <a:cs typeface="Tahoma" pitchFamily="34" charset="0"/>
                        </a:rPr>
                        <a:t>4-Construir </a:t>
                      </a:r>
                      <a:r>
                        <a:rPr lang="es-ES" sz="1600" dirty="0">
                          <a:effectLst/>
                          <a:latin typeface="Tahoma" pitchFamily="34" charset="0"/>
                          <a:ea typeface="Tahoma" pitchFamily="34" charset="0"/>
                          <a:cs typeface="Tahoma" pitchFamily="34" charset="0"/>
                        </a:rPr>
                        <a:t>la tabla a partir de determinar las frecuencias absolutas, relativas, acumuladas y por cientos respectivamente.</a:t>
                      </a:r>
                    </a:p>
                  </a:txBody>
                  <a:tcPr marL="52982" marR="52982" marT="0" marB="0"/>
                </a:tc>
                <a:tc>
                  <a:txBody>
                    <a:bodyPr/>
                    <a:lstStyle/>
                    <a:p>
                      <a:pPr marL="0" indent="0" algn="just">
                        <a:lnSpc>
                          <a:spcPct val="115000"/>
                        </a:lnSpc>
                        <a:spcAft>
                          <a:spcPts val="0"/>
                        </a:spcAft>
                        <a:tabLst>
                          <a:tab pos="180975" algn="l"/>
                        </a:tabLst>
                      </a:pPr>
                      <a:r>
                        <a:rPr lang="es-ES" sz="1600" b="1" dirty="0">
                          <a:solidFill>
                            <a:schemeClr val="tx1"/>
                          </a:solidFill>
                          <a:effectLst/>
                          <a:latin typeface="Tahoma" pitchFamily="34" charset="0"/>
                          <a:ea typeface="Tahoma" pitchFamily="34" charset="0"/>
                          <a:cs typeface="Tahoma" pitchFamily="34" charset="0"/>
                        </a:rPr>
                        <a:t>fa=</a:t>
                      </a:r>
                      <a:r>
                        <a:rPr lang="es-ES" sz="1600" b="1" dirty="0" err="1">
                          <a:solidFill>
                            <a:schemeClr val="tx1"/>
                          </a:solidFill>
                          <a:effectLst/>
                          <a:latin typeface="Tahoma" pitchFamily="34" charset="0"/>
                          <a:ea typeface="Tahoma" pitchFamily="34" charset="0"/>
                          <a:cs typeface="Tahoma" pitchFamily="34" charset="0"/>
                        </a:rPr>
                        <a:t>nro</a:t>
                      </a:r>
                      <a:r>
                        <a:rPr lang="es-ES" sz="1600" b="1" dirty="0">
                          <a:solidFill>
                            <a:schemeClr val="tx1"/>
                          </a:solidFill>
                          <a:effectLst/>
                          <a:latin typeface="Tahoma" pitchFamily="34" charset="0"/>
                          <a:ea typeface="Tahoma" pitchFamily="34" charset="0"/>
                          <a:cs typeface="Tahoma" pitchFamily="34" charset="0"/>
                        </a:rPr>
                        <a:t> de ocurrencias en cada clase.</a:t>
                      </a:r>
                    </a:p>
                    <a:p>
                      <a:pPr marL="0" indent="0" algn="just">
                        <a:lnSpc>
                          <a:spcPct val="115000"/>
                        </a:lnSpc>
                        <a:spcAft>
                          <a:spcPts val="0"/>
                        </a:spcAft>
                        <a:tabLst>
                          <a:tab pos="180975" algn="l"/>
                        </a:tabLst>
                      </a:pPr>
                      <a:r>
                        <a:rPr lang="es-ES" sz="1600" b="1" dirty="0" err="1">
                          <a:solidFill>
                            <a:schemeClr val="tx1"/>
                          </a:solidFill>
                          <a:effectLst/>
                          <a:latin typeface="Tahoma" pitchFamily="34" charset="0"/>
                          <a:ea typeface="Tahoma" pitchFamily="34" charset="0"/>
                          <a:cs typeface="Tahoma" pitchFamily="34" charset="0"/>
                        </a:rPr>
                        <a:t>fr</a:t>
                      </a:r>
                      <a:r>
                        <a:rPr lang="es-ES" sz="1600" b="1" dirty="0">
                          <a:solidFill>
                            <a:schemeClr val="tx1"/>
                          </a:solidFill>
                          <a:effectLst/>
                          <a:latin typeface="Tahoma" pitchFamily="34" charset="0"/>
                          <a:ea typeface="Tahoma" pitchFamily="34" charset="0"/>
                          <a:cs typeface="Tahoma" pitchFamily="34" charset="0"/>
                        </a:rPr>
                        <a:t>=fa/n</a:t>
                      </a:r>
                    </a:p>
                    <a:p>
                      <a:pPr marL="0" indent="0" algn="just">
                        <a:lnSpc>
                          <a:spcPct val="115000"/>
                        </a:lnSpc>
                        <a:spcAft>
                          <a:spcPts val="0"/>
                        </a:spcAft>
                        <a:tabLst>
                          <a:tab pos="180975" algn="l"/>
                        </a:tabLst>
                      </a:pPr>
                      <a:r>
                        <a:rPr lang="es-ES" sz="1600" b="1" dirty="0">
                          <a:solidFill>
                            <a:schemeClr val="tx1"/>
                          </a:solidFill>
                          <a:effectLst/>
                          <a:latin typeface="Tahoma" pitchFamily="34" charset="0"/>
                          <a:ea typeface="Tahoma" pitchFamily="34" charset="0"/>
                          <a:cs typeface="Tahoma" pitchFamily="34" charset="0"/>
                        </a:rPr>
                        <a:t>FA=suma acumulativa de cada frecuencia</a:t>
                      </a:r>
                      <a:r>
                        <a:rPr lang="es-ES" sz="1600" b="1" dirty="0">
                          <a:solidFill>
                            <a:schemeClr val="tx2"/>
                          </a:solidFill>
                          <a:effectLst/>
                          <a:latin typeface="Tahoma" pitchFamily="34" charset="0"/>
                          <a:ea typeface="Tahoma" pitchFamily="34" charset="0"/>
                          <a:cs typeface="Tahoma" pitchFamily="34" charset="0"/>
                        </a:rPr>
                        <a:t>.</a:t>
                      </a:r>
                    </a:p>
                  </a:txBody>
                  <a:tcPr marL="52982" marR="52982" marT="0" marB="0"/>
                </a:tc>
                <a:extLst>
                  <a:ext uri="{0D108BD9-81ED-4DB2-BD59-A6C34878D82A}"/>
                </a:extLst>
              </a:tr>
            </a:tbl>
          </a:graphicData>
        </a:graphic>
      </p:graphicFrame>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7488"/>
            <a:ext cx="8229600" cy="460375"/>
          </a:xfrm>
          <a:ln>
            <a:solidFill>
              <a:srgbClr val="000000"/>
            </a:solidFill>
            <a:miter lim="800000"/>
            <a:headEnd/>
            <a:tailEnd/>
          </a:ln>
        </p:spPr>
        <p:txBody>
          <a:bodyPr>
            <a:spAutoFit/>
          </a:bodyPr>
          <a:lstStyle/>
          <a:p>
            <a:pPr eaLnBrk="1" hangingPunct="1">
              <a:defRPr/>
            </a:pPr>
            <a:r>
              <a:rPr lang="es-ES" sz="2400" b="1" dirty="0">
                <a:solidFill>
                  <a:srgbClr val="FF0000"/>
                </a:solidFill>
                <a:latin typeface="Tahoma" panose="020B0604030504040204" pitchFamily="34" charset="0"/>
                <a:ea typeface="+mn-ea"/>
                <a:cs typeface="Tahoma" panose="020B0604030504040204" pitchFamily="34" charset="0"/>
              </a:rPr>
              <a:t>Ejemplo</a:t>
            </a:r>
          </a:p>
        </p:txBody>
      </p:sp>
      <p:sp>
        <p:nvSpPr>
          <p:cNvPr id="3" name="CuadroTexto 2"/>
          <p:cNvSpPr txBox="1"/>
          <p:nvPr/>
        </p:nvSpPr>
        <p:spPr>
          <a:xfrm>
            <a:off x="250825" y="928688"/>
            <a:ext cx="8713788" cy="10160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defRPr/>
            </a:pPr>
            <a:r>
              <a:rPr lang="es-ES" sz="2000" u="none" dirty="0"/>
              <a:t>Se toma el peso en kg de un grupo de </a:t>
            </a:r>
            <a:r>
              <a:rPr lang="es-ES" sz="2000" u="none" dirty="0" smtClean="0"/>
              <a:t>pacientes </a:t>
            </a:r>
            <a:r>
              <a:rPr lang="es-ES" sz="2000" u="none" dirty="0"/>
              <a:t> (</a:t>
            </a:r>
            <a:r>
              <a:rPr lang="es-ES" sz="2000" u="none" dirty="0" smtClean="0"/>
              <a:t>n=15) </a:t>
            </a:r>
            <a:r>
              <a:rPr lang="es-ES" sz="2000" u="none" dirty="0"/>
              <a:t>que asisten a consulta:</a:t>
            </a:r>
          </a:p>
          <a:p>
            <a:pPr algn="just">
              <a:defRPr/>
            </a:pPr>
            <a:r>
              <a:rPr lang="es-ES" sz="2000" u="none" dirty="0"/>
              <a:t>70,3; 69,0; 68,5; 65,0; 60,0; 72,2; 75,4; 67,3; 63,4; 69,5; 74,7; 73,4; 67,2</a:t>
            </a:r>
          </a:p>
          <a:p>
            <a:pPr>
              <a:defRPr/>
            </a:pPr>
            <a:r>
              <a:rPr lang="es-ES" sz="2000" u="none" dirty="0"/>
              <a:t>68,5; </a:t>
            </a:r>
            <a:r>
              <a:rPr lang="es-ES" sz="2000" u="none" dirty="0" smtClean="0"/>
              <a:t>71,4</a:t>
            </a:r>
            <a:endParaRPr lang="es-ES" sz="2000" u="none" dirty="0"/>
          </a:p>
        </p:txBody>
      </p:sp>
      <p:sp>
        <p:nvSpPr>
          <p:cNvPr id="4" name="CuadroTexto 3"/>
          <p:cNvSpPr txBox="1"/>
          <p:nvPr/>
        </p:nvSpPr>
        <p:spPr>
          <a:xfrm>
            <a:off x="1722540" y="2268861"/>
            <a:ext cx="1471612" cy="4000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s-ES" sz="2000" u="none" dirty="0" err="1"/>
              <a:t>Vmax</a:t>
            </a:r>
            <a:r>
              <a:rPr lang="es-ES" sz="2000" u="none" dirty="0"/>
              <a:t>=75,4 </a:t>
            </a:r>
          </a:p>
        </p:txBody>
      </p:sp>
      <p:sp>
        <p:nvSpPr>
          <p:cNvPr id="5" name="CuadroTexto 4"/>
          <p:cNvSpPr txBox="1"/>
          <p:nvPr/>
        </p:nvSpPr>
        <p:spPr>
          <a:xfrm>
            <a:off x="3444875" y="2231339"/>
            <a:ext cx="1379537" cy="4000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s-ES" sz="2000" u="none" dirty="0" err="1"/>
              <a:t>Vmin</a:t>
            </a:r>
            <a:r>
              <a:rPr lang="es-ES" sz="2000" u="none" dirty="0"/>
              <a:t>=60,0 </a:t>
            </a:r>
          </a:p>
        </p:txBody>
      </p:sp>
      <p:sp>
        <p:nvSpPr>
          <p:cNvPr id="6" name="CuadroTexto 5"/>
          <p:cNvSpPr txBox="1"/>
          <p:nvPr/>
        </p:nvSpPr>
        <p:spPr>
          <a:xfrm>
            <a:off x="5058568" y="2231339"/>
            <a:ext cx="1079500" cy="4000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s-ES" sz="2000" u="none" dirty="0"/>
              <a:t>R=15,4 </a:t>
            </a:r>
          </a:p>
        </p:txBody>
      </p:sp>
      <p:sp>
        <p:nvSpPr>
          <p:cNvPr id="7" name="CuadroTexto 6"/>
          <p:cNvSpPr txBox="1"/>
          <p:nvPr/>
        </p:nvSpPr>
        <p:spPr>
          <a:xfrm>
            <a:off x="217444" y="2267527"/>
            <a:ext cx="1296988" cy="4000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s-ES" sz="2000" u="none" dirty="0"/>
              <a:t>K=3,87=4 </a:t>
            </a:r>
          </a:p>
        </p:txBody>
      </p:sp>
      <p:sp>
        <p:nvSpPr>
          <p:cNvPr id="8" name="CuadroTexto 7"/>
          <p:cNvSpPr txBox="1"/>
          <p:nvPr/>
        </p:nvSpPr>
        <p:spPr>
          <a:xfrm>
            <a:off x="6372225" y="2263775"/>
            <a:ext cx="2314575" cy="4000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s-ES" sz="2000" u="none" dirty="0"/>
              <a:t>A=15,4/4=3,85=3.9 </a:t>
            </a:r>
          </a:p>
        </p:txBody>
      </p:sp>
      <p:graphicFrame>
        <p:nvGraphicFramePr>
          <p:cNvPr id="9" name="Tabla 8"/>
          <p:cNvGraphicFramePr>
            <a:graphicFrameLocks noGrp="1"/>
          </p:cNvGraphicFramePr>
          <p:nvPr>
            <p:extLst>
              <p:ext uri="{D42A27DB-BD31-4B8C-83A1-F6EECF244321}">
                <p14:modId xmlns:p14="http://schemas.microsoft.com/office/powerpoint/2010/main" val="2967027518"/>
              </p:ext>
            </p:extLst>
          </p:nvPr>
        </p:nvGraphicFramePr>
        <p:xfrm>
          <a:off x="385763" y="2997200"/>
          <a:ext cx="8434384" cy="2376924"/>
        </p:xfrm>
        <a:graphic>
          <a:graphicData uri="http://schemas.openxmlformats.org/drawingml/2006/table">
            <a:tbl>
              <a:tblPr firstRow="1" bandRow="1">
                <a:tableStyleId>{5C22544A-7EE6-4342-B048-85BDC9FD1C3A}</a:tableStyleId>
              </a:tblPr>
              <a:tblGrid>
                <a:gridCol w="1204912">
                  <a:extLst>
                    <a:ext uri="{9D8B030D-6E8A-4147-A177-3AD203B41FA5}"/>
                  </a:extLst>
                </a:gridCol>
                <a:gridCol w="1204912">
                  <a:extLst>
                    <a:ext uri="{9D8B030D-6E8A-4147-A177-3AD203B41FA5}"/>
                  </a:extLst>
                </a:gridCol>
                <a:gridCol w="1204912">
                  <a:extLst>
                    <a:ext uri="{9D8B030D-6E8A-4147-A177-3AD203B41FA5}"/>
                  </a:extLst>
                </a:gridCol>
                <a:gridCol w="1204912">
                  <a:extLst>
                    <a:ext uri="{9D8B030D-6E8A-4147-A177-3AD203B41FA5}"/>
                  </a:extLst>
                </a:gridCol>
                <a:gridCol w="1204912">
                  <a:extLst>
                    <a:ext uri="{9D8B030D-6E8A-4147-A177-3AD203B41FA5}"/>
                  </a:extLst>
                </a:gridCol>
                <a:gridCol w="1204912">
                  <a:extLst>
                    <a:ext uri="{9D8B030D-6E8A-4147-A177-3AD203B41FA5}"/>
                  </a:extLst>
                </a:gridCol>
                <a:gridCol w="1204912">
                  <a:extLst>
                    <a:ext uri="{9D8B030D-6E8A-4147-A177-3AD203B41FA5}"/>
                  </a:extLst>
                </a:gridCol>
              </a:tblGrid>
              <a:tr h="396081">
                <a:tc gridSpan="2">
                  <a:txBody>
                    <a:bodyPr/>
                    <a:lstStyle/>
                    <a:p>
                      <a:pPr algn="ctr"/>
                      <a:r>
                        <a:rPr lang="es-ES" sz="2000" dirty="0" smtClean="0"/>
                        <a:t>Peso kg</a:t>
                      </a:r>
                      <a:endParaRPr lang="es-ES" sz="2000" dirty="0"/>
                    </a:p>
                  </a:txBody>
                  <a:tcPr marL="91430" marR="91430" marT="45677" marB="45677"/>
                </a:tc>
                <a:tc hMerge="1">
                  <a:txBody>
                    <a:bodyPr/>
                    <a:lstStyle/>
                    <a:p>
                      <a:endParaRPr lang="es-ES" dirty="0"/>
                    </a:p>
                  </a:txBody>
                  <a:tcPr/>
                </a:tc>
                <a:tc>
                  <a:txBody>
                    <a:bodyPr/>
                    <a:lstStyle/>
                    <a:p>
                      <a:pPr algn="ctr"/>
                      <a:r>
                        <a:rPr lang="es-ES" sz="2000" dirty="0" smtClean="0">
                          <a:solidFill>
                            <a:schemeClr val="accent2"/>
                          </a:solidFill>
                        </a:rPr>
                        <a:t>fa</a:t>
                      </a:r>
                      <a:endParaRPr lang="es-ES" sz="2000" dirty="0">
                        <a:solidFill>
                          <a:schemeClr val="accent2"/>
                        </a:solidFill>
                      </a:endParaRPr>
                    </a:p>
                  </a:txBody>
                  <a:tcPr marL="91430" marR="91430" marT="45677" marB="45677"/>
                </a:tc>
                <a:tc>
                  <a:txBody>
                    <a:bodyPr/>
                    <a:lstStyle/>
                    <a:p>
                      <a:pPr algn="ctr"/>
                      <a:r>
                        <a:rPr lang="es-ES" sz="2000" dirty="0" err="1" smtClean="0"/>
                        <a:t>fr</a:t>
                      </a:r>
                      <a:endParaRPr lang="es-ES" sz="2000" dirty="0"/>
                    </a:p>
                  </a:txBody>
                  <a:tcPr marL="91430" marR="91430" marT="45677" marB="45677"/>
                </a:tc>
                <a:tc>
                  <a:txBody>
                    <a:bodyPr/>
                    <a:lstStyle/>
                    <a:p>
                      <a:pPr algn="ctr"/>
                      <a:r>
                        <a:rPr lang="es-ES" sz="2000" dirty="0" err="1" smtClean="0"/>
                        <a:t>fra</a:t>
                      </a:r>
                      <a:endParaRPr lang="es-ES" sz="2000" dirty="0"/>
                    </a:p>
                  </a:txBody>
                  <a:tcPr marL="91430" marR="91430" marT="45677" marB="45677"/>
                </a:tc>
                <a:tc>
                  <a:txBody>
                    <a:bodyPr/>
                    <a:lstStyle/>
                    <a:p>
                      <a:pPr algn="ctr"/>
                      <a:r>
                        <a:rPr lang="es-ES" sz="2000" dirty="0" smtClean="0">
                          <a:solidFill>
                            <a:schemeClr val="accent2"/>
                          </a:solidFill>
                        </a:rPr>
                        <a:t>%</a:t>
                      </a:r>
                      <a:endParaRPr lang="es-ES" sz="2000" dirty="0">
                        <a:solidFill>
                          <a:schemeClr val="accent2"/>
                        </a:solidFill>
                      </a:endParaRPr>
                    </a:p>
                  </a:txBody>
                  <a:tcPr marL="91430" marR="91430" marT="45677" marB="45677"/>
                </a:tc>
                <a:tc>
                  <a:txBody>
                    <a:bodyPr/>
                    <a:lstStyle/>
                    <a:p>
                      <a:pPr algn="ctr"/>
                      <a:r>
                        <a:rPr lang="es-ES" sz="2000" dirty="0" smtClean="0"/>
                        <a:t>FAA</a:t>
                      </a:r>
                      <a:endParaRPr lang="es-ES" sz="2000" dirty="0"/>
                    </a:p>
                  </a:txBody>
                  <a:tcPr marL="91430" marR="91430" marT="45677" marB="45677"/>
                </a:tc>
                <a:extLst>
                  <a:ext uri="{0D108BD9-81ED-4DB2-BD59-A6C34878D82A}"/>
                </a:extLst>
              </a:tr>
              <a:tr h="396081">
                <a:tc>
                  <a:txBody>
                    <a:bodyPr/>
                    <a:lstStyle/>
                    <a:p>
                      <a:pPr algn="ctr" fontAlgn="b"/>
                      <a:r>
                        <a:rPr lang="es-ES" sz="2000" b="0" i="0" u="none" strike="noStrike" dirty="0" smtClean="0">
                          <a:solidFill>
                            <a:srgbClr val="000000"/>
                          </a:solidFill>
                          <a:effectLst/>
                          <a:latin typeface="Calibri" panose="020F0502020204030204" pitchFamily="34" charset="0"/>
                        </a:rPr>
                        <a:t>60,0</a:t>
                      </a:r>
                      <a:endParaRPr lang="es-ES" sz="2000" b="0" i="0" u="none" strike="noStrike" dirty="0">
                        <a:solidFill>
                          <a:srgbClr val="000000"/>
                        </a:solidFill>
                        <a:effectLst/>
                        <a:latin typeface="Calibri" panose="020F0502020204030204" pitchFamily="34" charset="0"/>
                      </a:endParaRPr>
                    </a:p>
                  </a:txBody>
                  <a:tcPr marL="9524" marR="9524" marT="9516" marB="0" anchor="b"/>
                </a:tc>
                <a:tc>
                  <a:txBody>
                    <a:bodyPr/>
                    <a:lstStyle/>
                    <a:p>
                      <a:pPr algn="ctr" fontAlgn="b"/>
                      <a:r>
                        <a:rPr lang="es-ES" sz="2000" b="0" i="0" u="none" strike="noStrike" dirty="0">
                          <a:solidFill>
                            <a:srgbClr val="000000"/>
                          </a:solidFill>
                          <a:effectLst/>
                          <a:latin typeface="Calibri" panose="020F0502020204030204" pitchFamily="34" charset="0"/>
                        </a:rPr>
                        <a:t>63,8</a:t>
                      </a:r>
                    </a:p>
                  </a:txBody>
                  <a:tcPr marL="9524" marR="9524" marT="9516" marB="0" anchor="b"/>
                </a:tc>
                <a:tc>
                  <a:txBody>
                    <a:bodyPr/>
                    <a:lstStyle/>
                    <a:p>
                      <a:pPr algn="ctr"/>
                      <a:r>
                        <a:rPr lang="es-ES" sz="2000" b="0" i="0" u="none" strike="noStrike" kern="1200" dirty="0" smtClean="0">
                          <a:solidFill>
                            <a:schemeClr val="accent2"/>
                          </a:solidFill>
                          <a:effectLst/>
                          <a:latin typeface="Calibri" panose="020F0502020204030204" pitchFamily="34" charset="0"/>
                          <a:ea typeface="+mn-ea"/>
                          <a:cs typeface="+mn-cs"/>
                        </a:rPr>
                        <a:t>2</a:t>
                      </a:r>
                      <a:endParaRPr lang="es-ES" sz="2000" b="0" i="0" u="none" strike="noStrike" kern="1200" dirty="0">
                        <a:solidFill>
                          <a:schemeClr val="accent2"/>
                        </a:solidFill>
                        <a:effectLst/>
                        <a:latin typeface="Calibri" panose="020F0502020204030204" pitchFamily="34" charset="0"/>
                        <a:ea typeface="+mn-ea"/>
                        <a:cs typeface="+mn-cs"/>
                      </a:endParaRPr>
                    </a:p>
                  </a:txBody>
                  <a:tcPr marL="91430" marR="91430" marT="45677" marB="45677"/>
                </a:tc>
                <a:tc>
                  <a:txBody>
                    <a:bodyPr/>
                    <a:lstStyle/>
                    <a:p>
                      <a:pPr algn="ctr" fontAlgn="b"/>
                      <a:r>
                        <a:rPr lang="es-ES" sz="2000" b="0" i="0" u="none" strike="noStrike" kern="1200" dirty="0" smtClean="0">
                          <a:solidFill>
                            <a:srgbClr val="000000"/>
                          </a:solidFill>
                          <a:effectLst/>
                          <a:latin typeface="Calibri" panose="020F0502020204030204" pitchFamily="34" charset="0"/>
                          <a:ea typeface="+mn-ea"/>
                          <a:cs typeface="+mn-cs"/>
                        </a:rPr>
                        <a:t>0,13</a:t>
                      </a:r>
                      <a:endParaRPr lang="es-ES" sz="2000" b="0" i="0" u="none" strike="noStrike" kern="1200" dirty="0">
                        <a:solidFill>
                          <a:srgbClr val="000000"/>
                        </a:solidFill>
                        <a:effectLst/>
                        <a:latin typeface="Calibri" panose="020F0502020204030204" pitchFamily="34" charset="0"/>
                        <a:ea typeface="+mn-ea"/>
                        <a:cs typeface="+mn-cs"/>
                      </a:endParaRPr>
                    </a:p>
                  </a:txBody>
                  <a:tcPr marL="9524" marR="9524" marT="9516" marB="0" anchor="b"/>
                </a:tc>
                <a:tc>
                  <a:txBody>
                    <a:bodyPr/>
                    <a:lstStyle/>
                    <a:p>
                      <a:pPr algn="ctr"/>
                      <a:r>
                        <a:rPr lang="es-ES" sz="1800" dirty="0" smtClean="0"/>
                        <a:t>0,13</a:t>
                      </a:r>
                    </a:p>
                  </a:txBody>
                  <a:tcPr marL="91430" marR="91430" marT="45677" marB="45677"/>
                </a:tc>
                <a:tc>
                  <a:txBody>
                    <a:bodyPr/>
                    <a:lstStyle/>
                    <a:p>
                      <a:pPr algn="ctr" fontAlgn="b"/>
                      <a:r>
                        <a:rPr lang="es-ES" sz="2000" b="0" i="0" u="none" strike="noStrike" kern="1200" dirty="0">
                          <a:solidFill>
                            <a:schemeClr val="accent2"/>
                          </a:solidFill>
                          <a:effectLst/>
                          <a:latin typeface="Calibri" panose="020F0502020204030204" pitchFamily="34" charset="0"/>
                          <a:ea typeface="+mn-ea"/>
                          <a:cs typeface="+mn-cs"/>
                        </a:rPr>
                        <a:t>13,3</a:t>
                      </a:r>
                    </a:p>
                  </a:txBody>
                  <a:tcPr marL="9524" marR="9524" marT="9516" marB="0" anchor="b"/>
                </a:tc>
                <a:tc>
                  <a:txBody>
                    <a:bodyPr/>
                    <a:lstStyle/>
                    <a:p>
                      <a:pPr algn="ctr"/>
                      <a:r>
                        <a:rPr lang="es-ES" sz="1800" dirty="0" smtClean="0"/>
                        <a:t>2</a:t>
                      </a:r>
                    </a:p>
                  </a:txBody>
                  <a:tcPr marL="91430" marR="91430" marT="45677" marB="45677"/>
                </a:tc>
                <a:extLst>
                  <a:ext uri="{0D108BD9-81ED-4DB2-BD59-A6C34878D82A}"/>
                </a:extLst>
              </a:tr>
              <a:tr h="396081">
                <a:tc>
                  <a:txBody>
                    <a:bodyPr/>
                    <a:lstStyle/>
                    <a:p>
                      <a:pPr algn="ctr" fontAlgn="b"/>
                      <a:r>
                        <a:rPr lang="es-ES" sz="2000" b="0" i="0" u="none" strike="noStrike" dirty="0">
                          <a:solidFill>
                            <a:srgbClr val="000000"/>
                          </a:solidFill>
                          <a:effectLst/>
                          <a:latin typeface="Calibri" panose="020F0502020204030204" pitchFamily="34" charset="0"/>
                        </a:rPr>
                        <a:t>63,9</a:t>
                      </a:r>
                    </a:p>
                  </a:txBody>
                  <a:tcPr marL="9524" marR="9524" marT="9516" marB="0" anchor="b"/>
                </a:tc>
                <a:tc>
                  <a:txBody>
                    <a:bodyPr/>
                    <a:lstStyle/>
                    <a:p>
                      <a:pPr algn="ctr" fontAlgn="b"/>
                      <a:r>
                        <a:rPr lang="es-ES" sz="2000" b="0" i="0" u="none" strike="noStrike" dirty="0" smtClean="0">
                          <a:solidFill>
                            <a:srgbClr val="000000"/>
                          </a:solidFill>
                          <a:effectLst/>
                          <a:latin typeface="Calibri" panose="020F0502020204030204" pitchFamily="34" charset="0"/>
                        </a:rPr>
                        <a:t>67,7</a:t>
                      </a:r>
                      <a:endParaRPr lang="es-ES" sz="2000" b="0" i="0" u="none" strike="noStrike" dirty="0">
                        <a:solidFill>
                          <a:srgbClr val="000000"/>
                        </a:solidFill>
                        <a:effectLst/>
                        <a:latin typeface="Calibri" panose="020F0502020204030204" pitchFamily="34" charset="0"/>
                      </a:endParaRPr>
                    </a:p>
                  </a:txBody>
                  <a:tcPr marL="9524" marR="9524" marT="9516" marB="0" anchor="b"/>
                </a:tc>
                <a:tc>
                  <a:txBody>
                    <a:bodyPr/>
                    <a:lstStyle/>
                    <a:p>
                      <a:pPr algn="ctr"/>
                      <a:r>
                        <a:rPr lang="es-ES" sz="2000" b="0" i="0" u="none" strike="noStrike" kern="1200" dirty="0" smtClean="0">
                          <a:solidFill>
                            <a:schemeClr val="accent2"/>
                          </a:solidFill>
                          <a:effectLst/>
                          <a:latin typeface="Calibri" panose="020F0502020204030204" pitchFamily="34" charset="0"/>
                          <a:ea typeface="+mn-ea"/>
                          <a:cs typeface="+mn-cs"/>
                        </a:rPr>
                        <a:t>3</a:t>
                      </a:r>
                      <a:endParaRPr lang="es-ES" sz="2000" b="0" i="0" u="none" strike="noStrike" kern="1200" dirty="0">
                        <a:solidFill>
                          <a:schemeClr val="accent2"/>
                        </a:solidFill>
                        <a:effectLst/>
                        <a:latin typeface="Calibri" panose="020F0502020204030204" pitchFamily="34" charset="0"/>
                        <a:ea typeface="+mn-ea"/>
                        <a:cs typeface="+mn-cs"/>
                      </a:endParaRPr>
                    </a:p>
                  </a:txBody>
                  <a:tcPr marL="91430" marR="91430" marT="45677" marB="45677"/>
                </a:tc>
                <a:tc>
                  <a:txBody>
                    <a:bodyPr/>
                    <a:lstStyle/>
                    <a:p>
                      <a:pPr algn="ctr" fontAlgn="b"/>
                      <a:r>
                        <a:rPr lang="es-ES" sz="2000" b="0" i="0" u="none" strike="noStrike" kern="1200" dirty="0">
                          <a:solidFill>
                            <a:srgbClr val="000000"/>
                          </a:solidFill>
                          <a:effectLst/>
                          <a:latin typeface="Calibri" panose="020F0502020204030204" pitchFamily="34" charset="0"/>
                          <a:ea typeface="+mn-ea"/>
                          <a:cs typeface="+mn-cs"/>
                        </a:rPr>
                        <a:t>0,2</a:t>
                      </a:r>
                    </a:p>
                  </a:txBody>
                  <a:tcPr marL="9524" marR="9524" marT="9516" marB="0" anchor="b"/>
                </a:tc>
                <a:tc>
                  <a:txBody>
                    <a:bodyPr/>
                    <a:lstStyle/>
                    <a:p>
                      <a:pPr algn="ctr"/>
                      <a:r>
                        <a:rPr lang="es-ES" sz="1800" dirty="0" smtClean="0"/>
                        <a:t>0,33</a:t>
                      </a:r>
                      <a:endParaRPr lang="es-ES" sz="1800" dirty="0"/>
                    </a:p>
                  </a:txBody>
                  <a:tcPr marL="91430" marR="91430" marT="45677" marB="45677"/>
                </a:tc>
                <a:tc>
                  <a:txBody>
                    <a:bodyPr/>
                    <a:lstStyle/>
                    <a:p>
                      <a:pPr algn="ctr" fontAlgn="b"/>
                      <a:r>
                        <a:rPr lang="es-ES" sz="2000" b="0" i="0" u="none" strike="noStrike" kern="1200" dirty="0">
                          <a:solidFill>
                            <a:schemeClr val="accent2"/>
                          </a:solidFill>
                          <a:effectLst/>
                          <a:latin typeface="Calibri" panose="020F0502020204030204" pitchFamily="34" charset="0"/>
                          <a:ea typeface="+mn-ea"/>
                          <a:cs typeface="+mn-cs"/>
                        </a:rPr>
                        <a:t>20</a:t>
                      </a:r>
                    </a:p>
                  </a:txBody>
                  <a:tcPr marL="9524" marR="9524" marT="9516" marB="0" anchor="b"/>
                </a:tc>
                <a:tc>
                  <a:txBody>
                    <a:bodyPr/>
                    <a:lstStyle/>
                    <a:p>
                      <a:pPr algn="ctr"/>
                      <a:r>
                        <a:rPr lang="es-ES" sz="1800" dirty="0" smtClean="0"/>
                        <a:t>5</a:t>
                      </a:r>
                      <a:endParaRPr lang="es-ES" sz="1800" dirty="0"/>
                    </a:p>
                  </a:txBody>
                  <a:tcPr marL="91430" marR="91430" marT="45677" marB="45677"/>
                </a:tc>
                <a:extLst>
                  <a:ext uri="{0D108BD9-81ED-4DB2-BD59-A6C34878D82A}"/>
                </a:extLst>
              </a:tr>
              <a:tr h="396081">
                <a:tc>
                  <a:txBody>
                    <a:bodyPr/>
                    <a:lstStyle/>
                    <a:p>
                      <a:pPr algn="ctr" fontAlgn="b"/>
                      <a:r>
                        <a:rPr lang="es-ES" sz="2000" b="0" i="0" u="none" strike="noStrike">
                          <a:solidFill>
                            <a:srgbClr val="000000"/>
                          </a:solidFill>
                          <a:effectLst/>
                          <a:latin typeface="Calibri" panose="020F0502020204030204" pitchFamily="34" charset="0"/>
                        </a:rPr>
                        <a:t>67,8</a:t>
                      </a:r>
                    </a:p>
                  </a:txBody>
                  <a:tcPr marL="9524" marR="9524" marT="9516" marB="0" anchor="b"/>
                </a:tc>
                <a:tc>
                  <a:txBody>
                    <a:bodyPr/>
                    <a:lstStyle/>
                    <a:p>
                      <a:pPr algn="ctr" fontAlgn="b"/>
                      <a:r>
                        <a:rPr lang="es-ES" sz="2000" b="0" i="0" u="none" strike="noStrike" dirty="0" smtClean="0">
                          <a:solidFill>
                            <a:srgbClr val="000000"/>
                          </a:solidFill>
                          <a:effectLst/>
                          <a:latin typeface="Calibri" panose="020F0502020204030204" pitchFamily="34" charset="0"/>
                        </a:rPr>
                        <a:t>71,6</a:t>
                      </a:r>
                      <a:endParaRPr lang="es-ES" sz="2000" b="0" i="0" u="none" strike="noStrike" dirty="0">
                        <a:solidFill>
                          <a:srgbClr val="000000"/>
                        </a:solidFill>
                        <a:effectLst/>
                        <a:latin typeface="Calibri" panose="020F0502020204030204" pitchFamily="34" charset="0"/>
                      </a:endParaRPr>
                    </a:p>
                  </a:txBody>
                  <a:tcPr marL="9524" marR="9524" marT="9516" marB="0" anchor="b"/>
                </a:tc>
                <a:tc>
                  <a:txBody>
                    <a:bodyPr/>
                    <a:lstStyle/>
                    <a:p>
                      <a:pPr algn="ctr"/>
                      <a:r>
                        <a:rPr lang="es-ES" sz="2000" b="0" i="0" u="none" strike="noStrike" kern="1200" dirty="0" smtClean="0">
                          <a:solidFill>
                            <a:schemeClr val="accent2"/>
                          </a:solidFill>
                          <a:effectLst/>
                          <a:latin typeface="Calibri" panose="020F0502020204030204" pitchFamily="34" charset="0"/>
                          <a:ea typeface="+mn-ea"/>
                          <a:cs typeface="+mn-cs"/>
                        </a:rPr>
                        <a:t>6</a:t>
                      </a:r>
                      <a:endParaRPr lang="es-ES" sz="2000" b="0" i="0" u="none" strike="noStrike" kern="1200" dirty="0">
                        <a:solidFill>
                          <a:schemeClr val="accent2"/>
                        </a:solidFill>
                        <a:effectLst/>
                        <a:latin typeface="Calibri" panose="020F0502020204030204" pitchFamily="34" charset="0"/>
                        <a:ea typeface="+mn-ea"/>
                        <a:cs typeface="+mn-cs"/>
                      </a:endParaRPr>
                    </a:p>
                  </a:txBody>
                  <a:tcPr marL="91430" marR="91430" marT="45677" marB="45677"/>
                </a:tc>
                <a:tc>
                  <a:txBody>
                    <a:bodyPr/>
                    <a:lstStyle/>
                    <a:p>
                      <a:pPr algn="ctr" fontAlgn="b"/>
                      <a:r>
                        <a:rPr lang="es-ES" sz="2000" b="0" i="0" u="none" strike="noStrike" kern="1200" dirty="0">
                          <a:solidFill>
                            <a:srgbClr val="000000"/>
                          </a:solidFill>
                          <a:effectLst/>
                          <a:latin typeface="Calibri" panose="020F0502020204030204" pitchFamily="34" charset="0"/>
                          <a:ea typeface="+mn-ea"/>
                          <a:cs typeface="+mn-cs"/>
                        </a:rPr>
                        <a:t>0,4</a:t>
                      </a:r>
                    </a:p>
                  </a:txBody>
                  <a:tcPr marL="9524" marR="9524" marT="9516" marB="0" anchor="b"/>
                </a:tc>
                <a:tc>
                  <a:txBody>
                    <a:bodyPr/>
                    <a:lstStyle/>
                    <a:p>
                      <a:pPr algn="ctr"/>
                      <a:r>
                        <a:rPr lang="es-ES" sz="1800" dirty="0" smtClean="0"/>
                        <a:t>0,73</a:t>
                      </a:r>
                      <a:endParaRPr lang="es-ES" sz="1800" dirty="0"/>
                    </a:p>
                  </a:txBody>
                  <a:tcPr marL="91430" marR="91430" marT="45677" marB="45677"/>
                </a:tc>
                <a:tc>
                  <a:txBody>
                    <a:bodyPr/>
                    <a:lstStyle/>
                    <a:p>
                      <a:pPr algn="ctr" fontAlgn="b"/>
                      <a:r>
                        <a:rPr lang="es-ES" sz="2000" b="0" i="0" u="none" strike="noStrike" kern="1200" dirty="0">
                          <a:solidFill>
                            <a:schemeClr val="accent2"/>
                          </a:solidFill>
                          <a:effectLst/>
                          <a:latin typeface="Calibri" panose="020F0502020204030204" pitchFamily="34" charset="0"/>
                          <a:ea typeface="+mn-ea"/>
                          <a:cs typeface="+mn-cs"/>
                        </a:rPr>
                        <a:t>40</a:t>
                      </a:r>
                    </a:p>
                  </a:txBody>
                  <a:tcPr marL="9524" marR="9524" marT="9516" marB="0" anchor="b"/>
                </a:tc>
                <a:tc>
                  <a:txBody>
                    <a:bodyPr/>
                    <a:lstStyle/>
                    <a:p>
                      <a:pPr algn="ctr"/>
                      <a:r>
                        <a:rPr lang="es-ES" sz="1800" dirty="0" smtClean="0"/>
                        <a:t>11</a:t>
                      </a:r>
                      <a:endParaRPr lang="es-ES" sz="1800" dirty="0"/>
                    </a:p>
                  </a:txBody>
                  <a:tcPr marL="91430" marR="91430" marT="45677" marB="45677"/>
                </a:tc>
                <a:extLst>
                  <a:ext uri="{0D108BD9-81ED-4DB2-BD59-A6C34878D82A}"/>
                </a:extLst>
              </a:tr>
              <a:tr h="396081">
                <a:tc>
                  <a:txBody>
                    <a:bodyPr/>
                    <a:lstStyle/>
                    <a:p>
                      <a:pPr algn="ctr" fontAlgn="b"/>
                      <a:r>
                        <a:rPr lang="es-ES" sz="2000" b="0" i="0" u="none" strike="noStrike">
                          <a:solidFill>
                            <a:srgbClr val="000000"/>
                          </a:solidFill>
                          <a:effectLst/>
                          <a:latin typeface="Calibri" panose="020F0502020204030204" pitchFamily="34" charset="0"/>
                        </a:rPr>
                        <a:t>71,7</a:t>
                      </a:r>
                    </a:p>
                  </a:txBody>
                  <a:tcPr marL="9524" marR="9524" marT="9516" marB="0" anchor="b"/>
                </a:tc>
                <a:tc>
                  <a:txBody>
                    <a:bodyPr/>
                    <a:lstStyle/>
                    <a:p>
                      <a:pPr algn="ctr" fontAlgn="b"/>
                      <a:r>
                        <a:rPr lang="es-ES" sz="2000" b="0" i="0" u="none" strike="noStrike" dirty="0" smtClean="0">
                          <a:solidFill>
                            <a:srgbClr val="000000"/>
                          </a:solidFill>
                          <a:effectLst/>
                          <a:latin typeface="Calibri" panose="020F0502020204030204" pitchFamily="34" charset="0"/>
                        </a:rPr>
                        <a:t>75,5</a:t>
                      </a:r>
                      <a:endParaRPr lang="es-ES" sz="2000" b="0" i="0" u="none" strike="noStrike" dirty="0">
                        <a:solidFill>
                          <a:srgbClr val="000000"/>
                        </a:solidFill>
                        <a:effectLst/>
                        <a:latin typeface="Calibri" panose="020F0502020204030204" pitchFamily="34" charset="0"/>
                      </a:endParaRPr>
                    </a:p>
                  </a:txBody>
                  <a:tcPr marL="9524" marR="9524" marT="9516" marB="0" anchor="b"/>
                </a:tc>
                <a:tc>
                  <a:txBody>
                    <a:bodyPr/>
                    <a:lstStyle/>
                    <a:p>
                      <a:pPr algn="ctr"/>
                      <a:r>
                        <a:rPr lang="es-ES" sz="2000" b="0" i="0" u="none" strike="noStrike" kern="1200" dirty="0" smtClean="0">
                          <a:solidFill>
                            <a:schemeClr val="accent2"/>
                          </a:solidFill>
                          <a:effectLst/>
                          <a:latin typeface="Calibri" panose="020F0502020204030204" pitchFamily="34" charset="0"/>
                          <a:ea typeface="+mn-ea"/>
                          <a:cs typeface="+mn-cs"/>
                        </a:rPr>
                        <a:t>4</a:t>
                      </a:r>
                      <a:endParaRPr lang="es-ES" sz="2000" b="0" i="0" u="none" strike="noStrike" kern="1200" dirty="0">
                        <a:solidFill>
                          <a:schemeClr val="accent2"/>
                        </a:solidFill>
                        <a:effectLst/>
                        <a:latin typeface="Calibri" panose="020F0502020204030204" pitchFamily="34" charset="0"/>
                        <a:ea typeface="+mn-ea"/>
                        <a:cs typeface="+mn-cs"/>
                      </a:endParaRPr>
                    </a:p>
                  </a:txBody>
                  <a:tcPr marL="91430" marR="91430" marT="45677" marB="45677"/>
                </a:tc>
                <a:tc>
                  <a:txBody>
                    <a:bodyPr/>
                    <a:lstStyle/>
                    <a:p>
                      <a:pPr algn="ctr" fontAlgn="b"/>
                      <a:r>
                        <a:rPr lang="es-ES" sz="2000" b="0" i="0" u="none" strike="noStrike" kern="1200" dirty="0" smtClean="0">
                          <a:solidFill>
                            <a:srgbClr val="000000"/>
                          </a:solidFill>
                          <a:effectLst/>
                          <a:latin typeface="Calibri" panose="020F0502020204030204" pitchFamily="34" charset="0"/>
                          <a:ea typeface="+mn-ea"/>
                          <a:cs typeface="+mn-cs"/>
                        </a:rPr>
                        <a:t>0,27</a:t>
                      </a:r>
                      <a:endParaRPr lang="es-ES" sz="2000" b="0" i="0" u="none" strike="noStrike" kern="1200" dirty="0">
                        <a:solidFill>
                          <a:srgbClr val="000000"/>
                        </a:solidFill>
                        <a:effectLst/>
                        <a:latin typeface="Calibri" panose="020F0502020204030204" pitchFamily="34" charset="0"/>
                        <a:ea typeface="+mn-ea"/>
                        <a:cs typeface="+mn-cs"/>
                      </a:endParaRPr>
                    </a:p>
                  </a:txBody>
                  <a:tcPr marL="9524" marR="9524" marT="9516" marB="0" anchor="b"/>
                </a:tc>
                <a:tc>
                  <a:txBody>
                    <a:bodyPr/>
                    <a:lstStyle/>
                    <a:p>
                      <a:pPr algn="ctr"/>
                      <a:r>
                        <a:rPr lang="es-ES" sz="1800" dirty="0" smtClean="0"/>
                        <a:t>1,00</a:t>
                      </a:r>
                      <a:endParaRPr lang="es-ES" sz="1800" dirty="0"/>
                    </a:p>
                  </a:txBody>
                  <a:tcPr marL="91430" marR="91430" marT="45677" marB="45677"/>
                </a:tc>
                <a:tc>
                  <a:txBody>
                    <a:bodyPr/>
                    <a:lstStyle/>
                    <a:p>
                      <a:pPr algn="ctr" fontAlgn="b"/>
                      <a:r>
                        <a:rPr lang="es-ES" sz="2000" b="0" i="0" u="none" strike="noStrike" kern="1200" dirty="0">
                          <a:solidFill>
                            <a:schemeClr val="accent2"/>
                          </a:solidFill>
                          <a:effectLst/>
                          <a:latin typeface="Calibri" panose="020F0502020204030204" pitchFamily="34" charset="0"/>
                          <a:ea typeface="+mn-ea"/>
                          <a:cs typeface="+mn-cs"/>
                        </a:rPr>
                        <a:t>26,7</a:t>
                      </a:r>
                    </a:p>
                  </a:txBody>
                  <a:tcPr marL="9524" marR="9524" marT="9516" marB="0" anchor="b"/>
                </a:tc>
                <a:tc>
                  <a:txBody>
                    <a:bodyPr/>
                    <a:lstStyle/>
                    <a:p>
                      <a:pPr algn="ctr"/>
                      <a:r>
                        <a:rPr lang="es-ES" sz="1800" dirty="0" smtClean="0"/>
                        <a:t>15</a:t>
                      </a:r>
                      <a:endParaRPr lang="es-ES" sz="1800" dirty="0"/>
                    </a:p>
                  </a:txBody>
                  <a:tcPr marL="91430" marR="91430" marT="45677" marB="45677"/>
                </a:tc>
                <a:extLst>
                  <a:ext uri="{0D108BD9-81ED-4DB2-BD59-A6C34878D82A}"/>
                </a:extLst>
              </a:tr>
              <a:tr h="396081">
                <a:tc gridSpan="2">
                  <a:txBody>
                    <a:bodyPr/>
                    <a:lstStyle/>
                    <a:p>
                      <a:pPr algn="ctr"/>
                      <a:r>
                        <a:rPr lang="es-ES" sz="2000" b="0" i="0" u="none" strike="noStrike" kern="1200" dirty="0" smtClean="0">
                          <a:solidFill>
                            <a:srgbClr val="000000"/>
                          </a:solidFill>
                          <a:effectLst/>
                          <a:latin typeface="Calibri" panose="020F0502020204030204" pitchFamily="34" charset="0"/>
                          <a:ea typeface="+mn-ea"/>
                          <a:cs typeface="+mn-cs"/>
                        </a:rPr>
                        <a:t>Total</a:t>
                      </a:r>
                      <a:endParaRPr lang="es-ES" sz="2000" b="0" i="0" u="none" strike="noStrike" kern="1200" dirty="0">
                        <a:solidFill>
                          <a:srgbClr val="000000"/>
                        </a:solidFill>
                        <a:effectLst/>
                        <a:latin typeface="Calibri" panose="020F0502020204030204" pitchFamily="34" charset="0"/>
                        <a:ea typeface="+mn-ea"/>
                        <a:cs typeface="+mn-cs"/>
                      </a:endParaRPr>
                    </a:p>
                  </a:txBody>
                  <a:tcPr marL="91430" marR="91430" marT="45677" marB="45677"/>
                </a:tc>
                <a:tc hMerge="1">
                  <a:txBody>
                    <a:bodyPr/>
                    <a:lstStyle/>
                    <a:p>
                      <a:endParaRPr lang="es-ES" dirty="0"/>
                    </a:p>
                  </a:txBody>
                  <a:tcPr/>
                </a:tc>
                <a:tc>
                  <a:txBody>
                    <a:bodyPr/>
                    <a:lstStyle/>
                    <a:p>
                      <a:pPr algn="ctr"/>
                      <a:r>
                        <a:rPr lang="es-ES" sz="1800" dirty="0" smtClean="0">
                          <a:solidFill>
                            <a:schemeClr val="accent2"/>
                          </a:solidFill>
                        </a:rPr>
                        <a:t>15</a:t>
                      </a:r>
                      <a:endParaRPr lang="es-ES" sz="1800" dirty="0">
                        <a:solidFill>
                          <a:schemeClr val="accent2"/>
                        </a:solidFill>
                      </a:endParaRPr>
                    </a:p>
                  </a:txBody>
                  <a:tcPr marL="91430" marR="91430" marT="45677" marB="45677"/>
                </a:tc>
                <a:tc>
                  <a:txBody>
                    <a:bodyPr/>
                    <a:lstStyle/>
                    <a:p>
                      <a:pPr algn="ctr"/>
                      <a:r>
                        <a:rPr lang="es-ES" sz="1800" dirty="0" smtClean="0"/>
                        <a:t>1,00</a:t>
                      </a:r>
                      <a:endParaRPr lang="es-ES" sz="1800" dirty="0"/>
                    </a:p>
                  </a:txBody>
                  <a:tcPr marL="91430" marR="91430" marT="45677" marB="45677"/>
                </a:tc>
                <a:tc>
                  <a:txBody>
                    <a:bodyPr/>
                    <a:lstStyle/>
                    <a:p>
                      <a:pPr algn="ctr"/>
                      <a:endParaRPr lang="es-ES" sz="1800" dirty="0"/>
                    </a:p>
                  </a:txBody>
                  <a:tcPr marL="91430" marR="91430" marT="45677" marB="45677"/>
                </a:tc>
                <a:tc>
                  <a:txBody>
                    <a:bodyPr/>
                    <a:lstStyle/>
                    <a:p>
                      <a:pPr algn="ctr"/>
                      <a:r>
                        <a:rPr lang="es-ES" sz="1800" dirty="0" smtClean="0">
                          <a:solidFill>
                            <a:schemeClr val="accent2"/>
                          </a:solidFill>
                        </a:rPr>
                        <a:t>100,0</a:t>
                      </a:r>
                      <a:endParaRPr lang="es-ES" sz="1800" dirty="0">
                        <a:solidFill>
                          <a:schemeClr val="accent2"/>
                        </a:solidFill>
                      </a:endParaRPr>
                    </a:p>
                  </a:txBody>
                  <a:tcPr marL="91430" marR="91430" marT="45677" marB="45677"/>
                </a:tc>
                <a:tc>
                  <a:txBody>
                    <a:bodyPr/>
                    <a:lstStyle/>
                    <a:p>
                      <a:pPr algn="ctr"/>
                      <a:endParaRPr lang="es-ES" sz="1800" dirty="0"/>
                    </a:p>
                  </a:txBody>
                  <a:tcPr marL="91430" marR="91430" marT="45677" marB="45677"/>
                </a:tc>
                <a:extLst>
                  <a:ext uri="{0D108BD9-81ED-4DB2-BD59-A6C34878D82A}"/>
                </a:extLst>
              </a:tr>
            </a:tbl>
          </a:graphicData>
        </a:graphic>
      </p:graphicFrame>
      <p:sp>
        <p:nvSpPr>
          <p:cNvPr id="10" name="CuadroTexto 9"/>
          <p:cNvSpPr txBox="1"/>
          <p:nvPr/>
        </p:nvSpPr>
        <p:spPr>
          <a:xfrm>
            <a:off x="168879" y="5445224"/>
            <a:ext cx="864235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 u="none" dirty="0" smtClean="0"/>
              <a:t> </a:t>
            </a:r>
            <a:r>
              <a:rPr lang="es-ES" u="none" dirty="0"/>
              <a:t>Si la variable es decimal (1 decimal) entonces se </a:t>
            </a:r>
            <a:r>
              <a:rPr lang="es-ES" u="none" dirty="0" smtClean="0"/>
              <a:t>calcula restado  al LIC </a:t>
            </a:r>
            <a:r>
              <a:rPr lang="es-ES" u="none" baseline="-25000" dirty="0" smtClean="0"/>
              <a:t>2  </a:t>
            </a:r>
            <a:r>
              <a:rPr lang="es-ES" u="none" dirty="0" smtClean="0"/>
              <a:t>0,1 decimas. A partir de LSC </a:t>
            </a:r>
            <a:r>
              <a:rPr lang="es-ES" u="none" baseline="-25000" dirty="0" smtClean="0"/>
              <a:t>1</a:t>
            </a:r>
            <a:r>
              <a:rPr lang="es-ES" u="none" dirty="0" smtClean="0"/>
              <a:t> se le suma la amplitud para obtener los demás.</a:t>
            </a:r>
            <a:endParaRPr lang="es-ES" u="none"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2 CuadroTexto"/>
          <p:cNvSpPr txBox="1">
            <a:spLocks noChangeArrowheads="1"/>
          </p:cNvSpPr>
          <p:nvPr/>
        </p:nvSpPr>
        <p:spPr bwMode="auto">
          <a:xfrm>
            <a:off x="431800" y="209550"/>
            <a:ext cx="8280400" cy="523220"/>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800" b="1" u="none" dirty="0" smtClean="0">
                <a:solidFill>
                  <a:prstClr val="black"/>
                </a:solidFill>
                <a:latin typeface="Tahoma" panose="020B0604030504040204" pitchFamily="34" charset="0"/>
                <a:cs typeface="Tahoma" panose="020B0604030504040204" pitchFamily="34" charset="0"/>
              </a:rPr>
              <a:t>Conclusiones parciales</a:t>
            </a:r>
            <a:endParaRPr lang="es-ES" altLang="en-US" sz="2800" b="1" u="none" dirty="0">
              <a:solidFill>
                <a:prstClr val="black"/>
              </a:solidFill>
              <a:latin typeface="Tahoma" panose="020B0604030504040204" pitchFamily="34" charset="0"/>
              <a:cs typeface="Tahoma" panose="020B0604030504040204" pitchFamily="34" charset="0"/>
            </a:endParaRPr>
          </a:p>
        </p:txBody>
      </p:sp>
      <p:sp>
        <p:nvSpPr>
          <p:cNvPr id="34" name="1 CuadroTexto"/>
          <p:cNvSpPr txBox="1">
            <a:spLocks noChangeArrowheads="1"/>
          </p:cNvSpPr>
          <p:nvPr/>
        </p:nvSpPr>
        <p:spPr bwMode="auto">
          <a:xfrm>
            <a:off x="107504" y="1340768"/>
            <a:ext cx="8929687" cy="4528804"/>
          </a:xfrm>
          <a:prstGeom prst="rect">
            <a:avLst/>
          </a:prstGeom>
          <a:noFill/>
          <a:ln w="317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eaLnBrk="1" hangingPunct="1">
              <a:lnSpc>
                <a:spcPct val="150000"/>
              </a:lnSpc>
              <a:spcBef>
                <a:spcPct val="0"/>
              </a:spcBef>
              <a:buNone/>
            </a:pPr>
            <a:r>
              <a:rPr lang="es-ES" altLang="en-US" sz="2800" u="none" dirty="0" smtClean="0">
                <a:solidFill>
                  <a:prstClr val="black"/>
                </a:solidFill>
                <a:latin typeface="Tahoma" panose="020B0604030504040204" pitchFamily="34" charset="0"/>
                <a:cs typeface="Tahoma" panose="020B0604030504040204" pitchFamily="34" charset="0"/>
              </a:rPr>
              <a:t>La distribuciones de frecuencia tienen como finalidad presentar en forma ordenada los valores que toma las variable, que permitan tener una visión de conjunto y la información pueda quedar resumida. Bajo este principio los datos se clasifican y ordenan de acuerdo a sus características cualitativas o cuantitativas indicando el número de veces que se repite el atributo o variable. </a:t>
            </a:r>
            <a:endParaRPr lang="es-ES" altLang="en-US" sz="2800" u="none" dirty="0">
              <a:solidFill>
                <a:prstClr val="black"/>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4333328"/>
      </p:ext>
    </p:extLst>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CuadroTexto"/>
          <p:cNvSpPr txBox="1"/>
          <p:nvPr/>
        </p:nvSpPr>
        <p:spPr>
          <a:xfrm>
            <a:off x="214282" y="571480"/>
            <a:ext cx="4357718" cy="523220"/>
          </a:xfrm>
          <a:prstGeom prst="rect">
            <a:avLst/>
          </a:prstGeom>
          <a:noFill/>
          <a:ln w="57150">
            <a:solidFill>
              <a:schemeClr val="accent1">
                <a:lumMod val="75000"/>
              </a:schemeClr>
            </a:solidFill>
          </a:ln>
        </p:spPr>
        <p:txBody>
          <a:bodyPr wrap="square" rtlCol="0">
            <a:spAutoFit/>
          </a:bodyPr>
          <a:lstStyle/>
          <a:p>
            <a:r>
              <a:rPr lang="es-ES" sz="2800" b="1" dirty="0" smtClean="0"/>
              <a:t>METODO  ESTADISTICO</a:t>
            </a:r>
            <a:endParaRPr lang="es-ES" sz="2800" b="1" dirty="0"/>
          </a:p>
        </p:txBody>
      </p:sp>
      <p:sp>
        <p:nvSpPr>
          <p:cNvPr id="8" name="7 Flecha circular"/>
          <p:cNvSpPr/>
          <p:nvPr/>
        </p:nvSpPr>
        <p:spPr>
          <a:xfrm>
            <a:off x="4572000" y="428604"/>
            <a:ext cx="1000132" cy="107157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9" name="8 CuadroTexto"/>
          <p:cNvSpPr txBox="1"/>
          <p:nvPr/>
        </p:nvSpPr>
        <p:spPr>
          <a:xfrm>
            <a:off x="5143504" y="980728"/>
            <a:ext cx="3786214" cy="1200329"/>
          </a:xfrm>
          <a:prstGeom prst="rect">
            <a:avLst/>
          </a:prstGeom>
          <a:noFill/>
          <a:ln w="57150">
            <a:solidFill>
              <a:schemeClr val="accent1">
                <a:lumMod val="75000"/>
              </a:schemeClr>
            </a:solidFill>
          </a:ln>
        </p:spPr>
        <p:txBody>
          <a:bodyPr wrap="square" rtlCol="0">
            <a:spAutoFit/>
          </a:bodyPr>
          <a:lstStyle/>
          <a:p>
            <a:r>
              <a:rPr lang="es-ES" b="1" u="none" dirty="0" smtClean="0"/>
              <a:t>Método Científico aplicado a una Ciencia Particular</a:t>
            </a:r>
            <a:r>
              <a:rPr lang="es-ES" b="1" dirty="0" smtClean="0"/>
              <a:t>: Estadística</a:t>
            </a:r>
            <a:endParaRPr lang="es-ES" b="1" dirty="0"/>
          </a:p>
        </p:txBody>
      </p:sp>
      <p:sp>
        <p:nvSpPr>
          <p:cNvPr id="10" name="9 Flecha curvada hacia la izquierda"/>
          <p:cNvSpPr/>
          <p:nvPr/>
        </p:nvSpPr>
        <p:spPr>
          <a:xfrm>
            <a:off x="1357290" y="1582023"/>
            <a:ext cx="1000132" cy="101227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1" name="10 CuadroTexto"/>
          <p:cNvSpPr txBox="1"/>
          <p:nvPr/>
        </p:nvSpPr>
        <p:spPr>
          <a:xfrm>
            <a:off x="2500298" y="1857364"/>
            <a:ext cx="1571636" cy="369332"/>
          </a:xfrm>
          <a:prstGeom prst="rect">
            <a:avLst/>
          </a:prstGeom>
          <a:noFill/>
        </p:spPr>
        <p:txBody>
          <a:bodyPr wrap="square" rtlCol="0">
            <a:spAutoFit/>
          </a:bodyPr>
          <a:lstStyle/>
          <a:p>
            <a:r>
              <a:rPr lang="es-ES" b="1" dirty="0" smtClean="0"/>
              <a:t>Dirigido a:</a:t>
            </a:r>
            <a:endParaRPr lang="es-ES" b="1" dirty="0"/>
          </a:p>
        </p:txBody>
      </p:sp>
      <p:sp>
        <p:nvSpPr>
          <p:cNvPr id="14" name="13 Proceso predefinido"/>
          <p:cNvSpPr/>
          <p:nvPr/>
        </p:nvSpPr>
        <p:spPr>
          <a:xfrm>
            <a:off x="0" y="1428736"/>
            <a:ext cx="571472" cy="5072098"/>
          </a:xfrm>
          <a:prstGeom prst="flowChartPredefined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5" name="14 CuadroTexto"/>
          <p:cNvSpPr txBox="1"/>
          <p:nvPr/>
        </p:nvSpPr>
        <p:spPr>
          <a:xfrm>
            <a:off x="110956" y="1571612"/>
            <a:ext cx="428596" cy="4893647"/>
          </a:xfrm>
          <a:prstGeom prst="rect">
            <a:avLst/>
          </a:prstGeom>
          <a:noFill/>
        </p:spPr>
        <p:txBody>
          <a:bodyPr wrap="square" rtlCol="0">
            <a:spAutoFit/>
          </a:bodyPr>
          <a:lstStyle/>
          <a:p>
            <a:r>
              <a:rPr lang="es-ES" sz="2400" b="1" dirty="0" smtClean="0">
                <a:solidFill>
                  <a:srgbClr val="FFCC00"/>
                </a:solidFill>
                <a:effectLst>
                  <a:outerShdw blurRad="38100" dist="38100" dir="2700000" algn="tl">
                    <a:srgbClr val="000000">
                      <a:alpha val="43137"/>
                    </a:srgbClr>
                  </a:outerShdw>
                </a:effectLst>
                <a:latin typeface="+mj-lt"/>
              </a:rPr>
              <a:t>PLANI</a:t>
            </a:r>
          </a:p>
          <a:p>
            <a:r>
              <a:rPr lang="es-ES" sz="2400" b="1" dirty="0" smtClean="0">
                <a:solidFill>
                  <a:srgbClr val="FFCC00"/>
                </a:solidFill>
                <a:effectLst>
                  <a:outerShdw blurRad="38100" dist="38100" dir="2700000" algn="tl">
                    <a:srgbClr val="000000">
                      <a:alpha val="43137"/>
                    </a:srgbClr>
                  </a:outerShdw>
                </a:effectLst>
                <a:latin typeface="+mj-lt"/>
              </a:rPr>
              <a:t>F</a:t>
            </a:r>
          </a:p>
          <a:p>
            <a:r>
              <a:rPr lang="es-ES" sz="2400" b="1" dirty="0" smtClean="0">
                <a:solidFill>
                  <a:srgbClr val="FFCC00"/>
                </a:solidFill>
                <a:effectLst>
                  <a:outerShdw blurRad="38100" dist="38100" dir="2700000" algn="tl">
                    <a:srgbClr val="000000">
                      <a:alpha val="43137"/>
                    </a:srgbClr>
                  </a:outerShdw>
                </a:effectLst>
                <a:latin typeface="+mj-lt"/>
              </a:rPr>
              <a:t>I</a:t>
            </a:r>
          </a:p>
          <a:p>
            <a:r>
              <a:rPr lang="es-ES" sz="2400" b="1" dirty="0" smtClean="0">
                <a:solidFill>
                  <a:srgbClr val="FFCC00"/>
                </a:solidFill>
                <a:effectLst>
                  <a:outerShdw blurRad="38100" dist="38100" dir="2700000" algn="tl">
                    <a:srgbClr val="000000">
                      <a:alpha val="43137"/>
                    </a:srgbClr>
                  </a:outerShdw>
                </a:effectLst>
                <a:latin typeface="+mj-lt"/>
              </a:rPr>
              <a:t>CAC</a:t>
            </a:r>
          </a:p>
          <a:p>
            <a:r>
              <a:rPr lang="es-ES" sz="2400" b="1" dirty="0" smtClean="0">
                <a:solidFill>
                  <a:srgbClr val="FFCC00"/>
                </a:solidFill>
                <a:effectLst>
                  <a:outerShdw blurRad="38100" dist="38100" dir="2700000" algn="tl">
                    <a:srgbClr val="000000">
                      <a:alpha val="43137"/>
                    </a:srgbClr>
                  </a:outerShdw>
                </a:effectLst>
                <a:latin typeface="+mj-lt"/>
              </a:rPr>
              <a:t>ION</a:t>
            </a:r>
            <a:endParaRPr lang="es-ES" sz="2400" b="1" dirty="0">
              <a:solidFill>
                <a:srgbClr val="FFCC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54413161"/>
      </p:ext>
    </p:extLst>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07950" y="781050"/>
            <a:ext cx="8890000" cy="4043363"/>
          </a:xfrm>
          <a:prstGeom prst="rect">
            <a:avLst/>
          </a:prstGeom>
          <a:no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p>
            <a:pPr marL="457200" indent="-457200" eaLnBrk="1" hangingPunct="1">
              <a:lnSpc>
                <a:spcPct val="110000"/>
              </a:lnSpc>
              <a:buFont typeface="Arial" pitchFamily="34" charset="0"/>
              <a:buChar char="•"/>
              <a:defRPr/>
            </a:pPr>
            <a:r>
              <a:rPr lang="es-ES" u="none" dirty="0">
                <a:latin typeface="Tahoma" pitchFamily="34" charset="0"/>
                <a:ea typeface="Tahoma" pitchFamily="34" charset="0"/>
                <a:cs typeface="Tahoma" pitchFamily="34" charset="0"/>
              </a:rPr>
              <a:t>Estudiar las etapas del método estadístico. Realizar resumen de sus etapas</a:t>
            </a:r>
          </a:p>
          <a:p>
            <a:pPr marL="457200" indent="-457200" eaLnBrk="1" hangingPunct="1">
              <a:lnSpc>
                <a:spcPct val="110000"/>
              </a:lnSpc>
              <a:buClr>
                <a:srgbClr val="CC3300"/>
              </a:buClr>
              <a:buFont typeface="Arial" pitchFamily="34" charset="0"/>
              <a:buChar char="•"/>
              <a:defRPr/>
            </a:pPr>
            <a:r>
              <a:rPr lang="es-ES" u="none" dirty="0">
                <a:latin typeface="Tahoma" pitchFamily="34" charset="0"/>
                <a:ea typeface="Tahoma" pitchFamily="34" charset="0"/>
                <a:cs typeface="Tahoma" pitchFamily="34" charset="0"/>
              </a:rPr>
              <a:t>Revise el ejemplo de formulario que aparece en la Pág. 221 del libro de texto.  A partir de un problema de salud a investigar elabore un formulario para la recogida de información, teniendo en cuenta los aspectos para su confección.</a:t>
            </a:r>
          </a:p>
          <a:p>
            <a:pPr>
              <a:defRPr/>
            </a:pPr>
            <a:r>
              <a:rPr lang="es-ES" u="none" dirty="0">
                <a:latin typeface="Tahoma" pitchFamily="34" charset="0"/>
                <a:ea typeface="Tahoma" pitchFamily="34" charset="0"/>
                <a:cs typeface="Tahoma" pitchFamily="34" charset="0"/>
              </a:rPr>
              <a:t> Resolver el ejercicio 4 p</a:t>
            </a:r>
            <a:r>
              <a:rPr lang="es-CU" u="none" dirty="0">
                <a:latin typeface="Tahoma" pitchFamily="34" charset="0"/>
                <a:ea typeface="Tahoma" pitchFamily="34" charset="0"/>
                <a:cs typeface="Tahoma" pitchFamily="34" charset="0"/>
              </a:rPr>
              <a:t>ág 13 del  libro </a:t>
            </a:r>
          </a:p>
          <a:p>
            <a:pPr>
              <a:defRPr/>
            </a:pPr>
            <a:r>
              <a:rPr lang="es-ES" dirty="0"/>
              <a:t>Métodos y Técnicas Aplicadas a la Investigación en Atención Primaria de Salud</a:t>
            </a:r>
            <a:r>
              <a:rPr lang="es-ES" u="none" dirty="0"/>
              <a:t>. Se encuentra en el aula virtual.  Tema II.</a:t>
            </a:r>
          </a:p>
        </p:txBody>
      </p:sp>
      <p:sp>
        <p:nvSpPr>
          <p:cNvPr id="46083" name="Text Box 3"/>
          <p:cNvSpPr txBox="1">
            <a:spLocks noChangeArrowheads="1"/>
          </p:cNvSpPr>
          <p:nvPr/>
        </p:nvSpPr>
        <p:spPr bwMode="auto">
          <a:xfrm>
            <a:off x="250825" y="93663"/>
            <a:ext cx="7913688" cy="53498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20000"/>
              </a:lnSpc>
              <a:spcBef>
                <a:spcPct val="50000"/>
              </a:spcBef>
              <a:buFontTx/>
              <a:buNone/>
            </a:pPr>
            <a:r>
              <a:rPr lang="es-ES" altLang="en-US" sz="2400" b="1" u="none">
                <a:solidFill>
                  <a:schemeClr val="accent2"/>
                </a:solidFill>
                <a:latin typeface="Arial" panose="020B0604020202020204" pitchFamily="34" charset="0"/>
              </a:rPr>
              <a:t>Orientación para el estudio independiente:</a:t>
            </a:r>
            <a:endParaRPr lang="es-ES" altLang="en-US" sz="2400" b="1" u="none">
              <a:latin typeface="Arial" panose="020B0604020202020204" pitchFamily="34" charset="0"/>
            </a:endParaRPr>
          </a:p>
        </p:txBody>
      </p:sp>
      <p:sp>
        <p:nvSpPr>
          <p:cNvPr id="46084" name="Text Box 2"/>
          <p:cNvSpPr txBox="1">
            <a:spLocks noChangeArrowheads="1"/>
          </p:cNvSpPr>
          <p:nvPr/>
        </p:nvSpPr>
        <p:spPr bwMode="auto">
          <a:xfrm>
            <a:off x="107950" y="5195888"/>
            <a:ext cx="8890000" cy="536575"/>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lIns="90000" tIns="46800" rIns="90000" bIns="468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lnSpc>
                <a:spcPct val="120000"/>
              </a:lnSpc>
              <a:spcBef>
                <a:spcPts val="1250"/>
              </a:spcBef>
              <a:buFontTx/>
              <a:buNone/>
            </a:pPr>
            <a:r>
              <a:rPr lang="es-ES" altLang="en-US" sz="2400" b="1" u="none">
                <a:solidFill>
                  <a:srgbClr val="3333CC"/>
                </a:solidFill>
                <a:latin typeface="Arial" panose="020B0604020202020204" pitchFamily="34" charset="0"/>
              </a:rPr>
              <a:t>Bibliografía</a:t>
            </a:r>
          </a:p>
        </p:txBody>
      </p:sp>
      <p:sp>
        <p:nvSpPr>
          <p:cNvPr id="46085" name="1 Rectángulo"/>
          <p:cNvSpPr>
            <a:spLocks noChangeArrowheads="1"/>
          </p:cNvSpPr>
          <p:nvPr/>
        </p:nvSpPr>
        <p:spPr bwMode="auto">
          <a:xfrm>
            <a:off x="107950" y="6026150"/>
            <a:ext cx="8890000" cy="4984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0000"/>
              </a:lnSpc>
              <a:spcBef>
                <a:spcPct val="0"/>
              </a:spcBef>
              <a:buFontTx/>
              <a:buNone/>
            </a:pPr>
            <a:r>
              <a:rPr lang="es-ES" altLang="en-US" sz="2400" u="none" dirty="0">
                <a:latin typeface="Tahoma" panose="020B0604030504040204" pitchFamily="34" charset="0"/>
                <a:cs typeface="Tahoma" panose="020B0604030504040204" pitchFamily="34" charset="0"/>
              </a:rPr>
              <a:t>Libro de Texto. Informática Médica II. Capítulo 8. </a:t>
            </a:r>
            <a:r>
              <a:rPr lang="es-ES" altLang="en-US" sz="2400" u="none" dirty="0" err="1">
                <a:latin typeface="Tahoma" panose="020B0604030504040204" pitchFamily="34" charset="0"/>
                <a:cs typeface="Tahoma" panose="020B0604030504040204" pitchFamily="34" charset="0"/>
              </a:rPr>
              <a:t>pág</a:t>
            </a:r>
            <a:r>
              <a:rPr lang="es-ES" altLang="en-US" sz="2400" u="none" dirty="0">
                <a:latin typeface="Tahoma" panose="020B0604030504040204" pitchFamily="34" charset="0"/>
                <a:cs typeface="Tahoma" panose="020B0604030504040204" pitchFamily="34" charset="0"/>
              </a:rPr>
              <a:t> 211 - 250</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50081" y="174228"/>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zh-CN" sz="2400" b="1" dirty="0">
                <a:latin typeface="Tahoma" panose="020B0604030504040204" pitchFamily="34" charset="0"/>
                <a:cs typeface="Tahoma" panose="020B0604030504040204" pitchFamily="34" charset="0"/>
              </a:rPr>
              <a:t>Tema </a:t>
            </a:r>
            <a:r>
              <a:rPr lang="es-ES" altLang="zh-CN" sz="2400" b="1" dirty="0" smtClean="0">
                <a:latin typeface="Tahoma" panose="020B0604030504040204" pitchFamily="34" charset="0"/>
                <a:cs typeface="Tahoma" panose="020B0604030504040204" pitchFamily="34" charset="0"/>
              </a:rPr>
              <a:t>II</a:t>
            </a:r>
            <a:r>
              <a:rPr lang="es-ES" altLang="zh-CN" sz="2400" b="1" u="none" dirty="0" smtClean="0">
                <a:latin typeface="Tahoma" panose="020B0604030504040204" pitchFamily="34" charset="0"/>
                <a:cs typeface="Tahoma" panose="020B0604030504040204" pitchFamily="34" charset="0"/>
              </a:rPr>
              <a:t>. Método Estadístico</a:t>
            </a:r>
            <a:endParaRPr lang="es-ES" altLang="en-US" sz="2400" b="1" u="none" dirty="0">
              <a:latin typeface="Tahoma" panose="020B0604030504040204" pitchFamily="34" charset="0"/>
              <a:ea typeface="SimSun" panose="02010600030101010101" pitchFamily="2" charset="-122"/>
              <a:cs typeface="Tahoma" panose="020B0604030504040204" pitchFamily="34" charset="0"/>
            </a:endParaRPr>
          </a:p>
        </p:txBody>
      </p:sp>
      <p:sp>
        <p:nvSpPr>
          <p:cNvPr id="3084" name="Text Box 12"/>
          <p:cNvSpPr txBox="1">
            <a:spLocks noChangeArrowheads="1"/>
          </p:cNvSpPr>
          <p:nvPr/>
        </p:nvSpPr>
        <p:spPr bwMode="auto">
          <a:xfrm>
            <a:off x="125189" y="1124744"/>
            <a:ext cx="8822183" cy="5078313"/>
          </a:xfrm>
          <a:prstGeom prst="rect">
            <a:avLst/>
          </a:prstGeom>
          <a:noFill/>
          <a:ln w="9525">
            <a:solidFill>
              <a:schemeClr val="tx1"/>
            </a:solidFill>
            <a:miter lim="800000"/>
            <a:headEnd/>
            <a:tailEnd/>
          </a:ln>
        </p:spPr>
        <p:txBody>
          <a:bodyPr wrap="square" lIns="457200">
            <a:spAutoFit/>
          </a:bodyPr>
          <a:lstStyle/>
          <a:p>
            <a:pPr marL="457200" indent="-457200" algn="ctr" eaLnBrk="1" hangingPunct="1">
              <a:lnSpc>
                <a:spcPct val="150000"/>
              </a:lnSpc>
              <a:spcBef>
                <a:spcPct val="50000"/>
              </a:spcBef>
              <a:defRPr/>
            </a:pPr>
            <a:r>
              <a:rPr lang="es-ES" b="1" dirty="0">
                <a:latin typeface="Tahoma" pitchFamily="34" charset="0"/>
                <a:ea typeface="Tahoma" pitchFamily="34" charset="0"/>
                <a:cs typeface="Tahoma" pitchFamily="34" charset="0"/>
              </a:rPr>
              <a:t>Sumario:</a:t>
            </a: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La </a:t>
            </a:r>
            <a:r>
              <a:rPr lang="es-ES" u="none" dirty="0">
                <a:latin typeface="Tahoma" pitchFamily="34" charset="0"/>
                <a:ea typeface="Tahoma" pitchFamily="34" charset="0"/>
                <a:cs typeface="Tahoma" pitchFamily="34" charset="0"/>
              </a:rPr>
              <a:t>estadística como ciencia.</a:t>
            </a:r>
          </a:p>
          <a:p>
            <a:pPr marL="457200" indent="-457200" eaLnBrk="1" hangingPunct="1">
              <a:lnSpc>
                <a:spcPct val="150000"/>
              </a:lnSpc>
              <a:buFont typeface="+mj-lt"/>
              <a:buAutoNum type="arabicParenR"/>
              <a:defRPr/>
            </a:pPr>
            <a:r>
              <a:rPr lang="es-ES" u="none" dirty="0">
                <a:latin typeface="Tahoma" pitchFamily="34" charset="0"/>
                <a:ea typeface="Tahoma" pitchFamily="34" charset="0"/>
                <a:cs typeface="Tahoma" pitchFamily="34" charset="0"/>
              </a:rPr>
              <a:t>Estadística Descriptiva e Inferencia </a:t>
            </a:r>
            <a:r>
              <a:rPr lang="es-ES" u="none" dirty="0" smtClean="0">
                <a:latin typeface="Tahoma" pitchFamily="34" charset="0"/>
                <a:ea typeface="Tahoma" pitchFamily="34" charset="0"/>
                <a:cs typeface="Tahoma" pitchFamily="34" charset="0"/>
              </a:rPr>
              <a:t>estadística.</a:t>
            </a:r>
          </a:p>
          <a:p>
            <a:pPr marL="457200" indent="-457200" eaLnBrk="1" hangingPunct="1">
              <a:lnSpc>
                <a:spcPct val="150000"/>
              </a:lnSpc>
              <a:buFont typeface="+mj-lt"/>
              <a:buAutoNum type="arabicParenR"/>
              <a:defRPr/>
            </a:pPr>
            <a:r>
              <a:rPr lang="es-CU" u="none" dirty="0">
                <a:latin typeface="Tahoma" pitchFamily="34" charset="0"/>
                <a:ea typeface="Tahoma" pitchFamily="34" charset="0"/>
                <a:cs typeface="Tahoma" pitchFamily="34" charset="0"/>
              </a:rPr>
              <a:t> </a:t>
            </a:r>
            <a:r>
              <a:rPr lang="es-CU" u="none" dirty="0" smtClean="0">
                <a:latin typeface="Tahoma" pitchFamily="34" charset="0"/>
                <a:ea typeface="Tahoma" pitchFamily="34" charset="0"/>
                <a:cs typeface="Tahoma" pitchFamily="34" charset="0"/>
              </a:rPr>
              <a:t>Población y muestra.</a:t>
            </a:r>
            <a:endParaRPr lang="es-ES" u="none" dirty="0">
              <a:latin typeface="Tahoma" pitchFamily="34" charset="0"/>
              <a:ea typeface="Tahoma" pitchFamily="34" charset="0"/>
              <a:cs typeface="Tahoma" pitchFamily="34" charset="0"/>
            </a:endParaRP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El </a:t>
            </a:r>
            <a:r>
              <a:rPr lang="es-ES" u="none" dirty="0">
                <a:latin typeface="Tahoma" pitchFamily="34" charset="0"/>
                <a:ea typeface="Tahoma" pitchFamily="34" charset="0"/>
                <a:cs typeface="Tahoma" pitchFamily="34" charset="0"/>
              </a:rPr>
              <a:t>método estadístico y sus etapas.</a:t>
            </a: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Distribuciones </a:t>
            </a:r>
            <a:r>
              <a:rPr lang="es-ES" u="none" dirty="0">
                <a:latin typeface="Tahoma" pitchFamily="34" charset="0"/>
                <a:ea typeface="Tahoma" pitchFamily="34" charset="0"/>
                <a:cs typeface="Tahoma" pitchFamily="34" charset="0"/>
              </a:rPr>
              <a:t>de frecuencia</a:t>
            </a:r>
            <a:r>
              <a:rPr lang="es-ES" u="none" dirty="0" smtClean="0">
                <a:latin typeface="Tahoma" pitchFamily="34" charset="0"/>
                <a:ea typeface="Tahoma" pitchFamily="34" charset="0"/>
                <a:cs typeface="Tahoma" pitchFamily="34" charset="0"/>
              </a:rPr>
              <a:t>.</a:t>
            </a:r>
          </a:p>
          <a:p>
            <a:pPr marL="457200" indent="-457200" eaLnBrk="1" hangingPunct="1">
              <a:lnSpc>
                <a:spcPct val="150000"/>
              </a:lnSpc>
              <a:buFont typeface="+mj-lt"/>
              <a:buAutoNum type="arabicParenR"/>
              <a:defRPr/>
            </a:pPr>
            <a:r>
              <a:rPr lang="es-ES" u="none" dirty="0" err="1" smtClean="0">
                <a:latin typeface="Tahoma" pitchFamily="34" charset="0"/>
                <a:ea typeface="Tahoma" pitchFamily="34" charset="0"/>
                <a:cs typeface="Tahoma" pitchFamily="34" charset="0"/>
              </a:rPr>
              <a:t>Medidadas</a:t>
            </a:r>
            <a:r>
              <a:rPr lang="es-ES" u="none" dirty="0" smtClean="0">
                <a:latin typeface="Tahoma" pitchFamily="34" charset="0"/>
                <a:ea typeface="Tahoma" pitchFamily="34" charset="0"/>
                <a:cs typeface="Tahoma" pitchFamily="34" charset="0"/>
              </a:rPr>
              <a:t> de resumen para datos cuantitativos y </a:t>
            </a:r>
            <a:r>
              <a:rPr lang="es-ES" u="none" dirty="0" err="1" smtClean="0">
                <a:latin typeface="Tahoma" pitchFamily="34" charset="0"/>
                <a:ea typeface="Tahoma" pitchFamily="34" charset="0"/>
                <a:cs typeface="Tahoma" pitchFamily="34" charset="0"/>
              </a:rPr>
              <a:t>cualitatvos</a:t>
            </a:r>
            <a:r>
              <a:rPr lang="es-ES" u="none" dirty="0" smtClean="0">
                <a:latin typeface="Tahoma" pitchFamily="34" charset="0"/>
                <a:ea typeface="Tahoma" pitchFamily="34" charset="0"/>
                <a:cs typeface="Tahoma" pitchFamily="34" charset="0"/>
              </a:rPr>
              <a:t>.</a:t>
            </a:r>
          </a:p>
          <a:p>
            <a:pPr marL="457200" indent="-457200" eaLnBrk="1" hangingPunct="1">
              <a:lnSpc>
                <a:spcPct val="150000"/>
              </a:lnSpc>
              <a:buFont typeface="+mj-lt"/>
              <a:buAutoNum type="arabicParenR"/>
              <a:defRPr/>
            </a:pPr>
            <a:r>
              <a:rPr lang="es-ES" u="none" dirty="0" smtClean="0">
                <a:latin typeface="Tahoma" pitchFamily="34" charset="0"/>
                <a:ea typeface="Tahoma" pitchFamily="34" charset="0"/>
                <a:cs typeface="Tahoma" pitchFamily="34" charset="0"/>
              </a:rPr>
              <a:t>Tablas y gráficos.</a:t>
            </a:r>
            <a:endParaRPr lang="es-ES" u="none" dirty="0">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084"/>
                                        </p:tgtEl>
                                        <p:attrNameLst>
                                          <p:attrName>style.visibility</p:attrName>
                                        </p:attrNameLst>
                                      </p:cBhvr>
                                      <p:to>
                                        <p:strVal val="visible"/>
                                      </p:to>
                                    </p:set>
                                    <p:animEffect transition="in" filter="dissolve">
                                      <p:cBhvr>
                                        <p:cTn id="11" dur="5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0825" y="908720"/>
            <a:ext cx="8280920" cy="4495719"/>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DejaVu Sans" panose="020B0603030804020204" pitchFamily="34" charset="0"/>
              </a:defRPr>
            </a:lvl9pPr>
          </a:lstStyle>
          <a:p>
            <a:pPr>
              <a:lnSpc>
                <a:spcPct val="110000"/>
              </a:lnSpc>
              <a:buClr>
                <a:srgbClr val="3333CC"/>
              </a:buClr>
            </a:pPr>
            <a:r>
              <a:rPr lang="es-ES" sz="2000" u="none" dirty="0" smtClean="0">
                <a:latin typeface="Arial" panose="020B0604020202020204" pitchFamily="34" charset="0"/>
              </a:rPr>
              <a:t>2) </a:t>
            </a:r>
            <a:r>
              <a:rPr lang="es-ES" sz="2000" u="none" dirty="0">
                <a:latin typeface="Arial" panose="020B0604020202020204" pitchFamily="34" charset="0"/>
              </a:rPr>
              <a:t>A partir de  los datos correspondientes a los pesos (libras) de 40 pacientes embarazadas que presentan toxemia gravídica</a:t>
            </a:r>
            <a:r>
              <a:rPr lang="es-ES" sz="2000" u="none" dirty="0" smtClean="0">
                <a:latin typeface="Arial" panose="020B0604020202020204" pitchFamily="34" charset="0"/>
              </a:rPr>
              <a:t>.</a:t>
            </a:r>
          </a:p>
          <a:p>
            <a:pPr>
              <a:lnSpc>
                <a:spcPct val="110000"/>
              </a:lnSpc>
              <a:buClr>
                <a:srgbClr val="3333CC"/>
              </a:buClr>
            </a:pPr>
            <a:r>
              <a:rPr lang="es-ES" sz="2000" u="none" dirty="0" smtClean="0">
                <a:latin typeface="Arial" panose="020B0604020202020204" pitchFamily="34" charset="0"/>
              </a:rPr>
              <a:t> </a:t>
            </a:r>
            <a:endParaRPr lang="es-ES" sz="2000" u="none" dirty="0">
              <a:latin typeface="Arial" panose="020B0604020202020204" pitchFamily="34" charset="0"/>
            </a:endParaRPr>
          </a:p>
          <a:p>
            <a:pPr algn="ctr">
              <a:lnSpc>
                <a:spcPct val="110000"/>
              </a:lnSpc>
              <a:buClrTx/>
              <a:buFontTx/>
              <a:buNone/>
            </a:pPr>
            <a:r>
              <a:rPr lang="es-ES" sz="2000" dirty="0">
                <a:latin typeface="Arial" panose="020B0604020202020204" pitchFamily="34" charset="0"/>
              </a:rPr>
              <a:t> </a:t>
            </a:r>
            <a:r>
              <a:rPr lang="es-ES" sz="2000" u="none" dirty="0">
                <a:latin typeface="Arial" panose="020B0604020202020204" pitchFamily="34" charset="0"/>
              </a:rPr>
              <a:t>         138    164  150  132  144  125  149  157</a:t>
            </a:r>
          </a:p>
          <a:p>
            <a:pPr algn="ctr">
              <a:lnSpc>
                <a:spcPct val="110000"/>
              </a:lnSpc>
              <a:buClrTx/>
              <a:buFontTx/>
              <a:buNone/>
            </a:pPr>
            <a:r>
              <a:rPr lang="es-ES" sz="2000" u="none" dirty="0">
                <a:latin typeface="Arial" panose="020B0604020202020204" pitchFamily="34" charset="0"/>
              </a:rPr>
              <a:t>          146    158  140  147  136  148  152  144</a:t>
            </a:r>
          </a:p>
          <a:p>
            <a:pPr algn="ctr">
              <a:lnSpc>
                <a:spcPct val="110000"/>
              </a:lnSpc>
              <a:buClrTx/>
              <a:buFontTx/>
              <a:buNone/>
            </a:pPr>
            <a:r>
              <a:rPr lang="es-ES" sz="2000" u="none" dirty="0">
                <a:latin typeface="Arial" panose="020B0604020202020204" pitchFamily="34" charset="0"/>
              </a:rPr>
              <a:t>          168    126  138  176  163  119  154  165</a:t>
            </a:r>
          </a:p>
          <a:p>
            <a:pPr algn="ctr">
              <a:lnSpc>
                <a:spcPct val="110000"/>
              </a:lnSpc>
              <a:buClrTx/>
              <a:buFontTx/>
              <a:buNone/>
            </a:pPr>
            <a:r>
              <a:rPr lang="es-ES" sz="2000" u="none" dirty="0">
                <a:latin typeface="Arial" panose="020B0604020202020204" pitchFamily="34" charset="0"/>
              </a:rPr>
              <a:t>          146    173  142  147  135  140  153  135</a:t>
            </a:r>
          </a:p>
          <a:p>
            <a:pPr algn="ctr">
              <a:lnSpc>
                <a:spcPct val="110000"/>
              </a:lnSpc>
            </a:pPr>
            <a:r>
              <a:rPr lang="es-ES" sz="2000" u="none" dirty="0">
                <a:latin typeface="Arial" panose="020B0604020202020204" pitchFamily="34" charset="0"/>
              </a:rPr>
              <a:t>          161    145  135  142  150  128  145  156</a:t>
            </a:r>
            <a:r>
              <a:rPr lang="es-ES" sz="2000" u="none" dirty="0" smtClean="0">
                <a:latin typeface="Arial" panose="020B0604020202020204" pitchFamily="34" charset="0"/>
              </a:rPr>
              <a:t>.</a:t>
            </a:r>
            <a:r>
              <a:rPr lang="es-ES" sz="2000" u="none" dirty="0">
                <a:latin typeface="Arial" panose="020B0604020202020204" pitchFamily="34" charset="0"/>
              </a:rPr>
              <a:t> </a:t>
            </a:r>
            <a:endParaRPr lang="es-ES" sz="2000" u="none" dirty="0" smtClean="0">
              <a:latin typeface="Arial" panose="020B0604020202020204" pitchFamily="34" charset="0"/>
            </a:endParaRPr>
          </a:p>
          <a:p>
            <a:pPr>
              <a:lnSpc>
                <a:spcPct val="110000"/>
              </a:lnSpc>
            </a:pPr>
            <a:endParaRPr lang="es-ES" sz="2000" u="none" dirty="0">
              <a:latin typeface="Arial" panose="020B0604020202020204" pitchFamily="34" charset="0"/>
            </a:endParaRPr>
          </a:p>
          <a:p>
            <a:pPr>
              <a:lnSpc>
                <a:spcPct val="110000"/>
              </a:lnSpc>
            </a:pPr>
            <a:r>
              <a:rPr lang="es-ES" sz="2000" u="none" dirty="0" smtClean="0">
                <a:latin typeface="Arial" panose="020B0604020202020204" pitchFamily="34" charset="0"/>
              </a:rPr>
              <a:t>Construya </a:t>
            </a:r>
            <a:r>
              <a:rPr lang="es-ES" sz="2000" u="none" dirty="0">
                <a:latin typeface="Arial" panose="020B0604020202020204" pitchFamily="34" charset="0"/>
              </a:rPr>
              <a:t>una distribución de frecuencias utilizando clases del mismo </a:t>
            </a:r>
            <a:r>
              <a:rPr lang="es-ES" sz="2000" u="none" dirty="0" smtClean="0">
                <a:latin typeface="Arial" panose="020B0604020202020204" pitchFamily="34" charset="0"/>
              </a:rPr>
              <a:t>tamaño. Muestre la frecuencia absoluta, relativa y frecuencia acumuladas.</a:t>
            </a:r>
            <a:endParaRPr lang="es-ES" sz="2000" dirty="0">
              <a:latin typeface="Arial" panose="020B0604020202020204" pitchFamily="34" charset="0"/>
            </a:endParaRPr>
          </a:p>
          <a:p>
            <a:pPr>
              <a:lnSpc>
                <a:spcPct val="110000"/>
              </a:lnSpc>
              <a:buFont typeface="Times New Roman" panose="02020603050405020304" pitchFamily="18" charset="0"/>
              <a:buAutoNum type="alphaLcParenR"/>
            </a:pPr>
            <a:endParaRPr lang="es-ES" sz="2000" dirty="0">
              <a:latin typeface="Arial" panose="020B0604020202020204" pitchFamily="34" charset="0"/>
            </a:endParaRPr>
          </a:p>
        </p:txBody>
      </p:sp>
      <p:sp>
        <p:nvSpPr>
          <p:cNvPr id="4" name="Text Box 3"/>
          <p:cNvSpPr txBox="1">
            <a:spLocks noChangeArrowheads="1"/>
          </p:cNvSpPr>
          <p:nvPr/>
        </p:nvSpPr>
        <p:spPr bwMode="auto">
          <a:xfrm>
            <a:off x="250825" y="93663"/>
            <a:ext cx="7913688" cy="53498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20000"/>
              </a:lnSpc>
              <a:spcBef>
                <a:spcPct val="50000"/>
              </a:spcBef>
              <a:buFontTx/>
              <a:buNone/>
            </a:pPr>
            <a:r>
              <a:rPr lang="es-ES" altLang="en-US" sz="2400" b="1" u="none">
                <a:solidFill>
                  <a:schemeClr val="accent2"/>
                </a:solidFill>
                <a:latin typeface="Arial" panose="020B0604020202020204" pitchFamily="34" charset="0"/>
              </a:rPr>
              <a:t>Orientación para el estudio independiente:</a:t>
            </a:r>
            <a:endParaRPr lang="es-ES" altLang="en-US" sz="2400" b="1" u="none">
              <a:latin typeface="Arial" panose="020B0604020202020204" pitchFamily="34" charset="0"/>
            </a:endParaRPr>
          </a:p>
        </p:txBody>
      </p:sp>
    </p:spTree>
    <p:extLst>
      <p:ext uri="{BB962C8B-B14F-4D97-AF65-F5344CB8AC3E}">
        <p14:creationId xmlns:p14="http://schemas.microsoft.com/office/powerpoint/2010/main" val="809593508"/>
      </p:ext>
    </p:extLst>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94828"/>
            <a:ext cx="8229600" cy="394051"/>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2100" dirty="0">
                <a:solidFill>
                  <a:srgbClr val="3333CC"/>
                </a:solidFill>
                <a:ea typeface="DejaVu Sans" charset="0"/>
                <a:cs typeface="DejaVu Sans" charset="0"/>
              </a:rPr>
              <a:t>Medidas de Tendencia Central</a:t>
            </a:r>
          </a:p>
        </p:txBody>
      </p:sp>
      <p:sp>
        <p:nvSpPr>
          <p:cNvPr id="3" name="2 CuadroTexto"/>
          <p:cNvSpPr txBox="1"/>
          <p:nvPr/>
        </p:nvSpPr>
        <p:spPr>
          <a:xfrm>
            <a:off x="447798" y="2078850"/>
            <a:ext cx="8229600" cy="1846659"/>
          </a:xfrm>
          <a:prstGeom prst="rect">
            <a:avLst/>
          </a:prstGeom>
          <a:noFill/>
        </p:spPr>
        <p:txBody>
          <a:bodyPr wrap="square" rtlCol="0">
            <a:spAutoFit/>
          </a:bodyPr>
          <a:lstStyle/>
          <a:p>
            <a:pPr eaLnBrk="1" fontAlgn="auto" hangingPunct="1">
              <a:spcBef>
                <a:spcPts val="0"/>
              </a:spcBef>
              <a:spcAft>
                <a:spcPts val="0"/>
              </a:spcAft>
            </a:pPr>
            <a:r>
              <a:rPr lang="es-ES" sz="2100" b="1" u="none" dirty="0">
                <a:solidFill>
                  <a:prstClr val="black"/>
                </a:solidFill>
                <a:latin typeface="Calibri"/>
              </a:rPr>
              <a:t>Valores  que tienden ocupar una posición central entre los valores máximos y mínimos de la distribución de los datos. </a:t>
            </a:r>
          </a:p>
          <a:p>
            <a:pPr eaLnBrk="1" fontAlgn="auto" hangingPunct="1">
              <a:spcBef>
                <a:spcPts val="0"/>
              </a:spcBef>
              <a:spcAft>
                <a:spcPts val="0"/>
              </a:spcAft>
            </a:pPr>
            <a:endParaRPr lang="es-ES" sz="1800" b="1" u="none" dirty="0">
              <a:solidFill>
                <a:srgbClr val="C00000"/>
              </a:solidFill>
              <a:latin typeface="Calibri"/>
            </a:endParaRPr>
          </a:p>
          <a:p>
            <a:pPr eaLnBrk="1" fontAlgn="auto" hangingPunct="1">
              <a:spcBef>
                <a:spcPts val="0"/>
              </a:spcBef>
              <a:spcAft>
                <a:spcPts val="0"/>
              </a:spcAft>
            </a:pPr>
            <a:r>
              <a:rPr lang="es-ES" sz="1800" b="1" u="none" dirty="0">
                <a:solidFill>
                  <a:srgbClr val="C00000"/>
                </a:solidFill>
                <a:latin typeface="Calibri"/>
              </a:rPr>
              <a:t>No significa que este número  tiene que estar representado en la serie, de hecho, muchas veces no ocurre así.</a:t>
            </a:r>
          </a:p>
          <a:p>
            <a:pPr eaLnBrk="1" fontAlgn="auto" hangingPunct="1">
              <a:spcBef>
                <a:spcPts val="0"/>
              </a:spcBef>
              <a:spcAft>
                <a:spcPts val="0"/>
              </a:spcAft>
            </a:pPr>
            <a:endParaRPr lang="es-ES" sz="1800" b="1" u="none" dirty="0">
              <a:solidFill>
                <a:prstClr val="black"/>
              </a:solidFill>
              <a:latin typeface="Calibri"/>
            </a:endParaRPr>
          </a:p>
        </p:txBody>
      </p:sp>
      <mc:AlternateContent xmlns:mc="http://schemas.openxmlformats.org/markup-compatibility/2006">
        <mc:Choice xmlns:a14="http://schemas.microsoft.com/office/drawing/2010/main" Requires="a14">
          <p:sp>
            <p:nvSpPr>
              <p:cNvPr id="4" name="3 CuadroTexto"/>
              <p:cNvSpPr txBox="1"/>
              <p:nvPr/>
            </p:nvSpPr>
            <p:spPr>
              <a:xfrm>
                <a:off x="683568" y="3912194"/>
                <a:ext cx="5089958" cy="1061829"/>
              </a:xfrm>
              <a:prstGeom prst="rect">
                <a:avLst/>
              </a:prstGeom>
              <a:noFill/>
            </p:spPr>
            <p:txBody>
              <a:bodyPr wrap="square" rtlCol="0">
                <a:spAutoFit/>
              </a:bodyPr>
              <a:lstStyle/>
              <a:p>
                <a:pPr eaLnBrk="1" fontAlgn="auto" hangingPunct="1">
                  <a:spcBef>
                    <a:spcPts val="0"/>
                  </a:spcBef>
                  <a:spcAft>
                    <a:spcPts val="0"/>
                  </a:spcAft>
                  <a:buFont typeface="Wingdings" pitchFamily="2" charset="2"/>
                  <a:buChar char="ü"/>
                </a:pPr>
                <a:r>
                  <a:rPr lang="es-ES" sz="2100" b="1" u="none" dirty="0">
                    <a:solidFill>
                      <a:prstClr val="black"/>
                    </a:solidFill>
                    <a:latin typeface="Calibri"/>
                  </a:rPr>
                  <a:t>Media aritmética   </a:t>
                </a:r>
                <a14:m>
                  <m:oMath xmlns:m="http://schemas.openxmlformats.org/officeDocument/2006/math">
                    <m:acc>
                      <m:accPr>
                        <m:chr m:val="̅"/>
                        <m:ctrlPr>
                          <a:rPr lang="es-ES" sz="2100" b="1" i="1" u="none">
                            <a:solidFill>
                              <a:prstClr val="black"/>
                            </a:solidFill>
                            <a:latin typeface="Cambria Math" panose="02040503050406030204" pitchFamily="18" charset="0"/>
                          </a:rPr>
                        </m:ctrlPr>
                      </m:accPr>
                      <m:e>
                        <m:r>
                          <a:rPr lang="es-ES" sz="2100" b="1" i="1" u="none">
                            <a:solidFill>
                              <a:prstClr val="black"/>
                            </a:solidFill>
                            <a:latin typeface="Cambria Math" panose="02040503050406030204" pitchFamily="18" charset="0"/>
                          </a:rPr>
                          <m:t>𝑿</m:t>
                        </m:r>
                      </m:e>
                    </m:acc>
                  </m:oMath>
                </a14:m>
                <a:r>
                  <a:rPr lang="es-ES" sz="2100" b="1" u="none" dirty="0">
                    <a:solidFill>
                      <a:prstClr val="black"/>
                    </a:solidFill>
                    <a:latin typeface="Calibri"/>
                  </a:rPr>
                  <a:t>  </a:t>
                </a:r>
              </a:p>
              <a:p>
                <a:pPr eaLnBrk="1" fontAlgn="auto" hangingPunct="1">
                  <a:spcBef>
                    <a:spcPts val="0"/>
                  </a:spcBef>
                  <a:spcAft>
                    <a:spcPts val="0"/>
                  </a:spcAft>
                  <a:buFont typeface="Wingdings" pitchFamily="2" charset="2"/>
                  <a:buChar char="ü"/>
                </a:pPr>
                <a:r>
                  <a:rPr lang="es-ES" sz="2100" b="1" u="none" dirty="0">
                    <a:solidFill>
                      <a:prstClr val="black"/>
                    </a:solidFill>
                    <a:latin typeface="Calibri"/>
                  </a:rPr>
                  <a:t>Mediana   Me</a:t>
                </a:r>
              </a:p>
              <a:p>
                <a:pPr eaLnBrk="1" fontAlgn="auto" hangingPunct="1">
                  <a:spcBef>
                    <a:spcPts val="0"/>
                  </a:spcBef>
                  <a:spcAft>
                    <a:spcPts val="0"/>
                  </a:spcAft>
                  <a:buFont typeface="Wingdings" pitchFamily="2" charset="2"/>
                  <a:buChar char="ü"/>
                </a:pPr>
                <a:r>
                  <a:rPr lang="es-ES" sz="2100" b="1" u="none" dirty="0">
                    <a:solidFill>
                      <a:prstClr val="black"/>
                    </a:solidFill>
                    <a:latin typeface="Calibri"/>
                  </a:rPr>
                  <a:t>Moda  Mo</a:t>
                </a:r>
              </a:p>
            </p:txBody>
          </p:sp>
        </mc:Choice>
        <mc:Fallback>
          <p:sp>
            <p:nvSpPr>
              <p:cNvPr id="4" name="3 CuadroTexto"/>
              <p:cNvSpPr txBox="1">
                <a:spLocks noRot="1" noChangeAspect="1" noMove="1" noResize="1" noEditPoints="1" noAdjustHandles="1" noChangeArrowheads="1" noChangeShapeType="1" noTextEdit="1"/>
              </p:cNvSpPr>
              <p:nvPr/>
            </p:nvSpPr>
            <p:spPr>
              <a:xfrm>
                <a:off x="683568" y="3912194"/>
                <a:ext cx="5089958" cy="1061829"/>
              </a:xfrm>
              <a:prstGeom prst="rect">
                <a:avLst/>
              </a:prstGeom>
              <a:blipFill rotWithShape="0">
                <a:blip r:embed="rId2"/>
                <a:stretch>
                  <a:fillRect l="-1198" t="-3448" b="-10345"/>
                </a:stretch>
              </a:blipFill>
            </p:spPr>
            <p:txBody>
              <a:bodyPr/>
              <a:lstStyle/>
              <a:p>
                <a:r>
                  <a:rPr lang="es-ES">
                    <a:noFill/>
                  </a:rPr>
                  <a:t> </a:t>
                </a:r>
              </a:p>
            </p:txBody>
          </p:sp>
        </mc:Fallback>
      </mc:AlternateContent>
      <p:cxnSp>
        <p:nvCxnSpPr>
          <p:cNvPr id="7" name="6 Conector recto"/>
          <p:cNvCxnSpPr/>
          <p:nvPr/>
        </p:nvCxnSpPr>
        <p:spPr>
          <a:xfrm>
            <a:off x="4089793" y="3750471"/>
            <a:ext cx="160736" cy="119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871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374744" y="614577"/>
            <a:ext cx="62865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Media Aritmética</a:t>
            </a:r>
            <a:endParaRPr lang="es-ES" sz="2400" dirty="0">
              <a:solidFill>
                <a:srgbClr val="3333CC"/>
              </a:solidFill>
              <a:ea typeface="DejaVu Sans" charset="0"/>
              <a:cs typeface="DejaVu Sans" charset="0"/>
            </a:endParaRPr>
          </a:p>
        </p:txBody>
      </p:sp>
      <p:graphicFrame>
        <p:nvGraphicFramePr>
          <p:cNvPr id="55299" name="Object 3"/>
          <p:cNvGraphicFramePr>
            <a:graphicFrameLocks noChangeAspect="1"/>
          </p:cNvGraphicFramePr>
          <p:nvPr>
            <p:extLst/>
          </p:nvPr>
        </p:nvGraphicFramePr>
        <p:xfrm>
          <a:off x="1001890" y="2483923"/>
          <a:ext cx="7211615" cy="1161101"/>
        </p:xfrm>
        <a:graphic>
          <a:graphicData uri="http://schemas.openxmlformats.org/presentationml/2006/ole">
            <mc:AlternateContent xmlns:mc="http://schemas.openxmlformats.org/markup-compatibility/2006">
              <mc:Choice xmlns:v="urn:schemas-microsoft-com:vml" Requires="v">
                <p:oleObj spid="_x0000_s1033" name="Ecuación" r:id="rId4" imgW="2197080" imgH="838080" progId="Equation.3">
                  <p:embed/>
                </p:oleObj>
              </mc:Choice>
              <mc:Fallback>
                <p:oleObj name="Ecuación" r:id="rId4" imgW="2197080" imgH="838080" progId="Equation.3">
                  <p:embed/>
                  <p:pic>
                    <p:nvPicPr>
                      <p:cNvPr id="0" name=""/>
                      <p:cNvPicPr>
                        <a:picLocks noChangeAspect="1" noChangeArrowheads="1"/>
                      </p:cNvPicPr>
                      <p:nvPr/>
                    </p:nvPicPr>
                    <p:blipFill>
                      <a:blip r:embed="rId5"/>
                      <a:srcRect/>
                      <a:stretch>
                        <a:fillRect/>
                      </a:stretch>
                    </p:blipFill>
                    <p:spPr bwMode="auto">
                      <a:xfrm>
                        <a:off x="1001890" y="2483923"/>
                        <a:ext cx="7211615" cy="1161101"/>
                      </a:xfrm>
                      <a:prstGeom prst="rect">
                        <a:avLst/>
                      </a:prstGeom>
                      <a:solidFill>
                        <a:schemeClr val="accent2">
                          <a:lumMod val="20000"/>
                          <a:lumOff val="80000"/>
                        </a:schemeClr>
                      </a:solidFill>
                      <a:ln w="9525">
                        <a:solidFill>
                          <a:schemeClr val="tx2">
                            <a:lumMod val="20000"/>
                            <a:lumOff val="80000"/>
                          </a:schemeClr>
                        </a:solidFill>
                        <a:miter lim="800000"/>
                        <a:headEnd/>
                        <a:tailEnd/>
                      </a:ln>
                    </p:spPr>
                  </p:pic>
                </p:oleObj>
              </mc:Fallback>
            </mc:AlternateContent>
          </a:graphicData>
        </a:graphic>
      </p:graphicFrame>
      <p:sp>
        <p:nvSpPr>
          <p:cNvPr id="4" name="3 CuadroTexto"/>
          <p:cNvSpPr txBox="1"/>
          <p:nvPr/>
        </p:nvSpPr>
        <p:spPr>
          <a:xfrm>
            <a:off x="-27210" y="1353871"/>
            <a:ext cx="8964996" cy="717216"/>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lvl1pPr algn="ctr">
              <a:spcBef>
                <a:spcPts val="125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stStyle>
          <a:p>
            <a:pPr eaLnBrk="1" fontAlgn="auto" hangingPunct="1">
              <a:spcAft>
                <a:spcPts val="0"/>
              </a:spcAft>
            </a:pPr>
            <a:r>
              <a:rPr lang="es-ES" sz="2100" u="none" dirty="0"/>
              <a:t>Cifra que se obtiene al sumar todos los valores  observados  y  dividirlo por  el número de valores</a:t>
            </a:r>
          </a:p>
        </p:txBody>
      </p:sp>
      <p:sp>
        <p:nvSpPr>
          <p:cNvPr id="5" name="4 Rectángulo"/>
          <p:cNvSpPr/>
          <p:nvPr/>
        </p:nvSpPr>
        <p:spPr>
          <a:xfrm>
            <a:off x="35496" y="3645024"/>
            <a:ext cx="9099019" cy="2308324"/>
          </a:xfrm>
          <a:prstGeom prst="rect">
            <a:avLst/>
          </a:prstGeom>
        </p:spPr>
        <p:txBody>
          <a:bodyPr wrap="square">
            <a:spAutoFit/>
          </a:bodyPr>
          <a:lstStyle/>
          <a:p>
            <a:pPr eaLnBrk="1" fontAlgn="auto" hangingPunct="1">
              <a:spcBef>
                <a:spcPts val="0"/>
              </a:spcBef>
              <a:spcAft>
                <a:spcPts val="0"/>
              </a:spcAft>
            </a:pPr>
            <a:r>
              <a:rPr lang="es-ES" sz="1800" b="1" dirty="0">
                <a:solidFill>
                  <a:srgbClr val="C00000"/>
                </a:solidFill>
                <a:latin typeface="Calibri"/>
              </a:rPr>
              <a:t>Propiedades</a:t>
            </a:r>
          </a:p>
          <a:p>
            <a:pPr marL="342900" indent="-342900" eaLnBrk="1" fontAlgn="auto" hangingPunct="1">
              <a:spcBef>
                <a:spcPts val="0"/>
              </a:spcBef>
              <a:spcAft>
                <a:spcPts val="0"/>
              </a:spcAft>
              <a:buFontTx/>
              <a:buAutoNum type="arabicPeriod"/>
            </a:pPr>
            <a:r>
              <a:rPr lang="es-ES" sz="1800" b="1" u="none" dirty="0">
                <a:solidFill>
                  <a:prstClr val="black"/>
                </a:solidFill>
                <a:latin typeface="Calibri"/>
              </a:rPr>
              <a:t>Siempre existe, y puede calcularse para cualquier dato numérico.</a:t>
            </a:r>
          </a:p>
          <a:p>
            <a:pPr marL="342900" indent="-342900" eaLnBrk="1" fontAlgn="auto" hangingPunct="1">
              <a:spcBef>
                <a:spcPts val="0"/>
              </a:spcBef>
              <a:spcAft>
                <a:spcPts val="0"/>
              </a:spcAft>
              <a:buFontTx/>
              <a:buAutoNum type="arabicPeriod"/>
            </a:pPr>
            <a:r>
              <a:rPr lang="es-ES" sz="1800" b="1" u="none" dirty="0">
                <a:solidFill>
                  <a:prstClr val="black"/>
                </a:solidFill>
                <a:latin typeface="Calibri"/>
              </a:rPr>
              <a:t>Es única, o sea, un grupo de datos sólo tiene una media</a:t>
            </a:r>
          </a:p>
          <a:p>
            <a:pPr marL="342900" indent="-342900" eaLnBrk="1" fontAlgn="auto" hangingPunct="1">
              <a:spcBef>
                <a:spcPts val="0"/>
              </a:spcBef>
              <a:spcAft>
                <a:spcPts val="0"/>
              </a:spcAft>
              <a:buFontTx/>
              <a:buAutoNum type="arabicPeriod" startAt="3"/>
            </a:pPr>
            <a:r>
              <a:rPr lang="es-ES" sz="1800" b="1" u="none" dirty="0">
                <a:solidFill>
                  <a:prstClr val="black"/>
                </a:solidFill>
                <a:latin typeface="Calibri"/>
              </a:rPr>
              <a:t>Toma en cuenta a todos los valores de la serie de forma  individual, esto es, recorre la serie completa.</a:t>
            </a:r>
          </a:p>
          <a:p>
            <a:pPr marL="342900" indent="-342900" eaLnBrk="1" fontAlgn="auto" hangingPunct="1">
              <a:spcBef>
                <a:spcPts val="0"/>
              </a:spcBef>
              <a:spcAft>
                <a:spcPts val="0"/>
              </a:spcAft>
              <a:buFontTx/>
              <a:buAutoNum type="arabicPeriod" startAt="3"/>
            </a:pPr>
            <a:r>
              <a:rPr lang="es-ES" sz="1800" b="1" u="none" dirty="0">
                <a:solidFill>
                  <a:prstClr val="black"/>
                </a:solidFill>
                <a:latin typeface="Calibri"/>
              </a:rPr>
              <a:t>Si los datos son relativamente homogéneos, la media aritmética es una buena medida de resumen; pero si existen valores muy alejados de la mayoría (datos aberrantes), entonces se distorsiona mucho y deja de reflejar la realidad existente</a:t>
            </a:r>
          </a:p>
        </p:txBody>
      </p:sp>
    </p:spTree>
    <p:extLst>
      <p:ext uri="{BB962C8B-B14F-4D97-AF65-F5344CB8AC3E}">
        <p14:creationId xmlns:p14="http://schemas.microsoft.com/office/powerpoint/2010/main" val="4088806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485900" y="857250"/>
            <a:ext cx="6286500" cy="535767"/>
          </a:xfrm>
        </p:spPr>
        <p:txBody>
          <a:bodyPr>
            <a:normAutofit/>
          </a:bodyPr>
          <a:lstStyle/>
          <a:p>
            <a:pPr algn="ctr"/>
            <a:r>
              <a:rPr lang="es-ES_tradnl" sz="2100" b="1" dirty="0"/>
              <a:t>Media Aritmética</a:t>
            </a:r>
            <a:endParaRPr lang="es-ES" sz="2100" b="1" dirty="0"/>
          </a:p>
        </p:txBody>
      </p:sp>
      <p:grpSp>
        <p:nvGrpSpPr>
          <p:cNvPr id="7" name="Grupo 6"/>
          <p:cNvGrpSpPr/>
          <p:nvPr/>
        </p:nvGrpSpPr>
        <p:grpSpPr>
          <a:xfrm>
            <a:off x="345018" y="1659705"/>
            <a:ext cx="8394142" cy="2446824"/>
            <a:chOff x="2024094" y="1069940"/>
            <a:chExt cx="8643906" cy="3262432"/>
          </a:xfrm>
        </p:grpSpPr>
        <p:sp>
          <p:nvSpPr>
            <p:cNvPr id="59395" name="Rectangle 3"/>
            <p:cNvSpPr>
              <a:spLocks noChangeArrowheads="1"/>
            </p:cNvSpPr>
            <p:nvPr/>
          </p:nvSpPr>
          <p:spPr bwMode="auto">
            <a:xfrm>
              <a:off x="2024094" y="1069940"/>
              <a:ext cx="938182" cy="3262432"/>
            </a:xfrm>
            <a:prstGeom prst="rect">
              <a:avLst/>
            </a:prstGeom>
            <a:noFill/>
            <a:ln w="9525">
              <a:noFill/>
              <a:miter lim="800000"/>
              <a:headEnd/>
              <a:tailEnd/>
            </a:ln>
            <a:effectLst/>
          </p:spPr>
          <p:txBody>
            <a:bodyPr wrap="square">
              <a:spAutoFit/>
            </a:bodyPr>
            <a:lstStyle/>
            <a:p>
              <a:pPr algn="ctr" eaLnBrk="1" fontAlgn="auto" hangingPunct="1">
                <a:lnSpc>
                  <a:spcPct val="90000"/>
                </a:lnSpc>
                <a:spcBef>
                  <a:spcPct val="50000"/>
                </a:spcBef>
                <a:spcAft>
                  <a:spcPts val="0"/>
                </a:spcAft>
                <a:buClr>
                  <a:srgbClr val="4F81BD"/>
                </a:buClr>
                <a:buSzPct val="85000"/>
              </a:pPr>
              <a:r>
                <a:rPr lang="es-ES_tradnl" sz="1500" b="1" dirty="0">
                  <a:solidFill>
                    <a:prstClr val="black"/>
                  </a:solidFill>
                  <a:latin typeface="Calibri"/>
                </a:rPr>
                <a:t>Talla (cm)</a:t>
              </a:r>
            </a:p>
            <a:p>
              <a:pPr eaLnBrk="1" fontAlgn="auto" hangingPunct="1">
                <a:lnSpc>
                  <a:spcPct val="90000"/>
                </a:lnSpc>
                <a:spcBef>
                  <a:spcPct val="50000"/>
                </a:spcBef>
                <a:spcAft>
                  <a:spcPts val="0"/>
                </a:spcAft>
                <a:buClr>
                  <a:srgbClr val="4F81BD"/>
                </a:buClr>
                <a:buSzPct val="85000"/>
              </a:pPr>
              <a:r>
                <a:rPr lang="es-ES_tradnl" sz="1800" b="1" u="none" dirty="0">
                  <a:solidFill>
                    <a:prstClr val="black"/>
                  </a:solidFill>
                  <a:latin typeface="Calibri"/>
                </a:rPr>
                <a:t>160.2</a:t>
              </a:r>
            </a:p>
            <a:p>
              <a:pPr eaLnBrk="1" fontAlgn="auto" hangingPunct="1">
                <a:lnSpc>
                  <a:spcPct val="90000"/>
                </a:lnSpc>
                <a:spcBef>
                  <a:spcPct val="50000"/>
                </a:spcBef>
                <a:spcAft>
                  <a:spcPts val="0"/>
                </a:spcAft>
                <a:buClr>
                  <a:srgbClr val="4F81BD"/>
                </a:buClr>
                <a:buSzPct val="85000"/>
              </a:pPr>
              <a:r>
                <a:rPr lang="es-ES_tradnl" sz="1800" b="1" u="none" dirty="0">
                  <a:solidFill>
                    <a:prstClr val="black"/>
                  </a:solidFill>
                  <a:latin typeface="Calibri"/>
                </a:rPr>
                <a:t>165.5</a:t>
              </a:r>
            </a:p>
            <a:p>
              <a:pPr eaLnBrk="1" fontAlgn="auto" hangingPunct="1">
                <a:lnSpc>
                  <a:spcPct val="90000"/>
                </a:lnSpc>
                <a:spcBef>
                  <a:spcPct val="50000"/>
                </a:spcBef>
                <a:spcAft>
                  <a:spcPts val="0"/>
                </a:spcAft>
                <a:buClr>
                  <a:srgbClr val="4F81BD"/>
                </a:buClr>
                <a:buSzPct val="85000"/>
              </a:pPr>
              <a:r>
                <a:rPr lang="es-ES_tradnl" sz="1800" b="1" u="none" dirty="0">
                  <a:solidFill>
                    <a:prstClr val="black"/>
                  </a:solidFill>
                  <a:latin typeface="Calibri"/>
                </a:rPr>
                <a:t>168.3</a:t>
              </a:r>
            </a:p>
            <a:p>
              <a:pPr eaLnBrk="1" fontAlgn="auto" hangingPunct="1">
                <a:lnSpc>
                  <a:spcPct val="90000"/>
                </a:lnSpc>
                <a:spcBef>
                  <a:spcPct val="50000"/>
                </a:spcBef>
                <a:spcAft>
                  <a:spcPts val="0"/>
                </a:spcAft>
                <a:buClr>
                  <a:srgbClr val="4F81BD"/>
                </a:buClr>
                <a:buSzPct val="85000"/>
              </a:pPr>
              <a:r>
                <a:rPr lang="es-ES_tradnl" sz="1800" b="1" u="none" dirty="0">
                  <a:solidFill>
                    <a:prstClr val="black"/>
                  </a:solidFill>
                  <a:latin typeface="Calibri"/>
                </a:rPr>
                <a:t>170.5</a:t>
              </a:r>
            </a:p>
            <a:p>
              <a:pPr eaLnBrk="1" fontAlgn="auto" hangingPunct="1">
                <a:lnSpc>
                  <a:spcPct val="90000"/>
                </a:lnSpc>
                <a:spcBef>
                  <a:spcPct val="50000"/>
                </a:spcBef>
                <a:spcAft>
                  <a:spcPts val="0"/>
                </a:spcAft>
                <a:buClr>
                  <a:srgbClr val="4F81BD"/>
                </a:buClr>
                <a:buSzPct val="85000"/>
              </a:pPr>
              <a:r>
                <a:rPr lang="es-ES_tradnl" sz="1800" b="1" u="none" dirty="0">
                  <a:solidFill>
                    <a:prstClr val="black"/>
                  </a:solidFill>
                  <a:latin typeface="Calibri"/>
                </a:rPr>
                <a:t>192.0</a:t>
              </a:r>
              <a:endParaRPr lang="es-ES" sz="1800" b="1" u="none" dirty="0">
                <a:solidFill>
                  <a:prstClr val="black"/>
                </a:solidFill>
                <a:latin typeface="Calibri"/>
              </a:endParaRPr>
            </a:p>
          </p:txBody>
        </p:sp>
        <p:grpSp>
          <p:nvGrpSpPr>
            <p:cNvPr id="2" name="Group 24"/>
            <p:cNvGrpSpPr>
              <a:grpSpLocks/>
            </p:cNvGrpSpPr>
            <p:nvPr/>
          </p:nvGrpSpPr>
          <p:grpSpPr bwMode="auto">
            <a:xfrm>
              <a:off x="3962400" y="1785928"/>
              <a:ext cx="6705600" cy="1196976"/>
              <a:chOff x="1536" y="1344"/>
              <a:chExt cx="4224" cy="754"/>
            </a:xfrm>
          </p:grpSpPr>
          <p:grpSp>
            <p:nvGrpSpPr>
              <p:cNvPr id="3" name="Group 23"/>
              <p:cNvGrpSpPr>
                <a:grpSpLocks/>
              </p:cNvGrpSpPr>
              <p:nvPr/>
            </p:nvGrpSpPr>
            <p:grpSpPr bwMode="auto">
              <a:xfrm>
                <a:off x="1968" y="1344"/>
                <a:ext cx="3792" cy="754"/>
                <a:chOff x="1968" y="1344"/>
                <a:chExt cx="3792" cy="754"/>
              </a:xfrm>
            </p:grpSpPr>
            <p:sp>
              <p:nvSpPr>
                <p:cNvPr id="59397" name="Line 5"/>
                <p:cNvSpPr>
                  <a:spLocks noChangeShapeType="1"/>
                </p:cNvSpPr>
                <p:nvPr/>
              </p:nvSpPr>
              <p:spPr bwMode="auto">
                <a:xfrm>
                  <a:off x="2064" y="1728"/>
                  <a:ext cx="3600" cy="0"/>
                </a:xfrm>
                <a:prstGeom prst="line">
                  <a:avLst/>
                </a:prstGeom>
                <a:noFill/>
                <a:ln w="9525">
                  <a:solidFill>
                    <a:schemeClr val="tx1"/>
                  </a:solidFill>
                  <a:round/>
                  <a:headEnd/>
                  <a:tailEnd/>
                </a:ln>
                <a:effectLst/>
              </p:spPr>
              <p:txBody>
                <a:bodyPr/>
                <a:lstStyle/>
                <a:p>
                  <a:pPr eaLnBrk="1" fontAlgn="auto" hangingPunct="1">
                    <a:spcBef>
                      <a:spcPts val="0"/>
                    </a:spcBef>
                    <a:spcAft>
                      <a:spcPts val="0"/>
                    </a:spcAft>
                  </a:pPr>
                  <a:endParaRPr lang="es-ES" sz="1350" u="none" dirty="0">
                    <a:solidFill>
                      <a:prstClr val="black"/>
                    </a:solidFill>
                    <a:latin typeface="Calibri"/>
                  </a:endParaRPr>
                </a:p>
              </p:txBody>
            </p:sp>
            <p:sp>
              <p:nvSpPr>
                <p:cNvPr id="59398" name="Text Box 6"/>
                <p:cNvSpPr txBox="1">
                  <a:spLocks noChangeArrowheads="1"/>
                </p:cNvSpPr>
                <p:nvPr/>
              </p:nvSpPr>
              <p:spPr bwMode="auto">
                <a:xfrm>
                  <a:off x="2790" y="1749"/>
                  <a:ext cx="2112" cy="349"/>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u="none" dirty="0">
                      <a:solidFill>
                        <a:prstClr val="black"/>
                      </a:solidFill>
                      <a:latin typeface="Calibri"/>
                    </a:rPr>
                    <a:t>5</a:t>
                  </a:r>
                  <a:endParaRPr lang="es-ES" sz="2100" u="none" dirty="0">
                    <a:solidFill>
                      <a:prstClr val="black"/>
                    </a:solidFill>
                    <a:latin typeface="Calibri"/>
                  </a:endParaRPr>
                </a:p>
              </p:txBody>
            </p:sp>
            <p:sp>
              <p:nvSpPr>
                <p:cNvPr id="59399" name="Text Box 7"/>
                <p:cNvSpPr txBox="1">
                  <a:spLocks noChangeArrowheads="1"/>
                </p:cNvSpPr>
                <p:nvPr/>
              </p:nvSpPr>
              <p:spPr bwMode="auto">
                <a:xfrm>
                  <a:off x="1968" y="1344"/>
                  <a:ext cx="3792"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dirty="0">
                      <a:solidFill>
                        <a:prstClr val="black"/>
                      </a:solidFill>
                      <a:latin typeface="Calibri"/>
                    </a:rPr>
                    <a:t>160.2+165.5+168.3+170.5+192</a:t>
                  </a:r>
                  <a:endParaRPr lang="es-ES" sz="2100" u="none" dirty="0">
                    <a:solidFill>
                      <a:prstClr val="black"/>
                    </a:solidFill>
                    <a:latin typeface="Calibri"/>
                  </a:endParaRPr>
                </a:p>
              </p:txBody>
            </p:sp>
          </p:grpSp>
          <p:sp>
            <p:nvSpPr>
              <p:cNvPr id="59401" name="Text Box 9"/>
              <p:cNvSpPr txBox="1">
                <a:spLocks noChangeArrowheads="1"/>
              </p:cNvSpPr>
              <p:nvPr/>
            </p:nvSpPr>
            <p:spPr bwMode="auto">
              <a:xfrm>
                <a:off x="1536" y="1536"/>
                <a:ext cx="576" cy="38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b="1" u="none" dirty="0">
                    <a:solidFill>
                      <a:prstClr val="black"/>
                    </a:solidFill>
                    <a:latin typeface="Calibri"/>
                  </a:rPr>
                  <a:t>X</a:t>
                </a:r>
                <a:r>
                  <a:rPr lang="es-ES_tradnl" u="none" dirty="0">
                    <a:solidFill>
                      <a:prstClr val="black"/>
                    </a:solidFill>
                    <a:latin typeface="Calibri"/>
                  </a:rPr>
                  <a:t> =</a:t>
                </a:r>
                <a:endParaRPr lang="es-ES" u="none" dirty="0">
                  <a:solidFill>
                    <a:prstClr val="black"/>
                  </a:solidFill>
                  <a:latin typeface="Calibri"/>
                </a:endParaRPr>
              </a:p>
            </p:txBody>
          </p:sp>
          <p:sp>
            <p:nvSpPr>
              <p:cNvPr id="59402" name="Line 10"/>
              <p:cNvSpPr>
                <a:spLocks noChangeShapeType="1"/>
              </p:cNvSpPr>
              <p:nvPr/>
            </p:nvSpPr>
            <p:spPr bwMode="auto">
              <a:xfrm>
                <a:off x="1584" y="1578"/>
                <a:ext cx="168" cy="0"/>
              </a:xfrm>
              <a:prstGeom prst="line">
                <a:avLst/>
              </a:prstGeom>
              <a:noFill/>
              <a:ln w="38100">
                <a:solidFill>
                  <a:schemeClr val="tx1"/>
                </a:solidFill>
                <a:round/>
                <a:headEnd/>
                <a:tailEnd/>
              </a:ln>
              <a:effectLst/>
            </p:spPr>
            <p:txBody>
              <a:bodyPr/>
              <a:lstStyle/>
              <a:p>
                <a:pPr eaLnBrk="1" fontAlgn="auto" hangingPunct="1">
                  <a:spcBef>
                    <a:spcPts val="0"/>
                  </a:spcBef>
                  <a:spcAft>
                    <a:spcPts val="0"/>
                  </a:spcAft>
                </a:pPr>
                <a:endParaRPr lang="es-ES" sz="1350" u="none" dirty="0">
                  <a:solidFill>
                    <a:prstClr val="black"/>
                  </a:solidFill>
                  <a:latin typeface="Calibri"/>
                </a:endParaRPr>
              </a:p>
            </p:txBody>
          </p:sp>
        </p:grpSp>
        <p:grpSp>
          <p:nvGrpSpPr>
            <p:cNvPr id="4" name="Group 26"/>
            <p:cNvGrpSpPr>
              <a:grpSpLocks/>
            </p:cNvGrpSpPr>
            <p:nvPr/>
          </p:nvGrpSpPr>
          <p:grpSpPr bwMode="auto">
            <a:xfrm>
              <a:off x="3881422" y="2714621"/>
              <a:ext cx="2500330" cy="1163638"/>
              <a:chOff x="1536" y="2400"/>
              <a:chExt cx="1680" cy="733"/>
            </a:xfrm>
          </p:grpSpPr>
          <p:sp>
            <p:nvSpPr>
              <p:cNvPr id="59405" name="Text Box 13"/>
              <p:cNvSpPr txBox="1">
                <a:spLocks noChangeArrowheads="1"/>
              </p:cNvSpPr>
              <p:nvPr/>
            </p:nvSpPr>
            <p:spPr bwMode="auto">
              <a:xfrm>
                <a:off x="1536" y="2592"/>
                <a:ext cx="576" cy="38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b="1" u="none" dirty="0">
                    <a:solidFill>
                      <a:prstClr val="black"/>
                    </a:solidFill>
                    <a:latin typeface="Calibri"/>
                  </a:rPr>
                  <a:t>X</a:t>
                </a:r>
                <a:r>
                  <a:rPr lang="es-ES_tradnl" u="none" dirty="0">
                    <a:solidFill>
                      <a:prstClr val="black"/>
                    </a:solidFill>
                    <a:latin typeface="Calibri"/>
                  </a:rPr>
                  <a:t> =</a:t>
                </a:r>
                <a:endParaRPr lang="es-ES" u="none" dirty="0">
                  <a:solidFill>
                    <a:prstClr val="black"/>
                  </a:solidFill>
                  <a:latin typeface="Calibri"/>
                </a:endParaRPr>
              </a:p>
            </p:txBody>
          </p:sp>
          <p:sp>
            <p:nvSpPr>
              <p:cNvPr id="59406" name="Line 14"/>
              <p:cNvSpPr>
                <a:spLocks noChangeShapeType="1"/>
              </p:cNvSpPr>
              <p:nvPr/>
            </p:nvSpPr>
            <p:spPr bwMode="auto">
              <a:xfrm>
                <a:off x="1584" y="2640"/>
                <a:ext cx="168" cy="0"/>
              </a:xfrm>
              <a:prstGeom prst="line">
                <a:avLst/>
              </a:prstGeom>
              <a:noFill/>
              <a:ln w="38100">
                <a:solidFill>
                  <a:schemeClr val="tx1"/>
                </a:solidFill>
                <a:round/>
                <a:headEnd/>
                <a:tailEnd/>
              </a:ln>
              <a:effectLst/>
            </p:spPr>
            <p:txBody>
              <a:bodyPr/>
              <a:lstStyle/>
              <a:p>
                <a:pPr eaLnBrk="1" fontAlgn="auto" hangingPunct="1">
                  <a:spcBef>
                    <a:spcPts val="0"/>
                  </a:spcBef>
                  <a:spcAft>
                    <a:spcPts val="0"/>
                  </a:spcAft>
                </a:pPr>
                <a:endParaRPr lang="es-ES" sz="1350" u="none" dirty="0">
                  <a:solidFill>
                    <a:prstClr val="black"/>
                  </a:solidFill>
                  <a:latin typeface="Calibri"/>
                </a:endParaRPr>
              </a:p>
            </p:txBody>
          </p:sp>
          <p:grpSp>
            <p:nvGrpSpPr>
              <p:cNvPr id="5" name="Group 25"/>
              <p:cNvGrpSpPr>
                <a:grpSpLocks/>
              </p:cNvGrpSpPr>
              <p:nvPr/>
            </p:nvGrpSpPr>
            <p:grpSpPr bwMode="auto">
              <a:xfrm>
                <a:off x="1968" y="2400"/>
                <a:ext cx="1248" cy="733"/>
                <a:chOff x="1968" y="2400"/>
                <a:chExt cx="1248" cy="733"/>
              </a:xfrm>
            </p:grpSpPr>
            <p:sp>
              <p:nvSpPr>
                <p:cNvPr id="59407" name="Line 15"/>
                <p:cNvSpPr>
                  <a:spLocks noChangeShapeType="1"/>
                </p:cNvSpPr>
                <p:nvPr/>
              </p:nvSpPr>
              <p:spPr bwMode="auto">
                <a:xfrm>
                  <a:off x="2016" y="2784"/>
                  <a:ext cx="1200" cy="0"/>
                </a:xfrm>
                <a:prstGeom prst="line">
                  <a:avLst/>
                </a:prstGeom>
                <a:noFill/>
                <a:ln w="9525">
                  <a:solidFill>
                    <a:schemeClr val="tx1"/>
                  </a:solidFill>
                  <a:round/>
                  <a:headEnd/>
                  <a:tailEnd/>
                </a:ln>
                <a:effectLst/>
              </p:spPr>
              <p:txBody>
                <a:bodyPr/>
                <a:lstStyle/>
                <a:p>
                  <a:pPr eaLnBrk="1" fontAlgn="auto" hangingPunct="1">
                    <a:spcBef>
                      <a:spcPts val="0"/>
                    </a:spcBef>
                    <a:spcAft>
                      <a:spcPts val="0"/>
                    </a:spcAft>
                  </a:pPr>
                  <a:endParaRPr lang="es-ES" sz="1350" u="none" dirty="0">
                    <a:solidFill>
                      <a:prstClr val="black"/>
                    </a:solidFill>
                    <a:latin typeface="Calibri"/>
                  </a:endParaRPr>
                </a:p>
              </p:txBody>
            </p:sp>
            <p:sp>
              <p:nvSpPr>
                <p:cNvPr id="59408" name="Text Box 16"/>
                <p:cNvSpPr txBox="1">
                  <a:spLocks noChangeArrowheads="1"/>
                </p:cNvSpPr>
                <p:nvPr/>
              </p:nvSpPr>
              <p:spPr bwMode="auto">
                <a:xfrm>
                  <a:off x="1968" y="2400"/>
                  <a:ext cx="1152" cy="349"/>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u="none" dirty="0">
                      <a:solidFill>
                        <a:prstClr val="black"/>
                      </a:solidFill>
                      <a:latin typeface="Calibri"/>
                    </a:rPr>
                    <a:t>856.5</a:t>
                  </a:r>
                  <a:endParaRPr lang="es-ES" sz="2100" u="none" dirty="0">
                    <a:solidFill>
                      <a:prstClr val="black"/>
                    </a:solidFill>
                    <a:latin typeface="Calibri"/>
                  </a:endParaRPr>
                </a:p>
              </p:txBody>
            </p:sp>
            <p:sp>
              <p:nvSpPr>
                <p:cNvPr id="59409" name="Text Box 17"/>
                <p:cNvSpPr txBox="1">
                  <a:spLocks noChangeArrowheads="1"/>
                </p:cNvSpPr>
                <p:nvPr/>
              </p:nvSpPr>
              <p:spPr bwMode="auto">
                <a:xfrm>
                  <a:off x="2256" y="2784"/>
                  <a:ext cx="720" cy="349"/>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u="none" dirty="0">
                      <a:solidFill>
                        <a:prstClr val="black"/>
                      </a:solidFill>
                      <a:latin typeface="Calibri"/>
                    </a:rPr>
                    <a:t>5</a:t>
                  </a:r>
                  <a:endParaRPr lang="es-ES" sz="2100" u="none" dirty="0">
                    <a:solidFill>
                      <a:prstClr val="black"/>
                    </a:solidFill>
                    <a:latin typeface="Calibri"/>
                  </a:endParaRPr>
                </a:p>
              </p:txBody>
            </p:sp>
          </p:grpSp>
        </p:grpSp>
        <p:grpSp>
          <p:nvGrpSpPr>
            <p:cNvPr id="6" name="Group 27"/>
            <p:cNvGrpSpPr>
              <a:grpSpLocks/>
            </p:cNvGrpSpPr>
            <p:nvPr/>
          </p:nvGrpSpPr>
          <p:grpSpPr bwMode="auto">
            <a:xfrm>
              <a:off x="6738942" y="3000376"/>
              <a:ext cx="2266950" cy="615951"/>
              <a:chOff x="1536" y="3456"/>
              <a:chExt cx="1428" cy="388"/>
            </a:xfrm>
          </p:grpSpPr>
          <p:sp>
            <p:nvSpPr>
              <p:cNvPr id="59412" name="Text Box 20"/>
              <p:cNvSpPr txBox="1">
                <a:spLocks noChangeArrowheads="1"/>
              </p:cNvSpPr>
              <p:nvPr/>
            </p:nvSpPr>
            <p:spPr bwMode="auto">
              <a:xfrm>
                <a:off x="1536" y="3456"/>
                <a:ext cx="270" cy="388"/>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u="none" dirty="0">
                    <a:solidFill>
                      <a:prstClr val="black"/>
                    </a:solidFill>
                    <a:latin typeface="Calibri"/>
                  </a:rPr>
                  <a:t>=</a:t>
                </a:r>
                <a:endParaRPr lang="es-ES" u="none" dirty="0">
                  <a:solidFill>
                    <a:prstClr val="black"/>
                  </a:solidFill>
                  <a:latin typeface="Calibri"/>
                </a:endParaRPr>
              </a:p>
            </p:txBody>
          </p:sp>
          <p:sp>
            <p:nvSpPr>
              <p:cNvPr id="59414" name="Text Box 22"/>
              <p:cNvSpPr txBox="1">
                <a:spLocks noChangeArrowheads="1"/>
              </p:cNvSpPr>
              <p:nvPr/>
            </p:nvSpPr>
            <p:spPr bwMode="auto">
              <a:xfrm>
                <a:off x="1716" y="3456"/>
                <a:ext cx="1248"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a:solidFill>
                      <a:prstClr val="black"/>
                    </a:solidFill>
                    <a:latin typeface="Calibri"/>
                  </a:rPr>
                  <a:t>171.3 cm</a:t>
                </a:r>
                <a:endParaRPr lang="es-ES" sz="2100" b="1" u="none" dirty="0">
                  <a:solidFill>
                    <a:prstClr val="black"/>
                  </a:solidFill>
                  <a:latin typeface="Calibri"/>
                </a:endParaRPr>
              </a:p>
            </p:txBody>
          </p:sp>
        </p:grpSp>
      </p:grpSp>
      <p:sp>
        <p:nvSpPr>
          <p:cNvPr id="22" name="21 CuadroTexto"/>
          <p:cNvSpPr txBox="1"/>
          <p:nvPr/>
        </p:nvSpPr>
        <p:spPr>
          <a:xfrm>
            <a:off x="1303711" y="1285861"/>
            <a:ext cx="6268685" cy="761747"/>
          </a:xfrm>
          <a:prstGeom prst="rect">
            <a:avLst/>
          </a:prstGeom>
          <a:noFill/>
        </p:spPr>
        <p:txBody>
          <a:bodyPr wrap="square" rtlCol="0">
            <a:spAutoFit/>
          </a:bodyPr>
          <a:lstStyle/>
          <a:p>
            <a:pPr eaLnBrk="1" fontAlgn="auto" hangingPunct="1">
              <a:spcBef>
                <a:spcPts val="0"/>
              </a:spcBef>
              <a:spcAft>
                <a:spcPts val="0"/>
              </a:spcAft>
            </a:pPr>
            <a:r>
              <a:rPr lang="es-ES_tradnl" sz="1500" b="1" u="none" dirty="0">
                <a:solidFill>
                  <a:prstClr val="black"/>
                </a:solidFill>
                <a:latin typeface="Calibri"/>
              </a:rPr>
              <a:t>En el ejemplo anterior se sustituye una persona y casualmente la que se incorpora es excesivamente alta. </a:t>
            </a:r>
            <a:endParaRPr lang="es-ES" sz="1500" b="1" u="none" dirty="0">
              <a:solidFill>
                <a:prstClr val="black"/>
              </a:solidFill>
              <a:latin typeface="Calibri"/>
            </a:endParaRPr>
          </a:p>
          <a:p>
            <a:pPr eaLnBrk="1" fontAlgn="auto" hangingPunct="1">
              <a:spcBef>
                <a:spcPts val="0"/>
              </a:spcBef>
              <a:spcAft>
                <a:spcPts val="0"/>
              </a:spcAft>
            </a:pPr>
            <a:endParaRPr lang="es-ES" sz="1350" u="none" dirty="0">
              <a:solidFill>
                <a:prstClr val="black"/>
              </a:solidFill>
              <a:latin typeface="Calibri"/>
            </a:endParaRPr>
          </a:p>
        </p:txBody>
      </p:sp>
      <p:sp>
        <p:nvSpPr>
          <p:cNvPr id="23" name="22 CuadroTexto"/>
          <p:cNvSpPr txBox="1"/>
          <p:nvPr/>
        </p:nvSpPr>
        <p:spPr>
          <a:xfrm>
            <a:off x="332529" y="3934441"/>
            <a:ext cx="8532948" cy="923330"/>
          </a:xfrm>
          <a:prstGeom prst="rect">
            <a:avLst/>
          </a:prstGeom>
          <a:noFill/>
        </p:spPr>
        <p:txBody>
          <a:bodyPr wrap="square" rtlCol="0">
            <a:spAutoFit/>
          </a:bodyPr>
          <a:lstStyle/>
          <a:p>
            <a:pPr eaLnBrk="1" fontAlgn="auto" hangingPunct="1">
              <a:spcBef>
                <a:spcPts val="0"/>
              </a:spcBef>
              <a:spcAft>
                <a:spcPts val="0"/>
              </a:spcAft>
              <a:buFont typeface="Wingdings" pitchFamily="2" charset="2"/>
              <a:buChar char="ü"/>
            </a:pPr>
            <a:r>
              <a:rPr lang="es-ES_tradnl" sz="1800" b="1" u="none" dirty="0">
                <a:solidFill>
                  <a:prstClr val="black"/>
                </a:solidFill>
                <a:latin typeface="Calibri"/>
              </a:rPr>
              <a:t>La talla promedio, se incrementó de tal forma que es superior a la talla de todos excepto el nuevo integrante del grupo, por lo tanto ya este promedio no representa adecuadamente a ese grupo de personas en cuanto a la talla. </a:t>
            </a:r>
          </a:p>
        </p:txBody>
      </p:sp>
      <p:sp>
        <p:nvSpPr>
          <p:cNvPr id="24" name="23 CuadroTexto"/>
          <p:cNvSpPr txBox="1"/>
          <p:nvPr/>
        </p:nvSpPr>
        <p:spPr>
          <a:xfrm>
            <a:off x="251520" y="4952174"/>
            <a:ext cx="8694966"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eaLnBrk="1" fontAlgn="auto" hangingPunct="1">
              <a:spcBef>
                <a:spcPts val="0"/>
              </a:spcBef>
              <a:spcAft>
                <a:spcPts val="0"/>
              </a:spcAft>
            </a:pPr>
            <a:r>
              <a:rPr lang="es-ES" sz="1800" b="1" u="none" dirty="0">
                <a:solidFill>
                  <a:prstClr val="black"/>
                </a:solidFill>
              </a:rPr>
              <a:t>La media aritmética es una buena medida de resumen; pero si existen valores aberrantes, entonces se distorsiona mucho y deja de reflejar la realidad existente, por lo que debe emplearse otro tipo de medida de tendencia central, la mediana. </a:t>
            </a:r>
          </a:p>
        </p:txBody>
      </p:sp>
    </p:spTree>
    <p:extLst>
      <p:ext uri="{BB962C8B-B14F-4D97-AF65-F5344CB8AC3E}">
        <p14:creationId xmlns:p14="http://schemas.microsoft.com/office/powerpoint/2010/main" val="31015895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485900" y="980041"/>
            <a:ext cx="62865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LA MEDIANA</a:t>
            </a:r>
            <a:endParaRPr lang="es-ES" sz="2400" dirty="0">
              <a:solidFill>
                <a:srgbClr val="3333CC"/>
              </a:solidFill>
              <a:ea typeface="DejaVu Sans" charset="0"/>
              <a:cs typeface="DejaVu Sans" charset="0"/>
            </a:endParaRPr>
          </a:p>
        </p:txBody>
      </p:sp>
      <p:sp>
        <p:nvSpPr>
          <p:cNvPr id="61443" name="Text Box 3"/>
          <p:cNvSpPr txBox="1">
            <a:spLocks noChangeArrowheads="1"/>
          </p:cNvSpPr>
          <p:nvPr/>
        </p:nvSpPr>
        <p:spPr bwMode="auto">
          <a:xfrm>
            <a:off x="419827" y="1575752"/>
            <a:ext cx="8532948" cy="1560427"/>
          </a:xfrm>
          <a:prstGeom prst="rect">
            <a:avLst/>
          </a:prstGeom>
          <a:noFill/>
          <a:ln w="38100">
            <a:solidFill>
              <a:schemeClr val="tx2"/>
            </a:solidFill>
            <a:miter lim="800000"/>
            <a:headEnd/>
            <a:tailEnd/>
          </a:ln>
          <a:effectLst/>
        </p:spPr>
        <p:txBody>
          <a:bodyPr wrap="square">
            <a:spAutoFit/>
          </a:bodyPr>
          <a:lstStyle/>
          <a:p>
            <a:pPr eaLnBrk="1" fontAlgn="auto" hangingPunct="1">
              <a:spcBef>
                <a:spcPct val="30000"/>
              </a:spcBef>
              <a:spcAft>
                <a:spcPts val="0"/>
              </a:spcAft>
            </a:pPr>
            <a:r>
              <a:rPr lang="es-ES_tradnl" sz="1800" b="1" u="none" dirty="0">
                <a:solidFill>
                  <a:prstClr val="black"/>
                </a:solidFill>
                <a:latin typeface="Calibri"/>
                <a:cs typeface="Arial" charset="0"/>
              </a:rPr>
              <a:t>O</a:t>
            </a:r>
            <a:r>
              <a:rPr lang="es-ES" sz="1800" b="1" u="none" dirty="0" err="1">
                <a:solidFill>
                  <a:prstClr val="black"/>
                </a:solidFill>
                <a:latin typeface="Calibri"/>
                <a:cs typeface="Arial" charset="0"/>
              </a:rPr>
              <a:t>cupa</a:t>
            </a:r>
            <a:r>
              <a:rPr lang="es-ES" sz="1800" b="1" u="none" dirty="0">
                <a:solidFill>
                  <a:prstClr val="black"/>
                </a:solidFill>
                <a:latin typeface="Calibri"/>
                <a:cs typeface="Arial" charset="0"/>
              </a:rPr>
              <a:t> la posición central de una </a:t>
            </a:r>
            <a:r>
              <a:rPr lang="es-ES" sz="1800" b="1" dirty="0">
                <a:solidFill>
                  <a:srgbClr val="FF0000"/>
                </a:solidFill>
                <a:latin typeface="Calibri"/>
                <a:cs typeface="Arial" charset="0"/>
              </a:rPr>
              <a:t>serie ordenada</a:t>
            </a:r>
            <a:r>
              <a:rPr lang="es-ES_tradnl" sz="1800" b="1" dirty="0">
                <a:solidFill>
                  <a:srgbClr val="FF0000"/>
                </a:solidFill>
                <a:latin typeface="Calibri"/>
                <a:cs typeface="Arial" charset="0"/>
              </a:rPr>
              <a:t> de datos</a:t>
            </a:r>
            <a:r>
              <a:rPr lang="es-ES" sz="1800" b="1" u="none" dirty="0">
                <a:solidFill>
                  <a:prstClr val="black"/>
                </a:solidFill>
                <a:latin typeface="Calibri"/>
                <a:cs typeface="Arial" charset="0"/>
              </a:rPr>
              <a:t>, o sea divide a la serie en dos partes iguales.</a:t>
            </a:r>
          </a:p>
          <a:p>
            <a:pPr eaLnBrk="1" fontAlgn="auto" hangingPunct="1">
              <a:spcBef>
                <a:spcPct val="30000"/>
              </a:spcBef>
              <a:spcAft>
                <a:spcPts val="0"/>
              </a:spcAft>
            </a:pPr>
            <a:r>
              <a:rPr lang="es-MX" sz="1800" b="1" u="none" dirty="0">
                <a:solidFill>
                  <a:prstClr val="black"/>
                </a:solidFill>
                <a:latin typeface="Calibri"/>
              </a:rPr>
              <a:t>No se afecta fácilmente por valores extremos, por lo que se  prefiere esta medida sobre la media en situaciones en que existan valores aberrantes, pero, en la mayoría de los casos , se prefiere conocer la media como medida de tendencia central</a:t>
            </a:r>
            <a:endParaRPr lang="es-ES" sz="1800" b="1" u="none" dirty="0">
              <a:solidFill>
                <a:prstClr val="black"/>
              </a:solidFill>
              <a:latin typeface="Calibri"/>
            </a:endParaRPr>
          </a:p>
        </p:txBody>
      </p:sp>
      <p:sp>
        <p:nvSpPr>
          <p:cNvPr id="61444" name="Text Box 4"/>
          <p:cNvSpPr txBox="1">
            <a:spLocks noChangeArrowheads="1"/>
          </p:cNvSpPr>
          <p:nvPr/>
        </p:nvSpPr>
        <p:spPr bwMode="auto">
          <a:xfrm>
            <a:off x="2914650" y="3143251"/>
            <a:ext cx="4343400" cy="507831"/>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 sz="2700" u="none" dirty="0">
                <a:solidFill>
                  <a:prstClr val="black"/>
                </a:solidFill>
                <a:latin typeface="Calibri"/>
                <a:cs typeface="Arial" charset="0"/>
              </a:rPr>
              <a:t>41, 40, 36, </a:t>
            </a:r>
            <a:r>
              <a:rPr lang="es-ES" sz="2700" dirty="0">
                <a:solidFill>
                  <a:srgbClr val="FF0000"/>
                </a:solidFill>
                <a:latin typeface="Calibri"/>
                <a:cs typeface="Arial" charset="0"/>
              </a:rPr>
              <a:t>32</a:t>
            </a:r>
            <a:r>
              <a:rPr lang="es-ES" sz="2700" u="none" dirty="0">
                <a:solidFill>
                  <a:prstClr val="black"/>
                </a:solidFill>
                <a:latin typeface="Calibri"/>
                <a:cs typeface="Arial" charset="0"/>
              </a:rPr>
              <a:t>, 26, 21, 20</a:t>
            </a:r>
          </a:p>
        </p:txBody>
      </p:sp>
      <p:sp>
        <p:nvSpPr>
          <p:cNvPr id="61445" name="Text Box 5"/>
          <p:cNvSpPr txBox="1">
            <a:spLocks noChangeArrowheads="1"/>
          </p:cNvSpPr>
          <p:nvPr/>
        </p:nvSpPr>
        <p:spPr bwMode="auto">
          <a:xfrm>
            <a:off x="3086100" y="3886201"/>
            <a:ext cx="491490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 sz="2700" u="none" dirty="0">
                <a:solidFill>
                  <a:prstClr val="black"/>
                </a:solidFill>
                <a:latin typeface="Calibri"/>
                <a:cs typeface="Arial" charset="0"/>
              </a:rPr>
              <a:t>20, 24, 33, </a:t>
            </a:r>
            <a:r>
              <a:rPr lang="es-ES" sz="2700" dirty="0">
                <a:solidFill>
                  <a:srgbClr val="FF0000"/>
                </a:solidFill>
                <a:latin typeface="Calibri"/>
                <a:cs typeface="Arial" charset="0"/>
              </a:rPr>
              <a:t>39, 45</a:t>
            </a:r>
            <a:r>
              <a:rPr lang="es-ES" sz="2700" u="none" dirty="0">
                <a:solidFill>
                  <a:prstClr val="black"/>
                </a:solidFill>
                <a:latin typeface="Calibri"/>
                <a:cs typeface="Arial" charset="0"/>
              </a:rPr>
              <a:t>, 51, 75, 80</a:t>
            </a:r>
          </a:p>
        </p:txBody>
      </p:sp>
      <p:sp>
        <p:nvSpPr>
          <p:cNvPr id="61446" name="Text Box 6"/>
          <p:cNvSpPr txBox="1">
            <a:spLocks noChangeArrowheads="1"/>
          </p:cNvSpPr>
          <p:nvPr/>
        </p:nvSpPr>
        <p:spPr bwMode="auto">
          <a:xfrm>
            <a:off x="1371600" y="3886201"/>
            <a:ext cx="68580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a:solidFill>
                  <a:prstClr val="black"/>
                </a:solidFill>
                <a:latin typeface="Calibri"/>
              </a:rPr>
              <a:t>Par</a:t>
            </a:r>
            <a:endParaRPr lang="es-ES" sz="2700" u="none">
              <a:solidFill>
                <a:prstClr val="black"/>
              </a:solidFill>
              <a:latin typeface="Calibri"/>
            </a:endParaRPr>
          </a:p>
        </p:txBody>
      </p:sp>
      <p:sp>
        <p:nvSpPr>
          <p:cNvPr id="61447" name="Text Box 7"/>
          <p:cNvSpPr txBox="1">
            <a:spLocks noChangeArrowheads="1"/>
          </p:cNvSpPr>
          <p:nvPr/>
        </p:nvSpPr>
        <p:spPr bwMode="auto">
          <a:xfrm>
            <a:off x="1371600" y="3086101"/>
            <a:ext cx="131445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dirty="0">
                <a:solidFill>
                  <a:prstClr val="black"/>
                </a:solidFill>
                <a:latin typeface="Calibri"/>
              </a:rPr>
              <a:t>Impar</a:t>
            </a:r>
            <a:endParaRPr lang="es-ES" sz="2700" u="none" dirty="0">
              <a:solidFill>
                <a:prstClr val="black"/>
              </a:solidFill>
              <a:latin typeface="Calibri"/>
            </a:endParaRPr>
          </a:p>
        </p:txBody>
      </p:sp>
      <p:sp>
        <p:nvSpPr>
          <p:cNvPr id="61448" name="Line 8"/>
          <p:cNvSpPr>
            <a:spLocks noChangeShapeType="1"/>
          </p:cNvSpPr>
          <p:nvPr/>
        </p:nvSpPr>
        <p:spPr bwMode="auto">
          <a:xfrm>
            <a:off x="2400300" y="3371850"/>
            <a:ext cx="571500" cy="0"/>
          </a:xfrm>
          <a:prstGeom prst="line">
            <a:avLst/>
          </a:prstGeom>
          <a:noFill/>
          <a:ln w="38100">
            <a:solidFill>
              <a:srgbClr val="C00000"/>
            </a:solidFill>
            <a:round/>
            <a:headEnd/>
            <a:tailEnd type="triangle" w="med" len="med"/>
          </a:ln>
          <a:effectLst/>
        </p:spPr>
        <p:txBody>
          <a:bodyPr/>
          <a:lstStyle/>
          <a:p>
            <a:pPr eaLnBrk="1" fontAlgn="auto" hangingPunct="1">
              <a:spcBef>
                <a:spcPts val="0"/>
              </a:spcBef>
              <a:spcAft>
                <a:spcPts val="0"/>
              </a:spcAft>
            </a:pPr>
            <a:endParaRPr lang="es-ES" sz="1350" u="none">
              <a:solidFill>
                <a:prstClr val="black"/>
              </a:solidFill>
              <a:latin typeface="Calibri"/>
            </a:endParaRPr>
          </a:p>
        </p:txBody>
      </p:sp>
      <p:sp>
        <p:nvSpPr>
          <p:cNvPr id="61449" name="Line 9"/>
          <p:cNvSpPr>
            <a:spLocks noChangeShapeType="1"/>
          </p:cNvSpPr>
          <p:nvPr/>
        </p:nvSpPr>
        <p:spPr bwMode="auto">
          <a:xfrm>
            <a:off x="2400300" y="4114800"/>
            <a:ext cx="571500" cy="0"/>
          </a:xfrm>
          <a:prstGeom prst="line">
            <a:avLst/>
          </a:prstGeom>
          <a:noFill/>
          <a:ln w="38100">
            <a:solidFill>
              <a:srgbClr val="C00000"/>
            </a:solidFill>
            <a:round/>
            <a:headEnd/>
            <a:tailEnd type="triangle" w="med" len="med"/>
          </a:ln>
          <a:effectLst/>
        </p:spPr>
        <p:txBody>
          <a:bodyPr/>
          <a:lstStyle/>
          <a:p>
            <a:pPr eaLnBrk="1" fontAlgn="auto" hangingPunct="1">
              <a:spcBef>
                <a:spcPts val="0"/>
              </a:spcBef>
              <a:spcAft>
                <a:spcPts val="0"/>
              </a:spcAft>
            </a:pPr>
            <a:endParaRPr lang="es-ES" sz="1350" u="none">
              <a:solidFill>
                <a:prstClr val="black"/>
              </a:solidFill>
              <a:latin typeface="Calibri"/>
            </a:endParaRPr>
          </a:p>
        </p:txBody>
      </p:sp>
      <p:sp>
        <p:nvSpPr>
          <p:cNvPr id="61467" name="AutoShape 27"/>
          <p:cNvSpPr>
            <a:spLocks noChangeArrowheads="1"/>
          </p:cNvSpPr>
          <p:nvPr/>
        </p:nvSpPr>
        <p:spPr bwMode="auto">
          <a:xfrm>
            <a:off x="3600450" y="4454517"/>
            <a:ext cx="2971800" cy="1371600"/>
          </a:xfrm>
          <a:prstGeom prst="upArrowCallout">
            <a:avLst>
              <a:gd name="adj1" fmla="val 0"/>
              <a:gd name="adj2" fmla="val 54167"/>
              <a:gd name="adj3" fmla="val 33333"/>
              <a:gd name="adj4" fmla="val 66667"/>
            </a:avLst>
          </a:prstGeom>
          <a:noFill/>
          <a:ln w="9525">
            <a:solidFill>
              <a:srgbClr val="C00000"/>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nvGrpSpPr>
          <p:cNvPr id="2" name="Group 29"/>
          <p:cNvGrpSpPr>
            <a:grpSpLocks/>
          </p:cNvGrpSpPr>
          <p:nvPr/>
        </p:nvGrpSpPr>
        <p:grpSpPr bwMode="auto">
          <a:xfrm>
            <a:off x="3886201" y="4914903"/>
            <a:ext cx="2955131" cy="862013"/>
            <a:chOff x="2064" y="3408"/>
            <a:chExt cx="2482" cy="724"/>
          </a:xfrm>
        </p:grpSpPr>
        <p:grpSp>
          <p:nvGrpSpPr>
            <p:cNvPr id="3" name="Group 26"/>
            <p:cNvGrpSpPr>
              <a:grpSpLocks/>
            </p:cNvGrpSpPr>
            <p:nvPr/>
          </p:nvGrpSpPr>
          <p:grpSpPr bwMode="auto">
            <a:xfrm>
              <a:off x="2736" y="3408"/>
              <a:ext cx="1810" cy="724"/>
              <a:chOff x="1925" y="3312"/>
              <a:chExt cx="1810" cy="724"/>
            </a:xfrm>
          </p:grpSpPr>
          <p:sp>
            <p:nvSpPr>
              <p:cNvPr id="61459" name="Text Box 19"/>
              <p:cNvSpPr txBox="1">
                <a:spLocks noChangeArrowheads="1"/>
              </p:cNvSpPr>
              <p:nvPr/>
            </p:nvSpPr>
            <p:spPr bwMode="auto">
              <a:xfrm>
                <a:off x="1925" y="3312"/>
                <a:ext cx="1307" cy="388"/>
              </a:xfrm>
              <a:prstGeom prst="rect">
                <a:avLst/>
              </a:prstGeom>
              <a:noFill/>
              <a:ln w="9525">
                <a:noFill/>
                <a:miter lim="800000"/>
                <a:headEnd/>
                <a:tailEnd/>
              </a:ln>
              <a:effectLst/>
            </p:spPr>
            <p:txBody>
              <a:bodyPr>
                <a:spAutoFit/>
              </a:bodyPr>
              <a:lstStyle/>
              <a:p>
                <a:pPr eaLnBrk="1" fontAlgn="auto" hangingPunct="1">
                  <a:spcBef>
                    <a:spcPts val="0"/>
                  </a:spcBef>
                  <a:spcAft>
                    <a:spcPts val="0"/>
                  </a:spcAft>
                </a:pPr>
                <a:r>
                  <a:rPr lang="es-ES_tradnl" dirty="0">
                    <a:solidFill>
                      <a:prstClr val="black"/>
                    </a:solidFill>
                    <a:latin typeface="Calibri"/>
                  </a:rPr>
                  <a:t>39 + 45</a:t>
                </a:r>
                <a:endParaRPr lang="es-ES" dirty="0">
                  <a:solidFill>
                    <a:prstClr val="black"/>
                  </a:solidFill>
                  <a:latin typeface="Calibri"/>
                </a:endParaRPr>
              </a:p>
            </p:txBody>
          </p:sp>
          <p:sp>
            <p:nvSpPr>
              <p:cNvPr id="61460" name="Text Box 20"/>
              <p:cNvSpPr txBox="1">
                <a:spLocks noChangeArrowheads="1"/>
              </p:cNvSpPr>
              <p:nvPr/>
            </p:nvSpPr>
            <p:spPr bwMode="auto">
              <a:xfrm>
                <a:off x="2277" y="3648"/>
                <a:ext cx="301" cy="38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a:solidFill>
                      <a:prstClr val="black"/>
                    </a:solidFill>
                    <a:latin typeface="Calibri"/>
                  </a:rPr>
                  <a:t>2</a:t>
                </a:r>
                <a:endParaRPr lang="es-ES" u="none">
                  <a:solidFill>
                    <a:prstClr val="black"/>
                  </a:solidFill>
                  <a:latin typeface="Calibri"/>
                </a:endParaRPr>
              </a:p>
            </p:txBody>
          </p:sp>
          <p:sp>
            <p:nvSpPr>
              <p:cNvPr id="61461" name="Text Box 21"/>
              <p:cNvSpPr txBox="1">
                <a:spLocks noChangeArrowheads="1"/>
              </p:cNvSpPr>
              <p:nvPr/>
            </p:nvSpPr>
            <p:spPr bwMode="auto">
              <a:xfrm>
                <a:off x="2930" y="3408"/>
                <a:ext cx="805" cy="38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a:solidFill>
                      <a:prstClr val="black"/>
                    </a:solidFill>
                    <a:latin typeface="Calibri"/>
                  </a:rPr>
                  <a:t>= 42</a:t>
                </a:r>
                <a:endParaRPr lang="es-ES" u="none" dirty="0">
                  <a:solidFill>
                    <a:prstClr val="black"/>
                  </a:solidFill>
                  <a:latin typeface="Calibri"/>
                </a:endParaRPr>
              </a:p>
            </p:txBody>
          </p:sp>
        </p:grpSp>
        <p:sp>
          <p:nvSpPr>
            <p:cNvPr id="61468" name="Text Box 28"/>
            <p:cNvSpPr txBox="1">
              <a:spLocks noChangeArrowheads="1"/>
            </p:cNvSpPr>
            <p:nvPr/>
          </p:nvSpPr>
          <p:spPr bwMode="auto">
            <a:xfrm>
              <a:off x="2064" y="3504"/>
              <a:ext cx="768" cy="38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dirty="0">
                  <a:solidFill>
                    <a:prstClr val="black"/>
                  </a:solidFill>
                  <a:latin typeface="Calibri"/>
                </a:rPr>
                <a:t>Me =</a:t>
              </a:r>
              <a:endParaRPr lang="es-ES" u="none" dirty="0">
                <a:solidFill>
                  <a:prstClr val="black"/>
                </a:solidFill>
                <a:latin typeface="Calibri"/>
              </a:endParaRPr>
            </a:p>
          </p:txBody>
        </p:sp>
      </p:grpSp>
      <mc:AlternateContent xmlns:mc="http://schemas.openxmlformats.org/markup-compatibility/2006">
        <mc:Choice xmlns:a14="http://schemas.microsoft.com/office/drawing/2010/main" Requires="a14">
          <p:sp>
            <p:nvSpPr>
              <p:cNvPr id="5" name="CuadroTexto 4"/>
              <p:cNvSpPr txBox="1"/>
              <p:nvPr/>
            </p:nvSpPr>
            <p:spPr>
              <a:xfrm>
                <a:off x="7433139" y="3239456"/>
                <a:ext cx="613582" cy="518604"/>
              </a:xfrm>
              <a:prstGeom prst="rect">
                <a:avLst/>
              </a:prstGeom>
              <a:noFill/>
            </p:spPr>
            <p:txBody>
              <a:bodyPr wrap="square" lIns="0" tIns="0" rIns="0" bIns="0"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f>
                        <m:fPr>
                          <m:ctrlPr>
                            <a:rPr lang="es-ES" sz="1800" b="1" i="1" u="none">
                              <a:solidFill>
                                <a:prstClr val="black"/>
                              </a:solidFill>
                              <a:latin typeface="Cambria Math" panose="02040503050406030204" pitchFamily="18" charset="0"/>
                            </a:rPr>
                          </m:ctrlPr>
                        </m:fPr>
                        <m:num>
                          <m:r>
                            <a:rPr lang="es-ES" sz="1800" b="1" i="1" u="none">
                              <a:solidFill>
                                <a:prstClr val="black"/>
                              </a:solidFill>
                              <a:latin typeface="Cambria Math" panose="02040503050406030204" pitchFamily="18" charset="0"/>
                            </a:rPr>
                            <m:t>𝒏</m:t>
                          </m:r>
                          <m:r>
                            <a:rPr lang="es-ES" sz="1800" b="1" i="1" u="none">
                              <a:solidFill>
                                <a:prstClr val="black"/>
                              </a:solidFill>
                              <a:latin typeface="Cambria Math" panose="02040503050406030204" pitchFamily="18" charset="0"/>
                            </a:rPr>
                            <m:t>+</m:t>
                          </m:r>
                          <m:r>
                            <a:rPr lang="es-ES" sz="1800" b="1" i="1" u="none">
                              <a:solidFill>
                                <a:prstClr val="black"/>
                              </a:solidFill>
                              <a:latin typeface="Cambria Math" panose="02040503050406030204" pitchFamily="18" charset="0"/>
                            </a:rPr>
                            <m:t>𝟏</m:t>
                          </m:r>
                        </m:num>
                        <m:den>
                          <m:r>
                            <a:rPr lang="es-ES" sz="1800" b="1" i="1" u="none">
                              <a:solidFill>
                                <a:prstClr val="black"/>
                              </a:solidFill>
                              <a:latin typeface="Cambria Math" panose="02040503050406030204" pitchFamily="18" charset="0"/>
                            </a:rPr>
                            <m:t>𝟐</m:t>
                          </m:r>
                        </m:den>
                      </m:f>
                    </m:oMath>
                  </m:oMathPara>
                </a14:m>
                <a:endParaRPr lang="es-ES" sz="1800" b="1" u="none" dirty="0">
                  <a:solidFill>
                    <a:prstClr val="black"/>
                  </a:solidFill>
                  <a:latin typeface="Calibri"/>
                </a:endParaRPr>
              </a:p>
            </p:txBody>
          </p:sp>
        </mc:Choice>
        <mc:Fallback>
          <p:sp>
            <p:nvSpPr>
              <p:cNvPr id="5" name="CuadroTexto 4"/>
              <p:cNvSpPr txBox="1">
                <a:spLocks noRot="1" noChangeAspect="1" noMove="1" noResize="1" noEditPoints="1" noAdjustHandles="1" noChangeArrowheads="1" noChangeShapeType="1" noTextEdit="1"/>
              </p:cNvSpPr>
              <p:nvPr/>
            </p:nvSpPr>
            <p:spPr>
              <a:xfrm>
                <a:off x="7433139" y="3239456"/>
                <a:ext cx="613582" cy="518604"/>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19" name="CuadroTexto 18"/>
              <p:cNvSpPr txBox="1"/>
              <p:nvPr/>
            </p:nvSpPr>
            <p:spPr>
              <a:xfrm>
                <a:off x="8368340" y="3921443"/>
                <a:ext cx="613582" cy="518604"/>
              </a:xfrm>
              <a:prstGeom prst="rect">
                <a:avLst/>
              </a:prstGeom>
              <a:noFill/>
            </p:spPr>
            <p:txBody>
              <a:bodyPr wrap="square" lIns="0" tIns="0" rIns="0" bIns="0"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f>
                        <m:fPr>
                          <m:ctrlPr>
                            <a:rPr lang="es-ES" sz="1800" b="1" i="1" u="none">
                              <a:solidFill>
                                <a:prstClr val="black"/>
                              </a:solidFill>
                              <a:latin typeface="Cambria Math" panose="02040503050406030204" pitchFamily="18" charset="0"/>
                            </a:rPr>
                          </m:ctrlPr>
                        </m:fPr>
                        <m:num>
                          <m:r>
                            <a:rPr lang="es-ES" sz="1800" b="1" i="1" u="none">
                              <a:solidFill>
                                <a:prstClr val="black"/>
                              </a:solidFill>
                              <a:latin typeface="Cambria Math" panose="02040503050406030204" pitchFamily="18" charset="0"/>
                            </a:rPr>
                            <m:t>𝒏</m:t>
                          </m:r>
                          <m:r>
                            <a:rPr lang="es-ES" sz="1800" b="1" i="1" u="none">
                              <a:solidFill>
                                <a:prstClr val="black"/>
                              </a:solidFill>
                              <a:latin typeface="Cambria Math" panose="02040503050406030204" pitchFamily="18" charset="0"/>
                            </a:rPr>
                            <m:t>+</m:t>
                          </m:r>
                          <m:r>
                            <a:rPr lang="es-ES" sz="1800" b="1" i="1" u="none">
                              <a:solidFill>
                                <a:prstClr val="black"/>
                              </a:solidFill>
                              <a:latin typeface="Cambria Math" panose="02040503050406030204" pitchFamily="18" charset="0"/>
                            </a:rPr>
                            <m:t>𝟏</m:t>
                          </m:r>
                        </m:num>
                        <m:den>
                          <m:r>
                            <a:rPr lang="es-ES" sz="1800" b="1" i="1" u="none">
                              <a:solidFill>
                                <a:prstClr val="black"/>
                              </a:solidFill>
                              <a:latin typeface="Cambria Math" panose="02040503050406030204" pitchFamily="18" charset="0"/>
                            </a:rPr>
                            <m:t>𝟐</m:t>
                          </m:r>
                        </m:den>
                      </m:f>
                    </m:oMath>
                  </m:oMathPara>
                </a14:m>
                <a:endParaRPr lang="es-ES" sz="1800" b="1" u="none" dirty="0">
                  <a:solidFill>
                    <a:prstClr val="black"/>
                  </a:solidFill>
                  <a:latin typeface="Calibri"/>
                </a:endParaRPr>
              </a:p>
            </p:txBody>
          </p:sp>
        </mc:Choice>
        <mc:Fallback>
          <p:sp>
            <p:nvSpPr>
              <p:cNvPr id="19" name="CuadroTexto 18"/>
              <p:cNvSpPr txBox="1">
                <a:spLocks noRot="1" noChangeAspect="1" noMove="1" noResize="1" noEditPoints="1" noAdjustHandles="1" noChangeArrowheads="1" noChangeShapeType="1" noTextEdit="1"/>
              </p:cNvSpPr>
              <p:nvPr/>
            </p:nvSpPr>
            <p:spPr>
              <a:xfrm>
                <a:off x="8368340" y="3921443"/>
                <a:ext cx="613582" cy="518604"/>
              </a:xfrm>
              <a:prstGeom prst="rect">
                <a:avLst/>
              </a:prstGeom>
              <a:blipFill rotWithShape="0">
                <a:blip r:embed="rId4"/>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20" name="CuadroTexto 19"/>
              <p:cNvSpPr txBox="1"/>
              <p:nvPr/>
            </p:nvSpPr>
            <p:spPr>
              <a:xfrm>
                <a:off x="7465609" y="3973191"/>
                <a:ext cx="613582" cy="476541"/>
              </a:xfrm>
              <a:prstGeom prst="rect">
                <a:avLst/>
              </a:prstGeom>
              <a:noFill/>
            </p:spPr>
            <p:txBody>
              <a:bodyPr wrap="square" lIns="0" tIns="0" rIns="0" bIns="0"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f>
                        <m:fPr>
                          <m:ctrlPr>
                            <a:rPr lang="es-ES" sz="1800" b="1" i="1" u="none">
                              <a:solidFill>
                                <a:prstClr val="black"/>
                              </a:solidFill>
                              <a:latin typeface="Cambria Math" panose="02040503050406030204" pitchFamily="18" charset="0"/>
                            </a:rPr>
                          </m:ctrlPr>
                        </m:fPr>
                        <m:num>
                          <m:r>
                            <a:rPr lang="es-ES" sz="1800" b="1" i="1" u="none">
                              <a:solidFill>
                                <a:prstClr val="black"/>
                              </a:solidFill>
                              <a:latin typeface="Cambria Math" panose="02040503050406030204" pitchFamily="18" charset="0"/>
                            </a:rPr>
                            <m:t>𝒏</m:t>
                          </m:r>
                        </m:num>
                        <m:den>
                          <m:r>
                            <a:rPr lang="es-ES" sz="1800" b="1" i="1" u="none">
                              <a:solidFill>
                                <a:prstClr val="black"/>
                              </a:solidFill>
                              <a:latin typeface="Cambria Math" panose="02040503050406030204" pitchFamily="18" charset="0"/>
                            </a:rPr>
                            <m:t>𝟐</m:t>
                          </m:r>
                        </m:den>
                      </m:f>
                    </m:oMath>
                  </m:oMathPara>
                </a14:m>
                <a:endParaRPr lang="es-ES" sz="1800" b="1" u="none" dirty="0">
                  <a:solidFill>
                    <a:prstClr val="black"/>
                  </a:solidFill>
                  <a:latin typeface="Calibri"/>
                </a:endParaRPr>
              </a:p>
            </p:txBody>
          </p:sp>
        </mc:Choice>
        <mc:Fallback>
          <p:sp>
            <p:nvSpPr>
              <p:cNvPr id="20" name="CuadroTexto 19"/>
              <p:cNvSpPr txBox="1">
                <a:spLocks noRot="1" noChangeAspect="1" noMove="1" noResize="1" noEditPoints="1" noAdjustHandles="1" noChangeArrowheads="1" noChangeShapeType="1" noTextEdit="1"/>
              </p:cNvSpPr>
              <p:nvPr/>
            </p:nvSpPr>
            <p:spPr>
              <a:xfrm>
                <a:off x="7465609" y="3973191"/>
                <a:ext cx="613582" cy="476541"/>
              </a:xfrm>
              <a:prstGeom prst="rect">
                <a:avLst/>
              </a:prstGeom>
              <a:blipFill rotWithShape="0">
                <a:blip r:embed="rId5"/>
                <a:stretch>
                  <a:fillRect/>
                </a:stretch>
              </a:blipFill>
            </p:spPr>
            <p:txBody>
              <a:bodyPr/>
              <a:lstStyle/>
              <a:p>
                <a:r>
                  <a:rPr lang="es-ES">
                    <a:noFill/>
                  </a:rPr>
                  <a:t> </a:t>
                </a:r>
              </a:p>
            </p:txBody>
          </p:sp>
        </mc:Fallback>
      </mc:AlternateContent>
      <p:sp>
        <p:nvSpPr>
          <p:cNvPr id="7" name="CuadroTexto 6"/>
          <p:cNvSpPr txBox="1"/>
          <p:nvPr/>
        </p:nvSpPr>
        <p:spPr>
          <a:xfrm>
            <a:off x="8001000" y="3828295"/>
            <a:ext cx="308098" cy="646331"/>
          </a:xfrm>
          <a:prstGeom prst="rect">
            <a:avLst/>
          </a:prstGeom>
          <a:noFill/>
        </p:spPr>
        <p:txBody>
          <a:bodyPr wrap="none" rtlCol="0">
            <a:spAutoFit/>
          </a:bodyPr>
          <a:lstStyle/>
          <a:p>
            <a:pPr eaLnBrk="1" fontAlgn="auto" hangingPunct="1">
              <a:spcBef>
                <a:spcPts val="0"/>
              </a:spcBef>
              <a:spcAft>
                <a:spcPts val="0"/>
              </a:spcAft>
            </a:pPr>
            <a:r>
              <a:rPr lang="es-ES" sz="3600" u="none" dirty="0">
                <a:solidFill>
                  <a:prstClr val="black"/>
                </a:solidFill>
                <a:latin typeface="Calibri"/>
              </a:rPr>
              <a:t>;</a:t>
            </a:r>
          </a:p>
        </p:txBody>
      </p:sp>
    </p:spTree>
    <p:extLst>
      <p:ext uri="{BB962C8B-B14F-4D97-AF65-F5344CB8AC3E}">
        <p14:creationId xmlns:p14="http://schemas.microsoft.com/office/powerpoint/2010/main" val="3097519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87624" y="352105"/>
            <a:ext cx="62865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LA MODA</a:t>
            </a:r>
            <a:endParaRPr lang="es-ES" sz="2400" dirty="0">
              <a:solidFill>
                <a:srgbClr val="3333CC"/>
              </a:solidFill>
              <a:ea typeface="DejaVu Sans" charset="0"/>
              <a:cs typeface="DejaVu Sans" charset="0"/>
            </a:endParaRPr>
          </a:p>
        </p:txBody>
      </p:sp>
      <p:sp>
        <p:nvSpPr>
          <p:cNvPr id="62467" name="Text Box 3"/>
          <p:cNvSpPr txBox="1">
            <a:spLocks noChangeArrowheads="1"/>
          </p:cNvSpPr>
          <p:nvPr/>
        </p:nvSpPr>
        <p:spPr bwMode="auto">
          <a:xfrm>
            <a:off x="953598" y="4081054"/>
            <a:ext cx="462915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 sz="2700" u="none" dirty="0">
                <a:solidFill>
                  <a:prstClr val="black"/>
                </a:solidFill>
                <a:latin typeface="Calibri"/>
                <a:cs typeface="Arial" charset="0"/>
              </a:rPr>
              <a:t>50, 54, </a:t>
            </a:r>
            <a:r>
              <a:rPr lang="es-ES" sz="2700" dirty="0">
                <a:solidFill>
                  <a:srgbClr val="C00000"/>
                </a:solidFill>
                <a:latin typeface="Calibri"/>
                <a:cs typeface="Arial" charset="0"/>
              </a:rPr>
              <a:t>56, 56, 56, 56</a:t>
            </a:r>
            <a:r>
              <a:rPr lang="es-ES" sz="2700" u="none" dirty="0">
                <a:solidFill>
                  <a:prstClr val="black"/>
                </a:solidFill>
                <a:latin typeface="Calibri"/>
                <a:cs typeface="Arial" charset="0"/>
              </a:rPr>
              <a:t>, 60, 62</a:t>
            </a:r>
          </a:p>
        </p:txBody>
      </p:sp>
      <p:sp>
        <p:nvSpPr>
          <p:cNvPr id="62468" name="Text Box 4"/>
          <p:cNvSpPr txBox="1">
            <a:spLocks noChangeArrowheads="1"/>
          </p:cNvSpPr>
          <p:nvPr/>
        </p:nvSpPr>
        <p:spPr bwMode="auto">
          <a:xfrm>
            <a:off x="551697" y="5020101"/>
            <a:ext cx="4371324" cy="507831"/>
          </a:xfrm>
          <a:prstGeom prst="rect">
            <a:avLst/>
          </a:prstGeom>
          <a:noFill/>
          <a:ln w="9525">
            <a:noFill/>
            <a:miter lim="800000"/>
            <a:headEnd/>
            <a:tailEnd/>
          </a:ln>
          <a:effectLst/>
        </p:spPr>
        <p:txBody>
          <a:bodyPr wrap="square">
            <a:spAutoFit/>
          </a:bodyPr>
          <a:lstStyle/>
          <a:p>
            <a:pPr algn="ctr" eaLnBrk="1" fontAlgn="auto" hangingPunct="1">
              <a:spcBef>
                <a:spcPct val="50000"/>
              </a:spcBef>
              <a:spcAft>
                <a:spcPts val="0"/>
              </a:spcAft>
            </a:pPr>
            <a:r>
              <a:rPr lang="es-ES" sz="2700" u="none" dirty="0">
                <a:solidFill>
                  <a:prstClr val="black"/>
                </a:solidFill>
                <a:latin typeface="Calibri"/>
                <a:cs typeface="Times New Roman" pitchFamily="18" charset="0"/>
              </a:rPr>
              <a:t>2, 5, </a:t>
            </a:r>
            <a:r>
              <a:rPr lang="es-ES" sz="2700" dirty="0">
                <a:solidFill>
                  <a:srgbClr val="C00000"/>
                </a:solidFill>
                <a:latin typeface="Calibri"/>
                <a:cs typeface="Times New Roman" pitchFamily="18" charset="0"/>
              </a:rPr>
              <a:t>6, 6, 6</a:t>
            </a:r>
            <a:r>
              <a:rPr lang="es-ES" sz="2700" u="none" dirty="0">
                <a:solidFill>
                  <a:prstClr val="black"/>
                </a:solidFill>
                <a:latin typeface="Calibri"/>
                <a:cs typeface="Times New Roman" pitchFamily="18" charset="0"/>
              </a:rPr>
              <a:t>, 7, </a:t>
            </a:r>
            <a:r>
              <a:rPr lang="es-ES" sz="2700" dirty="0">
                <a:solidFill>
                  <a:srgbClr val="C00000"/>
                </a:solidFill>
                <a:latin typeface="Calibri"/>
                <a:cs typeface="Times New Roman" pitchFamily="18" charset="0"/>
              </a:rPr>
              <a:t>8, 8, 8</a:t>
            </a:r>
            <a:r>
              <a:rPr lang="es-ES_tradnl" sz="2700" u="none" dirty="0">
                <a:solidFill>
                  <a:prstClr val="black"/>
                </a:solidFill>
                <a:latin typeface="Calibri"/>
                <a:cs typeface="Times New Roman" pitchFamily="18" charset="0"/>
              </a:rPr>
              <a:t>, 9, 9</a:t>
            </a:r>
            <a:endParaRPr lang="es-ES" sz="2700" u="none" dirty="0">
              <a:solidFill>
                <a:prstClr val="black"/>
              </a:solidFill>
              <a:latin typeface="Calibri"/>
              <a:cs typeface="Times New Roman" pitchFamily="18" charset="0"/>
            </a:endParaRPr>
          </a:p>
        </p:txBody>
      </p:sp>
      <p:sp>
        <p:nvSpPr>
          <p:cNvPr id="62469" name="Text Box 5"/>
          <p:cNvSpPr txBox="1">
            <a:spLocks noChangeArrowheads="1"/>
          </p:cNvSpPr>
          <p:nvPr/>
        </p:nvSpPr>
        <p:spPr bwMode="auto">
          <a:xfrm>
            <a:off x="551697" y="1685608"/>
            <a:ext cx="8154906" cy="923330"/>
          </a:xfrm>
          <a:prstGeom prst="rect">
            <a:avLst/>
          </a:prstGeom>
          <a:noFill/>
          <a:ln w="38100">
            <a:solidFill>
              <a:schemeClr val="tx2"/>
            </a:solidFill>
            <a:miter lim="800000"/>
            <a:headEnd/>
            <a:tailEnd/>
          </a:ln>
          <a:effectLst/>
        </p:spPr>
        <p:txBody>
          <a:bodyPr wrap="square">
            <a:spAutoFit/>
          </a:bodyPr>
          <a:lstStyle/>
          <a:p>
            <a:pPr algn="ctr" eaLnBrk="1" fontAlgn="auto" hangingPunct="1">
              <a:spcBef>
                <a:spcPct val="50000"/>
              </a:spcBef>
              <a:spcAft>
                <a:spcPts val="0"/>
              </a:spcAft>
            </a:pPr>
            <a:r>
              <a:rPr lang="es-ES_tradnl" sz="2700" u="none" dirty="0">
                <a:solidFill>
                  <a:prstClr val="black"/>
                </a:solidFill>
                <a:latin typeface="Calibri"/>
              </a:rPr>
              <a:t>Valor o valores más frecuentes en una serie de datos. (Valor o </a:t>
            </a:r>
            <a:r>
              <a:rPr lang="es-ES_tradnl" sz="2700" dirty="0">
                <a:solidFill>
                  <a:prstClr val="black"/>
                </a:solidFill>
                <a:latin typeface="Calibri"/>
              </a:rPr>
              <a:t>categoría</a:t>
            </a:r>
            <a:r>
              <a:rPr lang="es-ES_tradnl" sz="2700" u="none" dirty="0">
                <a:solidFill>
                  <a:prstClr val="black"/>
                </a:solidFill>
                <a:latin typeface="Calibri"/>
              </a:rPr>
              <a:t> que más se repite)</a:t>
            </a:r>
            <a:endParaRPr lang="es-ES" sz="2700" u="none" dirty="0">
              <a:solidFill>
                <a:prstClr val="black"/>
              </a:solidFill>
              <a:latin typeface="Calibri"/>
            </a:endParaRPr>
          </a:p>
        </p:txBody>
      </p:sp>
      <p:sp>
        <p:nvSpPr>
          <p:cNvPr id="62470" name="Text Box 6"/>
          <p:cNvSpPr txBox="1">
            <a:spLocks noChangeArrowheads="1"/>
          </p:cNvSpPr>
          <p:nvPr/>
        </p:nvSpPr>
        <p:spPr bwMode="auto">
          <a:xfrm>
            <a:off x="957240" y="3217041"/>
            <a:ext cx="5829300" cy="507831"/>
          </a:xfrm>
          <a:prstGeom prst="rect">
            <a:avLst/>
          </a:prstGeom>
          <a:noFill/>
          <a:ln w="9525">
            <a:noFill/>
            <a:miter lim="800000"/>
            <a:headEnd/>
            <a:tailEnd/>
          </a:ln>
          <a:effectLst/>
        </p:spPr>
        <p:txBody>
          <a:bodyPr>
            <a:spAutoFit/>
          </a:bodyPr>
          <a:lstStyle/>
          <a:p>
            <a:pPr algn="just" eaLnBrk="1" fontAlgn="auto" hangingPunct="1">
              <a:spcBef>
                <a:spcPct val="50000"/>
              </a:spcBef>
              <a:spcAft>
                <a:spcPts val="0"/>
              </a:spcAft>
            </a:pPr>
            <a:r>
              <a:rPr lang="es-ES" sz="2700" u="none" dirty="0">
                <a:solidFill>
                  <a:prstClr val="black"/>
                </a:solidFill>
                <a:latin typeface="Calibri"/>
                <a:cs typeface="Times New Roman" pitchFamily="18" charset="0"/>
              </a:rPr>
              <a:t>20, 35, 25, 18, 36, 24, 19, 33, 27, 15 </a:t>
            </a:r>
            <a:endParaRPr lang="es-ES" sz="2700" u="none" dirty="0">
              <a:solidFill>
                <a:prstClr val="black"/>
              </a:solidFill>
              <a:latin typeface="Calibri"/>
            </a:endParaRPr>
          </a:p>
        </p:txBody>
      </p:sp>
      <p:sp>
        <p:nvSpPr>
          <p:cNvPr id="7" name="6 CuadroTexto"/>
          <p:cNvSpPr txBox="1"/>
          <p:nvPr/>
        </p:nvSpPr>
        <p:spPr>
          <a:xfrm>
            <a:off x="6515928" y="3179864"/>
            <a:ext cx="1232306" cy="923330"/>
          </a:xfrm>
          <a:prstGeom prst="rect">
            <a:avLst/>
          </a:prstGeom>
          <a:noFill/>
        </p:spPr>
        <p:txBody>
          <a:bodyPr wrap="square" rtlCol="0">
            <a:spAutoFit/>
          </a:bodyPr>
          <a:lstStyle/>
          <a:p>
            <a:pPr eaLnBrk="1" fontAlgn="auto" hangingPunct="1">
              <a:spcBef>
                <a:spcPts val="0"/>
              </a:spcBef>
              <a:spcAft>
                <a:spcPts val="0"/>
              </a:spcAft>
            </a:pPr>
            <a:r>
              <a:rPr lang="es-ES" sz="2700" u="none" dirty="0" err="1">
                <a:solidFill>
                  <a:srgbClr val="C00000"/>
                </a:solidFill>
                <a:latin typeface="Calibri"/>
              </a:rPr>
              <a:t>Amodal</a:t>
            </a:r>
            <a:endParaRPr lang="es-ES" sz="2700" u="none" dirty="0">
              <a:solidFill>
                <a:srgbClr val="C00000"/>
              </a:solidFill>
              <a:latin typeface="Calibri"/>
            </a:endParaRPr>
          </a:p>
        </p:txBody>
      </p:sp>
      <p:sp>
        <p:nvSpPr>
          <p:cNvPr id="8" name="7 CuadroTexto"/>
          <p:cNvSpPr txBox="1"/>
          <p:nvPr/>
        </p:nvSpPr>
        <p:spPr>
          <a:xfrm>
            <a:off x="6498474" y="4996480"/>
            <a:ext cx="1549502" cy="507831"/>
          </a:xfrm>
          <a:prstGeom prst="rect">
            <a:avLst/>
          </a:prstGeom>
          <a:noFill/>
        </p:spPr>
        <p:txBody>
          <a:bodyPr wrap="square" rtlCol="0">
            <a:spAutoFit/>
          </a:bodyPr>
          <a:lstStyle/>
          <a:p>
            <a:pPr eaLnBrk="1" fontAlgn="auto" hangingPunct="1">
              <a:spcBef>
                <a:spcPts val="0"/>
              </a:spcBef>
              <a:spcAft>
                <a:spcPts val="0"/>
              </a:spcAft>
            </a:pPr>
            <a:r>
              <a:rPr lang="es-ES" sz="2700" u="none" dirty="0" err="1">
                <a:solidFill>
                  <a:srgbClr val="C00000"/>
                </a:solidFill>
                <a:latin typeface="Calibri"/>
              </a:rPr>
              <a:t>Bimodal</a:t>
            </a:r>
            <a:endParaRPr lang="es-ES" sz="2700" u="none" dirty="0">
              <a:solidFill>
                <a:srgbClr val="C00000"/>
              </a:solidFill>
              <a:latin typeface="Calibri"/>
            </a:endParaRPr>
          </a:p>
        </p:txBody>
      </p:sp>
      <p:sp>
        <p:nvSpPr>
          <p:cNvPr id="9" name="7 CuadroTexto"/>
          <p:cNvSpPr txBox="1"/>
          <p:nvPr/>
        </p:nvSpPr>
        <p:spPr>
          <a:xfrm>
            <a:off x="6366168" y="4077073"/>
            <a:ext cx="1500198" cy="923330"/>
          </a:xfrm>
          <a:prstGeom prst="rect">
            <a:avLst/>
          </a:prstGeom>
          <a:noFill/>
        </p:spPr>
        <p:txBody>
          <a:bodyPr wrap="square" rtlCol="0">
            <a:spAutoFit/>
          </a:bodyPr>
          <a:lstStyle/>
          <a:p>
            <a:pPr eaLnBrk="1" fontAlgn="auto" hangingPunct="1">
              <a:spcBef>
                <a:spcPts val="0"/>
              </a:spcBef>
              <a:spcAft>
                <a:spcPts val="0"/>
              </a:spcAft>
            </a:pPr>
            <a:r>
              <a:rPr lang="es-ES" sz="2700" u="none" dirty="0" err="1">
                <a:solidFill>
                  <a:srgbClr val="C00000"/>
                </a:solidFill>
                <a:latin typeface="Calibri"/>
              </a:rPr>
              <a:t>Unimodal</a:t>
            </a:r>
            <a:endParaRPr lang="es-ES" sz="2700" u="none" dirty="0">
              <a:solidFill>
                <a:srgbClr val="C00000"/>
              </a:solidFill>
              <a:latin typeface="Calibri"/>
            </a:endParaRPr>
          </a:p>
        </p:txBody>
      </p:sp>
    </p:spTree>
    <p:extLst>
      <p:ext uri="{BB962C8B-B14F-4D97-AF65-F5344CB8AC3E}">
        <p14:creationId xmlns:p14="http://schemas.microsoft.com/office/powerpoint/2010/main" val="6321293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45396" y="1066237"/>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2400" dirty="0">
                <a:solidFill>
                  <a:srgbClr val="3333CC"/>
                </a:solidFill>
                <a:ea typeface="DejaVu Sans" charset="0"/>
                <a:cs typeface="DejaVu Sans" charset="0"/>
              </a:rPr>
              <a:t>PERCENTILES </a:t>
            </a:r>
            <a:endParaRPr lang="es-ES" sz="2400" dirty="0">
              <a:solidFill>
                <a:srgbClr val="3333CC"/>
              </a:solidFill>
              <a:ea typeface="DejaVu Sans" charset="0"/>
              <a:cs typeface="DejaVu Sans" charset="0"/>
            </a:endParaRPr>
          </a:p>
        </p:txBody>
      </p:sp>
      <p:sp>
        <p:nvSpPr>
          <p:cNvPr id="3" name="2 CuadroTexto"/>
          <p:cNvSpPr txBox="1"/>
          <p:nvPr/>
        </p:nvSpPr>
        <p:spPr>
          <a:xfrm>
            <a:off x="426144" y="1681220"/>
            <a:ext cx="8235915" cy="646331"/>
          </a:xfrm>
          <a:prstGeom prst="rect">
            <a:avLst/>
          </a:prstGeom>
          <a:noFill/>
          <a:ln w="38100">
            <a:solidFill>
              <a:schemeClr val="tx2"/>
            </a:solidFill>
          </a:ln>
        </p:spPr>
        <p:txBody>
          <a:bodyPr wrap="square" rtlCol="0">
            <a:spAutoFit/>
          </a:bodyPr>
          <a:lstStyle/>
          <a:p>
            <a:pPr eaLnBrk="1" fontAlgn="auto" hangingPunct="1">
              <a:spcBef>
                <a:spcPts val="0"/>
              </a:spcBef>
              <a:spcAft>
                <a:spcPts val="0"/>
              </a:spcAft>
            </a:pPr>
            <a:r>
              <a:rPr lang="es-ES" sz="1800" b="1" u="none" dirty="0">
                <a:solidFill>
                  <a:prstClr val="black"/>
                </a:solidFill>
                <a:latin typeface="Calibri"/>
              </a:rPr>
              <a:t>Observaciones que dividen a una serie ordenada de datos en cien partes  iguales,  motivo por el que hay 99 de ellos.   </a:t>
            </a:r>
          </a:p>
        </p:txBody>
      </p:sp>
      <p:sp>
        <p:nvSpPr>
          <p:cNvPr id="4" name="3 CuadroTexto"/>
          <p:cNvSpPr txBox="1"/>
          <p:nvPr/>
        </p:nvSpPr>
        <p:spPr>
          <a:xfrm>
            <a:off x="1212275" y="2557690"/>
            <a:ext cx="6510786" cy="1089529"/>
          </a:xfrm>
          <a:prstGeom prst="rect">
            <a:avLst/>
          </a:prstGeom>
          <a:noFill/>
        </p:spPr>
        <p:txBody>
          <a:bodyPr wrap="square" rtlCol="0">
            <a:spAutoFit/>
          </a:bodyPr>
          <a:lstStyle/>
          <a:p>
            <a:pPr algn="just" eaLnBrk="1" fontAlgn="auto" hangingPunct="1">
              <a:lnSpc>
                <a:spcPct val="130000"/>
              </a:lnSpc>
              <a:spcBef>
                <a:spcPts val="938"/>
              </a:spcBef>
              <a:spcAft>
                <a:spcPts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1800" u="none" dirty="0">
                <a:solidFill>
                  <a:prstClr val="black"/>
                </a:solidFill>
                <a:latin typeface="Calibri"/>
              </a:rPr>
              <a:t>Para una serie de datos simples, </a:t>
            </a:r>
            <a:r>
              <a:rPr lang="es-ES" sz="1800" dirty="0">
                <a:solidFill>
                  <a:prstClr val="black"/>
                </a:solidFill>
                <a:latin typeface="Calibri"/>
              </a:rPr>
              <a:t>la posición </a:t>
            </a:r>
            <a:r>
              <a:rPr lang="es-ES" sz="1800" u="none" dirty="0">
                <a:solidFill>
                  <a:prstClr val="black"/>
                </a:solidFill>
                <a:latin typeface="Calibri"/>
              </a:rPr>
              <a:t>del percentil estará dada por :        </a:t>
            </a:r>
            <a:r>
              <a:rPr lang="es-ES" sz="1800" u="none" dirty="0">
                <a:solidFill>
                  <a:prstClr val="black"/>
                </a:solidFill>
                <a:latin typeface="Arial" charset="0"/>
                <a:cs typeface="Times New Roman" pitchFamily="18" charset="0"/>
              </a:rPr>
              <a:t> Posición </a:t>
            </a:r>
            <a:r>
              <a:rPr lang="es-ES" sz="1800" b="1" u="none" dirty="0">
                <a:solidFill>
                  <a:prstClr val="black"/>
                </a:solidFill>
                <a:latin typeface="Arial" charset="0"/>
                <a:cs typeface="Times New Roman" pitchFamily="18" charset="0"/>
              </a:rPr>
              <a:t>=  pi</a:t>
            </a:r>
            <a:r>
              <a:rPr lang="es-ES" sz="1800" u="none" dirty="0">
                <a:solidFill>
                  <a:prstClr val="black"/>
                </a:solidFill>
                <a:latin typeface="Arial" charset="0"/>
                <a:cs typeface="Times New Roman" pitchFamily="18" charset="0"/>
              </a:rPr>
              <a:t> * n / 100</a:t>
            </a:r>
          </a:p>
          <a:p>
            <a:pPr eaLnBrk="1" fontAlgn="auto" hangingPunct="1">
              <a:spcBef>
                <a:spcPts val="0"/>
              </a:spcBef>
              <a:spcAft>
                <a:spcPts val="0"/>
              </a:spcAft>
            </a:pPr>
            <a:endParaRPr lang="es-ES" sz="1800" u="none" dirty="0">
              <a:solidFill>
                <a:prstClr val="black"/>
              </a:solidFill>
              <a:latin typeface="Calibri"/>
            </a:endParaRPr>
          </a:p>
        </p:txBody>
      </p:sp>
      <p:sp>
        <p:nvSpPr>
          <p:cNvPr id="5" name="4 CuadroTexto"/>
          <p:cNvSpPr txBox="1"/>
          <p:nvPr/>
        </p:nvSpPr>
        <p:spPr>
          <a:xfrm>
            <a:off x="2897814" y="3554461"/>
            <a:ext cx="4018412" cy="646331"/>
          </a:xfrm>
          <a:prstGeom prst="rect">
            <a:avLst/>
          </a:prstGeom>
          <a:noFill/>
        </p:spPr>
        <p:txBody>
          <a:bodyPr wrap="square" rtlCol="0">
            <a:spAutoFit/>
          </a:bodyPr>
          <a:lstStyle/>
          <a:p>
            <a:pPr eaLnBrk="1" fontAlgn="auto" hangingPunct="1">
              <a:spcBef>
                <a:spcPts val="0"/>
              </a:spcBef>
              <a:spcAft>
                <a:spcPts val="0"/>
              </a:spcAft>
            </a:pPr>
            <a:r>
              <a:rPr lang="es-ES" sz="1800" u="none" dirty="0">
                <a:solidFill>
                  <a:prstClr val="black"/>
                </a:solidFill>
                <a:latin typeface="Calibri"/>
              </a:rPr>
              <a:t> </a:t>
            </a:r>
            <a:r>
              <a:rPr lang="es-ES" sz="1800" b="1" u="none" dirty="0">
                <a:solidFill>
                  <a:prstClr val="black"/>
                </a:solidFill>
                <a:latin typeface="Calibri"/>
              </a:rPr>
              <a:t>n el total de observaciones</a:t>
            </a:r>
          </a:p>
          <a:p>
            <a:pPr eaLnBrk="1" fontAlgn="auto" hangingPunct="1">
              <a:spcBef>
                <a:spcPts val="0"/>
              </a:spcBef>
              <a:spcAft>
                <a:spcPts val="0"/>
              </a:spcAft>
            </a:pPr>
            <a:r>
              <a:rPr lang="es-ES" sz="1800" b="1" u="none" dirty="0">
                <a:solidFill>
                  <a:prstClr val="black"/>
                </a:solidFill>
                <a:latin typeface="Calibri"/>
              </a:rPr>
              <a:t> pi el percentil deseado (i = 1, 2,…, 99).</a:t>
            </a:r>
          </a:p>
        </p:txBody>
      </p:sp>
      <p:sp>
        <p:nvSpPr>
          <p:cNvPr id="44034" name="Rectangle 2"/>
          <p:cNvSpPr>
            <a:spLocks noChangeArrowheads="1"/>
          </p:cNvSpPr>
          <p:nvPr/>
        </p:nvSpPr>
        <p:spPr bwMode="auto">
          <a:xfrm>
            <a:off x="1143001" y="89020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fontAlgn="auto" hangingPunct="1">
              <a:spcBef>
                <a:spcPts val="0"/>
              </a:spcBef>
              <a:spcAft>
                <a:spcPts val="0"/>
              </a:spcAft>
            </a:pPr>
            <a:endParaRPr lang="es-ES" sz="1350" u="none">
              <a:solidFill>
                <a:prstClr val="black"/>
              </a:solidFill>
              <a:latin typeface="Calibri"/>
            </a:endParaRPr>
          </a:p>
        </p:txBody>
      </p:sp>
      <p:sp>
        <p:nvSpPr>
          <p:cNvPr id="44036" name="Rectangle 4"/>
          <p:cNvSpPr>
            <a:spLocks noChangeArrowheads="1"/>
          </p:cNvSpPr>
          <p:nvPr/>
        </p:nvSpPr>
        <p:spPr bwMode="auto">
          <a:xfrm>
            <a:off x="1143001" y="71875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fontAlgn="auto" hangingPunct="1">
              <a:spcBef>
                <a:spcPts val="0"/>
              </a:spcBef>
              <a:spcAft>
                <a:spcPts val="0"/>
              </a:spcAft>
            </a:pPr>
            <a:endParaRPr lang="es-ES" sz="1350" u="none">
              <a:solidFill>
                <a:prstClr val="black"/>
              </a:solidFill>
              <a:latin typeface="Calibri"/>
            </a:endParaRPr>
          </a:p>
        </p:txBody>
      </p:sp>
      <p:sp>
        <p:nvSpPr>
          <p:cNvPr id="44038" name="Rectangle 6"/>
          <p:cNvSpPr>
            <a:spLocks noChangeArrowheads="1"/>
          </p:cNvSpPr>
          <p:nvPr/>
        </p:nvSpPr>
        <p:spPr bwMode="auto">
          <a:xfrm>
            <a:off x="1143001" y="89020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fontAlgn="auto" hangingPunct="1">
              <a:spcBef>
                <a:spcPts val="0"/>
              </a:spcBef>
              <a:spcAft>
                <a:spcPts val="0"/>
              </a:spcAft>
            </a:pPr>
            <a:endParaRPr lang="es-ES" sz="1350" u="none">
              <a:solidFill>
                <a:prstClr val="black"/>
              </a:solidFill>
              <a:latin typeface="Calibri"/>
            </a:endParaRPr>
          </a:p>
        </p:txBody>
      </p:sp>
      <p:sp>
        <p:nvSpPr>
          <p:cNvPr id="44039" name="Rectangle 7"/>
          <p:cNvSpPr>
            <a:spLocks noChangeArrowheads="1"/>
          </p:cNvSpPr>
          <p:nvPr/>
        </p:nvSpPr>
        <p:spPr bwMode="auto">
          <a:xfrm>
            <a:off x="1143001" y="2176076"/>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hangingPunct="1"/>
            <a:endParaRPr lang="es-ES" sz="1350" u="none">
              <a:solidFill>
                <a:prstClr val="black"/>
              </a:solidFill>
              <a:latin typeface="Arial" pitchFamily="34" charset="0"/>
              <a:cs typeface="Arial" pitchFamily="34" charset="0"/>
            </a:endParaRPr>
          </a:p>
        </p:txBody>
      </p:sp>
      <p:sp>
        <p:nvSpPr>
          <p:cNvPr id="44041" name="Rectangle 9"/>
          <p:cNvSpPr>
            <a:spLocks noChangeArrowheads="1"/>
          </p:cNvSpPr>
          <p:nvPr/>
        </p:nvSpPr>
        <p:spPr bwMode="auto">
          <a:xfrm>
            <a:off x="1143001" y="89020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fontAlgn="auto" hangingPunct="1">
              <a:spcBef>
                <a:spcPts val="0"/>
              </a:spcBef>
              <a:spcAft>
                <a:spcPts val="0"/>
              </a:spcAft>
            </a:pPr>
            <a:endParaRPr lang="es-ES" sz="1350" u="none">
              <a:solidFill>
                <a:prstClr val="black"/>
              </a:solidFill>
              <a:latin typeface="Calibri"/>
            </a:endParaRPr>
          </a:p>
        </p:txBody>
      </p:sp>
      <p:sp>
        <p:nvSpPr>
          <p:cNvPr id="44042" name="Rectangle 10"/>
          <p:cNvSpPr>
            <a:spLocks noChangeArrowheads="1"/>
          </p:cNvSpPr>
          <p:nvPr/>
        </p:nvSpPr>
        <p:spPr bwMode="auto">
          <a:xfrm>
            <a:off x="1143001" y="2347526"/>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hangingPunct="1"/>
            <a:endParaRPr lang="es-ES" sz="1350" u="none">
              <a:solidFill>
                <a:prstClr val="black"/>
              </a:solidFill>
              <a:latin typeface="Arial" pitchFamily="34" charset="0"/>
              <a:cs typeface="Arial" pitchFamily="34" charset="0"/>
            </a:endParaRPr>
          </a:p>
        </p:txBody>
      </p:sp>
      <p:sp>
        <p:nvSpPr>
          <p:cNvPr id="44044" name="Rectangle 12"/>
          <p:cNvSpPr>
            <a:spLocks noChangeArrowheads="1"/>
          </p:cNvSpPr>
          <p:nvPr/>
        </p:nvSpPr>
        <p:spPr bwMode="auto">
          <a:xfrm>
            <a:off x="1143001" y="71875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eaLnBrk="1" fontAlgn="auto" hangingPunct="1">
              <a:spcBef>
                <a:spcPts val="0"/>
              </a:spcBef>
              <a:spcAft>
                <a:spcPts val="0"/>
              </a:spcAft>
            </a:pPr>
            <a:endParaRPr lang="es-ES" sz="1350" u="none">
              <a:solidFill>
                <a:prstClr val="black"/>
              </a:solidFill>
              <a:latin typeface="Calibri"/>
            </a:endParaRPr>
          </a:p>
        </p:txBody>
      </p:sp>
      <p:sp>
        <p:nvSpPr>
          <p:cNvPr id="15" name="14 CuadroTexto"/>
          <p:cNvSpPr txBox="1"/>
          <p:nvPr/>
        </p:nvSpPr>
        <p:spPr>
          <a:xfrm>
            <a:off x="116505" y="4347103"/>
            <a:ext cx="8532948" cy="1477328"/>
          </a:xfrm>
          <a:prstGeom prst="rect">
            <a:avLst/>
          </a:prstGeom>
          <a:noFill/>
        </p:spPr>
        <p:txBody>
          <a:bodyPr wrap="square" rtlCol="0">
            <a:spAutoFit/>
          </a:bodyPr>
          <a:lstStyle/>
          <a:p>
            <a:pPr marL="214313" indent="-214313" eaLnBrk="1" fontAlgn="auto" hangingPunct="1">
              <a:spcBef>
                <a:spcPts val="0"/>
              </a:spcBef>
              <a:spcAft>
                <a:spcPts val="0"/>
              </a:spcAft>
              <a:buSzPct val="120000"/>
              <a:buFont typeface="Wingdings" panose="05000000000000000000" pitchFamily="2" charset="2"/>
              <a:buChar char="§"/>
            </a:pPr>
            <a:r>
              <a:rPr lang="es-ES" sz="1350" b="1" u="none" dirty="0">
                <a:solidFill>
                  <a:prstClr val="black"/>
                </a:solidFill>
                <a:latin typeface="Arial" charset="0"/>
                <a:cs typeface="Times New Roman" pitchFamily="18" charset="0"/>
              </a:rPr>
              <a:t> </a:t>
            </a:r>
            <a:r>
              <a:rPr lang="es-ES" sz="1500" b="1" u="none" dirty="0">
                <a:solidFill>
                  <a:prstClr val="black"/>
                </a:solidFill>
                <a:latin typeface="Arial" charset="0"/>
                <a:cs typeface="Times New Roman" pitchFamily="18" charset="0"/>
              </a:rPr>
              <a:t>Posteriormente se determina el valor del percentil atendiendo a si el valor de la posición es un número entero o no:</a:t>
            </a:r>
          </a:p>
          <a:p>
            <a:pPr eaLnBrk="1" fontAlgn="auto" hangingPunct="1">
              <a:spcBef>
                <a:spcPts val="0"/>
              </a:spcBef>
              <a:spcAft>
                <a:spcPts val="0"/>
              </a:spcAft>
            </a:pPr>
            <a:endParaRPr lang="es-ES" sz="1500" b="1" u="none" dirty="0">
              <a:solidFill>
                <a:prstClr val="black"/>
              </a:solidFill>
              <a:latin typeface="Arial" charset="0"/>
              <a:cs typeface="Times New Roman" pitchFamily="18" charset="0"/>
            </a:endParaRPr>
          </a:p>
          <a:p>
            <a:pPr eaLnBrk="1" fontAlgn="auto" hangingPunct="1">
              <a:spcBef>
                <a:spcPts val="0"/>
              </a:spcBef>
              <a:spcAft>
                <a:spcPts val="0"/>
              </a:spcAft>
            </a:pPr>
            <a:r>
              <a:rPr lang="es-ES" sz="1500" b="1" dirty="0">
                <a:solidFill>
                  <a:prstClr val="black"/>
                </a:solidFill>
                <a:latin typeface="Arial" charset="0"/>
                <a:cs typeface="Times New Roman" pitchFamily="18" charset="0"/>
              </a:rPr>
              <a:t>Entero:</a:t>
            </a:r>
            <a:r>
              <a:rPr lang="es-ES" sz="1500" b="1" u="none" dirty="0">
                <a:solidFill>
                  <a:prstClr val="black"/>
                </a:solidFill>
                <a:latin typeface="Arial" charset="0"/>
                <a:cs typeface="Times New Roman" pitchFamily="18" charset="0"/>
              </a:rPr>
              <a:t> Promedio del valor que este en esa posición y en la que le sigue.</a:t>
            </a:r>
          </a:p>
          <a:p>
            <a:pPr eaLnBrk="1" fontAlgn="auto" hangingPunct="1">
              <a:spcBef>
                <a:spcPts val="0"/>
              </a:spcBef>
              <a:spcAft>
                <a:spcPts val="0"/>
              </a:spcAft>
            </a:pPr>
            <a:endParaRPr lang="es-ES" sz="1500" b="1" u="none" dirty="0">
              <a:solidFill>
                <a:prstClr val="black"/>
              </a:solidFill>
              <a:latin typeface="Arial" charset="0"/>
              <a:cs typeface="Times New Roman" pitchFamily="18" charset="0"/>
            </a:endParaRPr>
          </a:p>
          <a:p>
            <a:pPr eaLnBrk="1" fontAlgn="auto" hangingPunct="1">
              <a:spcBef>
                <a:spcPts val="0"/>
              </a:spcBef>
              <a:spcAft>
                <a:spcPts val="0"/>
              </a:spcAft>
            </a:pPr>
            <a:r>
              <a:rPr lang="es-ES" sz="1500" b="1" dirty="0">
                <a:solidFill>
                  <a:prstClr val="black"/>
                </a:solidFill>
                <a:latin typeface="Arial" charset="0"/>
                <a:cs typeface="Times New Roman" pitchFamily="18" charset="0"/>
              </a:rPr>
              <a:t>Decimal:</a:t>
            </a:r>
            <a:r>
              <a:rPr lang="es-ES" sz="1500" b="1" u="none" dirty="0">
                <a:solidFill>
                  <a:prstClr val="black"/>
                </a:solidFill>
                <a:latin typeface="Arial" charset="0"/>
                <a:cs typeface="Times New Roman" pitchFamily="18" charset="0"/>
              </a:rPr>
              <a:t> Se aproxima al entero superior y se toma ese valor.</a:t>
            </a:r>
            <a:endParaRPr lang="es-ES" sz="1500" u="none" dirty="0">
              <a:solidFill>
                <a:prstClr val="black"/>
              </a:solidFill>
              <a:latin typeface="Calibri"/>
            </a:endParaRPr>
          </a:p>
        </p:txBody>
      </p:sp>
    </p:spTree>
    <p:extLst>
      <p:ext uri="{BB962C8B-B14F-4D97-AF65-F5344CB8AC3E}">
        <p14:creationId xmlns:p14="http://schemas.microsoft.com/office/powerpoint/2010/main" val="4056863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64447" y="857250"/>
            <a:ext cx="6172200" cy="857250"/>
          </a:xfrm>
        </p:spPr>
        <p:txBody>
          <a:bodyPr>
            <a:normAutofit/>
          </a:bodyPr>
          <a:lstStyle/>
          <a:p>
            <a:r>
              <a:rPr lang="es-ES" sz="2400">
                <a:solidFill>
                  <a:srgbClr val="FFFF00"/>
                </a:solidFill>
              </a:rPr>
              <a:t>Interpretación percentiles</a:t>
            </a:r>
            <a:endParaRPr lang="es-ES" sz="2400" dirty="0">
              <a:solidFill>
                <a:srgbClr val="FFFF00"/>
              </a:solidFill>
            </a:endParaRPr>
          </a:p>
        </p:txBody>
      </p:sp>
      <p:sp>
        <p:nvSpPr>
          <p:cNvPr id="3" name="2 Rectángulo"/>
          <p:cNvSpPr/>
          <p:nvPr/>
        </p:nvSpPr>
        <p:spPr>
          <a:xfrm>
            <a:off x="251520" y="5090125"/>
            <a:ext cx="8568952" cy="738664"/>
          </a:xfrm>
          <a:prstGeom prst="rect">
            <a:avLst/>
          </a:prstGeom>
        </p:spPr>
        <p:txBody>
          <a:bodyPr wrap="square">
            <a:spAutoFit/>
          </a:bodyPr>
          <a:lstStyle/>
          <a:p>
            <a:pPr eaLnBrk="1" fontAlgn="auto" hangingPunct="1">
              <a:spcBef>
                <a:spcPts val="0"/>
              </a:spcBef>
              <a:spcAft>
                <a:spcPts val="0"/>
              </a:spcAft>
            </a:pPr>
            <a:r>
              <a:rPr lang="es-ES" sz="2100" b="1" dirty="0">
                <a:solidFill>
                  <a:srgbClr val="FFFF00"/>
                </a:solidFill>
                <a:effectLst>
                  <a:outerShdw blurRad="38100" dist="38100" dir="2700000" algn="tl">
                    <a:srgbClr val="000000">
                      <a:alpha val="43137"/>
                    </a:srgbClr>
                  </a:outerShdw>
                </a:effectLst>
                <a:latin typeface="Calibri"/>
              </a:rPr>
              <a:t>Ejemplo aplicación en la salud</a:t>
            </a:r>
            <a:r>
              <a:rPr lang="es-ES" sz="2100" b="1" u="none" dirty="0">
                <a:solidFill>
                  <a:srgbClr val="FFFF00"/>
                </a:solidFill>
                <a:latin typeface="Calibri"/>
              </a:rPr>
              <a:t>: percentiles que utilizas, para conocer la evaluación nutricional de los niños.</a:t>
            </a:r>
            <a:endParaRPr lang="es-ES" sz="2100" u="none" dirty="0">
              <a:solidFill>
                <a:prstClr val="black"/>
              </a:solidFill>
              <a:latin typeface="Calibri"/>
            </a:endParaRPr>
          </a:p>
        </p:txBody>
      </p:sp>
      <p:sp>
        <p:nvSpPr>
          <p:cNvPr id="4" name="3 CuadroTexto"/>
          <p:cNvSpPr txBox="1"/>
          <p:nvPr/>
        </p:nvSpPr>
        <p:spPr>
          <a:xfrm>
            <a:off x="251520" y="1446596"/>
            <a:ext cx="8568952" cy="32778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eaLnBrk="1" fontAlgn="auto" hangingPunct="1">
              <a:spcBef>
                <a:spcPts val="0"/>
              </a:spcBef>
              <a:spcAft>
                <a:spcPts val="0"/>
              </a:spcAft>
            </a:pPr>
            <a:r>
              <a:rPr lang="es-ES" sz="1800" b="1" u="none" dirty="0">
                <a:solidFill>
                  <a:srgbClr val="FFFF00"/>
                </a:solidFill>
                <a:latin typeface="Calibri"/>
              </a:rPr>
              <a:t>Se tienen las frecuencias cardíacas de  30 pacientes y se desea calcular el percentil 95.  Se procede con el ordenamiento del conjunto de datos y se calcula la posición del percentil </a:t>
            </a:r>
            <a:r>
              <a:rPr lang="es-ES" sz="1800" b="1" u="none" dirty="0">
                <a:solidFill>
                  <a:srgbClr val="FFFF00"/>
                </a:solidFill>
                <a:latin typeface="Calibri"/>
                <a:cs typeface="Times New Roman" pitchFamily="18" charset="0"/>
              </a:rPr>
              <a:t> </a:t>
            </a:r>
          </a:p>
          <a:p>
            <a:pPr eaLnBrk="1" fontAlgn="auto" hangingPunct="1">
              <a:spcBef>
                <a:spcPts val="0"/>
              </a:spcBef>
              <a:spcAft>
                <a:spcPts val="0"/>
              </a:spcAft>
            </a:pPr>
            <a:r>
              <a:rPr lang="es-ES" sz="1800" b="1" u="none" dirty="0">
                <a:solidFill>
                  <a:prstClr val="white"/>
                </a:solidFill>
                <a:latin typeface="Calibri"/>
                <a:cs typeface="Times New Roman" pitchFamily="18" charset="0"/>
              </a:rPr>
              <a:t>Posición =  pi * n / 100 </a:t>
            </a:r>
            <a:r>
              <a:rPr lang="es-ES" sz="1800" b="1" u="none" dirty="0">
                <a:solidFill>
                  <a:srgbClr val="FFFF00"/>
                </a:solidFill>
                <a:latin typeface="Calibri"/>
                <a:cs typeface="Times New Roman" pitchFamily="18" charset="0"/>
              </a:rPr>
              <a:t>        </a:t>
            </a:r>
            <a:r>
              <a:rPr lang="es-ES" sz="1800" b="1" u="none" dirty="0">
                <a:solidFill>
                  <a:prstClr val="white"/>
                </a:solidFill>
                <a:latin typeface="Calibri"/>
                <a:cs typeface="Times New Roman" pitchFamily="18" charset="0"/>
              </a:rPr>
              <a:t>95 * 30 / 100 = 28,5</a:t>
            </a:r>
            <a:r>
              <a:rPr lang="es-ES" sz="1800" b="1" u="none" dirty="0">
                <a:solidFill>
                  <a:srgbClr val="FFFF00"/>
                </a:solidFill>
                <a:latin typeface="Calibri"/>
                <a:cs typeface="Times New Roman" pitchFamily="18" charset="0"/>
              </a:rPr>
              <a:t>   se aproxima a 29 y se toma el valor  de la frecuencia cardíaca que está en esa posición.</a:t>
            </a:r>
          </a:p>
          <a:p>
            <a:pPr eaLnBrk="1" fontAlgn="auto" hangingPunct="1">
              <a:spcBef>
                <a:spcPts val="0"/>
              </a:spcBef>
              <a:spcAft>
                <a:spcPts val="0"/>
              </a:spcAft>
            </a:pPr>
            <a:endParaRPr lang="es-ES" sz="1800" b="1" u="none" dirty="0">
              <a:solidFill>
                <a:srgbClr val="FFFF00"/>
              </a:solidFill>
              <a:latin typeface="Calibri"/>
              <a:cs typeface="Times New Roman" pitchFamily="18" charset="0"/>
            </a:endParaRPr>
          </a:p>
          <a:p>
            <a:pPr eaLnBrk="1" fontAlgn="auto" hangingPunct="1">
              <a:spcBef>
                <a:spcPts val="0"/>
              </a:spcBef>
              <a:spcAft>
                <a:spcPts val="0"/>
              </a:spcAft>
            </a:pPr>
            <a:r>
              <a:rPr lang="es-ES" sz="1800" b="1" u="none" dirty="0">
                <a:solidFill>
                  <a:srgbClr val="FFFF00"/>
                </a:solidFill>
                <a:latin typeface="Calibri"/>
                <a:cs typeface="Times New Roman" pitchFamily="18" charset="0"/>
              </a:rPr>
              <a:t>Suponiendo que el valor dela F.C fuera 100, se interpreta:  </a:t>
            </a:r>
          </a:p>
          <a:p>
            <a:pPr eaLnBrk="1" fontAlgn="auto" hangingPunct="1">
              <a:spcBef>
                <a:spcPts val="0"/>
              </a:spcBef>
              <a:spcAft>
                <a:spcPts val="0"/>
              </a:spcAft>
            </a:pPr>
            <a:r>
              <a:rPr lang="es-ES" sz="1800" b="1" u="none" dirty="0">
                <a:solidFill>
                  <a:srgbClr val="FFFF00"/>
                </a:solidFill>
                <a:latin typeface="Calibri"/>
                <a:cs typeface="Times New Roman" pitchFamily="18" charset="0"/>
              </a:rPr>
              <a:t>E  95% de los pacientes examinados tenía una frecuencia  cardíaca de 100 o menos latidos por minuto, o lo que es lo mismo, el 5% tenía frecuencias   superiores a los 100 latidos por minuto</a:t>
            </a:r>
            <a:endParaRPr lang="es-ES" sz="1800" b="1" u="none" dirty="0">
              <a:solidFill>
                <a:prstClr val="black"/>
              </a:solidFill>
              <a:latin typeface="Calibri"/>
            </a:endParaRPr>
          </a:p>
          <a:p>
            <a:pPr eaLnBrk="1" fontAlgn="auto" hangingPunct="1">
              <a:spcBef>
                <a:spcPts val="0"/>
              </a:spcBef>
              <a:spcAft>
                <a:spcPts val="0"/>
              </a:spcAft>
            </a:pPr>
            <a:endParaRPr lang="es-ES" sz="1350" u="none" dirty="0">
              <a:solidFill>
                <a:prstClr val="black"/>
              </a:solidFill>
              <a:latin typeface="Calibri"/>
            </a:endParaRPr>
          </a:p>
          <a:p>
            <a:pPr eaLnBrk="1" fontAlgn="auto" hangingPunct="1">
              <a:spcBef>
                <a:spcPts val="0"/>
              </a:spcBef>
              <a:spcAft>
                <a:spcPts val="0"/>
              </a:spcAft>
            </a:pPr>
            <a:endParaRPr lang="es-ES" sz="1350" u="none" dirty="0">
              <a:solidFill>
                <a:prstClr val="black"/>
              </a:solidFill>
              <a:latin typeface="Calibri"/>
            </a:endParaRPr>
          </a:p>
        </p:txBody>
      </p:sp>
    </p:spTree>
    <p:extLst>
      <p:ext uri="{BB962C8B-B14F-4D97-AF65-F5344CB8AC3E}">
        <p14:creationId xmlns:p14="http://schemas.microsoft.com/office/powerpoint/2010/main" val="3069053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71744"/>
            <a:ext cx="82296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MEDIDAS DE DISPERSIÓN</a:t>
            </a:r>
            <a:endParaRPr lang="es-ES" sz="2400" dirty="0">
              <a:solidFill>
                <a:srgbClr val="3333CC"/>
              </a:solidFill>
              <a:ea typeface="DejaVu Sans" charset="0"/>
              <a:cs typeface="DejaVu Sans" charset="0"/>
            </a:endParaRPr>
          </a:p>
        </p:txBody>
      </p:sp>
      <p:sp>
        <p:nvSpPr>
          <p:cNvPr id="50179" name="Text Box 3"/>
          <p:cNvSpPr txBox="1">
            <a:spLocks noChangeArrowheads="1"/>
          </p:cNvSpPr>
          <p:nvPr/>
        </p:nvSpPr>
        <p:spPr bwMode="auto">
          <a:xfrm>
            <a:off x="1785918" y="2250274"/>
            <a:ext cx="200025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b="1" u="none">
                <a:solidFill>
                  <a:prstClr val="black"/>
                </a:solidFill>
                <a:latin typeface="Calibri"/>
              </a:rPr>
              <a:t>Absolutas:</a:t>
            </a:r>
            <a:r>
              <a:rPr lang="es-ES_tradnl" sz="2700" u="none">
                <a:solidFill>
                  <a:prstClr val="black"/>
                </a:solidFill>
                <a:latin typeface="Calibri"/>
              </a:rPr>
              <a:t> </a:t>
            </a:r>
            <a:endParaRPr lang="es-ES" sz="2700" u="none" dirty="0">
              <a:solidFill>
                <a:prstClr val="black"/>
              </a:solidFill>
              <a:latin typeface="Calibri"/>
            </a:endParaRPr>
          </a:p>
        </p:txBody>
      </p:sp>
      <p:sp>
        <p:nvSpPr>
          <p:cNvPr id="50180" name="Text Box 4"/>
          <p:cNvSpPr txBox="1">
            <a:spLocks noChangeArrowheads="1"/>
          </p:cNvSpPr>
          <p:nvPr/>
        </p:nvSpPr>
        <p:spPr bwMode="auto">
          <a:xfrm>
            <a:off x="1732340" y="3589736"/>
            <a:ext cx="2171700" cy="507831"/>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b="1" u="none" dirty="0">
                <a:solidFill>
                  <a:prstClr val="black"/>
                </a:solidFill>
                <a:latin typeface="Calibri"/>
              </a:rPr>
              <a:t>Relativas:</a:t>
            </a:r>
            <a:endParaRPr lang="es-ES" sz="2700" b="1" u="none" dirty="0">
              <a:solidFill>
                <a:prstClr val="black"/>
              </a:solidFill>
              <a:latin typeface="Calibri"/>
            </a:endParaRPr>
          </a:p>
        </p:txBody>
      </p:sp>
      <p:sp>
        <p:nvSpPr>
          <p:cNvPr id="50182" name="Text Box 6"/>
          <p:cNvSpPr txBox="1">
            <a:spLocks noChangeArrowheads="1"/>
          </p:cNvSpPr>
          <p:nvPr/>
        </p:nvSpPr>
        <p:spPr bwMode="auto">
          <a:xfrm>
            <a:off x="3821901" y="1982382"/>
            <a:ext cx="3829050" cy="1348061"/>
          </a:xfrm>
          <a:prstGeom prst="rect">
            <a:avLst/>
          </a:prstGeom>
          <a:noFill/>
          <a:ln w="9525">
            <a:noFill/>
            <a:miter lim="800000"/>
            <a:headEnd/>
            <a:tailEnd/>
          </a:ln>
          <a:effectLst/>
        </p:spPr>
        <p:txBody>
          <a:bodyPr>
            <a:spAutoFit/>
          </a:bodyPr>
          <a:lstStyle/>
          <a:p>
            <a:pPr eaLnBrk="1" fontAlgn="auto" hangingPunct="1">
              <a:spcBef>
                <a:spcPct val="20000"/>
              </a:spcBef>
              <a:spcAft>
                <a:spcPts val="0"/>
              </a:spcAft>
              <a:buSzPct val="125000"/>
              <a:buFont typeface="Wingdings" pitchFamily="2" charset="2"/>
              <a:buChar char="Ø"/>
            </a:pPr>
            <a:r>
              <a:rPr lang="es-ES_tradnl" u="none" dirty="0">
                <a:solidFill>
                  <a:prstClr val="black"/>
                </a:solidFill>
                <a:latin typeface="Calibri"/>
              </a:rPr>
              <a:t>   Rango o Amplitud</a:t>
            </a:r>
          </a:p>
          <a:p>
            <a:pPr eaLnBrk="1" fontAlgn="auto" hangingPunct="1">
              <a:spcBef>
                <a:spcPct val="20000"/>
              </a:spcBef>
              <a:spcAft>
                <a:spcPts val="0"/>
              </a:spcAft>
              <a:buSzPct val="125000"/>
              <a:buFont typeface="Wingdings" pitchFamily="2" charset="2"/>
              <a:buChar char="Ø"/>
            </a:pPr>
            <a:r>
              <a:rPr lang="es-ES_tradnl" u="none" dirty="0">
                <a:solidFill>
                  <a:prstClr val="black"/>
                </a:solidFill>
                <a:latin typeface="Calibri"/>
              </a:rPr>
              <a:t>   Varianza </a:t>
            </a:r>
          </a:p>
          <a:p>
            <a:pPr eaLnBrk="1" fontAlgn="auto" hangingPunct="1">
              <a:spcBef>
                <a:spcPct val="20000"/>
              </a:spcBef>
              <a:spcAft>
                <a:spcPts val="0"/>
              </a:spcAft>
              <a:buSzPct val="125000"/>
              <a:buFont typeface="Wingdings" pitchFamily="2" charset="2"/>
              <a:buChar char="Ø"/>
            </a:pPr>
            <a:r>
              <a:rPr lang="es-ES_tradnl" u="none" dirty="0">
                <a:solidFill>
                  <a:prstClr val="black"/>
                </a:solidFill>
                <a:latin typeface="Calibri"/>
              </a:rPr>
              <a:t>   Desviación Estándar</a:t>
            </a:r>
            <a:endParaRPr lang="es-ES" u="none" dirty="0">
              <a:solidFill>
                <a:prstClr val="black"/>
              </a:solidFill>
              <a:latin typeface="Calibri"/>
            </a:endParaRPr>
          </a:p>
        </p:txBody>
      </p:sp>
      <p:sp>
        <p:nvSpPr>
          <p:cNvPr id="50183" name="Text Box 7"/>
          <p:cNvSpPr txBox="1">
            <a:spLocks noChangeArrowheads="1"/>
          </p:cNvSpPr>
          <p:nvPr/>
        </p:nvSpPr>
        <p:spPr bwMode="auto">
          <a:xfrm>
            <a:off x="3661166" y="3643314"/>
            <a:ext cx="4057650" cy="461665"/>
          </a:xfrm>
          <a:prstGeom prst="rect">
            <a:avLst/>
          </a:prstGeom>
          <a:noFill/>
          <a:ln w="9525">
            <a:noFill/>
            <a:miter lim="800000"/>
            <a:headEnd/>
            <a:tailEnd/>
          </a:ln>
          <a:effectLst/>
        </p:spPr>
        <p:txBody>
          <a:bodyPr>
            <a:spAutoFit/>
          </a:bodyPr>
          <a:lstStyle/>
          <a:p>
            <a:pPr eaLnBrk="1" fontAlgn="auto" hangingPunct="1">
              <a:spcBef>
                <a:spcPct val="50000"/>
              </a:spcBef>
              <a:spcAft>
                <a:spcPts val="0"/>
              </a:spcAft>
              <a:buSzPct val="125000"/>
              <a:buFont typeface="Wingdings" pitchFamily="2" charset="2"/>
              <a:buChar char="Ø"/>
            </a:pPr>
            <a:r>
              <a:rPr lang="es-ES_tradnl" u="none" dirty="0">
                <a:solidFill>
                  <a:prstClr val="black"/>
                </a:solidFill>
                <a:latin typeface="Calibri"/>
              </a:rPr>
              <a:t>  Coeficiente de Variación</a:t>
            </a:r>
            <a:endParaRPr lang="es-ES" u="none" dirty="0">
              <a:solidFill>
                <a:prstClr val="black"/>
              </a:solidFill>
              <a:latin typeface="Calibri"/>
            </a:endParaRPr>
          </a:p>
        </p:txBody>
      </p:sp>
      <p:sp>
        <p:nvSpPr>
          <p:cNvPr id="50184" name="AutoShape 8"/>
          <p:cNvSpPr>
            <a:spLocks/>
          </p:cNvSpPr>
          <p:nvPr/>
        </p:nvSpPr>
        <p:spPr bwMode="auto">
          <a:xfrm>
            <a:off x="3607587" y="1821645"/>
            <a:ext cx="342900" cy="1500198"/>
          </a:xfrm>
          <a:prstGeom prst="leftBrace">
            <a:avLst>
              <a:gd name="adj1" fmla="val 47222"/>
              <a:gd name="adj2" fmla="val 50000"/>
            </a:avLst>
          </a:prstGeom>
          <a:noFill/>
          <a:ln w="9525">
            <a:solidFill>
              <a:srgbClr val="FFFF00"/>
            </a:solidFill>
            <a:round/>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sp>
        <p:nvSpPr>
          <p:cNvPr id="50185" name="AutoShape 9"/>
          <p:cNvSpPr>
            <a:spLocks/>
          </p:cNvSpPr>
          <p:nvPr/>
        </p:nvSpPr>
        <p:spPr bwMode="auto">
          <a:xfrm>
            <a:off x="3339695" y="3429000"/>
            <a:ext cx="285750" cy="914400"/>
          </a:xfrm>
          <a:prstGeom prst="leftBrace">
            <a:avLst>
              <a:gd name="adj1" fmla="val 26667"/>
              <a:gd name="adj2" fmla="val 50000"/>
            </a:avLst>
          </a:prstGeom>
          <a:noFill/>
          <a:ln w="9525">
            <a:solidFill>
              <a:srgbClr val="FFFF00"/>
            </a:solidFill>
            <a:round/>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sp>
        <p:nvSpPr>
          <p:cNvPr id="10" name="Text Box 4"/>
          <p:cNvSpPr txBox="1">
            <a:spLocks noChangeArrowheads="1"/>
          </p:cNvSpPr>
          <p:nvPr/>
        </p:nvSpPr>
        <p:spPr bwMode="auto">
          <a:xfrm>
            <a:off x="1518025" y="4500571"/>
            <a:ext cx="2411033" cy="507831"/>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2700" b="1" u="none">
                <a:solidFill>
                  <a:prstClr val="black"/>
                </a:solidFill>
                <a:latin typeface="Calibri"/>
              </a:rPr>
              <a:t>Otras medidas</a:t>
            </a:r>
            <a:r>
              <a:rPr lang="es-ES_tradnl" sz="2700" b="1" u="none" dirty="0">
                <a:solidFill>
                  <a:prstClr val="black"/>
                </a:solidFill>
                <a:latin typeface="Calibri"/>
              </a:rPr>
              <a:t>:</a:t>
            </a:r>
            <a:endParaRPr lang="es-ES" sz="2700" b="1" u="none" dirty="0">
              <a:solidFill>
                <a:prstClr val="black"/>
              </a:solidFill>
              <a:latin typeface="Calibri"/>
            </a:endParaRPr>
          </a:p>
        </p:txBody>
      </p:sp>
      <p:sp>
        <p:nvSpPr>
          <p:cNvPr id="11" name="AutoShape 9"/>
          <p:cNvSpPr>
            <a:spLocks/>
          </p:cNvSpPr>
          <p:nvPr/>
        </p:nvSpPr>
        <p:spPr bwMode="auto">
          <a:xfrm>
            <a:off x="3768322" y="4446991"/>
            <a:ext cx="232172" cy="646508"/>
          </a:xfrm>
          <a:prstGeom prst="leftBrace">
            <a:avLst>
              <a:gd name="adj1" fmla="val 26667"/>
              <a:gd name="adj2" fmla="val 50000"/>
            </a:avLst>
          </a:prstGeom>
          <a:noFill/>
          <a:ln w="25400">
            <a:solidFill>
              <a:srgbClr val="C00000"/>
            </a:solidFill>
            <a:round/>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sp>
        <p:nvSpPr>
          <p:cNvPr id="12" name="11 Rectángulo"/>
          <p:cNvSpPr/>
          <p:nvPr/>
        </p:nvSpPr>
        <p:spPr>
          <a:xfrm>
            <a:off x="4036215" y="4500571"/>
            <a:ext cx="3804074" cy="646331"/>
          </a:xfrm>
          <a:prstGeom prst="rect">
            <a:avLst/>
          </a:prstGeom>
        </p:spPr>
        <p:txBody>
          <a:bodyPr wrap="square">
            <a:spAutoFit/>
          </a:bodyPr>
          <a:lstStyle/>
          <a:p>
            <a:pPr eaLnBrk="1" fontAlgn="auto" hangingPunct="1">
              <a:spcBef>
                <a:spcPts val="0"/>
              </a:spcBef>
              <a:spcAft>
                <a:spcPts val="0"/>
              </a:spcAft>
            </a:pPr>
            <a:r>
              <a:rPr lang="es-ES_tradnl" sz="1800" b="1" u="none" dirty="0">
                <a:solidFill>
                  <a:prstClr val="black"/>
                </a:solidFill>
                <a:latin typeface="Calibri"/>
              </a:rPr>
              <a:t>Variables estandarizadas . (Puntuaciones Standard</a:t>
            </a:r>
            <a:r>
              <a:rPr lang="es-ES_tradnl" sz="1350" b="1" u="none" dirty="0">
                <a:solidFill>
                  <a:prstClr val="black"/>
                </a:solidFill>
                <a:latin typeface="Calibri"/>
              </a:rPr>
              <a:t>)</a:t>
            </a:r>
            <a:endParaRPr lang="es-ES" sz="1350" b="1" u="none" dirty="0">
              <a:solidFill>
                <a:prstClr val="black"/>
              </a:solidFill>
              <a:latin typeface="Calibri"/>
            </a:endParaRPr>
          </a:p>
        </p:txBody>
      </p:sp>
    </p:spTree>
    <p:extLst>
      <p:ext uri="{BB962C8B-B14F-4D97-AF65-F5344CB8AC3E}">
        <p14:creationId xmlns:p14="http://schemas.microsoft.com/office/powerpoint/2010/main" val="4886490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18392" y="458588"/>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MX" sz="2400" dirty="0">
                <a:solidFill>
                  <a:srgbClr val="3333CC"/>
                </a:solidFill>
                <a:ea typeface="DejaVu Sans" charset="0"/>
                <a:cs typeface="DejaVu Sans" charset="0"/>
              </a:rPr>
              <a:t>Necesidad de Estudiar la Dispersión</a:t>
            </a:r>
            <a:endParaRPr lang="es-ES" sz="2400" dirty="0">
              <a:solidFill>
                <a:srgbClr val="3333CC"/>
              </a:solidFill>
              <a:ea typeface="DejaVu Sans" charset="0"/>
              <a:cs typeface="DejaVu Sans" charset="0"/>
            </a:endParaRPr>
          </a:p>
        </p:txBody>
      </p:sp>
      <p:sp>
        <p:nvSpPr>
          <p:cNvPr id="3" name="2 CuadroTexto"/>
          <p:cNvSpPr txBox="1"/>
          <p:nvPr/>
        </p:nvSpPr>
        <p:spPr>
          <a:xfrm>
            <a:off x="258843" y="1164911"/>
            <a:ext cx="8559096" cy="1200329"/>
          </a:xfrm>
          <a:prstGeom prst="rect">
            <a:avLst/>
          </a:prstGeom>
          <a:noFill/>
          <a:ln w="38100">
            <a:solidFill>
              <a:schemeClr val="tx2"/>
            </a:solidFill>
          </a:ln>
        </p:spPr>
        <p:txBody>
          <a:bodyPr wrap="square" rtlCol="0">
            <a:spAutoFit/>
          </a:bodyPr>
          <a:lstStyle/>
          <a:p>
            <a:pPr algn="just" eaLnBrk="1" fontAlgn="auto" hangingPunct="1">
              <a:spcBef>
                <a:spcPts val="0"/>
              </a:spcBef>
              <a:spcAft>
                <a:spcPts val="0"/>
              </a:spcAft>
            </a:pPr>
            <a:r>
              <a:rPr lang="es-ES" b="1" u="none" dirty="0">
                <a:solidFill>
                  <a:prstClr val="black"/>
                </a:solidFill>
                <a:latin typeface="Calibri"/>
              </a:rPr>
              <a:t>Una medida de tendencia central  nos indica que el resto de las observaciones están ubicadas a su alrededor, pero no sabemos cuán lejos o cerca pueden estar. </a:t>
            </a:r>
          </a:p>
        </p:txBody>
      </p:sp>
      <p:sp>
        <p:nvSpPr>
          <p:cNvPr id="4" name="Text Box 10"/>
          <p:cNvSpPr txBox="1">
            <a:spLocks noChangeArrowheads="1"/>
          </p:cNvSpPr>
          <p:nvPr/>
        </p:nvSpPr>
        <p:spPr bwMode="auto">
          <a:xfrm>
            <a:off x="1571604" y="3482578"/>
            <a:ext cx="3107553" cy="415498"/>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2100" u="none" dirty="0">
                <a:solidFill>
                  <a:prstClr val="black"/>
                </a:solidFill>
                <a:latin typeface="Calibri"/>
              </a:rPr>
              <a:t>X = 7 días  Me = 7 días</a:t>
            </a:r>
            <a:endParaRPr lang="es-ES" sz="2100" u="none" dirty="0">
              <a:solidFill>
                <a:prstClr val="black"/>
              </a:solidFill>
              <a:latin typeface="Calibri"/>
            </a:endParaRPr>
          </a:p>
        </p:txBody>
      </p:sp>
      <p:sp>
        <p:nvSpPr>
          <p:cNvPr id="5" name="Text Box 18"/>
          <p:cNvSpPr txBox="1">
            <a:spLocks noChangeArrowheads="1"/>
          </p:cNvSpPr>
          <p:nvPr/>
        </p:nvSpPr>
        <p:spPr bwMode="auto">
          <a:xfrm>
            <a:off x="4839893" y="3482578"/>
            <a:ext cx="3000396" cy="415498"/>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2100" u="none" dirty="0">
                <a:solidFill>
                  <a:prstClr val="black"/>
                </a:solidFill>
                <a:latin typeface="Calibri"/>
              </a:rPr>
              <a:t>X = 7 días   Me = 7 días</a:t>
            </a:r>
            <a:endParaRPr lang="es-ES" sz="2100" u="none" dirty="0">
              <a:solidFill>
                <a:prstClr val="black"/>
              </a:solidFill>
              <a:latin typeface="Calibri"/>
            </a:endParaRPr>
          </a:p>
        </p:txBody>
      </p:sp>
      <p:sp>
        <p:nvSpPr>
          <p:cNvPr id="6" name="5 Rectángulo"/>
          <p:cNvSpPr/>
          <p:nvPr/>
        </p:nvSpPr>
        <p:spPr>
          <a:xfrm>
            <a:off x="1391876" y="2571745"/>
            <a:ext cx="3302955" cy="1265731"/>
          </a:xfrm>
          <a:prstGeom prst="rect">
            <a:avLst/>
          </a:prstGeom>
        </p:spPr>
        <p:txBody>
          <a:bodyPr wrap="none">
            <a:spAutoFit/>
          </a:bodyPr>
          <a:lstStyle/>
          <a:p>
            <a:pPr algn="ctr" eaLnBrk="1" fontAlgn="auto" hangingPunct="1">
              <a:spcBef>
                <a:spcPct val="50000"/>
              </a:spcBef>
              <a:spcAft>
                <a:spcPts val="0"/>
              </a:spcAft>
            </a:pPr>
            <a:r>
              <a:rPr lang="es-ES_tradnl" sz="2000" b="1" dirty="0">
                <a:solidFill>
                  <a:prstClr val="black"/>
                </a:solidFill>
                <a:latin typeface="Calibri"/>
              </a:rPr>
              <a:t>Estadía en un servicio de EDA</a:t>
            </a:r>
          </a:p>
          <a:p>
            <a:pPr algn="ctr" eaLnBrk="1" fontAlgn="auto" hangingPunct="1">
              <a:spcBef>
                <a:spcPct val="50000"/>
              </a:spcBef>
              <a:spcAft>
                <a:spcPts val="0"/>
              </a:spcAft>
            </a:pPr>
            <a:r>
              <a:rPr lang="es-ES_tradnl" b="1" u="none" dirty="0">
                <a:solidFill>
                  <a:prstClr val="black"/>
                </a:solidFill>
                <a:latin typeface="Calibri"/>
              </a:rPr>
              <a:t>3 ,  5 ,  7 ,  9 ,  11</a:t>
            </a:r>
          </a:p>
          <a:p>
            <a:pPr algn="ctr" eaLnBrk="1" fontAlgn="auto" hangingPunct="1">
              <a:spcBef>
                <a:spcPct val="50000"/>
              </a:spcBef>
              <a:spcAft>
                <a:spcPts val="0"/>
              </a:spcAft>
            </a:pPr>
            <a:endParaRPr lang="es-ES" sz="1350" u="none" dirty="0">
              <a:solidFill>
                <a:prstClr val="black"/>
              </a:solidFill>
              <a:latin typeface="Calibri"/>
            </a:endParaRPr>
          </a:p>
        </p:txBody>
      </p:sp>
      <p:sp>
        <p:nvSpPr>
          <p:cNvPr id="7" name="6 Rectángulo"/>
          <p:cNvSpPr/>
          <p:nvPr/>
        </p:nvSpPr>
        <p:spPr>
          <a:xfrm>
            <a:off x="4555916" y="2571745"/>
            <a:ext cx="3235246" cy="954107"/>
          </a:xfrm>
          <a:prstGeom prst="rect">
            <a:avLst/>
          </a:prstGeom>
        </p:spPr>
        <p:txBody>
          <a:bodyPr wrap="none">
            <a:spAutoFit/>
          </a:bodyPr>
          <a:lstStyle/>
          <a:p>
            <a:pPr algn="ctr" eaLnBrk="1" fontAlgn="auto" hangingPunct="1">
              <a:spcBef>
                <a:spcPct val="50000"/>
              </a:spcBef>
              <a:spcAft>
                <a:spcPts val="0"/>
              </a:spcAft>
            </a:pPr>
            <a:r>
              <a:rPr lang="es-ES_tradnl" sz="2000" b="1" dirty="0">
                <a:solidFill>
                  <a:prstClr val="black"/>
                </a:solidFill>
                <a:latin typeface="Calibri"/>
              </a:rPr>
              <a:t>Estadía en un servicio de IRA</a:t>
            </a:r>
          </a:p>
          <a:p>
            <a:pPr algn="ctr" eaLnBrk="1" fontAlgn="auto" hangingPunct="1">
              <a:spcBef>
                <a:spcPct val="50000"/>
              </a:spcBef>
              <a:spcAft>
                <a:spcPts val="0"/>
              </a:spcAft>
            </a:pPr>
            <a:r>
              <a:rPr lang="es-ES_tradnl" b="1" u="none" dirty="0">
                <a:solidFill>
                  <a:prstClr val="black"/>
                </a:solidFill>
                <a:latin typeface="Calibri"/>
              </a:rPr>
              <a:t>1 ,  2 ,  7 ,  12 ,  13</a:t>
            </a:r>
            <a:endParaRPr lang="es-ES" b="1" u="none" dirty="0">
              <a:solidFill>
                <a:prstClr val="black"/>
              </a:solidFill>
              <a:latin typeface="Calibri"/>
            </a:endParaRPr>
          </a:p>
        </p:txBody>
      </p:sp>
      <p:cxnSp>
        <p:nvCxnSpPr>
          <p:cNvPr id="10" name="9 Conector recto"/>
          <p:cNvCxnSpPr/>
          <p:nvPr/>
        </p:nvCxnSpPr>
        <p:spPr>
          <a:xfrm>
            <a:off x="1625182" y="3536157"/>
            <a:ext cx="160736" cy="119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4893471" y="3589736"/>
            <a:ext cx="160736" cy="119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171373" y="4221088"/>
            <a:ext cx="8613957" cy="2308324"/>
          </a:xfrm>
          <a:prstGeom prst="rect">
            <a:avLst/>
          </a:prstGeom>
          <a:noFill/>
        </p:spPr>
        <p:txBody>
          <a:bodyPr wrap="square" rtlCol="0">
            <a:spAutoFit/>
          </a:bodyPr>
          <a:lstStyle/>
          <a:p>
            <a:pPr algn="just" eaLnBrk="1" fontAlgn="auto" hangingPunct="1">
              <a:spcBef>
                <a:spcPts val="0"/>
              </a:spcBef>
              <a:spcAft>
                <a:spcPts val="0"/>
              </a:spcAft>
            </a:pPr>
            <a:r>
              <a:rPr lang="es-ES" b="1" u="none" dirty="0">
                <a:solidFill>
                  <a:prstClr val="black"/>
                </a:solidFill>
                <a:latin typeface="Calibri"/>
              </a:rPr>
              <a:t>En el caso de las E.D.A. la dispersión es menor, los valores se concentran más alrededor de la media y la mediana, en este caso las medidas de tendencia central reflejan mejor el comportamiento de la variable.</a:t>
            </a:r>
          </a:p>
          <a:p>
            <a:pPr algn="just" eaLnBrk="1" fontAlgn="auto" hangingPunct="1">
              <a:spcBef>
                <a:spcPts val="0"/>
              </a:spcBef>
              <a:spcAft>
                <a:spcPts val="0"/>
              </a:spcAft>
            </a:pPr>
            <a:r>
              <a:rPr lang="es-ES" b="1" u="none" dirty="0">
                <a:solidFill>
                  <a:srgbClr val="C00000"/>
                </a:solidFill>
                <a:latin typeface="Calibri"/>
              </a:rPr>
              <a:t>Por consiguiente una medida de la dispersión, debe ser añadida para completar el análisis.  </a:t>
            </a:r>
          </a:p>
        </p:txBody>
      </p:sp>
    </p:spTree>
    <p:extLst>
      <p:ext uri="{BB962C8B-B14F-4D97-AF65-F5344CB8AC3E}">
        <p14:creationId xmlns:p14="http://schemas.microsoft.com/office/powerpoint/2010/main" val="3892170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242888" y="1165225"/>
            <a:ext cx="3600450" cy="1831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 name="2 Elipse"/>
          <p:cNvSpPr/>
          <p:nvPr/>
        </p:nvSpPr>
        <p:spPr>
          <a:xfrm>
            <a:off x="5435600" y="1270000"/>
            <a:ext cx="3384550"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44" name="3 CuadroTexto"/>
          <p:cNvSpPr txBox="1">
            <a:spLocks noChangeArrowheads="1"/>
          </p:cNvSpPr>
          <p:nvPr/>
        </p:nvSpPr>
        <p:spPr bwMode="auto">
          <a:xfrm>
            <a:off x="711200" y="1700213"/>
            <a:ext cx="2663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3600" b="1">
                <a:solidFill>
                  <a:srgbClr val="FFFF00"/>
                </a:solidFill>
                <a:latin typeface="Times New Roman" panose="02020603050405020304" pitchFamily="18" charset="0"/>
              </a:rPr>
              <a:t>estadística</a:t>
            </a:r>
          </a:p>
        </p:txBody>
      </p:sp>
      <p:sp>
        <p:nvSpPr>
          <p:cNvPr id="10245" name="4 CuadroTexto"/>
          <p:cNvSpPr txBox="1">
            <a:spLocks noChangeArrowheads="1"/>
          </p:cNvSpPr>
          <p:nvPr/>
        </p:nvSpPr>
        <p:spPr bwMode="auto">
          <a:xfrm>
            <a:off x="5867400" y="1628775"/>
            <a:ext cx="2663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3600" b="1">
                <a:solidFill>
                  <a:srgbClr val="FFFF00"/>
                </a:solidFill>
                <a:latin typeface="Times New Roman" panose="02020603050405020304" pitchFamily="18" charset="0"/>
              </a:rPr>
              <a:t>Estadística</a:t>
            </a:r>
          </a:p>
        </p:txBody>
      </p:sp>
      <p:sp>
        <p:nvSpPr>
          <p:cNvPr id="7" name="6 Distinto de"/>
          <p:cNvSpPr/>
          <p:nvPr/>
        </p:nvSpPr>
        <p:spPr>
          <a:xfrm>
            <a:off x="3779838" y="1592263"/>
            <a:ext cx="1584325" cy="100806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solidFill>
            </a:endParaRPr>
          </a:p>
        </p:txBody>
      </p:sp>
      <p:sp>
        <p:nvSpPr>
          <p:cNvPr id="4" name="3 Llamada rectangular"/>
          <p:cNvSpPr/>
          <p:nvPr/>
        </p:nvSpPr>
        <p:spPr>
          <a:xfrm rot="10800000">
            <a:off x="242888" y="3708400"/>
            <a:ext cx="3536950" cy="720725"/>
          </a:xfrm>
          <a:prstGeom prst="wedgeRectCallout">
            <a:avLst>
              <a:gd name="adj1" fmla="val -18295"/>
              <a:gd name="adj2" fmla="val 15004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48" name="4 CuadroTexto"/>
          <p:cNvSpPr txBox="1">
            <a:spLocks noChangeArrowheads="1"/>
          </p:cNvSpPr>
          <p:nvPr/>
        </p:nvSpPr>
        <p:spPr bwMode="auto">
          <a:xfrm>
            <a:off x="211138" y="3838575"/>
            <a:ext cx="35369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n-US" sz="2400" u="none">
                <a:latin typeface="Tahoma" panose="020B0604030504040204" pitchFamily="34" charset="0"/>
                <a:cs typeface="Tahoma" panose="020B0604030504040204" pitchFamily="34" charset="0"/>
              </a:rPr>
              <a:t>Alude a datos numéricos</a:t>
            </a:r>
          </a:p>
        </p:txBody>
      </p:sp>
      <p:sp>
        <p:nvSpPr>
          <p:cNvPr id="11" name="10 Llamada rectangular"/>
          <p:cNvSpPr/>
          <p:nvPr/>
        </p:nvSpPr>
        <p:spPr>
          <a:xfrm rot="10800000">
            <a:off x="5256213" y="3500438"/>
            <a:ext cx="3536950" cy="798512"/>
          </a:xfrm>
          <a:prstGeom prst="wedgeRectCallout">
            <a:avLst>
              <a:gd name="adj1" fmla="val 811"/>
              <a:gd name="adj2" fmla="val 15291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0250" name="5 CuadroTexto"/>
          <p:cNvSpPr txBox="1">
            <a:spLocks noChangeArrowheads="1"/>
          </p:cNvSpPr>
          <p:nvPr/>
        </p:nvSpPr>
        <p:spPr bwMode="auto">
          <a:xfrm>
            <a:off x="5364163" y="3644900"/>
            <a:ext cx="3211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n-US" sz="2400" u="none">
                <a:latin typeface="Tahoma" panose="020B0604030504040204" pitchFamily="34" charset="0"/>
                <a:cs typeface="Tahoma" panose="020B0604030504040204" pitchFamily="34" charset="0"/>
              </a:rPr>
              <a:t>Ciencia</a:t>
            </a:r>
          </a:p>
        </p:txBody>
      </p:sp>
      <p:sp>
        <p:nvSpPr>
          <p:cNvPr id="5" name="CuadroTexto 4"/>
          <p:cNvSpPr txBox="1"/>
          <p:nvPr/>
        </p:nvSpPr>
        <p:spPr>
          <a:xfrm>
            <a:off x="222934" y="4818063"/>
            <a:ext cx="8332787" cy="1815882"/>
          </a:xfrm>
          <a:prstGeom prst="rect">
            <a:avLst/>
          </a:prstGeom>
          <a:noFill/>
        </p:spPr>
        <p:txBody>
          <a:bodyPr wrap="square" rtlCol="0">
            <a:spAutoFit/>
          </a:bodyPr>
          <a:lstStyle/>
          <a:p>
            <a:pPr algn="just"/>
            <a:r>
              <a:rPr lang="es-ES" altLang="en-US" sz="2800" u="none" dirty="0" smtClean="0">
                <a:latin typeface="Arial" panose="020B0604020202020204" pitchFamily="34" charset="0"/>
              </a:rPr>
              <a:t>La </a:t>
            </a:r>
            <a:r>
              <a:rPr lang="es-ES" altLang="en-US" sz="2800" b="1" u="none" dirty="0" smtClean="0">
                <a:solidFill>
                  <a:srgbClr val="00B0F0"/>
                </a:solidFill>
                <a:latin typeface="Arial" panose="020B0604020202020204" pitchFamily="34" charset="0"/>
              </a:rPr>
              <a:t>Estadística</a:t>
            </a:r>
            <a:r>
              <a:rPr lang="es-ES" altLang="en-US" sz="2800" u="none" dirty="0" smtClean="0">
                <a:latin typeface="Arial" panose="020B0604020202020204" pitchFamily="34" charset="0"/>
              </a:rPr>
              <a:t> es la </a:t>
            </a:r>
            <a:r>
              <a:rPr lang="es-ES" altLang="en-US" sz="2800" dirty="0" smtClean="0">
                <a:latin typeface="Arial" panose="020B0604020202020204" pitchFamily="34" charset="0"/>
              </a:rPr>
              <a:t>ciencia</a:t>
            </a:r>
            <a:r>
              <a:rPr lang="es-ES" altLang="en-US" sz="2800" u="none" dirty="0" smtClean="0">
                <a:latin typeface="Arial" panose="020B0604020202020204" pitchFamily="34" charset="0"/>
              </a:rPr>
              <a:t> encargada de </a:t>
            </a:r>
            <a:r>
              <a:rPr lang="es-ES" altLang="en-US" sz="2800" dirty="0" smtClean="0">
                <a:latin typeface="Arial" panose="020B0604020202020204" pitchFamily="34" charset="0"/>
              </a:rPr>
              <a:t>suministrar</a:t>
            </a:r>
            <a:r>
              <a:rPr lang="es-ES" altLang="en-US" sz="2800" u="none" dirty="0" smtClean="0">
                <a:latin typeface="Arial" panose="020B0604020202020204" pitchFamily="34" charset="0"/>
              </a:rPr>
              <a:t> las diferentes </a:t>
            </a:r>
            <a:r>
              <a:rPr lang="es-ES" altLang="en-US" sz="2800" dirty="0" smtClean="0">
                <a:latin typeface="Arial" panose="020B0604020202020204" pitchFamily="34" charset="0"/>
              </a:rPr>
              <a:t>técnicas</a:t>
            </a:r>
            <a:r>
              <a:rPr lang="es-ES" altLang="en-US" sz="2800" u="none" dirty="0" smtClean="0">
                <a:latin typeface="Arial" panose="020B0604020202020204" pitchFamily="34" charset="0"/>
              </a:rPr>
              <a:t> para la </a:t>
            </a:r>
            <a:r>
              <a:rPr lang="es-ES" altLang="en-US" sz="2800" dirty="0" smtClean="0">
                <a:latin typeface="Arial" panose="020B0604020202020204" pitchFamily="34" charset="0"/>
              </a:rPr>
              <a:t>recolección</a:t>
            </a:r>
            <a:r>
              <a:rPr lang="es-ES" altLang="en-US" sz="2800" u="none" dirty="0" smtClean="0">
                <a:latin typeface="Arial" panose="020B0604020202020204" pitchFamily="34" charset="0"/>
              </a:rPr>
              <a:t>, </a:t>
            </a:r>
            <a:r>
              <a:rPr lang="es-ES" altLang="en-US" sz="2800" dirty="0" smtClean="0">
                <a:latin typeface="Arial" panose="020B0604020202020204" pitchFamily="34" charset="0"/>
              </a:rPr>
              <a:t>elaboración</a:t>
            </a:r>
            <a:r>
              <a:rPr lang="es-ES" altLang="en-US" sz="2800" u="none" dirty="0" smtClean="0">
                <a:latin typeface="Arial" panose="020B0604020202020204" pitchFamily="34" charset="0"/>
              </a:rPr>
              <a:t>, </a:t>
            </a:r>
            <a:r>
              <a:rPr lang="es-ES" altLang="en-US" sz="2800" dirty="0" smtClean="0">
                <a:latin typeface="Arial" panose="020B0604020202020204" pitchFamily="34" charset="0"/>
              </a:rPr>
              <a:t>análisis e interpretación </a:t>
            </a:r>
            <a:r>
              <a:rPr lang="es-ES" altLang="en-US" sz="2800" u="none" dirty="0" smtClean="0">
                <a:latin typeface="Arial" panose="020B0604020202020204" pitchFamily="34" charset="0"/>
              </a:rPr>
              <a:t>de los </a:t>
            </a:r>
            <a:r>
              <a:rPr lang="es-ES" altLang="en-US" sz="2800" dirty="0" smtClean="0">
                <a:latin typeface="Arial" panose="020B0604020202020204" pitchFamily="34" charset="0"/>
              </a:rPr>
              <a:t>datos</a:t>
            </a:r>
            <a:r>
              <a:rPr lang="es-ES" altLang="en-US" sz="2800" u="none" dirty="0" smtClean="0">
                <a:latin typeface="Arial" panose="020B0604020202020204" pitchFamily="34" charset="0"/>
              </a:rPr>
              <a:t> de una </a:t>
            </a:r>
            <a:r>
              <a:rPr lang="es-ES" altLang="en-US" sz="2800" dirty="0" smtClean="0">
                <a:latin typeface="Arial" panose="020B0604020202020204" pitchFamily="34" charset="0"/>
              </a:rPr>
              <a:t>investigación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378743" y="404664"/>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Varianza</a:t>
            </a:r>
            <a:endParaRPr lang="es-ES" sz="2400" dirty="0">
              <a:solidFill>
                <a:srgbClr val="3333CC"/>
              </a:solidFill>
              <a:ea typeface="DejaVu Sans" charset="0"/>
              <a:cs typeface="DejaVu Sans" charset="0"/>
            </a:endParaRPr>
          </a:p>
        </p:txBody>
      </p:sp>
      <p:graphicFrame>
        <p:nvGraphicFramePr>
          <p:cNvPr id="79872" name="Object 1024"/>
          <p:cNvGraphicFramePr>
            <a:graphicFrameLocks noChangeAspect="1"/>
          </p:cNvGraphicFramePr>
          <p:nvPr>
            <p:extLst>
              <p:ext uri="{D42A27DB-BD31-4B8C-83A1-F6EECF244321}">
                <p14:modId xmlns:p14="http://schemas.microsoft.com/office/powerpoint/2010/main" val="1748103008"/>
              </p:ext>
            </p:extLst>
          </p:nvPr>
        </p:nvGraphicFramePr>
        <p:xfrm>
          <a:off x="2750331" y="1325765"/>
          <a:ext cx="3429024" cy="1232306"/>
        </p:xfrm>
        <a:graphic>
          <a:graphicData uri="http://schemas.openxmlformats.org/presentationml/2006/ole">
            <mc:AlternateContent xmlns:mc="http://schemas.openxmlformats.org/markup-compatibility/2006">
              <mc:Choice xmlns:v="urn:schemas-microsoft-com:vml" Requires="v">
                <p:oleObj spid="_x0000_s2058" name="Ecuación" r:id="rId4" imgW="1130040" imgH="609480" progId="Equation.3">
                  <p:embed/>
                </p:oleObj>
              </mc:Choice>
              <mc:Fallback>
                <p:oleObj name="Ecuación" r:id="rId4" imgW="1130040" imgH="609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0331" y="1325765"/>
                        <a:ext cx="3429024" cy="1232306"/>
                      </a:xfrm>
                      <a:prstGeom prst="rect">
                        <a:avLst/>
                      </a:prstGeom>
                      <a:solidFill>
                        <a:schemeClr val="tx2">
                          <a:lumMod val="20000"/>
                          <a:lumOff val="80000"/>
                        </a:schemeClr>
                      </a:solidFill>
                      <a:ln w="9525">
                        <a:noFill/>
                        <a:miter lim="800000"/>
                        <a:headEnd/>
                        <a:tailEnd/>
                      </a:ln>
                    </p:spPr>
                  </p:pic>
                </p:oleObj>
              </mc:Fallback>
            </mc:AlternateContent>
          </a:graphicData>
        </a:graphic>
      </p:graphicFrame>
      <p:sp>
        <p:nvSpPr>
          <p:cNvPr id="4" name="3 CuadroTexto"/>
          <p:cNvSpPr txBox="1"/>
          <p:nvPr/>
        </p:nvSpPr>
        <p:spPr>
          <a:xfrm>
            <a:off x="0" y="3050958"/>
            <a:ext cx="8964488" cy="3046988"/>
          </a:xfrm>
          <a:prstGeom prst="rect">
            <a:avLst/>
          </a:prstGeom>
          <a:noFill/>
        </p:spPr>
        <p:txBody>
          <a:bodyPr wrap="square" rtlCol="0">
            <a:spAutoFit/>
          </a:bodyPr>
          <a:lstStyle/>
          <a:p>
            <a:pPr algn="just" eaLnBrk="1" fontAlgn="auto" hangingPunct="1">
              <a:spcBef>
                <a:spcPts val="0"/>
              </a:spcBef>
              <a:spcAft>
                <a:spcPts val="0"/>
              </a:spcAft>
            </a:pPr>
            <a:r>
              <a:rPr lang="es-MX" b="1" u="none" dirty="0">
                <a:solidFill>
                  <a:prstClr val="black"/>
                </a:solidFill>
                <a:latin typeface="Calibri"/>
              </a:rPr>
              <a:t>Medida que se vale de elevar al cuadrado las desviaciones de los datos con respecto a su media y se denota por los símbolos S</a:t>
            </a:r>
            <a:r>
              <a:rPr lang="es-MX" b="1" u="none" baseline="30000" dirty="0">
                <a:solidFill>
                  <a:prstClr val="black"/>
                </a:solidFill>
                <a:latin typeface="Calibri"/>
              </a:rPr>
              <a:t>2</a:t>
            </a:r>
            <a:r>
              <a:rPr lang="es-MX" b="1" u="none" dirty="0">
                <a:solidFill>
                  <a:prstClr val="black"/>
                </a:solidFill>
                <a:latin typeface="Calibri"/>
              </a:rPr>
              <a:t> </a:t>
            </a:r>
            <a:r>
              <a:rPr lang="es-MX" b="1" u="none" dirty="0" err="1">
                <a:solidFill>
                  <a:prstClr val="black"/>
                </a:solidFill>
                <a:latin typeface="Calibri"/>
              </a:rPr>
              <a:t>ó</a:t>
            </a:r>
            <a:r>
              <a:rPr lang="es-MX" b="1" u="none" dirty="0">
                <a:solidFill>
                  <a:prstClr val="black"/>
                </a:solidFill>
                <a:latin typeface="Calibri"/>
              </a:rPr>
              <a:t> </a:t>
            </a:r>
            <a:r>
              <a:rPr lang="es-MX" b="1" u="none" dirty="0">
                <a:solidFill>
                  <a:prstClr val="black"/>
                </a:solidFill>
                <a:latin typeface="Calibri"/>
                <a:sym typeface="Symbol"/>
              </a:rPr>
              <a:t></a:t>
            </a:r>
            <a:r>
              <a:rPr lang="es-MX" b="1" u="none" baseline="30000" dirty="0">
                <a:solidFill>
                  <a:prstClr val="black"/>
                </a:solidFill>
                <a:latin typeface="Calibri"/>
              </a:rPr>
              <a:t>2</a:t>
            </a:r>
            <a:r>
              <a:rPr lang="es-MX" b="1" u="none" dirty="0">
                <a:solidFill>
                  <a:prstClr val="black"/>
                </a:solidFill>
                <a:latin typeface="Calibri"/>
              </a:rPr>
              <a:t> (letra griega sigma minúscula al cuadrado) en dependencia de si se refiere a muestra  o a población.</a:t>
            </a:r>
          </a:p>
          <a:p>
            <a:pPr algn="just" eaLnBrk="1" fontAlgn="auto" hangingPunct="1">
              <a:spcBef>
                <a:spcPts val="0"/>
              </a:spcBef>
              <a:spcAft>
                <a:spcPts val="0"/>
              </a:spcAft>
            </a:pPr>
            <a:endParaRPr lang="es-ES" b="1" u="none" dirty="0">
              <a:solidFill>
                <a:prstClr val="black"/>
              </a:solidFill>
              <a:latin typeface="Calibri"/>
            </a:endParaRPr>
          </a:p>
          <a:p>
            <a:pPr algn="just" eaLnBrk="1" fontAlgn="auto" hangingPunct="1">
              <a:spcBef>
                <a:spcPts val="0"/>
              </a:spcBef>
              <a:spcAft>
                <a:spcPts val="0"/>
              </a:spcAft>
            </a:pPr>
            <a:r>
              <a:rPr lang="es-ES" b="1" u="none" dirty="0">
                <a:solidFill>
                  <a:prstClr val="black"/>
                </a:solidFill>
                <a:latin typeface="Calibri"/>
              </a:rPr>
              <a:t>Como el resultado se expresa al cuadrado, algo realmente difícil de entender y analizar, se le saca la raíz cuadrada y obtendremos un valor de fácil interpretación.</a:t>
            </a:r>
          </a:p>
        </p:txBody>
      </p:sp>
    </p:spTree>
    <p:extLst>
      <p:ext uri="{BB962C8B-B14F-4D97-AF65-F5344CB8AC3E}">
        <p14:creationId xmlns:p14="http://schemas.microsoft.com/office/powerpoint/2010/main" val="4144072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18026" y="909192"/>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a:solidFill>
                  <a:srgbClr val="3333CC"/>
                </a:solidFill>
                <a:ea typeface="DejaVu Sans" charset="0"/>
                <a:cs typeface="DejaVu Sans" charset="0"/>
              </a:rPr>
              <a:t>Desviación Estándar</a:t>
            </a:r>
            <a:endParaRPr lang="es-ES" sz="2400" dirty="0">
              <a:solidFill>
                <a:srgbClr val="3333CC"/>
              </a:solidFill>
              <a:ea typeface="DejaVu Sans" charset="0"/>
              <a:cs typeface="DejaVu Sans" charset="0"/>
            </a:endParaRPr>
          </a:p>
        </p:txBody>
      </p:sp>
      <p:graphicFrame>
        <p:nvGraphicFramePr>
          <p:cNvPr id="72707" name="Group 3"/>
          <p:cNvGraphicFramePr>
            <a:graphicFrameLocks noGrp="1"/>
          </p:cNvGraphicFramePr>
          <p:nvPr>
            <p:extLst>
              <p:ext uri="{D42A27DB-BD31-4B8C-83A1-F6EECF244321}">
                <p14:modId xmlns:p14="http://schemas.microsoft.com/office/powerpoint/2010/main" val="3804314307"/>
              </p:ext>
            </p:extLst>
          </p:nvPr>
        </p:nvGraphicFramePr>
        <p:xfrm>
          <a:off x="173573" y="2941883"/>
          <a:ext cx="1660934" cy="2534365"/>
        </p:xfrm>
        <a:graphic>
          <a:graphicData uri="http://schemas.openxmlformats.org/drawingml/2006/table">
            <a:tbl>
              <a:tblPr/>
              <a:tblGrid>
                <a:gridCol w="656648"/>
                <a:gridCol w="1004286"/>
              </a:tblGrid>
              <a:tr h="571500">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rPr>
                        <a:t>X</a:t>
                      </a:r>
                      <a:r>
                        <a:rPr kumimoji="0" lang="es-ES_tradnl" sz="2000" b="0" i="0" u="none" strike="noStrike" cap="none" normalizeH="0" baseline="-25000" dirty="0" smtClean="0">
                          <a:ln>
                            <a:noFill/>
                          </a:ln>
                          <a:solidFill>
                            <a:schemeClr val="tx1"/>
                          </a:solidFill>
                          <a:effectLst/>
                          <a:latin typeface="Arial" charset="0"/>
                        </a:rPr>
                        <a:t>i</a:t>
                      </a:r>
                      <a:endParaRPr kumimoji="0" lang="es-ES" sz="1800" b="0" i="0" u="none" strike="noStrike" cap="none" normalizeH="0" baseline="-25000" dirty="0" smtClean="0">
                        <a:ln>
                          <a:noFill/>
                        </a:ln>
                        <a:solidFill>
                          <a:schemeClr val="tx1"/>
                        </a:solidFill>
                        <a:effectLst/>
                        <a:latin typeface="Arial"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0" i="0" u="none" strike="noStrike" cap="none" normalizeH="0" baseline="0" smtClean="0">
                          <a:ln>
                            <a:noFill/>
                          </a:ln>
                          <a:solidFill>
                            <a:schemeClr val="tx1"/>
                          </a:solidFill>
                          <a:effectLst/>
                          <a:latin typeface="Arial" charset="0"/>
                          <a:cs typeface="Times New Roman" pitchFamily="18" charset="0"/>
                        </a:rPr>
                        <a:t>(X</a:t>
                      </a:r>
                      <a:r>
                        <a:rPr kumimoji="0" lang="es-ES_tradnl" sz="1800" b="0" i="0" u="none" strike="noStrike" cap="none" normalizeH="0" baseline="-25000" smtClean="0">
                          <a:ln>
                            <a:noFill/>
                          </a:ln>
                          <a:solidFill>
                            <a:schemeClr val="tx1"/>
                          </a:solidFill>
                          <a:effectLst/>
                          <a:latin typeface="Arial" charset="0"/>
                          <a:cs typeface="Times New Roman" pitchFamily="18" charset="0"/>
                        </a:rPr>
                        <a:t>i</a:t>
                      </a:r>
                      <a:r>
                        <a:rPr kumimoji="0" lang="es-ES_tradnl" sz="1800" b="0" i="0" u="none" strike="noStrike" cap="none" normalizeH="0" baseline="0" smtClean="0">
                          <a:ln>
                            <a:noFill/>
                          </a:ln>
                          <a:solidFill>
                            <a:schemeClr val="tx1"/>
                          </a:solidFill>
                          <a:effectLst/>
                          <a:latin typeface="Arial" charset="0"/>
                          <a:cs typeface="Times New Roman" pitchFamily="18" charset="0"/>
                        </a:rPr>
                        <a:t> – X)</a:t>
                      </a:r>
                      <a:r>
                        <a:rPr kumimoji="0" lang="es-ES_tradnl" sz="1800" b="0" i="0" u="none" strike="noStrike" cap="none" normalizeH="0" baseline="30000" smtClean="0">
                          <a:ln>
                            <a:noFill/>
                          </a:ln>
                          <a:solidFill>
                            <a:schemeClr val="tx1"/>
                          </a:solidFill>
                          <a:effectLst/>
                          <a:latin typeface="Arial" charset="0"/>
                          <a:cs typeface="Times New Roman" pitchFamily="18" charset="0"/>
                        </a:rPr>
                        <a:t>2</a:t>
                      </a:r>
                      <a:endParaRPr kumimoji="0" lang="es-ES" sz="1800" b="0" i="0" u="none" strike="noStrike" cap="none" normalizeH="0" baseline="30000" dirty="0" smtClean="0">
                        <a:ln>
                          <a:noFill/>
                        </a:ln>
                        <a:solidFill>
                          <a:schemeClr val="tx1"/>
                        </a:solidFill>
                        <a:effectLst/>
                        <a:latin typeface="Arial" charset="0"/>
                      </a:endParaRPr>
                    </a:p>
                  </a:txBody>
                  <a:tcPr marL="68580" marR="68580" marT="34290" marB="34290" anchor="ctr" horzOverflow="overflow">
                    <a:lnL w="12700" cap="flat" cmpd="sng" algn="ctr">
                      <a:noFill/>
                      <a:prstDash val="solid"/>
                      <a:round/>
                      <a:headEnd type="none" w="med" len="med"/>
                      <a:tailEnd type="none" w="med" len="med"/>
                    </a:lnL>
                    <a:lnR cap="flat">
                      <a:noFill/>
                    </a:lnR>
                    <a:lnT cap="flat">
                      <a:noFill/>
                    </a:lnT>
                    <a:lnB>
                      <a:noFill/>
                    </a:lnB>
                    <a:lnTlToBr>
                      <a:noFill/>
                    </a:lnTlToBr>
                    <a:lnBlToTr>
                      <a:noFill/>
                    </a:lnBlToTr>
                    <a:noFill/>
                  </a:tcPr>
                </a:tc>
              </a:tr>
              <a:tr h="1440180">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7</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9</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11</a:t>
                      </a:r>
                      <a:endParaRPr kumimoji="0" lang="es-ES" sz="1800" b="1" i="0" u="none" strike="noStrike" cap="none" normalizeH="0" baseline="0" dirty="0" smtClean="0">
                        <a:ln>
                          <a:noFill/>
                        </a:ln>
                        <a:solidFill>
                          <a:schemeClr val="tx1"/>
                        </a:solidFill>
                        <a:effectLst/>
                        <a:latin typeface="Arial" charset="0"/>
                      </a:endParaRPr>
                    </a:p>
                  </a:txBody>
                  <a:tcPr marL="68580" marR="68580" marT="34290" marB="34290" anchor="ctr" horzOverflow="overflow">
                    <a:lnL cap="flat">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16</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0</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none" strike="noStrike" cap="none" normalizeH="0" baseline="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1" i="0" u="sng" strike="noStrike" cap="none" normalizeH="0" baseline="0" dirty="0" smtClean="0">
                          <a:ln>
                            <a:noFill/>
                          </a:ln>
                          <a:solidFill>
                            <a:schemeClr val="tx1"/>
                          </a:solidFill>
                          <a:effectLst/>
                          <a:latin typeface="Arial" charset="0"/>
                        </a:rPr>
                        <a:t>16</a:t>
                      </a:r>
                      <a:endParaRPr kumimoji="0" lang="es-ES" sz="1800" b="1" i="0" u="sng" strike="noStrike" cap="none" normalizeH="0" baseline="0" dirty="0" smtClean="0">
                        <a:ln>
                          <a:noFill/>
                        </a:ln>
                        <a:solidFill>
                          <a:schemeClr val="tx1"/>
                        </a:solidFill>
                        <a:effectLst/>
                        <a:latin typeface="Arial" charset="0"/>
                      </a:endParaRPr>
                    </a:p>
                  </a:txBody>
                  <a:tcPr marL="68580" marR="68580" marT="34290" marB="34290" horzOverflow="overflow">
                    <a:lnL>
                      <a:noFill/>
                    </a:lnL>
                    <a:lnR cap="flat">
                      <a:noFill/>
                    </a:lnR>
                    <a:lnT>
                      <a:noFill/>
                    </a:lnT>
                    <a:lnB>
                      <a:noFill/>
                    </a:lnB>
                    <a:lnTlToBr>
                      <a:noFill/>
                    </a:lnTlToBr>
                    <a:lnBlToTr>
                      <a:noFill/>
                    </a:lnBlToTr>
                    <a:noFill/>
                  </a:tcPr>
                </a:tc>
              </a:tr>
              <a:tr h="52268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0" i="0" u="none" strike="noStrike" cap="none" normalizeH="0" baseline="0" smtClean="0">
                          <a:ln>
                            <a:noFill/>
                          </a:ln>
                          <a:solidFill>
                            <a:schemeClr val="tx1"/>
                          </a:solidFill>
                          <a:effectLst/>
                          <a:latin typeface="Arial" charset="0"/>
                        </a:rPr>
                        <a:t>Total </a:t>
                      </a:r>
                      <a:endParaRPr kumimoji="0" lang="es-ES" sz="1800" b="0" i="0" u="none" strike="noStrike" cap="none" normalizeH="0" baseline="0" dirty="0" smtClean="0">
                        <a:ln>
                          <a:noFill/>
                        </a:ln>
                        <a:solidFill>
                          <a:schemeClr val="tx1"/>
                        </a:solidFill>
                        <a:effectLst/>
                        <a:latin typeface="Arial" charset="0"/>
                      </a:endParaRPr>
                    </a:p>
                  </a:txBody>
                  <a:tcPr marL="68580" marR="68580" marT="34290" marB="3429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1800" b="0" i="0" u="none" strike="noStrike" cap="none" normalizeH="0" baseline="0" dirty="0" smtClean="0">
                          <a:ln>
                            <a:noFill/>
                          </a:ln>
                          <a:solidFill>
                            <a:schemeClr val="tx1"/>
                          </a:solidFill>
                          <a:effectLst/>
                          <a:latin typeface="Arial" charset="0"/>
                        </a:rPr>
                        <a:t>40</a:t>
                      </a:r>
                      <a:endParaRPr kumimoji="0" lang="es-ES" sz="1800" b="0" i="0" u="none" strike="noStrike" cap="none" normalizeH="0" baseline="0" dirty="0" smtClean="0">
                        <a:ln>
                          <a:noFill/>
                        </a:ln>
                        <a:solidFill>
                          <a:schemeClr val="tx1"/>
                        </a:solidFill>
                        <a:effectLst/>
                        <a:latin typeface="Arial" charset="0"/>
                      </a:endParaRPr>
                    </a:p>
                  </a:txBody>
                  <a:tcPr marL="68580" marR="68580" marT="34290" marB="34290" horzOverflow="overflow">
                    <a:lnL>
                      <a:noFill/>
                    </a:lnL>
                    <a:lnR cap="flat">
                      <a:noFill/>
                    </a:lnR>
                    <a:lnT>
                      <a:noFill/>
                    </a:lnT>
                    <a:lnB cap="flat">
                      <a:noFill/>
                    </a:lnB>
                    <a:lnTlToBr>
                      <a:noFill/>
                    </a:lnTlToBr>
                    <a:lnBlToTr>
                      <a:noFill/>
                    </a:lnBlToTr>
                    <a:noFill/>
                  </a:tcPr>
                </a:tc>
              </a:tr>
            </a:tbl>
          </a:graphicData>
        </a:graphic>
      </p:graphicFrame>
      <p:sp>
        <p:nvSpPr>
          <p:cNvPr id="72724" name="Text Box 20"/>
          <p:cNvSpPr txBox="1">
            <a:spLocks noChangeArrowheads="1"/>
          </p:cNvSpPr>
          <p:nvPr/>
        </p:nvSpPr>
        <p:spPr bwMode="auto">
          <a:xfrm>
            <a:off x="-231180" y="2543105"/>
            <a:ext cx="3536157" cy="369332"/>
          </a:xfrm>
          <a:prstGeom prst="rect">
            <a:avLst/>
          </a:prstGeom>
          <a:noFill/>
          <a:ln w="9525">
            <a:noFill/>
            <a:miter lim="800000"/>
            <a:headEnd/>
            <a:tailEnd/>
          </a:ln>
          <a:effectLst/>
        </p:spPr>
        <p:txBody>
          <a:bodyPr wrap="square">
            <a:spAutoFit/>
          </a:bodyPr>
          <a:lstStyle/>
          <a:p>
            <a:pPr algn="ctr" eaLnBrk="1" fontAlgn="auto" hangingPunct="1">
              <a:spcBef>
                <a:spcPct val="50000"/>
              </a:spcBef>
              <a:spcAft>
                <a:spcPts val="0"/>
              </a:spcAft>
            </a:pPr>
            <a:r>
              <a:rPr lang="es-ES_tradnl" sz="1800" b="1" u="none" dirty="0">
                <a:solidFill>
                  <a:prstClr val="black"/>
                </a:solidFill>
                <a:latin typeface="Calibri"/>
              </a:rPr>
              <a:t>Estadía en un servicio de EDA</a:t>
            </a:r>
            <a:endParaRPr lang="es-ES" sz="1800" b="1" u="none" dirty="0">
              <a:solidFill>
                <a:prstClr val="black"/>
              </a:solidFill>
              <a:latin typeface="Calibri"/>
            </a:endParaRPr>
          </a:p>
        </p:txBody>
      </p:sp>
      <p:sp>
        <p:nvSpPr>
          <p:cNvPr id="72728" name="Line 24"/>
          <p:cNvSpPr>
            <a:spLocks noChangeShapeType="1"/>
          </p:cNvSpPr>
          <p:nvPr/>
        </p:nvSpPr>
        <p:spPr bwMode="auto">
          <a:xfrm>
            <a:off x="2589596" y="2786058"/>
            <a:ext cx="228600" cy="0"/>
          </a:xfrm>
          <a:prstGeom prst="line">
            <a:avLst/>
          </a:prstGeom>
          <a:noFill/>
          <a:ln w="9525">
            <a:solidFill>
              <a:schemeClr val="tx1"/>
            </a:solidFill>
            <a:round/>
            <a:headEnd/>
            <a:tailEnd/>
          </a:ln>
          <a:effectLst/>
        </p:spPr>
        <p:txBody>
          <a:bodyPr/>
          <a:lstStyle/>
          <a:p>
            <a:pPr eaLnBrk="1" fontAlgn="auto" hangingPunct="1">
              <a:spcBef>
                <a:spcPts val="0"/>
              </a:spcBef>
              <a:spcAft>
                <a:spcPts val="0"/>
              </a:spcAft>
            </a:pPr>
            <a:endParaRPr lang="es-ES" sz="1350" u="none">
              <a:solidFill>
                <a:prstClr val="black"/>
              </a:solidFill>
              <a:latin typeface="Calibri"/>
            </a:endParaRPr>
          </a:p>
        </p:txBody>
      </p:sp>
      <p:grpSp>
        <p:nvGrpSpPr>
          <p:cNvPr id="3" name="Group 38"/>
          <p:cNvGrpSpPr>
            <a:grpSpLocks/>
          </p:cNvGrpSpPr>
          <p:nvPr/>
        </p:nvGrpSpPr>
        <p:grpSpPr bwMode="auto">
          <a:xfrm>
            <a:off x="5234219" y="2493536"/>
            <a:ext cx="2250452" cy="998485"/>
            <a:chOff x="2544" y="2160"/>
            <a:chExt cx="3302" cy="1105"/>
          </a:xfrm>
        </p:grpSpPr>
        <p:grpSp>
          <p:nvGrpSpPr>
            <p:cNvPr id="4" name="Group 25"/>
            <p:cNvGrpSpPr>
              <a:grpSpLocks/>
            </p:cNvGrpSpPr>
            <p:nvPr/>
          </p:nvGrpSpPr>
          <p:grpSpPr bwMode="auto">
            <a:xfrm>
              <a:off x="2544" y="2160"/>
              <a:ext cx="3302" cy="1105"/>
              <a:chOff x="2496" y="2112"/>
              <a:chExt cx="3302" cy="1105"/>
            </a:xfrm>
          </p:grpSpPr>
          <p:grpSp>
            <p:nvGrpSpPr>
              <p:cNvPr id="5" name="Group 26"/>
              <p:cNvGrpSpPr>
                <a:grpSpLocks/>
              </p:cNvGrpSpPr>
              <p:nvPr/>
            </p:nvGrpSpPr>
            <p:grpSpPr bwMode="auto">
              <a:xfrm>
                <a:off x="2640" y="2208"/>
                <a:ext cx="3158" cy="1009"/>
                <a:chOff x="2897" y="2208"/>
                <a:chExt cx="3158" cy="1009"/>
              </a:xfrm>
            </p:grpSpPr>
            <p:sp>
              <p:nvSpPr>
                <p:cNvPr id="72731" name="Text Box 27"/>
                <p:cNvSpPr txBox="1">
                  <a:spLocks noChangeArrowheads="1"/>
                </p:cNvSpPr>
                <p:nvPr/>
              </p:nvSpPr>
              <p:spPr bwMode="auto">
                <a:xfrm>
                  <a:off x="2897" y="2400"/>
                  <a:ext cx="966" cy="562"/>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n-US" sz="2700" u="none">
                      <a:solidFill>
                        <a:prstClr val="black"/>
                      </a:solidFill>
                      <a:latin typeface="Calibri"/>
                      <a:cs typeface="Times New Roman" pitchFamily="18" charset="0"/>
                    </a:rPr>
                    <a:t>S</a:t>
                  </a:r>
                  <a:r>
                    <a:rPr lang="es-ES_tradnl" sz="2700" u="none">
                      <a:solidFill>
                        <a:prstClr val="black"/>
                      </a:solidFill>
                      <a:latin typeface="Calibri"/>
                      <a:cs typeface="Times New Roman" pitchFamily="18" charset="0"/>
                    </a:rPr>
                    <a:t> </a:t>
                  </a:r>
                  <a:r>
                    <a:rPr lang="es-ES" sz="2700" u="none">
                      <a:solidFill>
                        <a:prstClr val="black"/>
                      </a:solidFill>
                      <a:latin typeface="Calibri"/>
                      <a:cs typeface="Times New Roman" pitchFamily="18" charset="0"/>
                    </a:rPr>
                    <a:t>= </a:t>
                  </a:r>
                  <a:endParaRPr lang="es-ES" sz="2700" u="none" dirty="0">
                    <a:solidFill>
                      <a:prstClr val="black"/>
                    </a:solidFill>
                    <a:latin typeface="Calibri"/>
                    <a:cs typeface="Times New Roman" pitchFamily="18" charset="0"/>
                  </a:endParaRPr>
                </a:p>
              </p:txBody>
            </p:sp>
            <p:sp>
              <p:nvSpPr>
                <p:cNvPr id="72732" name="Text Box 28"/>
                <p:cNvSpPr txBox="1">
                  <a:spLocks noChangeArrowheads="1"/>
                </p:cNvSpPr>
                <p:nvPr/>
              </p:nvSpPr>
              <p:spPr bwMode="auto">
                <a:xfrm>
                  <a:off x="3809" y="2208"/>
                  <a:ext cx="966" cy="46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dirty="0">
                      <a:solidFill>
                        <a:prstClr val="black"/>
                      </a:solidFill>
                      <a:latin typeface="Calibri"/>
                    </a:rPr>
                    <a:t>40</a:t>
                  </a:r>
                  <a:endParaRPr lang="es-ES" sz="2100" u="none" dirty="0">
                    <a:solidFill>
                      <a:prstClr val="black"/>
                    </a:solidFill>
                    <a:latin typeface="Calibri"/>
                  </a:endParaRPr>
                </a:p>
              </p:txBody>
            </p:sp>
            <p:sp>
              <p:nvSpPr>
                <p:cNvPr id="72733" name="Line 29"/>
                <p:cNvSpPr>
                  <a:spLocks noChangeShapeType="1"/>
                </p:cNvSpPr>
                <p:nvPr/>
              </p:nvSpPr>
              <p:spPr bwMode="auto">
                <a:xfrm>
                  <a:off x="3809" y="2592"/>
                  <a:ext cx="536" cy="0"/>
                </a:xfrm>
                <a:prstGeom prst="line">
                  <a:avLst/>
                </a:prstGeom>
                <a:noFill/>
                <a:ln w="9525">
                  <a:solidFill>
                    <a:schemeClr val="tx1"/>
                  </a:solidFill>
                  <a:round/>
                  <a:headEnd/>
                  <a:tailEnd/>
                </a:ln>
                <a:effectLst/>
              </p:spPr>
              <p:txBody>
                <a:bodyPr/>
                <a:lstStyle/>
                <a:p>
                  <a:pPr eaLnBrk="1" fontAlgn="auto" hangingPunct="1">
                    <a:spcBef>
                      <a:spcPts val="0"/>
                    </a:spcBef>
                    <a:spcAft>
                      <a:spcPts val="0"/>
                    </a:spcAft>
                  </a:pPr>
                  <a:endParaRPr lang="es-ES" sz="1350" u="none">
                    <a:solidFill>
                      <a:prstClr val="black"/>
                    </a:solidFill>
                    <a:latin typeface="Calibri"/>
                  </a:endParaRPr>
                </a:p>
              </p:txBody>
            </p:sp>
            <p:sp>
              <p:nvSpPr>
                <p:cNvPr id="72734" name="Text Box 30"/>
                <p:cNvSpPr txBox="1">
                  <a:spLocks noChangeArrowheads="1"/>
                </p:cNvSpPr>
                <p:nvPr/>
              </p:nvSpPr>
              <p:spPr bwMode="auto">
                <a:xfrm>
                  <a:off x="3916" y="2640"/>
                  <a:ext cx="537" cy="46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dirty="0">
                      <a:solidFill>
                        <a:prstClr val="black"/>
                      </a:solidFill>
                      <a:latin typeface="Calibri"/>
                    </a:rPr>
                    <a:t>5</a:t>
                  </a:r>
                  <a:endParaRPr lang="es-ES" sz="2100" u="none" dirty="0">
                    <a:solidFill>
                      <a:prstClr val="black"/>
                    </a:solidFill>
                    <a:latin typeface="Calibri"/>
                  </a:endParaRPr>
                </a:p>
              </p:txBody>
            </p:sp>
            <p:sp>
              <p:nvSpPr>
                <p:cNvPr id="72735" name="Text Box 31"/>
                <p:cNvSpPr txBox="1">
                  <a:spLocks noChangeArrowheads="1"/>
                </p:cNvSpPr>
                <p:nvPr/>
              </p:nvSpPr>
              <p:spPr bwMode="auto">
                <a:xfrm>
                  <a:off x="4399" y="2400"/>
                  <a:ext cx="1656" cy="817"/>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2100" u="none">
                      <a:solidFill>
                        <a:prstClr val="black"/>
                      </a:solidFill>
                      <a:latin typeface="Calibri"/>
                    </a:rPr>
                    <a:t>=2.8 días</a:t>
                  </a:r>
                  <a:endParaRPr lang="es-ES" sz="2100" u="none" baseline="30000" dirty="0">
                    <a:solidFill>
                      <a:prstClr val="black"/>
                    </a:solidFill>
                    <a:latin typeface="Calibri"/>
                  </a:endParaRPr>
                </a:p>
              </p:txBody>
            </p:sp>
          </p:grpSp>
          <p:sp>
            <p:nvSpPr>
              <p:cNvPr id="72736" name="Rectangle 32"/>
              <p:cNvSpPr>
                <a:spLocks noChangeArrowheads="1"/>
              </p:cNvSpPr>
              <p:nvPr/>
            </p:nvSpPr>
            <p:spPr bwMode="auto">
              <a:xfrm>
                <a:off x="2496" y="2112"/>
                <a:ext cx="3223" cy="1008"/>
              </a:xfrm>
              <a:prstGeom prst="rect">
                <a:avLst/>
              </a:prstGeom>
              <a:noFill/>
              <a:ln w="9525">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sp>
          <p:nvSpPr>
            <p:cNvPr id="72741" name="Freeform 37"/>
            <p:cNvSpPr>
              <a:spLocks/>
            </p:cNvSpPr>
            <p:nvPr/>
          </p:nvSpPr>
          <p:spPr bwMode="auto">
            <a:xfrm>
              <a:off x="3360" y="2304"/>
              <a:ext cx="768" cy="672"/>
            </a:xfrm>
            <a:custGeom>
              <a:avLst/>
              <a:gdLst/>
              <a:ahLst/>
              <a:cxnLst>
                <a:cxn ang="0">
                  <a:pos x="0" y="288"/>
                </a:cxn>
                <a:cxn ang="0">
                  <a:pos x="96" y="672"/>
                </a:cxn>
                <a:cxn ang="0">
                  <a:pos x="240" y="0"/>
                </a:cxn>
                <a:cxn ang="0">
                  <a:pos x="768" y="0"/>
                </a:cxn>
              </a:cxnLst>
              <a:rect l="0" t="0" r="r" b="b"/>
              <a:pathLst>
                <a:path w="768" h="672">
                  <a:moveTo>
                    <a:pt x="0" y="288"/>
                  </a:moveTo>
                  <a:lnTo>
                    <a:pt x="96" y="672"/>
                  </a:lnTo>
                  <a:lnTo>
                    <a:pt x="240" y="0"/>
                  </a:lnTo>
                  <a:lnTo>
                    <a:pt x="768" y="0"/>
                  </a:lnTo>
                </a:path>
              </a:pathLst>
            </a:custGeom>
            <a:noFill/>
            <a:ln w="9525">
              <a:solidFill>
                <a:schemeClr val="tx1"/>
              </a:solidFill>
              <a:round/>
              <a:headEnd/>
              <a:tailEnd/>
            </a:ln>
            <a:effectLst/>
          </p:spPr>
          <p:txBody>
            <a:bodyPr/>
            <a:lstStyle/>
            <a:p>
              <a:pPr eaLnBrk="1" fontAlgn="auto" hangingPunct="1">
                <a:spcBef>
                  <a:spcPts val="0"/>
                </a:spcBef>
                <a:spcAft>
                  <a:spcPts val="0"/>
                </a:spcAft>
              </a:pPr>
              <a:endParaRPr lang="es-ES" sz="1350" u="none">
                <a:solidFill>
                  <a:prstClr val="black"/>
                </a:solidFill>
                <a:latin typeface="Calibri"/>
              </a:endParaRPr>
            </a:p>
          </p:txBody>
        </p:sp>
      </p:grpSp>
      <p:graphicFrame>
        <p:nvGraphicFramePr>
          <p:cNvPr id="46082" name="Object 2"/>
          <p:cNvGraphicFramePr>
            <a:graphicFrameLocks noChangeAspect="1"/>
          </p:cNvGraphicFramePr>
          <p:nvPr>
            <p:extLst/>
          </p:nvPr>
        </p:nvGraphicFramePr>
        <p:xfrm>
          <a:off x="1303712" y="1393017"/>
          <a:ext cx="2786082" cy="910835"/>
        </p:xfrm>
        <a:graphic>
          <a:graphicData uri="http://schemas.openxmlformats.org/presentationml/2006/ole">
            <mc:AlternateContent xmlns:mc="http://schemas.openxmlformats.org/markup-compatibility/2006">
              <mc:Choice xmlns:v="urn:schemas-microsoft-com:vml" Requires="v">
                <p:oleObj spid="_x0000_s3082" name="Ecuación" r:id="rId4" imgW="1180800" imgH="647640" progId="Equation.3">
                  <p:embed/>
                </p:oleObj>
              </mc:Choice>
              <mc:Fallback>
                <p:oleObj name="Ecuación" r:id="rId4" imgW="1180800" imgH="647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3712" y="1393017"/>
                        <a:ext cx="2786082" cy="910835"/>
                      </a:xfrm>
                      <a:prstGeom prst="rect">
                        <a:avLst/>
                      </a:prstGeom>
                      <a:solidFill>
                        <a:schemeClr val="accent1">
                          <a:lumMod val="40000"/>
                          <a:lumOff val="60000"/>
                        </a:schemeClr>
                      </a:solidFill>
                      <a:ln w="9525">
                        <a:solidFill>
                          <a:schemeClr val="accent1">
                            <a:lumMod val="20000"/>
                            <a:lumOff val="80000"/>
                          </a:schemeClr>
                        </a:solidFill>
                        <a:miter lim="800000"/>
                        <a:headEnd/>
                        <a:tailEnd/>
                      </a:ln>
                    </p:spPr>
                  </p:pic>
                </p:oleObj>
              </mc:Fallback>
            </mc:AlternateContent>
          </a:graphicData>
        </a:graphic>
      </p:graphicFrame>
      <p:sp>
        <p:nvSpPr>
          <p:cNvPr id="20" name="19 CuadroTexto"/>
          <p:cNvSpPr txBox="1"/>
          <p:nvPr/>
        </p:nvSpPr>
        <p:spPr>
          <a:xfrm>
            <a:off x="4196951" y="1393018"/>
            <a:ext cx="3321867" cy="923330"/>
          </a:xfrm>
          <a:prstGeom prst="rect">
            <a:avLst/>
          </a:prstGeom>
          <a:noFill/>
        </p:spPr>
        <p:txBody>
          <a:bodyPr wrap="square" rtlCol="0">
            <a:spAutoFit/>
          </a:bodyPr>
          <a:lstStyle/>
          <a:p>
            <a:pPr eaLnBrk="1" fontAlgn="auto" hangingPunct="1">
              <a:spcBef>
                <a:spcPts val="0"/>
              </a:spcBef>
              <a:spcAft>
                <a:spcPts val="0"/>
              </a:spcAft>
            </a:pPr>
            <a:r>
              <a:rPr lang="es-ES_tradnl" sz="1800" u="none">
                <a:solidFill>
                  <a:prstClr val="black"/>
                </a:solidFill>
                <a:latin typeface="Calibri"/>
              </a:rPr>
              <a:t>Raíz cuadrada de la varianza</a:t>
            </a:r>
            <a:r>
              <a:rPr lang="es-ES_tradnl" sz="1800" b="1" u="none">
                <a:solidFill>
                  <a:prstClr val="black"/>
                </a:solidFill>
                <a:effectLst>
                  <a:outerShdw blurRad="38100" dist="38100" dir="2700000" algn="tl">
                    <a:srgbClr val="000000">
                      <a:alpha val="43137"/>
                    </a:srgbClr>
                  </a:outerShdw>
                </a:effectLst>
                <a:latin typeface="Calibri"/>
              </a:rPr>
              <a:t>. L</a:t>
            </a:r>
            <a:r>
              <a:rPr lang="es-ES" sz="1800" u="none">
                <a:solidFill>
                  <a:prstClr val="black"/>
                </a:solidFill>
                <a:latin typeface="Calibri"/>
              </a:rPr>
              <a:t>a más conocida y utilizada de las medidas de dispersión.</a:t>
            </a:r>
            <a:r>
              <a:rPr lang="es-ES_tradnl" sz="1800" b="1" u="none">
                <a:solidFill>
                  <a:prstClr val="black"/>
                </a:solidFill>
                <a:effectLst>
                  <a:outerShdw blurRad="38100" dist="38100" dir="2700000" algn="tl">
                    <a:srgbClr val="000000">
                      <a:alpha val="43137"/>
                    </a:srgbClr>
                  </a:outerShdw>
                </a:effectLst>
                <a:latin typeface="Calibri"/>
              </a:rPr>
              <a:t> </a:t>
            </a:r>
            <a:endParaRPr lang="es-ES" sz="1800" u="none" dirty="0">
              <a:solidFill>
                <a:prstClr val="black"/>
              </a:solidFill>
              <a:latin typeface="Calibri"/>
            </a:endParaRPr>
          </a:p>
        </p:txBody>
      </p:sp>
      <p:sp>
        <p:nvSpPr>
          <p:cNvPr id="21" name="20 CuadroTexto"/>
          <p:cNvSpPr txBox="1"/>
          <p:nvPr/>
        </p:nvSpPr>
        <p:spPr>
          <a:xfrm>
            <a:off x="1907704" y="3532382"/>
            <a:ext cx="6998885" cy="3046988"/>
          </a:xfrm>
          <a:prstGeom prst="rect">
            <a:avLst/>
          </a:prstGeom>
          <a:noFill/>
        </p:spPr>
        <p:txBody>
          <a:bodyPr wrap="square" rtlCol="0">
            <a:spAutoFit/>
          </a:bodyPr>
          <a:lstStyle/>
          <a:p>
            <a:pPr algn="just" eaLnBrk="1" fontAlgn="auto" hangingPunct="1">
              <a:spcBef>
                <a:spcPts val="0"/>
              </a:spcBef>
              <a:spcAft>
                <a:spcPts val="0"/>
              </a:spcAft>
            </a:pPr>
            <a:r>
              <a:rPr lang="es-ES_tradnl" b="1" u="none" dirty="0">
                <a:solidFill>
                  <a:prstClr val="black"/>
                </a:solidFill>
                <a:latin typeface="Calibri"/>
              </a:rPr>
              <a:t>El promedio</a:t>
            </a:r>
            <a:r>
              <a:rPr lang="es-ES" b="1" u="none" dirty="0">
                <a:solidFill>
                  <a:prstClr val="black"/>
                </a:solidFill>
                <a:latin typeface="Calibri"/>
              </a:rPr>
              <a:t> de </a:t>
            </a:r>
            <a:r>
              <a:rPr lang="es-ES_tradnl" b="1" u="none" dirty="0">
                <a:solidFill>
                  <a:prstClr val="black"/>
                </a:solidFill>
                <a:latin typeface="Calibri"/>
              </a:rPr>
              <a:t>estadía</a:t>
            </a:r>
            <a:r>
              <a:rPr lang="es-ES" b="1" u="none" dirty="0">
                <a:solidFill>
                  <a:prstClr val="black"/>
                </a:solidFill>
                <a:latin typeface="Calibri"/>
              </a:rPr>
              <a:t> de los niños</a:t>
            </a:r>
            <a:r>
              <a:rPr lang="es-ES_tradnl" b="1" u="none" dirty="0">
                <a:solidFill>
                  <a:prstClr val="black"/>
                </a:solidFill>
                <a:latin typeface="Calibri"/>
              </a:rPr>
              <a:t> en el servicio de EDA</a:t>
            </a:r>
            <a:r>
              <a:rPr lang="es-ES" b="1" u="none" dirty="0">
                <a:solidFill>
                  <a:prstClr val="black"/>
                </a:solidFill>
                <a:latin typeface="Calibri"/>
              </a:rPr>
              <a:t> fue de </a:t>
            </a:r>
            <a:r>
              <a:rPr lang="es-ES_tradnl" b="1" u="none" dirty="0">
                <a:solidFill>
                  <a:prstClr val="black"/>
                </a:solidFill>
                <a:latin typeface="Calibri"/>
              </a:rPr>
              <a:t>7 días</a:t>
            </a:r>
            <a:r>
              <a:rPr lang="es-ES" b="1" u="none" dirty="0">
                <a:solidFill>
                  <a:prstClr val="black"/>
                </a:solidFill>
                <a:latin typeface="Calibri"/>
              </a:rPr>
              <a:t>, con una desviación estándar de </a:t>
            </a:r>
            <a:r>
              <a:rPr lang="es-ES_tradnl" b="1" u="none" dirty="0">
                <a:solidFill>
                  <a:prstClr val="black"/>
                </a:solidFill>
                <a:latin typeface="Calibri"/>
              </a:rPr>
              <a:t>2.8 días</a:t>
            </a:r>
            <a:r>
              <a:rPr lang="es-ES" b="1" u="none" dirty="0">
                <a:solidFill>
                  <a:prstClr val="black"/>
                </a:solidFill>
                <a:latin typeface="Calibri"/>
              </a:rPr>
              <a:t>. </a:t>
            </a:r>
          </a:p>
          <a:p>
            <a:pPr algn="just" eaLnBrk="1" fontAlgn="auto" hangingPunct="1">
              <a:spcBef>
                <a:spcPts val="0"/>
              </a:spcBef>
              <a:spcAft>
                <a:spcPts val="0"/>
              </a:spcAft>
            </a:pPr>
            <a:endParaRPr lang="es-ES" b="1" u="none" dirty="0">
              <a:solidFill>
                <a:prstClr val="black"/>
              </a:solidFill>
              <a:latin typeface="Calibri"/>
            </a:endParaRPr>
          </a:p>
          <a:p>
            <a:pPr algn="just" eaLnBrk="1" fontAlgn="auto" hangingPunct="1">
              <a:spcBef>
                <a:spcPts val="0"/>
              </a:spcBef>
              <a:spcAft>
                <a:spcPts val="0"/>
              </a:spcAft>
            </a:pPr>
            <a:r>
              <a:rPr lang="es-ES" b="1" u="none" dirty="0">
                <a:solidFill>
                  <a:prstClr val="black"/>
                </a:solidFill>
                <a:latin typeface="Calibri"/>
              </a:rPr>
              <a:t>La media ± la desviación estándar . Para este ej. entre </a:t>
            </a:r>
            <a:r>
              <a:rPr lang="es-ES_tradnl" b="1" u="none" dirty="0">
                <a:solidFill>
                  <a:prstClr val="black"/>
                </a:solidFill>
                <a:latin typeface="Calibri"/>
              </a:rPr>
              <a:t>4.2</a:t>
            </a:r>
            <a:r>
              <a:rPr lang="es-ES" b="1" u="none" dirty="0">
                <a:solidFill>
                  <a:prstClr val="black"/>
                </a:solidFill>
                <a:latin typeface="Calibri"/>
              </a:rPr>
              <a:t> y  </a:t>
            </a:r>
            <a:r>
              <a:rPr lang="es-ES_tradnl" b="1" u="none" dirty="0">
                <a:solidFill>
                  <a:prstClr val="black"/>
                </a:solidFill>
                <a:latin typeface="Calibri"/>
              </a:rPr>
              <a:t>9.8 días,  es decir aproximadamente entre 4 y 10 días</a:t>
            </a:r>
            <a:r>
              <a:rPr lang="es-ES" b="1" u="none" dirty="0">
                <a:solidFill>
                  <a:prstClr val="black"/>
                </a:solidFill>
                <a:latin typeface="Calibri"/>
              </a:rPr>
              <a:t> se encuentra </a:t>
            </a:r>
            <a:r>
              <a:rPr lang="es-ES_tradnl" b="1" u="none" dirty="0">
                <a:solidFill>
                  <a:prstClr val="black"/>
                </a:solidFill>
                <a:latin typeface="Calibri"/>
              </a:rPr>
              <a:t>el tiempo de estadía</a:t>
            </a:r>
            <a:r>
              <a:rPr lang="es-ES" b="1" u="none" dirty="0">
                <a:solidFill>
                  <a:prstClr val="black"/>
                </a:solidFill>
                <a:latin typeface="Calibri"/>
              </a:rPr>
              <a:t> de una parte importante de los niños estudiados.</a:t>
            </a:r>
          </a:p>
        </p:txBody>
      </p:sp>
      <p:sp>
        <p:nvSpPr>
          <p:cNvPr id="22" name="21 CuadroTexto"/>
          <p:cNvSpPr txBox="1"/>
          <p:nvPr/>
        </p:nvSpPr>
        <p:spPr>
          <a:xfrm>
            <a:off x="3018224" y="3161108"/>
            <a:ext cx="1393041" cy="369332"/>
          </a:xfrm>
          <a:prstGeom prst="rect">
            <a:avLst/>
          </a:prstGeom>
          <a:noFill/>
        </p:spPr>
        <p:txBody>
          <a:bodyPr wrap="square" rtlCol="0">
            <a:spAutoFit/>
          </a:bodyPr>
          <a:lstStyle/>
          <a:p>
            <a:pPr eaLnBrk="1" fontAlgn="auto" hangingPunct="1">
              <a:spcBef>
                <a:spcPts val="0"/>
              </a:spcBef>
              <a:spcAft>
                <a:spcPts val="0"/>
              </a:spcAft>
            </a:pPr>
            <a:r>
              <a:rPr lang="es-ES" sz="1800" b="1" u="none" dirty="0">
                <a:solidFill>
                  <a:prstClr val="black"/>
                </a:solidFill>
                <a:latin typeface="Calibri"/>
              </a:rPr>
              <a:t>X= 7 días</a:t>
            </a:r>
          </a:p>
        </p:txBody>
      </p:sp>
      <p:cxnSp>
        <p:nvCxnSpPr>
          <p:cNvPr id="24" name="23 Conector recto"/>
          <p:cNvCxnSpPr/>
          <p:nvPr/>
        </p:nvCxnSpPr>
        <p:spPr>
          <a:xfrm>
            <a:off x="3071802" y="3161108"/>
            <a:ext cx="160736" cy="119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633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464447" y="3107529"/>
            <a:ext cx="6172200" cy="857250"/>
          </a:xfrm>
        </p:spPr>
        <p:txBody>
          <a:bodyPr>
            <a:normAutofit fontScale="90000"/>
          </a:bodyPr>
          <a:lstStyle/>
          <a:p>
            <a:r>
              <a:rPr lang="es-ES_tradnl" sz="2400" u="sng" dirty="0"/>
              <a:t>Coeficiente de Variación</a:t>
            </a:r>
            <a:r>
              <a:rPr lang="es-ES_tradnl" sz="2400" dirty="0"/>
              <a:t>: </a:t>
            </a:r>
            <a:r>
              <a:rPr lang="es-ES_tradnl" sz="2025" dirty="0">
                <a:cs typeface="Times New Roman" pitchFamily="18" charset="0"/>
              </a:rPr>
              <a:t>Expresa a </a:t>
            </a:r>
            <a:r>
              <a:rPr lang="es-ES" sz="2025" dirty="0">
                <a:cs typeface="Times New Roman" pitchFamily="18" charset="0"/>
              </a:rPr>
              <a:t>la </a:t>
            </a:r>
            <a:r>
              <a:rPr lang="es-ES_tradnl" sz="2025" dirty="0">
                <a:cs typeface="Times New Roman" pitchFamily="18" charset="0"/>
              </a:rPr>
              <a:t>D</a:t>
            </a:r>
            <a:r>
              <a:rPr lang="es-ES" sz="2025" dirty="0" err="1">
                <a:cs typeface="Times New Roman" pitchFamily="18" charset="0"/>
              </a:rPr>
              <a:t>esviación</a:t>
            </a:r>
            <a:r>
              <a:rPr lang="es-ES" sz="2025" dirty="0">
                <a:cs typeface="Times New Roman" pitchFamily="18" charset="0"/>
              </a:rPr>
              <a:t> </a:t>
            </a:r>
            <a:r>
              <a:rPr lang="es-ES_tradnl" sz="2025" dirty="0">
                <a:cs typeface="Times New Roman" pitchFamily="18" charset="0"/>
              </a:rPr>
              <a:t>E</a:t>
            </a:r>
            <a:r>
              <a:rPr lang="es-ES" sz="2025" dirty="0" err="1">
                <a:cs typeface="Times New Roman" pitchFamily="18" charset="0"/>
              </a:rPr>
              <a:t>stándar</a:t>
            </a:r>
            <a:r>
              <a:rPr lang="es-ES_tradnl" sz="2025" dirty="0">
                <a:cs typeface="Times New Roman" pitchFamily="18" charset="0"/>
              </a:rPr>
              <a:t> como porcentaje de </a:t>
            </a:r>
            <a:r>
              <a:rPr lang="es-ES" sz="2025" dirty="0">
                <a:cs typeface="Times New Roman" pitchFamily="18" charset="0"/>
              </a:rPr>
              <a:t>la </a:t>
            </a:r>
            <a:r>
              <a:rPr lang="es-ES_tradnl" sz="2025" dirty="0">
                <a:cs typeface="Times New Roman" pitchFamily="18" charset="0"/>
              </a:rPr>
              <a:t>M</a:t>
            </a:r>
            <a:r>
              <a:rPr lang="es-ES" sz="2025" dirty="0" err="1">
                <a:cs typeface="Times New Roman" pitchFamily="18" charset="0"/>
              </a:rPr>
              <a:t>edia</a:t>
            </a:r>
            <a:r>
              <a:rPr lang="es-ES" sz="2400" dirty="0">
                <a:cs typeface="Times New Roman" pitchFamily="18" charset="0"/>
              </a:rPr>
              <a:t/>
            </a:r>
            <a:br>
              <a:rPr lang="es-ES" sz="2400" dirty="0">
                <a:cs typeface="Times New Roman" pitchFamily="18" charset="0"/>
              </a:rPr>
            </a:br>
            <a:endParaRPr lang="es-ES" sz="2400" dirty="0"/>
          </a:p>
        </p:txBody>
      </p:sp>
      <p:sp>
        <p:nvSpPr>
          <p:cNvPr id="13" name="12 CuadroTexto"/>
          <p:cNvSpPr txBox="1"/>
          <p:nvPr/>
        </p:nvSpPr>
        <p:spPr>
          <a:xfrm>
            <a:off x="1786753" y="1006199"/>
            <a:ext cx="5304272" cy="440217"/>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defPPr>
              <a:defRPr lang="es-ES"/>
            </a:defPPr>
            <a:lvl1pPr algn="ctr">
              <a:spcBef>
                <a:spcPts val="125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3333CC"/>
                </a:solidFill>
                <a:latin typeface="+mj-lt"/>
                <a:ea typeface="DejaVu Sans" charset="0"/>
                <a:cs typeface="DejaVu Sans" charset="0"/>
              </a:defRPr>
            </a:lvl1pPr>
          </a:lstStyle>
          <a:p>
            <a:pPr eaLnBrk="1" fontAlgn="auto" hangingPunct="1">
              <a:spcAft>
                <a:spcPts val="0"/>
              </a:spcAft>
            </a:pPr>
            <a:r>
              <a:rPr lang="es-ES" sz="2400" u="none" dirty="0"/>
              <a:t>Medidas de dispersión relativa</a:t>
            </a:r>
          </a:p>
        </p:txBody>
      </p:sp>
      <p:sp>
        <p:nvSpPr>
          <p:cNvPr id="14" name="13 CuadroTexto"/>
          <p:cNvSpPr txBox="1"/>
          <p:nvPr/>
        </p:nvSpPr>
        <p:spPr>
          <a:xfrm>
            <a:off x="359532" y="1595042"/>
            <a:ext cx="8316924" cy="1200329"/>
          </a:xfrm>
          <a:prstGeom prst="rect">
            <a:avLst/>
          </a:prstGeom>
          <a:noFill/>
        </p:spPr>
        <p:txBody>
          <a:bodyPr wrap="square" rtlCol="0">
            <a:spAutoFit/>
          </a:bodyPr>
          <a:lstStyle/>
          <a:p>
            <a:pPr algn="just" eaLnBrk="1" fontAlgn="auto" hangingPunct="1">
              <a:spcBef>
                <a:spcPts val="0"/>
              </a:spcBef>
              <a:spcAft>
                <a:spcPts val="0"/>
              </a:spcAft>
            </a:pPr>
            <a:r>
              <a:rPr lang="es-ES" sz="1800" b="1" u="none" dirty="0">
                <a:solidFill>
                  <a:prstClr val="black"/>
                </a:solidFill>
                <a:latin typeface="Calibri"/>
              </a:rPr>
              <a:t>Cuando queremos saber entre 2 o más variables cuales presentan una mayor variabilidad o dispersión, no lo podemos conocer comparando algunas de las medidas de dispersión analizadas, pues los valores que alcancen dependerán de la unidad de medida propia de cada variable.</a:t>
            </a:r>
          </a:p>
        </p:txBody>
      </p:sp>
      <p:sp>
        <p:nvSpPr>
          <p:cNvPr id="15" name="14 CuadroTexto"/>
          <p:cNvSpPr txBox="1"/>
          <p:nvPr/>
        </p:nvSpPr>
        <p:spPr>
          <a:xfrm>
            <a:off x="521550" y="4929199"/>
            <a:ext cx="8154906" cy="784830"/>
          </a:xfrm>
          <a:prstGeom prst="rect">
            <a:avLst/>
          </a:prstGeom>
          <a:noFill/>
        </p:spPr>
        <p:txBody>
          <a:bodyPr wrap="square" rtlCol="0">
            <a:spAutoFit/>
          </a:bodyPr>
          <a:lstStyle/>
          <a:p>
            <a:pPr eaLnBrk="1" fontAlgn="auto" hangingPunct="1">
              <a:spcBef>
                <a:spcPts val="0"/>
              </a:spcBef>
              <a:spcAft>
                <a:spcPts val="0"/>
              </a:spcAft>
            </a:pPr>
            <a:r>
              <a:rPr lang="es-MX" sz="1500" b="1" u="none" dirty="0">
                <a:solidFill>
                  <a:prstClr val="black"/>
                </a:solidFill>
                <a:latin typeface="Calibri"/>
              </a:rPr>
              <a:t>Por tener la desviación estándar y la media las mismas unidades de medida, quedan canceladas dichas unidades, de ahí que el coeficiente de variación no tenga unidades propias, lo que facilita la comparación. </a:t>
            </a:r>
            <a:endParaRPr lang="es-ES" sz="1500" b="1" u="none" dirty="0">
              <a:solidFill>
                <a:prstClr val="black"/>
              </a:solidFill>
              <a:latin typeface="Calibri"/>
            </a:endParaRPr>
          </a:p>
        </p:txBody>
      </p:sp>
      <mc:AlternateContent xmlns:mc="http://schemas.openxmlformats.org/markup-compatibility/2006">
        <mc:Choice xmlns:a14="http://schemas.microsoft.com/office/drawing/2010/main" Requires="a14">
          <p:sp>
            <p:nvSpPr>
              <p:cNvPr id="5" name="CuadroTexto 4"/>
              <p:cNvSpPr txBox="1"/>
              <p:nvPr/>
            </p:nvSpPr>
            <p:spPr>
              <a:xfrm>
                <a:off x="3048076" y="3956132"/>
                <a:ext cx="1390381" cy="490904"/>
              </a:xfrm>
              <a:prstGeom prst="rect">
                <a:avLst/>
              </a:prstGeom>
              <a:noFill/>
            </p:spPr>
            <p:txBody>
              <a:bodyPr wrap="none" lIns="0" tIns="0" rIns="0" bIns="0" rtlCol="0">
                <a:spAutoFit/>
              </a:bodyPr>
              <a:lstStyle/>
              <a:p>
                <a:pPr eaLnBrk="1" fontAlgn="auto" hangingPunct="1">
                  <a:spcBef>
                    <a:spcPts val="0"/>
                  </a:spcBef>
                  <a:spcAft>
                    <a:spcPts val="0"/>
                  </a:spcAft>
                </a:pPr>
                <a:r>
                  <a:rPr lang="es-ES" sz="2100" u="none" dirty="0">
                    <a:solidFill>
                      <a:prstClr val="black"/>
                    </a:solidFill>
                    <a:latin typeface="Calibri"/>
                  </a:rPr>
                  <a:t>CV</a:t>
                </a:r>
                <a14:m>
                  <m:oMath xmlns:m="http://schemas.openxmlformats.org/officeDocument/2006/math">
                    <m:r>
                      <a:rPr lang="es-ES" sz="2100" i="1" u="none">
                        <a:solidFill>
                          <a:prstClr val="black"/>
                        </a:solidFill>
                        <a:latin typeface="Cambria Math" panose="02040503050406030204" pitchFamily="18" charset="0"/>
                      </a:rPr>
                      <m:t>=</m:t>
                    </m:r>
                    <m:f>
                      <m:fPr>
                        <m:ctrlPr>
                          <a:rPr lang="es-ES" sz="2100" i="1" u="none">
                            <a:solidFill>
                              <a:prstClr val="black"/>
                            </a:solidFill>
                            <a:latin typeface="Cambria Math" panose="02040503050406030204" pitchFamily="18" charset="0"/>
                          </a:rPr>
                        </m:ctrlPr>
                      </m:fPr>
                      <m:num>
                        <m:acc>
                          <m:accPr>
                            <m:chr m:val="̅"/>
                            <m:ctrlPr>
                              <a:rPr lang="es-ES" sz="2100" i="1" u="none">
                                <a:solidFill>
                                  <a:prstClr val="black"/>
                                </a:solidFill>
                                <a:latin typeface="Cambria Math" panose="02040503050406030204" pitchFamily="18" charset="0"/>
                              </a:rPr>
                            </m:ctrlPr>
                          </m:accPr>
                          <m:e>
                            <m:r>
                              <a:rPr lang="es-ES" sz="2100" i="1" u="none">
                                <a:solidFill>
                                  <a:prstClr val="black"/>
                                </a:solidFill>
                                <a:latin typeface="Cambria Math" panose="02040503050406030204" pitchFamily="18" charset="0"/>
                              </a:rPr>
                              <m:t>𝑋</m:t>
                            </m:r>
                          </m:e>
                        </m:acc>
                      </m:num>
                      <m:den>
                        <m:r>
                          <a:rPr lang="es-ES" sz="2100" i="1" u="none">
                            <a:solidFill>
                              <a:prstClr val="black"/>
                            </a:solidFill>
                            <a:latin typeface="Cambria Math" panose="02040503050406030204" pitchFamily="18" charset="0"/>
                          </a:rPr>
                          <m:t>𝑆</m:t>
                        </m:r>
                      </m:den>
                    </m:f>
                  </m:oMath>
                </a14:m>
                <a:r>
                  <a:rPr lang="es-ES" sz="2100" u="none" dirty="0">
                    <a:solidFill>
                      <a:prstClr val="black"/>
                    </a:solidFill>
                    <a:latin typeface="Calibri"/>
                  </a:rPr>
                  <a:t>*100=</a:t>
                </a:r>
              </a:p>
            </p:txBody>
          </p:sp>
        </mc:Choice>
        <mc:Fallback>
          <p:sp>
            <p:nvSpPr>
              <p:cNvPr id="5" name="CuadroTexto 4"/>
              <p:cNvSpPr txBox="1">
                <a:spLocks noRot="1" noChangeAspect="1" noMove="1" noResize="1" noEditPoints="1" noAdjustHandles="1" noChangeArrowheads="1" noChangeShapeType="1" noTextEdit="1"/>
              </p:cNvSpPr>
              <p:nvPr/>
            </p:nvSpPr>
            <p:spPr>
              <a:xfrm>
                <a:off x="3048076" y="3956132"/>
                <a:ext cx="1390381" cy="490904"/>
              </a:xfrm>
              <a:prstGeom prst="rect">
                <a:avLst/>
              </a:prstGeom>
              <a:blipFill rotWithShape="0">
                <a:blip r:embed="rId3"/>
                <a:stretch>
                  <a:fillRect l="-11842" r="-10965" b="-18519"/>
                </a:stretch>
              </a:blipFill>
            </p:spPr>
            <p:txBody>
              <a:bodyPr/>
              <a:lstStyle/>
              <a:p>
                <a:r>
                  <a:rPr lang="es-ES">
                    <a:noFill/>
                  </a:rPr>
                  <a:t> </a:t>
                </a:r>
              </a:p>
            </p:txBody>
          </p:sp>
        </mc:Fallback>
      </mc:AlternateContent>
    </p:spTree>
    <p:extLst>
      <p:ext uri="{BB962C8B-B14F-4D97-AF65-F5344CB8AC3E}">
        <p14:creationId xmlns:p14="http://schemas.microsoft.com/office/powerpoint/2010/main" val="16076927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184714" y="310427"/>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dirty="0">
                <a:solidFill>
                  <a:srgbClr val="3333CC"/>
                </a:solidFill>
                <a:ea typeface="DejaVu Sans" charset="0"/>
                <a:cs typeface="DejaVu Sans" charset="0"/>
              </a:rPr>
              <a:t>Coeficiente de Variación, Ejemplo 1</a:t>
            </a:r>
            <a:endParaRPr lang="es-ES" sz="2400" dirty="0">
              <a:solidFill>
                <a:srgbClr val="3333CC"/>
              </a:solidFill>
              <a:ea typeface="DejaVu Sans" charset="0"/>
              <a:cs typeface="DejaVu Sans" charset="0"/>
            </a:endParaRPr>
          </a:p>
        </p:txBody>
      </p:sp>
      <p:grpSp>
        <p:nvGrpSpPr>
          <p:cNvPr id="2" name="Group 7"/>
          <p:cNvGrpSpPr>
            <a:grpSpLocks/>
          </p:cNvGrpSpPr>
          <p:nvPr/>
        </p:nvGrpSpPr>
        <p:grpSpPr bwMode="auto">
          <a:xfrm>
            <a:off x="467544" y="1714488"/>
            <a:ext cx="3429301" cy="1200150"/>
            <a:chOff x="793" y="1104"/>
            <a:chExt cx="4775" cy="1008"/>
          </a:xfrm>
        </p:grpSpPr>
        <p:sp>
          <p:nvSpPr>
            <p:cNvPr id="75779" name="Text Box 3"/>
            <p:cNvSpPr txBox="1">
              <a:spLocks noChangeArrowheads="1"/>
            </p:cNvSpPr>
            <p:nvPr/>
          </p:nvSpPr>
          <p:spPr bwMode="auto">
            <a:xfrm>
              <a:off x="793" y="1419"/>
              <a:ext cx="960" cy="65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a:solidFill>
                    <a:prstClr val="black"/>
                  </a:solidFill>
                  <a:latin typeface="Calibri"/>
                </a:rPr>
                <a:t>Talla </a:t>
              </a:r>
              <a:endParaRPr lang="es-ES_tradnl" sz="1800" b="1" u="none" dirty="0">
                <a:solidFill>
                  <a:prstClr val="black"/>
                </a:solidFill>
                <a:latin typeface="Calibri"/>
              </a:endParaRPr>
            </a:p>
            <a:p>
              <a:pPr eaLnBrk="1" fontAlgn="auto" hangingPunct="1">
                <a:spcBef>
                  <a:spcPct val="50000"/>
                </a:spcBef>
                <a:spcAft>
                  <a:spcPts val="0"/>
                </a:spcAft>
              </a:pPr>
              <a:r>
                <a:rPr lang="es-ES_tradnl" sz="1800" b="1" u="none" dirty="0">
                  <a:solidFill>
                    <a:prstClr val="black"/>
                  </a:solidFill>
                  <a:latin typeface="Calibri"/>
                </a:rPr>
                <a:t>Peso</a:t>
              </a:r>
              <a:endParaRPr lang="es-ES" sz="1800" b="1" u="none" dirty="0">
                <a:solidFill>
                  <a:prstClr val="black"/>
                </a:solidFill>
                <a:latin typeface="Calibri"/>
              </a:endParaRPr>
            </a:p>
          </p:txBody>
        </p:sp>
        <p:sp>
          <p:nvSpPr>
            <p:cNvPr id="75780" name="Text Box 4"/>
            <p:cNvSpPr txBox="1">
              <a:spLocks noChangeArrowheads="1"/>
            </p:cNvSpPr>
            <p:nvPr/>
          </p:nvSpPr>
          <p:spPr bwMode="auto">
            <a:xfrm>
              <a:off x="1584" y="1104"/>
              <a:ext cx="3984" cy="1008"/>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dirty="0">
                  <a:solidFill>
                    <a:prstClr val="black"/>
                  </a:solidFill>
                  <a:latin typeface="Calibri"/>
                </a:rPr>
                <a:t>Media</a:t>
              </a:r>
              <a:r>
                <a:rPr lang="es-ES_tradnl" sz="1800" b="1" u="none" dirty="0">
                  <a:solidFill>
                    <a:prstClr val="black"/>
                  </a:solidFill>
                  <a:latin typeface="Calibri"/>
                </a:rPr>
                <a:t>	    </a:t>
              </a:r>
              <a:r>
                <a:rPr lang="es-ES_tradnl" sz="1800" b="1" dirty="0" err="1">
                  <a:solidFill>
                    <a:prstClr val="black"/>
                  </a:solidFill>
                  <a:latin typeface="Calibri"/>
                </a:rPr>
                <a:t>Desv</a:t>
              </a:r>
              <a:r>
                <a:rPr lang="es-ES_tradnl" sz="1800" b="1" dirty="0">
                  <a:solidFill>
                    <a:prstClr val="black"/>
                  </a:solidFill>
                  <a:latin typeface="Calibri"/>
                </a:rPr>
                <a:t>. Estándar</a:t>
              </a:r>
            </a:p>
            <a:p>
              <a:pPr eaLnBrk="1" fontAlgn="auto" hangingPunct="1">
                <a:spcBef>
                  <a:spcPct val="50000"/>
                </a:spcBef>
                <a:spcAft>
                  <a:spcPts val="0"/>
                </a:spcAft>
              </a:pPr>
              <a:r>
                <a:rPr lang="es-ES_tradnl" sz="1800" b="1" u="none" dirty="0">
                  <a:solidFill>
                    <a:prstClr val="black"/>
                  </a:solidFill>
                  <a:latin typeface="Calibri"/>
                </a:rPr>
                <a:t>170 cm.	</a:t>
              </a:r>
              <a:r>
                <a:rPr lang="es-ES_tradnl" sz="1800" b="1" u="none" dirty="0" smtClean="0">
                  <a:solidFill>
                    <a:prstClr val="black"/>
                  </a:solidFill>
                  <a:latin typeface="Calibri"/>
                </a:rPr>
                <a:t>                  4 </a:t>
              </a:r>
              <a:r>
                <a:rPr lang="es-ES_tradnl" sz="1800" b="1" u="none" dirty="0">
                  <a:solidFill>
                    <a:prstClr val="black"/>
                  </a:solidFill>
                  <a:latin typeface="Calibri"/>
                </a:rPr>
                <a:t>cm.</a:t>
              </a:r>
            </a:p>
            <a:p>
              <a:pPr eaLnBrk="1" fontAlgn="auto" hangingPunct="1">
                <a:spcBef>
                  <a:spcPct val="50000"/>
                </a:spcBef>
                <a:spcAft>
                  <a:spcPts val="0"/>
                </a:spcAft>
              </a:pPr>
              <a:r>
                <a:rPr lang="es-ES_tradnl" sz="1800" b="1" u="none" dirty="0">
                  <a:solidFill>
                    <a:prstClr val="black"/>
                  </a:solidFill>
                  <a:latin typeface="Calibri"/>
                </a:rPr>
                <a:t>60 Kg.		4 Kg.</a:t>
              </a:r>
              <a:endParaRPr lang="es-ES" sz="1800" b="1" u="none" dirty="0">
                <a:solidFill>
                  <a:prstClr val="black"/>
                </a:solidFill>
                <a:latin typeface="Calibri"/>
              </a:endParaRPr>
            </a:p>
          </p:txBody>
        </p:sp>
      </p:grpSp>
      <p:grpSp>
        <p:nvGrpSpPr>
          <p:cNvPr id="3" name="Group 18"/>
          <p:cNvGrpSpPr>
            <a:grpSpLocks/>
          </p:cNvGrpSpPr>
          <p:nvPr/>
        </p:nvGrpSpPr>
        <p:grpSpPr bwMode="auto">
          <a:xfrm>
            <a:off x="4730554" y="1337756"/>
            <a:ext cx="3268289" cy="914400"/>
            <a:chOff x="240" y="2880"/>
            <a:chExt cx="3733" cy="768"/>
          </a:xfrm>
        </p:grpSpPr>
        <p:sp>
          <p:nvSpPr>
            <p:cNvPr id="75787" name="Text Box 11"/>
            <p:cNvSpPr txBox="1">
              <a:spLocks noChangeArrowheads="1"/>
            </p:cNvSpPr>
            <p:nvPr/>
          </p:nvSpPr>
          <p:spPr bwMode="auto">
            <a:xfrm>
              <a:off x="240" y="3072"/>
              <a:ext cx="1440"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err="1">
                  <a:solidFill>
                    <a:prstClr val="black"/>
                  </a:solidFill>
                  <a:latin typeface="Calibri"/>
                </a:rPr>
                <a:t>CV</a:t>
              </a:r>
              <a:r>
                <a:rPr lang="es-ES_tradnl" sz="2100" u="none" baseline="-25000" err="1">
                  <a:solidFill>
                    <a:prstClr val="black"/>
                  </a:solidFill>
                  <a:latin typeface="Calibri"/>
                </a:rPr>
                <a:t>talla</a:t>
              </a:r>
              <a:r>
                <a:rPr lang="es-ES" sz="2100" u="none">
                  <a:solidFill>
                    <a:prstClr val="black"/>
                  </a:solidFill>
                  <a:latin typeface="Calibri"/>
                  <a:cs typeface="Times New Roman" pitchFamily="18" charset="0"/>
                </a:rPr>
                <a:t>= </a:t>
              </a:r>
              <a:endParaRPr lang="es-ES" sz="2100" u="none" dirty="0">
                <a:solidFill>
                  <a:prstClr val="black"/>
                </a:solidFill>
                <a:latin typeface="Calibri"/>
                <a:cs typeface="Times New Roman" pitchFamily="18" charset="0"/>
              </a:endParaRPr>
            </a:p>
          </p:txBody>
        </p:sp>
        <p:sp>
          <p:nvSpPr>
            <p:cNvPr id="75788" name="Text Box 12"/>
            <p:cNvSpPr txBox="1">
              <a:spLocks noChangeArrowheads="1"/>
            </p:cNvSpPr>
            <p:nvPr/>
          </p:nvSpPr>
          <p:spPr bwMode="auto">
            <a:xfrm>
              <a:off x="1158" y="2925"/>
              <a:ext cx="576"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a:solidFill>
                    <a:prstClr val="black"/>
                  </a:solidFill>
                  <a:latin typeface="Calibri"/>
                </a:rPr>
                <a:t> 4</a:t>
              </a:r>
              <a:endParaRPr lang="es-ES" sz="2100" u="none" dirty="0">
                <a:solidFill>
                  <a:prstClr val="black"/>
                </a:solidFill>
                <a:latin typeface="Calibri"/>
              </a:endParaRPr>
            </a:p>
          </p:txBody>
        </p:sp>
        <p:sp>
          <p:nvSpPr>
            <p:cNvPr id="75790" name="Text Box 14"/>
            <p:cNvSpPr txBox="1">
              <a:spLocks noChangeArrowheads="1"/>
            </p:cNvSpPr>
            <p:nvPr/>
          </p:nvSpPr>
          <p:spPr bwMode="auto">
            <a:xfrm>
              <a:off x="1097" y="3285"/>
              <a:ext cx="864"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dirty="0">
                  <a:solidFill>
                    <a:prstClr val="black"/>
                  </a:solidFill>
                  <a:latin typeface="Calibri"/>
                </a:rPr>
                <a:t>170</a:t>
              </a:r>
              <a:endParaRPr lang="es-ES" sz="2100" u="none" dirty="0">
                <a:solidFill>
                  <a:prstClr val="black"/>
                </a:solidFill>
                <a:latin typeface="Calibri"/>
              </a:endParaRPr>
            </a:p>
          </p:txBody>
        </p:sp>
        <p:sp>
          <p:nvSpPr>
            <p:cNvPr id="75791" name="Text Box 15"/>
            <p:cNvSpPr txBox="1">
              <a:spLocks noChangeArrowheads="1"/>
            </p:cNvSpPr>
            <p:nvPr/>
          </p:nvSpPr>
          <p:spPr bwMode="auto">
            <a:xfrm>
              <a:off x="1635" y="3015"/>
              <a:ext cx="2338"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a:solidFill>
                    <a:prstClr val="black"/>
                  </a:solidFill>
                  <a:latin typeface="Calibri"/>
                </a:rPr>
                <a:t>x 100 = </a:t>
              </a:r>
              <a:r>
                <a:rPr lang="es-ES_tradnl" sz="2100">
                  <a:solidFill>
                    <a:prstClr val="black"/>
                  </a:solidFill>
                  <a:latin typeface="Calibri"/>
                </a:rPr>
                <a:t>2.4 %</a:t>
              </a:r>
              <a:endParaRPr lang="es-ES" sz="2100" baseline="30000" dirty="0">
                <a:solidFill>
                  <a:prstClr val="black"/>
                </a:solidFill>
                <a:latin typeface="Calibri"/>
              </a:endParaRPr>
            </a:p>
          </p:txBody>
        </p:sp>
        <p:sp>
          <p:nvSpPr>
            <p:cNvPr id="75792" name="Rectangle 16"/>
            <p:cNvSpPr>
              <a:spLocks noChangeArrowheads="1"/>
            </p:cNvSpPr>
            <p:nvPr/>
          </p:nvSpPr>
          <p:spPr bwMode="auto">
            <a:xfrm>
              <a:off x="240" y="2880"/>
              <a:ext cx="3182" cy="768"/>
            </a:xfrm>
            <a:prstGeom prst="rect">
              <a:avLst/>
            </a:prstGeom>
            <a:noFill/>
            <a:ln w="9525">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grpSp>
        <p:nvGrpSpPr>
          <p:cNvPr id="4" name="Group 19"/>
          <p:cNvGrpSpPr>
            <a:grpSpLocks/>
          </p:cNvGrpSpPr>
          <p:nvPr/>
        </p:nvGrpSpPr>
        <p:grpSpPr bwMode="auto">
          <a:xfrm>
            <a:off x="4572000" y="2736761"/>
            <a:ext cx="3107531" cy="951309"/>
            <a:chOff x="240" y="2880"/>
            <a:chExt cx="2610" cy="799"/>
          </a:xfrm>
        </p:grpSpPr>
        <p:sp>
          <p:nvSpPr>
            <p:cNvPr id="75797" name="Text Box 21"/>
            <p:cNvSpPr txBox="1">
              <a:spLocks noChangeArrowheads="1"/>
            </p:cNvSpPr>
            <p:nvPr/>
          </p:nvSpPr>
          <p:spPr bwMode="auto">
            <a:xfrm>
              <a:off x="240" y="3072"/>
              <a:ext cx="1440"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err="1">
                  <a:solidFill>
                    <a:prstClr val="black"/>
                  </a:solidFill>
                  <a:latin typeface="Calibri"/>
                </a:rPr>
                <a:t>CV</a:t>
              </a:r>
              <a:r>
                <a:rPr lang="es-ES_tradnl" sz="2100" u="none" baseline="-25000" err="1">
                  <a:solidFill>
                    <a:prstClr val="black"/>
                  </a:solidFill>
                  <a:latin typeface="Calibri"/>
                </a:rPr>
                <a:t>peso</a:t>
              </a:r>
              <a:r>
                <a:rPr lang="es-ES" sz="2100" u="none">
                  <a:solidFill>
                    <a:prstClr val="black"/>
                  </a:solidFill>
                  <a:latin typeface="Calibri"/>
                  <a:cs typeface="Times New Roman" pitchFamily="18" charset="0"/>
                </a:rPr>
                <a:t>= </a:t>
              </a:r>
              <a:endParaRPr lang="es-ES" sz="2100" u="none" dirty="0">
                <a:solidFill>
                  <a:prstClr val="black"/>
                </a:solidFill>
                <a:latin typeface="Calibri"/>
                <a:cs typeface="Times New Roman" pitchFamily="18" charset="0"/>
              </a:endParaRPr>
            </a:p>
          </p:txBody>
        </p:sp>
        <p:sp>
          <p:nvSpPr>
            <p:cNvPr id="75798" name="Text Box 22"/>
            <p:cNvSpPr txBox="1">
              <a:spLocks noChangeArrowheads="1"/>
            </p:cNvSpPr>
            <p:nvPr/>
          </p:nvSpPr>
          <p:spPr bwMode="auto">
            <a:xfrm>
              <a:off x="1005" y="2880"/>
              <a:ext cx="576"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dirty="0">
                  <a:solidFill>
                    <a:prstClr val="black"/>
                  </a:solidFill>
                  <a:latin typeface="Calibri"/>
                </a:rPr>
                <a:t> </a:t>
              </a:r>
              <a:r>
                <a:rPr lang="es-ES_tradnl" sz="2100" u="none" dirty="0">
                  <a:solidFill>
                    <a:prstClr val="black"/>
                  </a:solidFill>
                  <a:latin typeface="Calibri"/>
                </a:rPr>
                <a:t>4</a:t>
              </a:r>
              <a:endParaRPr lang="es-ES" sz="2100" u="none" dirty="0">
                <a:solidFill>
                  <a:prstClr val="black"/>
                </a:solidFill>
                <a:latin typeface="Calibri"/>
              </a:endParaRPr>
            </a:p>
          </p:txBody>
        </p:sp>
        <p:sp>
          <p:nvSpPr>
            <p:cNvPr id="75799" name="Text Box 23"/>
            <p:cNvSpPr txBox="1">
              <a:spLocks noChangeArrowheads="1"/>
            </p:cNvSpPr>
            <p:nvPr/>
          </p:nvSpPr>
          <p:spPr bwMode="auto">
            <a:xfrm>
              <a:off x="1005" y="3330"/>
              <a:ext cx="864"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u="none">
                  <a:solidFill>
                    <a:prstClr val="black"/>
                  </a:solidFill>
                  <a:latin typeface="Calibri"/>
                </a:rPr>
                <a:t> 60</a:t>
              </a:r>
              <a:endParaRPr lang="es-ES" sz="2100" u="none" dirty="0">
                <a:solidFill>
                  <a:prstClr val="black"/>
                </a:solidFill>
                <a:latin typeface="Calibri"/>
              </a:endParaRPr>
            </a:p>
          </p:txBody>
        </p:sp>
        <p:sp>
          <p:nvSpPr>
            <p:cNvPr id="75800" name="Text Box 24"/>
            <p:cNvSpPr txBox="1">
              <a:spLocks noChangeArrowheads="1"/>
            </p:cNvSpPr>
            <p:nvPr/>
          </p:nvSpPr>
          <p:spPr bwMode="auto">
            <a:xfrm>
              <a:off x="1410" y="3060"/>
              <a:ext cx="1440" cy="349"/>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2100" u="none" dirty="0">
                  <a:solidFill>
                    <a:prstClr val="black"/>
                  </a:solidFill>
                  <a:latin typeface="Calibri"/>
                </a:rPr>
                <a:t>x 100 = </a:t>
              </a:r>
              <a:r>
                <a:rPr lang="es-ES_tradnl" sz="2100" dirty="0">
                  <a:solidFill>
                    <a:prstClr val="black"/>
                  </a:solidFill>
                  <a:latin typeface="Calibri"/>
                </a:rPr>
                <a:t>6.7 %</a:t>
              </a:r>
              <a:endParaRPr lang="es-ES" sz="2100" baseline="30000" dirty="0">
                <a:solidFill>
                  <a:prstClr val="black"/>
                </a:solidFill>
                <a:latin typeface="Calibri"/>
              </a:endParaRPr>
            </a:p>
          </p:txBody>
        </p:sp>
        <p:sp>
          <p:nvSpPr>
            <p:cNvPr id="75801" name="Rectangle 25"/>
            <p:cNvSpPr>
              <a:spLocks noChangeArrowheads="1"/>
            </p:cNvSpPr>
            <p:nvPr/>
          </p:nvSpPr>
          <p:spPr bwMode="auto">
            <a:xfrm>
              <a:off x="240" y="2880"/>
              <a:ext cx="2565" cy="768"/>
            </a:xfrm>
            <a:prstGeom prst="rect">
              <a:avLst/>
            </a:prstGeom>
            <a:noFill/>
            <a:ln w="9525">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cxnSp>
        <p:nvCxnSpPr>
          <p:cNvPr id="22" name="21 Conector recto"/>
          <p:cNvCxnSpPr>
            <a:endCxn id="75798" idx="2"/>
          </p:cNvCxnSpPr>
          <p:nvPr/>
        </p:nvCxnSpPr>
        <p:spPr>
          <a:xfrm>
            <a:off x="5536412" y="3218970"/>
            <a:ext cx="289316"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212885" y="3900135"/>
            <a:ext cx="8719510" cy="1569660"/>
          </a:xfrm>
          <a:prstGeom prst="rect">
            <a:avLst/>
          </a:prstGeom>
          <a:noFill/>
        </p:spPr>
        <p:txBody>
          <a:bodyPr wrap="square" rtlCol="0">
            <a:spAutoFit/>
          </a:bodyPr>
          <a:lstStyle/>
          <a:p>
            <a:pPr algn="just" eaLnBrk="1" fontAlgn="auto" hangingPunct="1">
              <a:spcBef>
                <a:spcPts val="0"/>
              </a:spcBef>
              <a:spcAft>
                <a:spcPts val="0"/>
              </a:spcAft>
            </a:pPr>
            <a:r>
              <a:rPr lang="es-MX" b="1" u="none" dirty="0">
                <a:solidFill>
                  <a:prstClr val="black"/>
                </a:solidFill>
                <a:latin typeface="Calibri"/>
              </a:rPr>
              <a:t>Si comparas las desviaciones estándar de las dos variables, pudiera pensarse que ambos tienen igual dispersión, lo cual es un error pues no se pueden comparar Kg. con cm.  En  realidad el peso muestra casi tres veces más dispersión que la talla</a:t>
            </a:r>
            <a:r>
              <a:rPr lang="es-MX" sz="2000" u="none" dirty="0">
                <a:solidFill>
                  <a:prstClr val="black"/>
                </a:solidFill>
                <a:latin typeface="Calibri"/>
              </a:rPr>
              <a:t>. </a:t>
            </a:r>
            <a:endParaRPr lang="es-ES" sz="2000" u="none" dirty="0">
              <a:solidFill>
                <a:prstClr val="black"/>
              </a:solidFill>
              <a:latin typeface="Calibri"/>
            </a:endParaRPr>
          </a:p>
        </p:txBody>
      </p:sp>
      <p:cxnSp>
        <p:nvCxnSpPr>
          <p:cNvPr id="24" name="21 Conector recto"/>
          <p:cNvCxnSpPr/>
          <p:nvPr/>
        </p:nvCxnSpPr>
        <p:spPr>
          <a:xfrm flipV="1">
            <a:off x="6085878" y="2424705"/>
            <a:ext cx="278821" cy="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202728" y="5627514"/>
            <a:ext cx="8729026" cy="923330"/>
          </a:xfrm>
          <a:prstGeom prst="rect">
            <a:avLst/>
          </a:prstGeom>
          <a:ln w="38100">
            <a:solidFill>
              <a:schemeClr val="tx1"/>
            </a:solidFill>
          </a:ln>
        </p:spPr>
        <p:txBody>
          <a:bodyPr wrap="square">
            <a:spAutoFit/>
          </a:bodyPr>
          <a:lstStyle/>
          <a:p>
            <a:pPr algn="just" eaLnBrk="1" fontAlgn="auto" hangingPunct="1">
              <a:spcBef>
                <a:spcPts val="0"/>
              </a:spcBef>
              <a:spcAft>
                <a:spcPts val="0"/>
              </a:spcAft>
            </a:pPr>
            <a:r>
              <a:rPr lang="es-ES" sz="1800" b="1" u="none" dirty="0">
                <a:solidFill>
                  <a:srgbClr val="0070C0"/>
                </a:solidFill>
                <a:latin typeface="Calibri"/>
              </a:rPr>
              <a:t>Cuando se comparar la dispersión de dos grupos respecto a la misma variable registrada en la misma unidad de medida, se debe comparar directamente la desviación típica (varianza) de ambos grupos. </a:t>
            </a:r>
          </a:p>
        </p:txBody>
      </p:sp>
    </p:spTree>
    <p:extLst>
      <p:ext uri="{BB962C8B-B14F-4D97-AF65-F5344CB8AC3E}">
        <p14:creationId xmlns:p14="http://schemas.microsoft.com/office/powerpoint/2010/main" val="3108654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3">
            <a:tint val="40000"/>
            <a:hueOff val="0"/>
            <a:satOff val="0"/>
            <a:lumOff val="0"/>
          </a:schemeClr>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303712" y="451751"/>
            <a:ext cx="61722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2400">
                <a:solidFill>
                  <a:srgbClr val="3333CC"/>
                </a:solidFill>
                <a:ea typeface="DejaVu Sans" charset="0"/>
                <a:cs typeface="DejaVu Sans" charset="0"/>
              </a:rPr>
              <a:t>Coeficiente de Variación, Ejemplo 2</a:t>
            </a:r>
            <a:endParaRPr lang="es-ES" sz="2400" dirty="0">
              <a:solidFill>
                <a:srgbClr val="3333CC"/>
              </a:solidFill>
              <a:ea typeface="DejaVu Sans" charset="0"/>
              <a:cs typeface="DejaVu Sans" charset="0"/>
            </a:endParaRPr>
          </a:p>
        </p:txBody>
      </p:sp>
      <p:sp>
        <p:nvSpPr>
          <p:cNvPr id="77827" name="Rectangle 3"/>
          <p:cNvSpPr>
            <a:spLocks noChangeArrowheads="1"/>
          </p:cNvSpPr>
          <p:nvPr/>
        </p:nvSpPr>
        <p:spPr bwMode="auto">
          <a:xfrm>
            <a:off x="323528" y="1104726"/>
            <a:ext cx="4066284" cy="1449628"/>
          </a:xfrm>
          <a:prstGeom prst="rect">
            <a:avLst/>
          </a:prstGeom>
          <a:noFill/>
          <a:ln w="9525">
            <a:noFill/>
            <a:miter lim="800000"/>
            <a:headEnd/>
            <a:tailEnd/>
          </a:ln>
          <a:effectLst/>
        </p:spPr>
        <p:txBody>
          <a:bodyPr wrap="square">
            <a:spAutoFit/>
          </a:bodyPr>
          <a:lstStyle/>
          <a:p>
            <a:pPr eaLnBrk="1" fontAlgn="auto" hangingPunct="1">
              <a:spcBef>
                <a:spcPts val="0"/>
              </a:spcBef>
              <a:spcAft>
                <a:spcPts val="0"/>
              </a:spcAft>
            </a:pPr>
            <a:r>
              <a:rPr lang="es-MX" sz="1800" u="none" dirty="0" smtClean="0">
                <a:solidFill>
                  <a:srgbClr val="002060"/>
                </a:solidFill>
                <a:latin typeface="Calibri"/>
                <a:cs typeface="Arial" charset="0"/>
              </a:rPr>
              <a:t>          </a:t>
            </a:r>
            <a:r>
              <a:rPr lang="es-MX" sz="1800" b="1" dirty="0">
                <a:solidFill>
                  <a:srgbClr val="002060"/>
                </a:solidFill>
                <a:latin typeface="Calibri"/>
                <a:cs typeface="Arial" charset="0"/>
              </a:rPr>
              <a:t>Grupo 1</a:t>
            </a:r>
            <a:r>
              <a:rPr lang="es-MX" sz="1800" b="1" u="none" dirty="0">
                <a:solidFill>
                  <a:srgbClr val="002060"/>
                </a:solidFill>
                <a:latin typeface="Calibri"/>
                <a:cs typeface="Arial" charset="0"/>
              </a:rPr>
              <a:t>            </a:t>
            </a:r>
            <a:r>
              <a:rPr lang="es-MX" sz="1800" b="1" dirty="0">
                <a:solidFill>
                  <a:srgbClr val="002060"/>
                </a:solidFill>
                <a:latin typeface="Calibri"/>
                <a:cs typeface="Arial" charset="0"/>
              </a:rPr>
              <a:t>Grupo  </a:t>
            </a:r>
            <a:r>
              <a:rPr lang="es-MX" sz="1800" b="1" u="none" dirty="0" smtClean="0">
                <a:solidFill>
                  <a:srgbClr val="002060"/>
                </a:solidFill>
                <a:latin typeface="Calibri"/>
                <a:cs typeface="Arial" charset="0"/>
              </a:rPr>
              <a:t>                                  (</a:t>
            </a:r>
            <a:r>
              <a:rPr lang="es-MX" sz="1800" b="1" u="none" dirty="0">
                <a:solidFill>
                  <a:srgbClr val="002060"/>
                </a:solidFill>
                <a:latin typeface="Calibri"/>
                <a:cs typeface="Arial" charset="0"/>
              </a:rPr>
              <a:t>Lactantes)        (Adultos)</a:t>
            </a:r>
            <a:endParaRPr lang="es-MX" sz="1800" b="1" dirty="0">
              <a:solidFill>
                <a:srgbClr val="002060"/>
              </a:solidFill>
              <a:latin typeface="Calibri"/>
              <a:cs typeface="Arial" charset="0"/>
            </a:endParaRPr>
          </a:p>
          <a:p>
            <a:pPr eaLnBrk="1" fontAlgn="auto" hangingPunct="1">
              <a:spcBef>
                <a:spcPct val="45000"/>
              </a:spcBef>
              <a:spcAft>
                <a:spcPts val="0"/>
              </a:spcAft>
            </a:pPr>
            <a:r>
              <a:rPr lang="es-MX" sz="1800" b="1" u="none" dirty="0">
                <a:solidFill>
                  <a:srgbClr val="002060"/>
                </a:solidFill>
                <a:latin typeface="Calibri"/>
                <a:cs typeface="Arial" charset="0"/>
              </a:rPr>
              <a:t>Talla media 	  60 cm 	    170 cm </a:t>
            </a:r>
          </a:p>
          <a:p>
            <a:pPr eaLnBrk="1" fontAlgn="auto" hangingPunct="1">
              <a:spcBef>
                <a:spcPct val="45000"/>
              </a:spcBef>
              <a:spcAft>
                <a:spcPts val="0"/>
              </a:spcAft>
            </a:pPr>
            <a:r>
              <a:rPr lang="es-MX" sz="1800" b="1" u="none" dirty="0" err="1">
                <a:solidFill>
                  <a:srgbClr val="002060"/>
                </a:solidFill>
                <a:latin typeface="Calibri"/>
                <a:cs typeface="Arial" charset="0"/>
              </a:rPr>
              <a:t>Desv</a:t>
            </a:r>
            <a:r>
              <a:rPr lang="es-MX" sz="1800" b="1" u="none" dirty="0">
                <a:solidFill>
                  <a:srgbClr val="002060"/>
                </a:solidFill>
                <a:latin typeface="Calibri"/>
                <a:cs typeface="Arial" charset="0"/>
              </a:rPr>
              <a:t>. Estándar   	   4 cm 	     4 cm</a:t>
            </a:r>
          </a:p>
        </p:txBody>
      </p:sp>
      <p:grpSp>
        <p:nvGrpSpPr>
          <p:cNvPr id="2" name="Group 12"/>
          <p:cNvGrpSpPr>
            <a:grpSpLocks/>
          </p:cNvGrpSpPr>
          <p:nvPr/>
        </p:nvGrpSpPr>
        <p:grpSpPr bwMode="auto">
          <a:xfrm>
            <a:off x="6428195" y="3669636"/>
            <a:ext cx="2464284" cy="1285884"/>
            <a:chOff x="1104" y="2496"/>
            <a:chExt cx="3176" cy="1632"/>
          </a:xfrm>
        </p:grpSpPr>
        <p:sp>
          <p:nvSpPr>
            <p:cNvPr id="77829" name="Text Box 5"/>
            <p:cNvSpPr txBox="1">
              <a:spLocks noChangeArrowheads="1"/>
            </p:cNvSpPr>
            <p:nvPr/>
          </p:nvSpPr>
          <p:spPr bwMode="auto">
            <a:xfrm>
              <a:off x="1725" y="2836"/>
              <a:ext cx="2064" cy="1143"/>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MX" sz="2100" u="none" dirty="0">
                  <a:solidFill>
                    <a:srgbClr val="002060"/>
                  </a:solidFill>
                  <a:latin typeface="Calibri"/>
                  <a:cs typeface="Arial" charset="0"/>
                </a:rPr>
                <a:t>CV</a:t>
              </a:r>
              <a:r>
                <a:rPr lang="es-MX" sz="2100" u="none" baseline="-30000" dirty="0">
                  <a:solidFill>
                    <a:srgbClr val="002060"/>
                  </a:solidFill>
                  <a:latin typeface="Calibri"/>
                  <a:cs typeface="Arial" charset="0"/>
                </a:rPr>
                <a:t>1</a:t>
              </a:r>
              <a:r>
                <a:rPr lang="es-MX" sz="2100" u="none" dirty="0">
                  <a:solidFill>
                    <a:srgbClr val="002060"/>
                  </a:solidFill>
                  <a:latin typeface="Calibri"/>
                  <a:cs typeface="Arial" charset="0"/>
                </a:rPr>
                <a:t> = 6.6 %</a:t>
              </a:r>
            </a:p>
            <a:p>
              <a:pPr algn="ctr" eaLnBrk="1" fontAlgn="auto" hangingPunct="1">
                <a:spcBef>
                  <a:spcPct val="50000"/>
                </a:spcBef>
                <a:spcAft>
                  <a:spcPts val="0"/>
                </a:spcAft>
              </a:pPr>
              <a:r>
                <a:rPr lang="es-MX" sz="2100" u="none" dirty="0">
                  <a:solidFill>
                    <a:srgbClr val="002060"/>
                  </a:solidFill>
                  <a:latin typeface="Calibri"/>
                  <a:cs typeface="Arial" charset="0"/>
                </a:rPr>
                <a:t>CV</a:t>
              </a:r>
              <a:r>
                <a:rPr lang="es-MX" sz="2100" u="none" baseline="-30000" dirty="0">
                  <a:solidFill>
                    <a:srgbClr val="002060"/>
                  </a:solidFill>
                  <a:latin typeface="Calibri"/>
                  <a:cs typeface="Arial" charset="0"/>
                </a:rPr>
                <a:t>2</a:t>
              </a:r>
              <a:r>
                <a:rPr lang="es-MX" sz="2100" u="none" dirty="0">
                  <a:solidFill>
                    <a:srgbClr val="002060"/>
                  </a:solidFill>
                  <a:latin typeface="Calibri"/>
                  <a:cs typeface="Arial" charset="0"/>
                </a:rPr>
                <a:t> = 2.3 %</a:t>
              </a:r>
              <a:endParaRPr lang="es-ES" sz="2100" u="none" dirty="0">
                <a:solidFill>
                  <a:srgbClr val="002060"/>
                </a:solidFill>
                <a:latin typeface="Calibri"/>
                <a:cs typeface="Arial" charset="0"/>
              </a:endParaRPr>
            </a:p>
          </p:txBody>
        </p:sp>
        <p:sp>
          <p:nvSpPr>
            <p:cNvPr id="77834" name="AutoShape 10"/>
            <p:cNvSpPr>
              <a:spLocks noChangeArrowheads="1"/>
            </p:cNvSpPr>
            <p:nvPr/>
          </p:nvSpPr>
          <p:spPr bwMode="auto">
            <a:xfrm>
              <a:off x="1104" y="2496"/>
              <a:ext cx="3176" cy="1632"/>
            </a:xfrm>
            <a:prstGeom prst="star16">
              <a:avLst>
                <a:gd name="adj" fmla="val 37500"/>
              </a:avLst>
            </a:prstGeom>
            <a:noFill/>
            <a:ln w="9525">
              <a:solidFill>
                <a:srgbClr val="FFFF00"/>
              </a:solidFill>
              <a:miter lim="800000"/>
              <a:headEnd/>
              <a:tailEnd/>
            </a:ln>
            <a:effectLst/>
          </p:spPr>
          <p:txBody>
            <a:bodyPr wrap="none" anchor="ctr"/>
            <a:lstStyle/>
            <a:p>
              <a:pPr eaLnBrk="1" fontAlgn="auto" hangingPunct="1">
                <a:spcBef>
                  <a:spcPts val="0"/>
                </a:spcBef>
                <a:spcAft>
                  <a:spcPts val="0"/>
                </a:spcAft>
              </a:pPr>
              <a:endParaRPr lang="es-ES" sz="1350" u="none">
                <a:solidFill>
                  <a:srgbClr val="002060"/>
                </a:solidFill>
                <a:latin typeface="Calibri"/>
              </a:endParaRPr>
            </a:p>
          </p:txBody>
        </p:sp>
      </p:grpSp>
      <p:sp>
        <p:nvSpPr>
          <p:cNvPr id="7" name="6 CuadroTexto"/>
          <p:cNvSpPr txBox="1"/>
          <p:nvPr/>
        </p:nvSpPr>
        <p:spPr>
          <a:xfrm>
            <a:off x="323529" y="5892783"/>
            <a:ext cx="8820472"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eaLnBrk="1" fontAlgn="auto" hangingPunct="1">
              <a:spcBef>
                <a:spcPts val="0"/>
              </a:spcBef>
              <a:spcAft>
                <a:spcPts val="0"/>
              </a:spcAft>
            </a:pPr>
            <a:r>
              <a:rPr lang="es-MX" sz="1600" b="1" u="none" dirty="0">
                <a:solidFill>
                  <a:srgbClr val="006699"/>
                </a:solidFill>
              </a:rPr>
              <a:t>Cuando se trata de comparar la dispersión de dos grupos respecto a la misma variable registrada en la misma unidad de medida, se debe comparar directamente la desviación típica (varianza) de ambos grupos. </a:t>
            </a:r>
            <a:endParaRPr lang="es-ES" sz="1600" b="1" u="none" dirty="0">
              <a:solidFill>
                <a:srgbClr val="006699"/>
              </a:solidFill>
            </a:endParaRPr>
          </a:p>
        </p:txBody>
      </p:sp>
      <p:sp>
        <p:nvSpPr>
          <p:cNvPr id="8" name="7 CuadroTexto"/>
          <p:cNvSpPr txBox="1"/>
          <p:nvPr/>
        </p:nvSpPr>
        <p:spPr>
          <a:xfrm>
            <a:off x="114059" y="2881417"/>
            <a:ext cx="6300192" cy="2862322"/>
          </a:xfrm>
          <a:prstGeom prst="rect">
            <a:avLst/>
          </a:prstGeom>
          <a:noFill/>
        </p:spPr>
        <p:txBody>
          <a:bodyPr wrap="square" rtlCol="0">
            <a:spAutoFit/>
          </a:bodyPr>
          <a:lstStyle/>
          <a:p>
            <a:pPr algn="just" eaLnBrk="1" fontAlgn="auto" hangingPunct="1">
              <a:spcBef>
                <a:spcPts val="0"/>
              </a:spcBef>
              <a:spcAft>
                <a:spcPts val="0"/>
              </a:spcAft>
            </a:pPr>
            <a:r>
              <a:rPr lang="es-MX" sz="1800" b="1" u="none" dirty="0">
                <a:solidFill>
                  <a:srgbClr val="002060"/>
                </a:solidFill>
                <a:latin typeface="Calibri"/>
              </a:rPr>
              <a:t>Aparentemente  según el coeficiente de variación el grupo 1 es mucho más disperso respecto a la talla que el grupo 2, lo cual no es cierto, el grupo 2 es mucho más alto que el grupo 1, lo que se manifiesta en el promedio, no así en la desviación estándar, ya que es la diferencia promedio de cada valor respecto a la media, no importa si esos valores son altos o bajos, ya que su media también será alta o baja.  En el G.1 la talla de cada paciente, como promedio, se desvía de la talla media unos 4 cm, al igual que en el G.2 </a:t>
            </a:r>
            <a:endParaRPr lang="es-ES" sz="1800" b="1" u="none" dirty="0">
              <a:solidFill>
                <a:srgbClr val="002060"/>
              </a:solidFill>
              <a:latin typeface="Calibri"/>
            </a:endParaRPr>
          </a:p>
          <a:p>
            <a:pPr algn="just" eaLnBrk="1" fontAlgn="auto" hangingPunct="1">
              <a:spcBef>
                <a:spcPts val="0"/>
              </a:spcBef>
              <a:spcAft>
                <a:spcPts val="0"/>
              </a:spcAft>
            </a:pPr>
            <a:endParaRPr lang="es-ES" sz="1800" u="none" dirty="0">
              <a:solidFill>
                <a:srgbClr val="002060"/>
              </a:solidFill>
              <a:latin typeface="Calibri"/>
            </a:endParaRPr>
          </a:p>
        </p:txBody>
      </p:sp>
      <p:sp>
        <p:nvSpPr>
          <p:cNvPr id="10" name="9 CuadroTexto"/>
          <p:cNvSpPr txBox="1"/>
          <p:nvPr/>
        </p:nvSpPr>
        <p:spPr>
          <a:xfrm>
            <a:off x="4733765" y="1243020"/>
            <a:ext cx="4069835" cy="1200329"/>
          </a:xfrm>
          <a:prstGeom prst="rect">
            <a:avLst/>
          </a:prstGeom>
          <a:noFill/>
        </p:spPr>
        <p:txBody>
          <a:bodyPr wrap="square" rtlCol="0">
            <a:spAutoFit/>
          </a:bodyPr>
          <a:lstStyle/>
          <a:p>
            <a:pPr algn="just" eaLnBrk="1" fontAlgn="auto" hangingPunct="1">
              <a:spcBef>
                <a:spcPts val="0"/>
              </a:spcBef>
              <a:spcAft>
                <a:spcPts val="0"/>
              </a:spcAft>
            </a:pPr>
            <a:r>
              <a:rPr lang="es-MX" sz="1800" b="1" u="none" dirty="0">
                <a:solidFill>
                  <a:srgbClr val="006699"/>
                </a:solidFill>
                <a:latin typeface="Calibri"/>
              </a:rPr>
              <a:t>Ambos grupos tienen igual dispersión respecto a la talla, ya que poseen igual desviación estándar, pero las medias son bien diferentes.</a:t>
            </a:r>
            <a:endParaRPr lang="es-ES" sz="1800" u="none" dirty="0">
              <a:solidFill>
                <a:srgbClr val="006699"/>
              </a:solidFill>
              <a:latin typeface="Calibri"/>
            </a:endParaRPr>
          </a:p>
        </p:txBody>
      </p:sp>
    </p:spTree>
    <p:extLst>
      <p:ext uri="{BB962C8B-B14F-4D97-AF65-F5344CB8AC3E}">
        <p14:creationId xmlns:p14="http://schemas.microsoft.com/office/powerpoint/2010/main" val="23488969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393363" y="307809"/>
            <a:ext cx="6172200" cy="597681"/>
          </a:xfrm>
        </p:spPr>
        <p:txBody>
          <a:bodyPr>
            <a:normAutofit/>
          </a:bodyPr>
          <a:lstStyle/>
          <a:p>
            <a:r>
              <a:rPr lang="es-ES" sz="2100" b="1" dirty="0">
                <a:solidFill>
                  <a:srgbClr val="FFC000"/>
                </a:solidFill>
              </a:rPr>
              <a:t>Variable estandarizada. Puntuaciones standard</a:t>
            </a:r>
            <a:endParaRPr lang="es-ES" sz="2100" b="1" dirty="0">
              <a:solidFill>
                <a:srgbClr val="FFC000"/>
              </a:solidFill>
            </a:endParaRPr>
          </a:p>
        </p:txBody>
      </p:sp>
      <p:sp>
        <p:nvSpPr>
          <p:cNvPr id="4" name="3 CuadroTexto"/>
          <p:cNvSpPr txBox="1"/>
          <p:nvPr/>
        </p:nvSpPr>
        <p:spPr>
          <a:xfrm>
            <a:off x="72009" y="1098440"/>
            <a:ext cx="8964487" cy="2616101"/>
          </a:xfrm>
          <a:prstGeom prst="rect">
            <a:avLst/>
          </a:prstGeom>
          <a:noFill/>
        </p:spPr>
        <p:txBody>
          <a:bodyPr wrap="square" rtlCol="0">
            <a:spAutoFit/>
          </a:bodyPr>
          <a:lstStyle/>
          <a:p>
            <a:pPr eaLnBrk="1" fontAlgn="auto" hangingPunct="1">
              <a:spcBef>
                <a:spcPts val="0"/>
              </a:spcBef>
              <a:spcAft>
                <a:spcPts val="0"/>
              </a:spcAft>
            </a:pPr>
            <a:r>
              <a:rPr lang="es-ES" sz="2000" b="1" u="none" dirty="0">
                <a:solidFill>
                  <a:srgbClr val="FFFF00"/>
                </a:solidFill>
                <a:latin typeface="Calibri"/>
              </a:rPr>
              <a:t>La variable    </a:t>
            </a:r>
          </a:p>
          <a:p>
            <a:pPr eaLnBrk="1" fontAlgn="auto" hangingPunct="1">
              <a:spcBef>
                <a:spcPts val="0"/>
              </a:spcBef>
              <a:spcAft>
                <a:spcPts val="0"/>
              </a:spcAft>
            </a:pPr>
            <a:endParaRPr lang="es-ES" sz="2000" b="1" u="none" dirty="0">
              <a:solidFill>
                <a:srgbClr val="FFFF00"/>
              </a:solidFill>
              <a:latin typeface="Calibri"/>
            </a:endParaRPr>
          </a:p>
          <a:p>
            <a:pPr eaLnBrk="1" fontAlgn="auto" hangingPunct="1">
              <a:spcBef>
                <a:spcPts val="0"/>
              </a:spcBef>
              <a:spcAft>
                <a:spcPts val="0"/>
              </a:spcAft>
            </a:pPr>
            <a:endParaRPr lang="es-ES" b="1" u="none" dirty="0">
              <a:solidFill>
                <a:srgbClr val="FFFF00"/>
              </a:solidFill>
              <a:latin typeface="Calibri"/>
            </a:endParaRPr>
          </a:p>
          <a:p>
            <a:pPr eaLnBrk="1" fontAlgn="auto" hangingPunct="1">
              <a:spcBef>
                <a:spcPts val="0"/>
              </a:spcBef>
              <a:spcAft>
                <a:spcPts val="0"/>
              </a:spcAft>
            </a:pPr>
            <a:r>
              <a:rPr lang="es-ES" sz="2000" b="1" u="none" dirty="0" smtClean="0">
                <a:solidFill>
                  <a:srgbClr val="FFFF00"/>
                </a:solidFill>
                <a:latin typeface="Calibri"/>
              </a:rPr>
              <a:t>que </a:t>
            </a:r>
            <a:r>
              <a:rPr lang="es-ES" sz="2000" b="1" u="none" dirty="0">
                <a:solidFill>
                  <a:srgbClr val="FFFF00"/>
                </a:solidFill>
                <a:latin typeface="Calibri"/>
              </a:rPr>
              <a:t>mide la desviación de la media en  unidades  de la desviación estándar es llamada la variable estandarizada  y es una cantidad sin dimensión ,es decir es independiente de las unidades usadas.</a:t>
            </a:r>
          </a:p>
          <a:p>
            <a:pPr eaLnBrk="1" fontAlgn="auto" hangingPunct="1">
              <a:spcBef>
                <a:spcPts val="0"/>
              </a:spcBef>
              <a:spcAft>
                <a:spcPts val="0"/>
              </a:spcAft>
            </a:pPr>
            <a:endParaRPr lang="es-ES" sz="2000" u="none" dirty="0">
              <a:solidFill>
                <a:srgbClr val="FFFF00"/>
              </a:solidFill>
              <a:latin typeface="Calibri"/>
            </a:endParaRPr>
          </a:p>
          <a:p>
            <a:pPr eaLnBrk="1" fontAlgn="auto" hangingPunct="1">
              <a:spcBef>
                <a:spcPts val="0"/>
              </a:spcBef>
              <a:spcAft>
                <a:spcPts val="0"/>
              </a:spcAft>
            </a:pPr>
            <a:endParaRPr lang="es-ES" sz="2000" u="none" dirty="0">
              <a:solidFill>
                <a:srgbClr val="FFFF00"/>
              </a:solidFill>
              <a:latin typeface="Calibri"/>
            </a:endParaRPr>
          </a:p>
        </p:txBody>
      </p:sp>
      <p:cxnSp>
        <p:nvCxnSpPr>
          <p:cNvPr id="7" name="6 Conector recto"/>
          <p:cNvCxnSpPr/>
          <p:nvPr/>
        </p:nvCxnSpPr>
        <p:spPr>
          <a:xfrm flipV="1">
            <a:off x="1425575" y="1307739"/>
            <a:ext cx="184901" cy="947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1831797" y="905490"/>
            <a:ext cx="1125149" cy="1015663"/>
          </a:xfrm>
          <a:prstGeom prst="rect">
            <a:avLst/>
          </a:prstGeom>
          <a:noFill/>
          <a:ln>
            <a:solidFill>
              <a:schemeClr val="bg1"/>
            </a:solidFill>
          </a:ln>
        </p:spPr>
        <p:txBody>
          <a:bodyPr wrap="square" rtlCol="0">
            <a:spAutoFit/>
          </a:bodyPr>
          <a:lstStyle/>
          <a:p>
            <a:pPr eaLnBrk="1" fontAlgn="auto" hangingPunct="1">
              <a:spcBef>
                <a:spcPts val="0"/>
              </a:spcBef>
              <a:spcAft>
                <a:spcPts val="0"/>
              </a:spcAft>
            </a:pPr>
            <a:endParaRPr lang="es-ES" sz="1500" b="1" u="none" dirty="0">
              <a:solidFill>
                <a:srgbClr val="FFFF00"/>
              </a:solidFill>
              <a:latin typeface="Calibri"/>
            </a:endParaRPr>
          </a:p>
          <a:p>
            <a:pPr eaLnBrk="1" fontAlgn="auto" hangingPunct="1">
              <a:spcBef>
                <a:spcPts val="0"/>
              </a:spcBef>
              <a:spcAft>
                <a:spcPts val="0"/>
              </a:spcAft>
            </a:pPr>
            <a:r>
              <a:rPr lang="es-ES" sz="1500" b="1" u="none" dirty="0">
                <a:solidFill>
                  <a:srgbClr val="FFFF00"/>
                </a:solidFill>
                <a:latin typeface="Calibri"/>
              </a:rPr>
              <a:t>Z =  </a:t>
            </a:r>
            <a:r>
              <a:rPr lang="es-ES" sz="1500" b="1" dirty="0">
                <a:solidFill>
                  <a:srgbClr val="FFFF00"/>
                </a:solidFill>
                <a:latin typeface="Calibri"/>
              </a:rPr>
              <a:t>X   -  X</a:t>
            </a:r>
          </a:p>
          <a:p>
            <a:pPr eaLnBrk="1" fontAlgn="auto" hangingPunct="1">
              <a:spcBef>
                <a:spcPts val="0"/>
              </a:spcBef>
              <a:spcAft>
                <a:spcPts val="0"/>
              </a:spcAft>
            </a:pPr>
            <a:r>
              <a:rPr lang="es-ES" sz="1500" b="1" u="none" dirty="0">
                <a:solidFill>
                  <a:srgbClr val="FFFF00"/>
                </a:solidFill>
                <a:latin typeface="Calibri"/>
              </a:rPr>
              <a:t>            S</a:t>
            </a:r>
          </a:p>
          <a:p>
            <a:pPr eaLnBrk="1" fontAlgn="auto" hangingPunct="1">
              <a:spcBef>
                <a:spcPts val="0"/>
              </a:spcBef>
              <a:spcAft>
                <a:spcPts val="0"/>
              </a:spcAft>
            </a:pPr>
            <a:endParaRPr lang="es-ES" sz="1500" b="1" u="none" dirty="0">
              <a:solidFill>
                <a:srgbClr val="FFFF00"/>
              </a:solidFill>
              <a:latin typeface="Calibri"/>
            </a:endParaRPr>
          </a:p>
        </p:txBody>
      </p:sp>
      <p:sp>
        <p:nvSpPr>
          <p:cNvPr id="11" name="10 CuadroTexto"/>
          <p:cNvSpPr txBox="1"/>
          <p:nvPr/>
        </p:nvSpPr>
        <p:spPr>
          <a:xfrm>
            <a:off x="105046" y="3397704"/>
            <a:ext cx="8697492" cy="1446550"/>
          </a:xfrm>
          <a:prstGeom prst="rect">
            <a:avLst/>
          </a:prstGeom>
          <a:solidFill>
            <a:schemeClr val="lt1"/>
          </a:solidFill>
        </p:spPr>
        <p:txBody>
          <a:bodyPr wrap="square" rtlCol="0">
            <a:spAutoFit/>
          </a:bodyPr>
          <a:lstStyle/>
          <a:p>
            <a:pPr algn="just" eaLnBrk="1" fontAlgn="auto" hangingPunct="1">
              <a:spcBef>
                <a:spcPts val="0"/>
              </a:spcBef>
              <a:spcAft>
                <a:spcPts val="0"/>
              </a:spcAft>
            </a:pPr>
            <a:r>
              <a:rPr lang="es-ES" sz="2000" b="1" dirty="0">
                <a:solidFill>
                  <a:srgbClr val="002060"/>
                </a:solidFill>
                <a:latin typeface="Calibri"/>
              </a:rPr>
              <a:t>Ejemplo:  </a:t>
            </a:r>
            <a:r>
              <a:rPr lang="es-ES" sz="2000" b="1" u="none" dirty="0">
                <a:solidFill>
                  <a:srgbClr val="002060"/>
                </a:solidFill>
                <a:latin typeface="Calibri"/>
              </a:rPr>
              <a:t>Un estudiante obtuvo 84  en la prueba de ingreso de matemática donde la nota promedio fue 76 y desviación estándar 10, mientras en  </a:t>
            </a:r>
            <a:r>
              <a:rPr lang="es-ES" sz="2800" b="1" u="none" dirty="0">
                <a:solidFill>
                  <a:srgbClr val="002060"/>
                </a:solidFill>
                <a:latin typeface="Calibri"/>
              </a:rPr>
              <a:t>historia</a:t>
            </a:r>
            <a:r>
              <a:rPr lang="es-ES" sz="2000" b="1" u="none" dirty="0">
                <a:solidFill>
                  <a:srgbClr val="002060"/>
                </a:solidFill>
                <a:latin typeface="Calibri"/>
              </a:rPr>
              <a:t>   recibió    90 y en este la nota promedio fue 82 y desviación estándar 16.  ¿En cual asignatura su conocimiento fue mas alto?.</a:t>
            </a:r>
          </a:p>
        </p:txBody>
      </p:sp>
      <p:sp>
        <p:nvSpPr>
          <p:cNvPr id="12" name="11 CuadroTexto"/>
          <p:cNvSpPr txBox="1"/>
          <p:nvPr/>
        </p:nvSpPr>
        <p:spPr>
          <a:xfrm>
            <a:off x="1455128" y="4986895"/>
            <a:ext cx="302433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eaLnBrk="1" fontAlgn="auto" hangingPunct="1">
              <a:spcBef>
                <a:spcPts val="0"/>
              </a:spcBef>
              <a:spcAft>
                <a:spcPts val="0"/>
              </a:spcAft>
            </a:pPr>
            <a:r>
              <a:rPr lang="es-ES" sz="1800" b="1" u="none">
                <a:solidFill>
                  <a:prstClr val="black"/>
                </a:solidFill>
              </a:rPr>
              <a:t>Matemática   Z=84-76/10=0,8  </a:t>
            </a:r>
            <a:endParaRPr lang="es-ES" sz="1800" b="1" u="none" dirty="0">
              <a:solidFill>
                <a:prstClr val="black"/>
              </a:solidFill>
            </a:endParaRPr>
          </a:p>
        </p:txBody>
      </p:sp>
      <p:sp>
        <p:nvSpPr>
          <p:cNvPr id="13" name="12 CuadroTexto"/>
          <p:cNvSpPr txBox="1"/>
          <p:nvPr/>
        </p:nvSpPr>
        <p:spPr>
          <a:xfrm>
            <a:off x="5508104" y="5058216"/>
            <a:ext cx="266429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eaLnBrk="1" fontAlgn="auto" hangingPunct="1">
              <a:spcBef>
                <a:spcPts val="0"/>
              </a:spcBef>
              <a:spcAft>
                <a:spcPts val="0"/>
              </a:spcAft>
            </a:pPr>
            <a:r>
              <a:rPr lang="es-ES" sz="1800" b="1" u="none">
                <a:solidFill>
                  <a:prstClr val="black"/>
                </a:solidFill>
              </a:rPr>
              <a:t>Historia   Z=90-82/16 =0,5  </a:t>
            </a:r>
            <a:endParaRPr lang="es-ES" sz="1800" b="1" u="none" dirty="0">
              <a:solidFill>
                <a:prstClr val="black"/>
              </a:solidFill>
            </a:endParaRPr>
          </a:p>
        </p:txBody>
      </p:sp>
      <p:sp>
        <p:nvSpPr>
          <p:cNvPr id="14" name="13 CuadroTexto"/>
          <p:cNvSpPr txBox="1"/>
          <p:nvPr/>
        </p:nvSpPr>
        <p:spPr>
          <a:xfrm>
            <a:off x="323528" y="5498868"/>
            <a:ext cx="8640959"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eaLnBrk="1" fontAlgn="auto" hangingPunct="1">
              <a:spcBef>
                <a:spcPts val="0"/>
              </a:spcBef>
              <a:spcAft>
                <a:spcPts val="0"/>
              </a:spcAft>
            </a:pPr>
            <a:r>
              <a:rPr lang="es-ES" sz="1800" b="1" u="none">
                <a:solidFill>
                  <a:prstClr val="black"/>
                </a:solidFill>
              </a:rPr>
              <a:t>Tuvo una nota de 0,8 </a:t>
            </a:r>
            <a:r>
              <a:rPr lang="es-ES" sz="1800" b="1">
                <a:solidFill>
                  <a:prstClr val="black"/>
                </a:solidFill>
              </a:rPr>
              <a:t>de una </a:t>
            </a:r>
            <a:r>
              <a:rPr lang="es-ES" sz="1800" b="1" u="none">
                <a:solidFill>
                  <a:prstClr val="black"/>
                </a:solidFill>
              </a:rPr>
              <a:t>desviación estándar </a:t>
            </a:r>
            <a:r>
              <a:rPr lang="es-ES" sz="1800" b="1">
                <a:solidFill>
                  <a:prstClr val="black"/>
                </a:solidFill>
              </a:rPr>
              <a:t>sobre la media </a:t>
            </a:r>
            <a:r>
              <a:rPr lang="es-ES" sz="1800" b="1" u="none">
                <a:solidFill>
                  <a:prstClr val="black"/>
                </a:solidFill>
              </a:rPr>
              <a:t>en Matemática y sólo 0,5 sobre la media en Historia, por lo que su conocimiento relativo fue mayor en Matemática</a:t>
            </a:r>
            <a:r>
              <a:rPr lang="es-ES" sz="1800" b="1" u="none" dirty="0">
                <a:solidFill>
                  <a:prstClr val="black"/>
                </a:solidFill>
              </a:rPr>
              <a:t>.</a:t>
            </a:r>
          </a:p>
        </p:txBody>
      </p:sp>
    </p:spTree>
    <p:extLst>
      <p:ext uri="{BB962C8B-B14F-4D97-AF65-F5344CB8AC3E}">
        <p14:creationId xmlns:p14="http://schemas.microsoft.com/office/powerpoint/2010/main" val="25172873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3537" y="1051005"/>
            <a:ext cx="8713157" cy="1429061"/>
          </a:xfrm>
        </p:spPr>
        <p:txBody>
          <a:bodyPr>
            <a:noAutofit/>
          </a:bodyPr>
          <a:lstStyle/>
          <a:p>
            <a:pPr algn="just"/>
            <a:r>
              <a:rPr lang="es-ES" sz="2800" b="1" u="sng" dirty="0">
                <a:cs typeface="Times New Roman" pitchFamily="18" charset="0"/>
              </a:rPr>
              <a:t>Proporción</a:t>
            </a:r>
            <a:r>
              <a:rPr lang="es-ES" sz="2800" dirty="0"/>
              <a:t>: R</a:t>
            </a:r>
            <a:r>
              <a:rPr lang="es-ES" sz="2400" b="1" dirty="0"/>
              <a:t>elación por cociente entre el número de  unidades de análisis que pertenecen a un grupo o categoría (</a:t>
            </a:r>
            <a:r>
              <a:rPr lang="es-ES" sz="2400" b="1" dirty="0"/>
              <a:t>a</a:t>
            </a:r>
            <a:r>
              <a:rPr lang="es-ES" sz="2400" b="1" dirty="0"/>
              <a:t>) de una variable y el total de las unidades de análisis estudiadas (</a:t>
            </a:r>
            <a:r>
              <a:rPr lang="es-ES" sz="2400" b="1" dirty="0"/>
              <a:t>n</a:t>
            </a:r>
            <a:r>
              <a:rPr lang="es-ES" sz="2400" b="1" dirty="0"/>
              <a:t>). </a:t>
            </a:r>
            <a:endParaRPr lang="es-ES" sz="2800" b="1" dirty="0"/>
          </a:p>
        </p:txBody>
      </p:sp>
      <p:sp>
        <p:nvSpPr>
          <p:cNvPr id="3079" name="Text Box 7"/>
          <p:cNvSpPr txBox="1">
            <a:spLocks noChangeArrowheads="1"/>
          </p:cNvSpPr>
          <p:nvPr/>
        </p:nvSpPr>
        <p:spPr bwMode="auto">
          <a:xfrm>
            <a:off x="4328193" y="3000293"/>
            <a:ext cx="3445624"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1" fontAlgn="auto" hangingPunct="1">
              <a:spcBef>
                <a:spcPct val="50000"/>
              </a:spcBef>
              <a:spcAft>
                <a:spcPts val="0"/>
              </a:spcAft>
            </a:pPr>
            <a:r>
              <a:rPr lang="es-ES_tradnl" sz="1800" u="none" dirty="0">
                <a:solidFill>
                  <a:prstClr val="black"/>
                </a:solidFill>
                <a:latin typeface="Arial" charset="0"/>
              </a:rPr>
              <a:t> </a:t>
            </a:r>
            <a:r>
              <a:rPr lang="es-ES_tradnl" sz="1800" b="1" u="none" dirty="0">
                <a:solidFill>
                  <a:prstClr val="black"/>
                </a:solidFill>
                <a:latin typeface="Arial" charset="0"/>
              </a:rPr>
              <a:t>(0 </a:t>
            </a:r>
            <a:r>
              <a:rPr lang="es-ES_tradnl" sz="1800" b="1" u="none" dirty="0">
                <a:solidFill>
                  <a:prstClr val="black"/>
                </a:solidFill>
                <a:latin typeface="Arial" charset="0"/>
                <a:sym typeface="Symbol" pitchFamily="18" charset="2"/>
              </a:rPr>
              <a:t> proporción  1)</a:t>
            </a:r>
            <a:endParaRPr lang="es-ES" sz="1800" b="1" u="none" dirty="0">
              <a:solidFill>
                <a:prstClr val="black"/>
              </a:solidFill>
              <a:latin typeface="Arial" charset="0"/>
              <a:sym typeface="Symbol" pitchFamily="18" charset="2"/>
            </a:endParaRPr>
          </a:p>
        </p:txBody>
      </p:sp>
      <p:sp>
        <p:nvSpPr>
          <p:cNvPr id="10" name="Rectangle 2"/>
          <p:cNvSpPr txBox="1">
            <a:spLocks noChangeArrowheads="1"/>
          </p:cNvSpPr>
          <p:nvPr/>
        </p:nvSpPr>
        <p:spPr>
          <a:xfrm>
            <a:off x="149414" y="4086199"/>
            <a:ext cx="8746622" cy="1156124"/>
          </a:xfrm>
          <a:prstGeom prst="rect">
            <a:avLst/>
          </a:prstGeom>
        </p:spPr>
        <p:txBody>
          <a:bodyPr vert="horz" lIns="68580" tIns="34290" rIns="68580" bIns="34290" rtlCol="0" anchor="ctr">
            <a:noAutofit/>
          </a:bodyPr>
          <a:lstStyle/>
          <a:p>
            <a:pPr algn="just" eaLnBrk="1" fontAlgn="auto" hangingPunct="1">
              <a:spcAft>
                <a:spcPts val="0"/>
              </a:spcAft>
            </a:pPr>
            <a:r>
              <a:rPr lang="es-ES_tradnl" sz="3200" b="1" dirty="0">
                <a:solidFill>
                  <a:prstClr val="black"/>
                </a:solidFill>
                <a:latin typeface="Calibri"/>
                <a:ea typeface="+mj-ea"/>
                <a:cs typeface="+mj-cs"/>
              </a:rPr>
              <a:t>Porcentaje</a:t>
            </a:r>
            <a:r>
              <a:rPr lang="es-ES_tradnl" b="1" dirty="0">
                <a:solidFill>
                  <a:prstClr val="black"/>
                </a:solidFill>
                <a:latin typeface="Calibri"/>
                <a:ea typeface="+mj-ea"/>
                <a:cs typeface="+mj-cs"/>
              </a:rPr>
              <a:t> </a:t>
            </a:r>
            <a:r>
              <a:rPr lang="es-ES_tradnl" b="1" u="none" dirty="0">
                <a:solidFill>
                  <a:prstClr val="black"/>
                </a:solidFill>
                <a:latin typeface="Calibri"/>
              </a:rPr>
              <a:t>: Producto de una proporción por 100. Pe</a:t>
            </a:r>
            <a:r>
              <a:rPr lang="es-ES" b="1" u="none" dirty="0" err="1">
                <a:solidFill>
                  <a:prstClr val="black"/>
                </a:solidFill>
                <a:latin typeface="Calibri"/>
              </a:rPr>
              <a:t>rmite</a:t>
            </a:r>
            <a:r>
              <a:rPr lang="es-ES" b="1" u="none" dirty="0">
                <a:solidFill>
                  <a:prstClr val="black"/>
                </a:solidFill>
                <a:latin typeface="Calibri"/>
              </a:rPr>
              <a:t> analizar el aporte, el peso específico o la importancia relativa de cada categoría respecto al total. </a:t>
            </a:r>
          </a:p>
          <a:p>
            <a:pPr algn="just" eaLnBrk="1" fontAlgn="auto" hangingPunct="1">
              <a:spcAft>
                <a:spcPts val="0"/>
              </a:spcAft>
              <a:defRPr/>
            </a:pPr>
            <a:r>
              <a:rPr lang="es-ES_tradnl" sz="1400" b="1" u="none" dirty="0">
                <a:solidFill>
                  <a:prstClr val="black"/>
                </a:solidFill>
                <a:latin typeface="Calibri"/>
                <a:ea typeface="+mj-ea"/>
                <a:cs typeface="+mj-cs"/>
              </a:rPr>
              <a:t> </a:t>
            </a:r>
            <a:endParaRPr lang="es-ES" sz="1400" b="1" u="none" dirty="0">
              <a:solidFill>
                <a:prstClr val="black"/>
              </a:solidFill>
              <a:latin typeface="Calibri"/>
              <a:ea typeface="+mj-ea"/>
              <a:cs typeface="+mj-cs"/>
            </a:endParaRPr>
          </a:p>
        </p:txBody>
      </p:sp>
      <p:sp>
        <p:nvSpPr>
          <p:cNvPr id="19" name="Text Box 4"/>
          <p:cNvSpPr txBox="1">
            <a:spLocks noChangeArrowheads="1"/>
          </p:cNvSpPr>
          <p:nvPr/>
        </p:nvSpPr>
        <p:spPr bwMode="auto">
          <a:xfrm>
            <a:off x="4719842" y="5588284"/>
            <a:ext cx="3053975" cy="600164"/>
          </a:xfrm>
          <a:prstGeom prst="rect">
            <a:avLst/>
          </a:prstGeom>
          <a:noFill/>
          <a:ln w="9525">
            <a:solidFill>
              <a:schemeClr val="tx1"/>
            </a:solidFill>
            <a:miter lim="800000"/>
            <a:headEnd/>
            <a:tailEnd/>
          </a:ln>
          <a:effectLst/>
        </p:spPr>
        <p:txBody>
          <a:bodyPr wrap="square">
            <a:spAutoFit/>
          </a:bodyPr>
          <a:lstStyle/>
          <a:p>
            <a:pPr algn="ctr" eaLnBrk="1" fontAlgn="auto" hangingPunct="1">
              <a:spcBef>
                <a:spcPct val="50000"/>
              </a:spcBef>
              <a:spcAft>
                <a:spcPts val="0"/>
              </a:spcAft>
            </a:pPr>
            <a:r>
              <a:rPr lang="es-ES_tradnl" sz="3300" u="none" dirty="0">
                <a:solidFill>
                  <a:prstClr val="black"/>
                </a:solidFill>
                <a:latin typeface="Arial" charset="0"/>
              </a:rPr>
              <a:t> </a:t>
            </a:r>
            <a:r>
              <a:rPr lang="es-ES_tradnl" sz="2100" b="1" u="none" dirty="0">
                <a:solidFill>
                  <a:prstClr val="black"/>
                </a:solidFill>
                <a:latin typeface="Arial" charset="0"/>
              </a:rPr>
              <a:t>(0 </a:t>
            </a:r>
            <a:r>
              <a:rPr lang="es-ES_tradnl" sz="2100" b="1" u="none" dirty="0">
                <a:solidFill>
                  <a:prstClr val="black"/>
                </a:solidFill>
                <a:latin typeface="Arial" charset="0"/>
                <a:sym typeface="Symbol" pitchFamily="18" charset="2"/>
              </a:rPr>
              <a:t> porcentaje  100)</a:t>
            </a:r>
            <a:endParaRPr lang="es-ES" sz="2100" b="1" u="none" dirty="0">
              <a:solidFill>
                <a:prstClr val="black"/>
              </a:solidFill>
              <a:latin typeface="Arial" charset="0"/>
              <a:sym typeface="Symbol" pitchFamily="18" charset="2"/>
            </a:endParaRPr>
          </a:p>
        </p:txBody>
      </p:sp>
      <p:sp>
        <p:nvSpPr>
          <p:cNvPr id="20" name="19 Rectángulo"/>
          <p:cNvSpPr/>
          <p:nvPr/>
        </p:nvSpPr>
        <p:spPr>
          <a:xfrm>
            <a:off x="1079177" y="404664"/>
            <a:ext cx="7281330" cy="501773"/>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lgn="ctr" eaLnBrk="1" fontAlgn="auto" hangingPunct="1">
              <a:spcBef>
                <a:spcPts val="938"/>
              </a:spcBef>
              <a:spcAft>
                <a:spcPts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2800" u="none" dirty="0">
                <a:solidFill>
                  <a:srgbClr val="3333CC"/>
                </a:solidFill>
                <a:latin typeface="Calibri"/>
                <a:ea typeface="DejaVu Sans" charset="0"/>
                <a:cs typeface="DejaVu Sans" charset="0"/>
              </a:rPr>
              <a:t>Medidas de resumen para variables cualitativas </a:t>
            </a:r>
          </a:p>
        </p:txBody>
      </p:sp>
      <mc:AlternateContent xmlns:mc="http://schemas.openxmlformats.org/markup-compatibility/2006">
        <mc:Choice xmlns:a14="http://schemas.microsoft.com/office/drawing/2010/main" Requires="a14">
          <p:sp>
            <p:nvSpPr>
              <p:cNvPr id="5" name="CuadroTexto 4"/>
              <p:cNvSpPr txBox="1"/>
              <p:nvPr/>
            </p:nvSpPr>
            <p:spPr>
              <a:xfrm>
                <a:off x="2051720" y="2785747"/>
                <a:ext cx="1732782" cy="798424"/>
              </a:xfrm>
              <a:prstGeom prst="rect">
                <a:avLst/>
              </a:prstGeom>
              <a:solidFill>
                <a:schemeClr val="tx2">
                  <a:lumMod val="20000"/>
                  <a:lumOff val="80000"/>
                </a:schemeClr>
              </a:solidFill>
            </p:spPr>
            <p:txBody>
              <a:bodyPr wrap="none" lIns="0" tIns="0" rIns="0" bIns="0"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r>
                        <a:rPr lang="es-ES" sz="3000" i="1" u="none">
                          <a:solidFill>
                            <a:prstClr val="black"/>
                          </a:solidFill>
                          <a:latin typeface="Cambria Math" panose="02040503050406030204" pitchFamily="18" charset="0"/>
                        </a:rPr>
                        <m:t>𝑃</m:t>
                      </m:r>
                      <m:r>
                        <a:rPr lang="es-ES" sz="3000" i="1" u="none">
                          <a:solidFill>
                            <a:prstClr val="black"/>
                          </a:solidFill>
                          <a:latin typeface="Cambria Math" panose="02040503050406030204" pitchFamily="18" charset="0"/>
                        </a:rPr>
                        <m:t>=</m:t>
                      </m:r>
                      <m:f>
                        <m:fPr>
                          <m:ctrlPr>
                            <a:rPr lang="es-ES" sz="3000" i="1" u="none">
                              <a:solidFill>
                                <a:prstClr val="black"/>
                              </a:solidFill>
                              <a:latin typeface="Cambria Math" panose="02040503050406030204" pitchFamily="18" charset="0"/>
                            </a:rPr>
                          </m:ctrlPr>
                        </m:fPr>
                        <m:num>
                          <m:r>
                            <a:rPr lang="es-ES" sz="3000" i="1" u="none">
                              <a:solidFill>
                                <a:prstClr val="black"/>
                              </a:solidFill>
                              <a:latin typeface="Cambria Math" panose="02040503050406030204" pitchFamily="18" charset="0"/>
                            </a:rPr>
                            <m:t>𝑎</m:t>
                          </m:r>
                        </m:num>
                        <m:den>
                          <m:r>
                            <a:rPr lang="es-ES" sz="3000" i="1" u="none">
                              <a:solidFill>
                                <a:prstClr val="black"/>
                              </a:solidFill>
                              <a:latin typeface="Cambria Math" panose="02040503050406030204" pitchFamily="18" charset="0"/>
                            </a:rPr>
                            <m:t>𝑎</m:t>
                          </m:r>
                          <m:r>
                            <a:rPr lang="es-ES" sz="3000" i="1" u="none">
                              <a:solidFill>
                                <a:prstClr val="black"/>
                              </a:solidFill>
                              <a:latin typeface="Cambria Math" panose="02040503050406030204" pitchFamily="18" charset="0"/>
                            </a:rPr>
                            <m:t>+</m:t>
                          </m:r>
                          <m:r>
                            <a:rPr lang="es-ES" sz="3000" i="1" u="none">
                              <a:solidFill>
                                <a:prstClr val="black"/>
                              </a:solidFill>
                              <a:latin typeface="Cambria Math" panose="02040503050406030204" pitchFamily="18" charset="0"/>
                            </a:rPr>
                            <m:t>𝑏</m:t>
                          </m:r>
                        </m:den>
                      </m:f>
                    </m:oMath>
                  </m:oMathPara>
                </a14:m>
                <a:endParaRPr lang="es-ES" sz="3000" u="none" dirty="0">
                  <a:solidFill>
                    <a:prstClr val="black"/>
                  </a:solidFill>
                  <a:latin typeface="Calibri"/>
                </a:endParaRPr>
              </a:p>
            </p:txBody>
          </p:sp>
        </mc:Choice>
        <mc:Fallback>
          <p:sp>
            <p:nvSpPr>
              <p:cNvPr id="5" name="CuadroTexto 4"/>
              <p:cNvSpPr txBox="1">
                <a:spLocks noRot="1" noChangeAspect="1" noMove="1" noResize="1" noEditPoints="1" noAdjustHandles="1" noChangeArrowheads="1" noChangeShapeType="1" noTextEdit="1"/>
              </p:cNvSpPr>
              <p:nvPr/>
            </p:nvSpPr>
            <p:spPr>
              <a:xfrm>
                <a:off x="2051720" y="2785747"/>
                <a:ext cx="1732782" cy="798424"/>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23" name="CuadroTexto 22"/>
              <p:cNvSpPr txBox="1"/>
              <p:nvPr/>
            </p:nvSpPr>
            <p:spPr>
              <a:xfrm>
                <a:off x="1340694" y="5588284"/>
                <a:ext cx="2089033" cy="617861"/>
              </a:xfrm>
              <a:prstGeom prst="rect">
                <a:avLst/>
              </a:prstGeom>
              <a:solidFill>
                <a:schemeClr val="tx2">
                  <a:lumMod val="20000"/>
                  <a:lumOff val="80000"/>
                </a:schemeClr>
              </a:solidFill>
            </p:spPr>
            <p:txBody>
              <a:bodyPr wrap="none" lIns="0" tIns="0" rIns="0" bIns="0" rtlCol="0">
                <a:spAutoFit/>
              </a:bodyPr>
              <a:lstStyle/>
              <a:p>
                <a:pPr eaLnBrk="1" fontAlgn="auto" hangingPunct="1">
                  <a:spcBef>
                    <a:spcPts val="0"/>
                  </a:spcBef>
                  <a:spcAft>
                    <a:spcPts val="0"/>
                  </a:spcAft>
                </a:pPr>
                <a14:m>
                  <m:oMath xmlns:m="http://schemas.openxmlformats.org/officeDocument/2006/math">
                    <m:r>
                      <a:rPr lang="es-ES" sz="3000" i="1" u="none">
                        <a:solidFill>
                          <a:prstClr val="black"/>
                        </a:solidFill>
                        <a:latin typeface="Cambria Math" panose="02040503050406030204" pitchFamily="18" charset="0"/>
                      </a:rPr>
                      <m:t>𝑃</m:t>
                    </m:r>
                    <m:r>
                      <a:rPr lang="es-ES" sz="3000" i="1" u="none">
                        <a:solidFill>
                          <a:prstClr val="black"/>
                        </a:solidFill>
                        <a:latin typeface="Cambria Math" panose="02040503050406030204" pitchFamily="18" charset="0"/>
                      </a:rPr>
                      <m:t>=</m:t>
                    </m:r>
                    <m:f>
                      <m:fPr>
                        <m:ctrlPr>
                          <a:rPr lang="es-ES" sz="3000" i="1" u="none">
                            <a:solidFill>
                              <a:prstClr val="black"/>
                            </a:solidFill>
                            <a:latin typeface="Cambria Math" panose="02040503050406030204" pitchFamily="18" charset="0"/>
                          </a:rPr>
                        </m:ctrlPr>
                      </m:fPr>
                      <m:num>
                        <m:r>
                          <a:rPr lang="es-ES" sz="3000" i="1" u="none">
                            <a:solidFill>
                              <a:prstClr val="black"/>
                            </a:solidFill>
                            <a:latin typeface="Cambria Math" panose="02040503050406030204" pitchFamily="18" charset="0"/>
                          </a:rPr>
                          <m:t>𝑎</m:t>
                        </m:r>
                      </m:num>
                      <m:den>
                        <m:r>
                          <a:rPr lang="es-ES" sz="3000" i="1" u="none">
                            <a:solidFill>
                              <a:prstClr val="black"/>
                            </a:solidFill>
                            <a:latin typeface="Cambria Math" panose="02040503050406030204" pitchFamily="18" charset="0"/>
                          </a:rPr>
                          <m:t>𝑎</m:t>
                        </m:r>
                        <m:r>
                          <a:rPr lang="es-ES" sz="3000" i="1" u="none">
                            <a:solidFill>
                              <a:prstClr val="black"/>
                            </a:solidFill>
                            <a:latin typeface="Cambria Math" panose="02040503050406030204" pitchFamily="18" charset="0"/>
                          </a:rPr>
                          <m:t>+</m:t>
                        </m:r>
                        <m:r>
                          <a:rPr lang="es-ES" sz="3000" i="1" u="none">
                            <a:solidFill>
                              <a:prstClr val="black"/>
                            </a:solidFill>
                            <a:latin typeface="Cambria Math" panose="02040503050406030204" pitchFamily="18" charset="0"/>
                          </a:rPr>
                          <m:t>𝑏</m:t>
                        </m:r>
                      </m:den>
                    </m:f>
                  </m:oMath>
                </a14:m>
                <a:r>
                  <a:rPr lang="es-ES" sz="3000" u="none" dirty="0">
                    <a:solidFill>
                      <a:prstClr val="black"/>
                    </a:solidFill>
                    <a:latin typeface="Calibri"/>
                  </a:rPr>
                  <a:t>*100</a:t>
                </a:r>
              </a:p>
            </p:txBody>
          </p:sp>
        </mc:Choice>
        <mc:Fallback>
          <p:sp>
            <p:nvSpPr>
              <p:cNvPr id="23" name="CuadroTexto 22"/>
              <p:cNvSpPr txBox="1">
                <a:spLocks noRot="1" noChangeAspect="1" noMove="1" noResize="1" noEditPoints="1" noAdjustHandles="1" noChangeArrowheads="1" noChangeShapeType="1" noTextEdit="1"/>
              </p:cNvSpPr>
              <p:nvPr/>
            </p:nvSpPr>
            <p:spPr>
              <a:xfrm>
                <a:off x="1340694" y="5588284"/>
                <a:ext cx="2089033" cy="617861"/>
              </a:xfrm>
              <a:prstGeom prst="rect">
                <a:avLst/>
              </a:prstGeom>
              <a:blipFill rotWithShape="0">
                <a:blip r:embed="rId4"/>
                <a:stretch>
                  <a:fillRect t="-9901" r="-10204" b="-22772"/>
                </a:stretch>
              </a:blipFill>
            </p:spPr>
            <p:txBody>
              <a:bodyPr/>
              <a:lstStyle/>
              <a:p>
                <a:r>
                  <a:rPr lang="es-ES">
                    <a:noFill/>
                  </a:rPr>
                  <a:t> </a:t>
                </a:r>
              </a:p>
            </p:txBody>
          </p:sp>
        </mc:Fallback>
      </mc:AlternateContent>
    </p:spTree>
    <p:extLst>
      <p:ext uri="{BB962C8B-B14F-4D97-AF65-F5344CB8AC3E}">
        <p14:creationId xmlns:p14="http://schemas.microsoft.com/office/powerpoint/2010/main" val="1932254782"/>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1691680" y="753315"/>
            <a:ext cx="5372100" cy="624883"/>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_tradnl" sz="3600" dirty="0">
                <a:solidFill>
                  <a:srgbClr val="3333CC"/>
                </a:solidFill>
                <a:ea typeface="DejaVu Sans" charset="0"/>
                <a:cs typeface="DejaVu Sans" charset="0"/>
              </a:rPr>
              <a:t>Ejemplo</a:t>
            </a:r>
            <a:endParaRPr lang="es-ES" sz="3600" dirty="0">
              <a:solidFill>
                <a:srgbClr val="3333CC"/>
              </a:solidFill>
              <a:ea typeface="DejaVu Sans" charset="0"/>
              <a:cs typeface="DejaVu Sans" charset="0"/>
            </a:endParaRPr>
          </a:p>
        </p:txBody>
      </p:sp>
      <p:graphicFrame>
        <p:nvGraphicFramePr>
          <p:cNvPr id="15460" name="Group 1124"/>
          <p:cNvGraphicFramePr>
            <a:graphicFrameLocks noGrp="1"/>
          </p:cNvGraphicFramePr>
          <p:nvPr>
            <p:extLst>
              <p:ext uri="{D42A27DB-BD31-4B8C-83A1-F6EECF244321}">
                <p14:modId xmlns:p14="http://schemas.microsoft.com/office/powerpoint/2010/main" val="758082981"/>
              </p:ext>
            </p:extLst>
          </p:nvPr>
        </p:nvGraphicFramePr>
        <p:xfrm>
          <a:off x="629560" y="2000250"/>
          <a:ext cx="8118903" cy="3467100"/>
        </p:xfrm>
        <a:graphic>
          <a:graphicData uri="http://schemas.openxmlformats.org/drawingml/2006/table">
            <a:tbl>
              <a:tblPr/>
              <a:tblGrid>
                <a:gridCol w="1763866"/>
                <a:gridCol w="1128027"/>
                <a:gridCol w="3724440"/>
                <a:gridCol w="1502570"/>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1" i="0" u="none" strike="noStrike" cap="none" normalizeH="0" baseline="0" dirty="0" smtClean="0">
                          <a:ln>
                            <a:noFill/>
                          </a:ln>
                          <a:solidFill>
                            <a:srgbClr val="C00000"/>
                          </a:solidFill>
                          <a:effectLst/>
                          <a:latin typeface="Arial" charset="0"/>
                        </a:rPr>
                        <a:t>Sexo</a:t>
                      </a:r>
                      <a:endParaRPr kumimoji="0" lang="es-ES" sz="2100" b="1" i="0" u="none" strike="noStrike" cap="none" normalizeH="0" baseline="0" dirty="0" smtClean="0">
                        <a:ln>
                          <a:noFill/>
                        </a:ln>
                        <a:solidFill>
                          <a:srgbClr val="C00000"/>
                        </a:solidFill>
                        <a:effectLst/>
                        <a:latin typeface="Arial"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1" i="0" u="none" strike="noStrike" cap="none" normalizeH="0" baseline="0" dirty="0" smtClean="0">
                          <a:ln>
                            <a:noFill/>
                          </a:ln>
                          <a:solidFill>
                            <a:srgbClr val="C00000"/>
                          </a:solidFill>
                          <a:effectLst/>
                          <a:latin typeface="Arial" charset="0"/>
                        </a:rPr>
                        <a:t>No.</a:t>
                      </a:r>
                      <a:endParaRPr kumimoji="0" lang="es-ES" sz="2100" b="1" i="0" u="none" strike="noStrike" cap="none" normalizeH="0" baseline="0" dirty="0" smtClean="0">
                        <a:ln>
                          <a:noFill/>
                        </a:ln>
                        <a:solidFill>
                          <a:srgbClr val="C00000"/>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1" i="0" u="none" strike="noStrike" cap="none" normalizeH="0" baseline="0" dirty="0" smtClean="0">
                          <a:ln>
                            <a:noFill/>
                          </a:ln>
                          <a:solidFill>
                            <a:srgbClr val="C00000"/>
                          </a:solidFill>
                          <a:effectLst/>
                          <a:latin typeface="Arial" charset="0"/>
                        </a:rPr>
                        <a:t>Proporción</a:t>
                      </a:r>
                      <a:endParaRPr kumimoji="0" lang="es-ES" sz="2100" b="1" i="0" u="none" strike="noStrike" cap="none" normalizeH="0" baseline="0" dirty="0" smtClean="0">
                        <a:ln>
                          <a:noFill/>
                        </a:ln>
                        <a:solidFill>
                          <a:srgbClr val="C00000"/>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100" b="1" i="0" u="none" strike="noStrike" cap="none" normalizeH="0" baseline="0" dirty="0" smtClean="0">
                          <a:ln>
                            <a:noFill/>
                          </a:ln>
                          <a:solidFill>
                            <a:srgbClr val="C00000"/>
                          </a:solidFill>
                          <a:effectLst/>
                          <a:latin typeface="Arial" charset="0"/>
                        </a:rPr>
                        <a:t>%</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latin typeface="Arial" charset="0"/>
                        </a:rPr>
                        <a:t>Masculino</a:t>
                      </a:r>
                      <a:endParaRPr kumimoji="0" lang="es-ES" sz="2100" b="0" i="0" u="none" strike="noStrike" cap="none" normalizeH="0" baseline="0" dirty="0" smtClean="0">
                        <a:ln>
                          <a:noFill/>
                        </a:ln>
                        <a:solidFill>
                          <a:schemeClr val="tx1"/>
                        </a:solidFill>
                        <a:effectLst/>
                        <a:latin typeface="Arial"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378</a:t>
                      </a:r>
                      <a:endPar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47,6</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73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latin typeface="Arial" charset="0"/>
                        </a:rPr>
                        <a:t>Femenino</a:t>
                      </a:r>
                      <a:endParaRPr kumimoji="0" lang="es-ES" sz="2100" b="0" i="0" u="none" strike="noStrike" cap="none" normalizeH="0" baseline="0" dirty="0" smtClean="0">
                        <a:ln>
                          <a:noFill/>
                        </a:ln>
                        <a:solidFill>
                          <a:schemeClr val="tx1"/>
                        </a:solidFill>
                        <a:effectLst/>
                        <a:latin typeface="Arial"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416</a:t>
                      </a:r>
                      <a:endPar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62,4</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Total </a:t>
                      </a:r>
                      <a:endPar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794</a:t>
                      </a:r>
                      <a:endPar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100" b="0" i="0" u="none" strike="noStrike" cap="none" normalizeH="0" baseline="0" dirty="0" smtClean="0">
                          <a:ln>
                            <a:noFill/>
                          </a:ln>
                          <a:solidFill>
                            <a:schemeClr val="tx1"/>
                          </a:solidFill>
                          <a:effectLst>
                            <a:outerShdw blurRad="38100" dist="38100" dir="2700000" algn="tl">
                              <a:srgbClr val="000000"/>
                            </a:outerShdw>
                          </a:effectLst>
                          <a:latin typeface="Arial" charset="0"/>
                        </a:rPr>
                        <a:t>1</a:t>
                      </a:r>
                      <a:endPar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100" b="0" i="0" u="none" strike="noStrike" cap="none" normalizeH="0" baseline="0" dirty="0" smtClean="0">
                          <a:ln>
                            <a:noFill/>
                          </a:ln>
                          <a:solidFill>
                            <a:schemeClr val="tx1"/>
                          </a:solidFill>
                          <a:effectLst>
                            <a:outerShdw blurRad="38100" dist="38100" dir="2700000" algn="tl">
                              <a:srgbClr val="000000"/>
                            </a:outerShdw>
                          </a:effectLst>
                          <a:latin typeface="Arial" charset="0"/>
                        </a:rPr>
                        <a:t>100</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1114"/>
          <p:cNvGrpSpPr>
            <a:grpSpLocks/>
          </p:cNvGrpSpPr>
          <p:nvPr/>
        </p:nvGrpSpPr>
        <p:grpSpPr bwMode="auto">
          <a:xfrm>
            <a:off x="3661166" y="2518168"/>
            <a:ext cx="2571750" cy="1067992"/>
            <a:chOff x="3216" y="1344"/>
            <a:chExt cx="2160" cy="897"/>
          </a:xfrm>
        </p:grpSpPr>
        <p:sp>
          <p:nvSpPr>
            <p:cNvPr id="15444" name="Text Box 1108"/>
            <p:cNvSpPr txBox="1">
              <a:spLocks noChangeArrowheads="1"/>
            </p:cNvSpPr>
            <p:nvPr/>
          </p:nvSpPr>
          <p:spPr bwMode="auto">
            <a:xfrm>
              <a:off x="3264" y="1344"/>
              <a:ext cx="720" cy="465"/>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378</a:t>
              </a:r>
              <a:endParaRPr lang="es-ES" sz="3000" u="none" dirty="0">
                <a:solidFill>
                  <a:prstClr val="black"/>
                </a:solidFill>
                <a:latin typeface="Arial" charset="0"/>
              </a:endParaRPr>
            </a:p>
          </p:txBody>
        </p:sp>
        <p:sp>
          <p:nvSpPr>
            <p:cNvPr id="15446" name="Line 1110"/>
            <p:cNvSpPr>
              <a:spLocks noChangeShapeType="1"/>
            </p:cNvSpPr>
            <p:nvPr/>
          </p:nvSpPr>
          <p:spPr bwMode="auto">
            <a:xfrm>
              <a:off x="3216" y="1776"/>
              <a:ext cx="791"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15447" name="Text Box 1111"/>
            <p:cNvSpPr txBox="1">
              <a:spLocks noChangeArrowheads="1"/>
            </p:cNvSpPr>
            <p:nvPr/>
          </p:nvSpPr>
          <p:spPr bwMode="auto">
            <a:xfrm>
              <a:off x="3264" y="1776"/>
              <a:ext cx="720" cy="465"/>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794</a:t>
              </a:r>
              <a:endParaRPr lang="es-ES" sz="3000" u="none" dirty="0">
                <a:solidFill>
                  <a:prstClr val="black"/>
                </a:solidFill>
                <a:latin typeface="Arial" charset="0"/>
              </a:endParaRPr>
            </a:p>
          </p:txBody>
        </p:sp>
        <p:sp>
          <p:nvSpPr>
            <p:cNvPr id="15449" name="Text Box 1113"/>
            <p:cNvSpPr txBox="1">
              <a:spLocks noChangeArrowheads="1"/>
            </p:cNvSpPr>
            <p:nvPr/>
          </p:nvSpPr>
          <p:spPr bwMode="auto">
            <a:xfrm>
              <a:off x="4080" y="1536"/>
              <a:ext cx="1296" cy="465"/>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 </a:t>
              </a:r>
              <a:r>
                <a:rPr lang="es-ES_tradnl" sz="3000" dirty="0">
                  <a:solidFill>
                    <a:prstClr val="black"/>
                  </a:solidFill>
                  <a:latin typeface="Arial" charset="0"/>
                </a:rPr>
                <a:t>0.476</a:t>
              </a:r>
              <a:endParaRPr lang="es-ES" sz="3000" dirty="0">
                <a:solidFill>
                  <a:prstClr val="black"/>
                </a:solidFill>
                <a:latin typeface="Arial" charset="0"/>
              </a:endParaRPr>
            </a:p>
          </p:txBody>
        </p:sp>
      </p:grpSp>
      <p:grpSp>
        <p:nvGrpSpPr>
          <p:cNvPr id="3" name="Group 1115"/>
          <p:cNvGrpSpPr>
            <a:grpSpLocks/>
          </p:cNvGrpSpPr>
          <p:nvPr/>
        </p:nvGrpSpPr>
        <p:grpSpPr bwMode="auto">
          <a:xfrm>
            <a:off x="3714744" y="3750473"/>
            <a:ext cx="2571750" cy="1067992"/>
            <a:chOff x="3216" y="1344"/>
            <a:chExt cx="2160" cy="897"/>
          </a:xfrm>
          <a:noFill/>
        </p:grpSpPr>
        <p:sp>
          <p:nvSpPr>
            <p:cNvPr id="15452" name="Text Box 1116"/>
            <p:cNvSpPr txBox="1">
              <a:spLocks noChangeArrowheads="1"/>
            </p:cNvSpPr>
            <p:nvPr/>
          </p:nvSpPr>
          <p:spPr bwMode="auto">
            <a:xfrm>
              <a:off x="3264" y="1344"/>
              <a:ext cx="720" cy="465"/>
            </a:xfrm>
            <a:prstGeom prst="rect">
              <a:avLst/>
            </a:prstGeom>
            <a:grp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416</a:t>
              </a:r>
              <a:endParaRPr lang="es-ES" sz="3000" u="none" dirty="0">
                <a:solidFill>
                  <a:prstClr val="black"/>
                </a:solidFill>
                <a:latin typeface="Arial" charset="0"/>
              </a:endParaRPr>
            </a:p>
          </p:txBody>
        </p:sp>
        <p:sp>
          <p:nvSpPr>
            <p:cNvPr id="15453" name="Line 1117"/>
            <p:cNvSpPr>
              <a:spLocks noChangeShapeType="1"/>
            </p:cNvSpPr>
            <p:nvPr/>
          </p:nvSpPr>
          <p:spPr bwMode="auto">
            <a:xfrm>
              <a:off x="3216" y="1776"/>
              <a:ext cx="791" cy="0"/>
            </a:xfrm>
            <a:prstGeom prst="line">
              <a:avLst/>
            </a:prstGeom>
            <a:grp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15454" name="Text Box 1118"/>
            <p:cNvSpPr txBox="1">
              <a:spLocks noChangeArrowheads="1"/>
            </p:cNvSpPr>
            <p:nvPr/>
          </p:nvSpPr>
          <p:spPr bwMode="auto">
            <a:xfrm>
              <a:off x="3264" y="1776"/>
              <a:ext cx="720" cy="465"/>
            </a:xfrm>
            <a:prstGeom prst="rect">
              <a:avLst/>
            </a:prstGeom>
            <a:grp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794</a:t>
              </a:r>
              <a:endParaRPr lang="es-ES" sz="3000" u="none" dirty="0">
                <a:solidFill>
                  <a:prstClr val="black"/>
                </a:solidFill>
                <a:latin typeface="Arial" charset="0"/>
              </a:endParaRPr>
            </a:p>
          </p:txBody>
        </p:sp>
        <p:sp>
          <p:nvSpPr>
            <p:cNvPr id="15455" name="Text Box 1119"/>
            <p:cNvSpPr txBox="1">
              <a:spLocks noChangeArrowheads="1"/>
            </p:cNvSpPr>
            <p:nvPr/>
          </p:nvSpPr>
          <p:spPr bwMode="auto">
            <a:xfrm>
              <a:off x="4080" y="1536"/>
              <a:ext cx="1296" cy="465"/>
            </a:xfrm>
            <a:prstGeom prst="rect">
              <a:avLst/>
            </a:prstGeom>
            <a:grpFill/>
            <a:ln w="9525">
              <a:noFill/>
              <a:miter lim="800000"/>
              <a:headEnd/>
              <a:tailEnd/>
            </a:ln>
            <a:effectLst/>
          </p:spPr>
          <p:txBody>
            <a:bodyPr>
              <a:spAutoFit/>
            </a:bodyPr>
            <a:lstStyle/>
            <a:p>
              <a:pPr eaLnBrk="1" fontAlgn="auto" hangingPunct="1">
                <a:spcBef>
                  <a:spcPct val="50000"/>
                </a:spcBef>
                <a:spcAft>
                  <a:spcPts val="0"/>
                </a:spcAft>
              </a:pPr>
              <a:r>
                <a:rPr lang="es-ES_tradnl" sz="3000" u="none" dirty="0">
                  <a:solidFill>
                    <a:prstClr val="black"/>
                  </a:solidFill>
                  <a:latin typeface="Arial" charset="0"/>
                </a:rPr>
                <a:t>= </a:t>
              </a:r>
              <a:r>
                <a:rPr lang="es-ES_tradnl" sz="3000" dirty="0">
                  <a:solidFill>
                    <a:prstClr val="black"/>
                  </a:solidFill>
                  <a:latin typeface="Arial" charset="0"/>
                </a:rPr>
                <a:t>0.524</a:t>
              </a:r>
              <a:endParaRPr lang="es-ES" sz="3000" dirty="0">
                <a:solidFill>
                  <a:prstClr val="black"/>
                </a:solidFill>
                <a:latin typeface="Arial" charset="0"/>
              </a:endParaRPr>
            </a:p>
          </p:txBody>
        </p:sp>
      </p:grpSp>
    </p:spTree>
    <p:extLst>
      <p:ext uri="{BB962C8B-B14F-4D97-AF65-F5344CB8AC3E}">
        <p14:creationId xmlns:p14="http://schemas.microsoft.com/office/powerpoint/2010/main" val="109264583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919" y="162598"/>
            <a:ext cx="8910990" cy="1429341"/>
          </a:xfrm>
        </p:spPr>
        <p:txBody>
          <a:bodyPr>
            <a:noAutofit/>
          </a:bodyPr>
          <a:lstStyle/>
          <a:p>
            <a:pPr algn="just"/>
            <a:r>
              <a:rPr lang="es-ES_tradnl" sz="2400" b="1" u="sng" dirty="0"/>
              <a:t>Razón</a:t>
            </a:r>
            <a:r>
              <a:rPr lang="es-ES_tradnl" sz="2400" b="1" u="sng" dirty="0"/>
              <a:t>:</a:t>
            </a:r>
            <a:r>
              <a:rPr lang="es-ES_tradnl" sz="2400" b="1" dirty="0"/>
              <a:t> </a:t>
            </a:r>
            <a:r>
              <a:rPr lang="es-ES" sz="2400" b="1" dirty="0"/>
              <a:t>es la relación por cociente que se establece entre el número de  unidades de análisis que pertenecen a un grupo o categoría (</a:t>
            </a:r>
            <a:r>
              <a:rPr lang="es-ES" sz="2400" b="1" dirty="0"/>
              <a:t>a</a:t>
            </a:r>
            <a:r>
              <a:rPr lang="es-ES" sz="2400" b="1" dirty="0"/>
              <a:t>) y el número de  unidades de análisis que pertenecen a otra categoría (</a:t>
            </a:r>
            <a:r>
              <a:rPr lang="es-ES" sz="2400" b="1" dirty="0"/>
              <a:t>b</a:t>
            </a:r>
            <a:r>
              <a:rPr lang="es-ES" sz="2400" b="1" dirty="0"/>
              <a:t>) </a:t>
            </a:r>
            <a:r>
              <a:rPr lang="es-ES" sz="2400" b="1" u="sng" dirty="0"/>
              <a:t>de la misma variable o no</a:t>
            </a:r>
            <a:endParaRPr lang="es-ES" sz="2400" b="1" u="sng" dirty="0"/>
          </a:p>
        </p:txBody>
      </p:sp>
      <p:sp>
        <p:nvSpPr>
          <p:cNvPr id="7174" name="Text Box 6"/>
          <p:cNvSpPr txBox="1">
            <a:spLocks noChangeArrowheads="1"/>
          </p:cNvSpPr>
          <p:nvPr/>
        </p:nvSpPr>
        <p:spPr bwMode="auto">
          <a:xfrm>
            <a:off x="4786294" y="1759432"/>
            <a:ext cx="3053975" cy="369332"/>
          </a:xfrm>
          <a:prstGeom prst="rect">
            <a:avLst/>
          </a:prstGeom>
          <a:noFill/>
          <a:ln w="9525">
            <a:noFill/>
            <a:miter lim="800000"/>
            <a:headEnd/>
            <a:tailEnd/>
          </a:ln>
          <a:effectLst/>
        </p:spPr>
        <p:txBody>
          <a:bodyPr wrap="square">
            <a:spAutoFit/>
          </a:bodyPr>
          <a:lstStyle/>
          <a:p>
            <a:pPr algn="ctr" eaLnBrk="1" fontAlgn="auto" hangingPunct="1">
              <a:spcBef>
                <a:spcPct val="50000"/>
              </a:spcBef>
              <a:spcAft>
                <a:spcPts val="0"/>
              </a:spcAft>
            </a:pPr>
            <a:r>
              <a:rPr lang="es-ES_tradnl" sz="1800" b="1" u="none" dirty="0">
                <a:solidFill>
                  <a:srgbClr val="FF0000"/>
                </a:solidFill>
                <a:latin typeface="Arial" charset="0"/>
              </a:rPr>
              <a:t>Razón de Masculinidad</a:t>
            </a:r>
            <a:endParaRPr lang="es-ES" sz="1800" b="1" u="none" dirty="0">
              <a:solidFill>
                <a:srgbClr val="FF0000"/>
              </a:solidFill>
              <a:latin typeface="Arial" charset="0"/>
            </a:endParaRPr>
          </a:p>
        </p:txBody>
      </p:sp>
      <p:grpSp>
        <p:nvGrpSpPr>
          <p:cNvPr id="2" name="Group 23"/>
          <p:cNvGrpSpPr>
            <a:grpSpLocks/>
          </p:cNvGrpSpPr>
          <p:nvPr/>
        </p:nvGrpSpPr>
        <p:grpSpPr bwMode="auto">
          <a:xfrm>
            <a:off x="4437890" y="2477695"/>
            <a:ext cx="4161235" cy="1065609"/>
            <a:chOff x="768" y="2646"/>
            <a:chExt cx="3495" cy="895"/>
          </a:xfrm>
        </p:grpSpPr>
        <p:sp>
          <p:nvSpPr>
            <p:cNvPr id="7185" name="Text Box 17"/>
            <p:cNvSpPr txBox="1">
              <a:spLocks noChangeArrowheads="1"/>
            </p:cNvSpPr>
            <p:nvPr/>
          </p:nvSpPr>
          <p:spPr bwMode="auto">
            <a:xfrm>
              <a:off x="768" y="3024"/>
              <a:ext cx="2016"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dirty="0">
                  <a:solidFill>
                    <a:prstClr val="black"/>
                  </a:solidFill>
                  <a:latin typeface="Arial" charset="0"/>
                </a:rPr>
                <a:t>Razón  </a:t>
              </a:r>
              <a:r>
                <a:rPr lang="es-ES_tradnl" sz="1800" b="1" u="none" baseline="-14000" dirty="0">
                  <a:solidFill>
                    <a:prstClr val="black"/>
                  </a:solidFill>
                  <a:latin typeface="Arial" charset="0"/>
                </a:rPr>
                <a:t>H</a:t>
              </a:r>
              <a:r>
                <a:rPr lang="es-ES_tradnl" sz="1800" b="1" u="none" baseline="-14000" dirty="0">
                  <a:solidFill>
                    <a:prstClr val="black"/>
                  </a:solidFill>
                  <a:latin typeface="Arial" charset="0"/>
                  <a:cs typeface="Arial" charset="0"/>
                </a:rPr>
                <a:t>/M</a:t>
              </a:r>
              <a:r>
                <a:rPr lang="es-ES_tradnl" sz="1800" b="1" u="none" dirty="0">
                  <a:solidFill>
                    <a:prstClr val="black"/>
                  </a:solidFill>
                  <a:latin typeface="Arial" charset="0"/>
                </a:rPr>
                <a:t> =</a:t>
              </a:r>
              <a:endParaRPr lang="es-ES" sz="1800" b="1" u="none" dirty="0">
                <a:solidFill>
                  <a:prstClr val="black"/>
                </a:solidFill>
                <a:latin typeface="Arial" charset="0"/>
              </a:endParaRPr>
            </a:p>
          </p:txBody>
        </p:sp>
        <p:sp>
          <p:nvSpPr>
            <p:cNvPr id="7187" name="Text Box 19"/>
            <p:cNvSpPr txBox="1">
              <a:spLocks noChangeArrowheads="1"/>
            </p:cNvSpPr>
            <p:nvPr/>
          </p:nvSpPr>
          <p:spPr bwMode="auto">
            <a:xfrm>
              <a:off x="1980" y="2646"/>
              <a:ext cx="720" cy="504"/>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a:solidFill>
                    <a:prstClr val="black"/>
                  </a:solidFill>
                  <a:latin typeface="Arial" charset="0"/>
                </a:rPr>
                <a:t>378</a:t>
              </a:r>
              <a:r>
                <a:rPr lang="es-ES_tradnl" sz="3300" b="1" u="none">
                  <a:solidFill>
                    <a:prstClr val="black"/>
                  </a:solidFill>
                  <a:latin typeface="Arial" charset="0"/>
                </a:rPr>
                <a:t> </a:t>
              </a:r>
              <a:endParaRPr lang="es-ES" sz="3300" b="1" u="none" dirty="0">
                <a:solidFill>
                  <a:prstClr val="black"/>
                </a:solidFill>
                <a:latin typeface="Arial" charset="0"/>
              </a:endParaRPr>
            </a:p>
          </p:txBody>
        </p:sp>
        <p:sp>
          <p:nvSpPr>
            <p:cNvPr id="7188" name="Text Box 20"/>
            <p:cNvSpPr txBox="1">
              <a:spLocks noChangeArrowheads="1"/>
            </p:cNvSpPr>
            <p:nvPr/>
          </p:nvSpPr>
          <p:spPr bwMode="auto">
            <a:xfrm>
              <a:off x="2025" y="3231"/>
              <a:ext cx="720"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dirty="0">
                  <a:solidFill>
                    <a:prstClr val="black"/>
                  </a:solidFill>
                  <a:latin typeface="Arial" charset="0"/>
                </a:rPr>
                <a:t>416</a:t>
              </a:r>
              <a:endParaRPr lang="es-ES" sz="1800" b="1" u="none" dirty="0">
                <a:solidFill>
                  <a:prstClr val="black"/>
                </a:solidFill>
                <a:latin typeface="Arial" charset="0"/>
              </a:endParaRPr>
            </a:p>
          </p:txBody>
        </p:sp>
        <p:sp>
          <p:nvSpPr>
            <p:cNvPr id="7189" name="Line 21"/>
            <p:cNvSpPr>
              <a:spLocks noChangeShapeType="1"/>
            </p:cNvSpPr>
            <p:nvPr/>
          </p:nvSpPr>
          <p:spPr bwMode="auto">
            <a:xfrm>
              <a:off x="2025" y="3186"/>
              <a:ext cx="912"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7190" name="Text Box 22"/>
            <p:cNvSpPr txBox="1">
              <a:spLocks noChangeArrowheads="1"/>
            </p:cNvSpPr>
            <p:nvPr/>
          </p:nvSpPr>
          <p:spPr bwMode="auto">
            <a:xfrm>
              <a:off x="3015" y="2961"/>
              <a:ext cx="1248"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dirty="0">
                  <a:solidFill>
                    <a:prstClr val="black"/>
                  </a:solidFill>
                  <a:latin typeface="Arial" charset="0"/>
                </a:rPr>
                <a:t>= 0.91</a:t>
              </a:r>
              <a:endParaRPr lang="es-ES" sz="1800" b="1" u="none" dirty="0">
                <a:solidFill>
                  <a:prstClr val="black"/>
                </a:solidFill>
                <a:latin typeface="Arial" charset="0"/>
              </a:endParaRPr>
            </a:p>
          </p:txBody>
        </p:sp>
      </p:grpSp>
      <p:grpSp>
        <p:nvGrpSpPr>
          <p:cNvPr id="3" name="Group 25"/>
          <p:cNvGrpSpPr>
            <a:grpSpLocks/>
          </p:cNvGrpSpPr>
          <p:nvPr/>
        </p:nvGrpSpPr>
        <p:grpSpPr bwMode="auto">
          <a:xfrm>
            <a:off x="1646858" y="1894514"/>
            <a:ext cx="2255947" cy="947385"/>
            <a:chOff x="1296" y="768"/>
            <a:chExt cx="3105" cy="1385"/>
          </a:xfrm>
        </p:grpSpPr>
        <p:grpSp>
          <p:nvGrpSpPr>
            <p:cNvPr id="4" name="Group 15"/>
            <p:cNvGrpSpPr>
              <a:grpSpLocks/>
            </p:cNvGrpSpPr>
            <p:nvPr/>
          </p:nvGrpSpPr>
          <p:grpSpPr bwMode="auto">
            <a:xfrm>
              <a:off x="1392" y="998"/>
              <a:ext cx="3009" cy="1155"/>
              <a:chOff x="816" y="1238"/>
              <a:chExt cx="3009" cy="1155"/>
            </a:xfrm>
          </p:grpSpPr>
          <p:sp>
            <p:nvSpPr>
              <p:cNvPr id="7177" name="Text Box 9"/>
              <p:cNvSpPr txBox="1">
                <a:spLocks noChangeArrowheads="1"/>
              </p:cNvSpPr>
              <p:nvPr/>
            </p:nvSpPr>
            <p:spPr bwMode="auto">
              <a:xfrm>
                <a:off x="816" y="1488"/>
                <a:ext cx="1710" cy="60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dirty="0">
                    <a:solidFill>
                      <a:prstClr val="black"/>
                    </a:solidFill>
                    <a:latin typeface="Arial" charset="0"/>
                  </a:rPr>
                  <a:t>Razón =</a:t>
                </a:r>
                <a:endParaRPr lang="es-ES" sz="2100" b="1" u="none" dirty="0">
                  <a:solidFill>
                    <a:prstClr val="black"/>
                  </a:solidFill>
                  <a:latin typeface="Arial" charset="0"/>
                </a:endParaRPr>
              </a:p>
            </p:txBody>
          </p:sp>
          <p:grpSp>
            <p:nvGrpSpPr>
              <p:cNvPr id="5" name="Group 14"/>
              <p:cNvGrpSpPr>
                <a:grpSpLocks/>
              </p:cNvGrpSpPr>
              <p:nvPr/>
            </p:nvGrpSpPr>
            <p:grpSpPr bwMode="auto">
              <a:xfrm>
                <a:off x="2401" y="1238"/>
                <a:ext cx="1424" cy="1155"/>
                <a:chOff x="2641" y="1286"/>
                <a:chExt cx="1424" cy="1155"/>
              </a:xfrm>
            </p:grpSpPr>
            <p:sp>
              <p:nvSpPr>
                <p:cNvPr id="7179" name="Text Box 11"/>
                <p:cNvSpPr txBox="1">
                  <a:spLocks noChangeArrowheads="1"/>
                </p:cNvSpPr>
                <p:nvPr/>
              </p:nvSpPr>
              <p:spPr bwMode="auto">
                <a:xfrm>
                  <a:off x="2641" y="1286"/>
                  <a:ext cx="645" cy="60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dirty="0">
                      <a:solidFill>
                        <a:srgbClr val="FFFF00"/>
                      </a:solidFill>
                      <a:latin typeface="Arial" charset="0"/>
                    </a:rPr>
                    <a:t> </a:t>
                  </a:r>
                  <a:r>
                    <a:rPr lang="es-ES_tradnl" sz="2100" b="1" u="none" dirty="0">
                      <a:solidFill>
                        <a:prstClr val="black"/>
                      </a:solidFill>
                      <a:latin typeface="Arial" charset="0"/>
                    </a:rPr>
                    <a:t>a </a:t>
                  </a:r>
                  <a:endParaRPr lang="es-ES" sz="2100" b="1" u="none" dirty="0">
                    <a:solidFill>
                      <a:prstClr val="black"/>
                    </a:solidFill>
                    <a:latin typeface="Arial" charset="0"/>
                  </a:endParaRPr>
                </a:p>
              </p:txBody>
            </p:sp>
            <p:sp>
              <p:nvSpPr>
                <p:cNvPr id="7180" name="Text Box 12"/>
                <p:cNvSpPr txBox="1">
                  <a:spLocks noChangeArrowheads="1"/>
                </p:cNvSpPr>
                <p:nvPr/>
              </p:nvSpPr>
              <p:spPr bwMode="auto">
                <a:xfrm>
                  <a:off x="2715" y="1834"/>
                  <a:ext cx="1350" cy="60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dirty="0">
                      <a:solidFill>
                        <a:prstClr val="black"/>
                      </a:solidFill>
                      <a:latin typeface="Arial" charset="0"/>
                    </a:rPr>
                    <a:t>b</a:t>
                  </a:r>
                  <a:endParaRPr lang="es-ES" sz="2100" b="1" u="none" dirty="0">
                    <a:solidFill>
                      <a:prstClr val="black"/>
                    </a:solidFill>
                    <a:latin typeface="Arial" charset="0"/>
                  </a:endParaRPr>
                </a:p>
              </p:txBody>
            </p:sp>
          </p:grpSp>
        </p:grpSp>
        <p:sp>
          <p:nvSpPr>
            <p:cNvPr id="7192" name="Rectangle 24"/>
            <p:cNvSpPr>
              <a:spLocks noChangeArrowheads="1"/>
            </p:cNvSpPr>
            <p:nvPr/>
          </p:nvSpPr>
          <p:spPr bwMode="auto">
            <a:xfrm>
              <a:off x="1296" y="768"/>
              <a:ext cx="2640" cy="1326"/>
            </a:xfrm>
            <a:prstGeom prst="rect">
              <a:avLst/>
            </a:prstGeom>
            <a:noFill/>
            <a:ln w="38100">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cxnSp>
        <p:nvCxnSpPr>
          <p:cNvPr id="19" name="18 Conector recto"/>
          <p:cNvCxnSpPr/>
          <p:nvPr/>
        </p:nvCxnSpPr>
        <p:spPr>
          <a:xfrm>
            <a:off x="2911067" y="2678901"/>
            <a:ext cx="321471" cy="1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2"/>
          <p:cNvSpPr txBox="1">
            <a:spLocks noChangeArrowheads="1"/>
          </p:cNvSpPr>
          <p:nvPr/>
        </p:nvSpPr>
        <p:spPr>
          <a:xfrm>
            <a:off x="1625183" y="3214686"/>
            <a:ext cx="4179123" cy="750099"/>
          </a:xfrm>
          <a:prstGeom prst="rect">
            <a:avLst/>
          </a:prstGeom>
        </p:spPr>
        <p:txBody>
          <a:bodyPr vert="horz" lIns="68580" tIns="34290" rIns="68580" bIns="34290" rtlCol="0" anchor="ctr">
            <a:normAutofit fontScale="97500"/>
          </a:bodyPr>
          <a:lstStyle/>
          <a:p>
            <a:pPr eaLnBrk="1" fontAlgn="auto" hangingPunct="1">
              <a:spcAft>
                <a:spcPts val="0"/>
              </a:spcAft>
              <a:defRPr/>
            </a:pPr>
            <a:r>
              <a:rPr lang="es-ES_tradnl" b="1" dirty="0">
                <a:solidFill>
                  <a:prstClr val="black"/>
                </a:solidFill>
                <a:latin typeface="Calibri"/>
                <a:ea typeface="+mj-ea"/>
                <a:cs typeface="+mj-cs"/>
              </a:rPr>
              <a:t>Índice:</a:t>
            </a:r>
            <a:r>
              <a:rPr lang="es-ES_tradnl" b="1" u="none" dirty="0">
                <a:solidFill>
                  <a:prstClr val="black"/>
                </a:solidFill>
                <a:latin typeface="Calibri"/>
                <a:ea typeface="+mj-ea"/>
                <a:cs typeface="+mj-cs"/>
              </a:rPr>
              <a:t> </a:t>
            </a:r>
            <a:r>
              <a:rPr lang="es-ES" sz="1650" b="1" u="none" dirty="0">
                <a:solidFill>
                  <a:prstClr val="black"/>
                </a:solidFill>
                <a:latin typeface="Calibri"/>
                <a:ea typeface="+mj-ea"/>
                <a:cs typeface="+mj-cs"/>
              </a:rPr>
              <a:t>es  el producto de una razón por 100</a:t>
            </a:r>
            <a:endParaRPr lang="es-ES" sz="1650" b="1" dirty="0">
              <a:solidFill>
                <a:prstClr val="black"/>
              </a:solidFill>
              <a:latin typeface="Calibri"/>
              <a:ea typeface="+mj-ea"/>
              <a:cs typeface="+mj-cs"/>
            </a:endParaRPr>
          </a:p>
        </p:txBody>
      </p:sp>
      <p:grpSp>
        <p:nvGrpSpPr>
          <p:cNvPr id="21" name="Group 15"/>
          <p:cNvGrpSpPr>
            <a:grpSpLocks/>
          </p:cNvGrpSpPr>
          <p:nvPr/>
        </p:nvGrpSpPr>
        <p:grpSpPr bwMode="auto">
          <a:xfrm>
            <a:off x="1303711" y="3964785"/>
            <a:ext cx="2706317" cy="1339463"/>
            <a:chOff x="1584" y="768"/>
            <a:chExt cx="2882" cy="1248"/>
          </a:xfrm>
        </p:grpSpPr>
        <p:sp>
          <p:nvSpPr>
            <p:cNvPr id="22" name="Text Box 8"/>
            <p:cNvSpPr txBox="1">
              <a:spLocks noChangeArrowheads="1"/>
            </p:cNvSpPr>
            <p:nvPr/>
          </p:nvSpPr>
          <p:spPr bwMode="auto">
            <a:xfrm>
              <a:off x="1680" y="1248"/>
              <a:ext cx="1710" cy="38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a:solidFill>
                    <a:prstClr val="black"/>
                  </a:solidFill>
                  <a:latin typeface="Arial" charset="0"/>
                </a:rPr>
                <a:t>Índice =</a:t>
              </a:r>
              <a:endParaRPr lang="es-ES" sz="2100" b="1" u="none" dirty="0">
                <a:solidFill>
                  <a:prstClr val="black"/>
                </a:solidFill>
                <a:latin typeface="Arial" charset="0"/>
              </a:endParaRPr>
            </a:p>
          </p:txBody>
        </p:sp>
        <p:sp>
          <p:nvSpPr>
            <p:cNvPr id="23" name="Text Box 10"/>
            <p:cNvSpPr txBox="1">
              <a:spLocks noChangeArrowheads="1"/>
            </p:cNvSpPr>
            <p:nvPr/>
          </p:nvSpPr>
          <p:spPr bwMode="auto">
            <a:xfrm>
              <a:off x="2725" y="918"/>
              <a:ext cx="645" cy="55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3300" b="1" u="none">
                  <a:solidFill>
                    <a:prstClr val="black"/>
                  </a:solidFill>
                  <a:latin typeface="Arial" charset="0"/>
                </a:rPr>
                <a:t> </a:t>
              </a:r>
              <a:r>
                <a:rPr lang="es-ES_tradnl" sz="2100" b="1" u="none">
                  <a:solidFill>
                    <a:prstClr val="black"/>
                  </a:solidFill>
                  <a:latin typeface="Arial" charset="0"/>
                </a:rPr>
                <a:t>a</a:t>
              </a:r>
              <a:r>
                <a:rPr lang="es-ES_tradnl" sz="3300" b="1" u="none">
                  <a:solidFill>
                    <a:prstClr val="black"/>
                  </a:solidFill>
                  <a:latin typeface="Arial" charset="0"/>
                </a:rPr>
                <a:t> </a:t>
              </a:r>
              <a:endParaRPr lang="es-ES" sz="3300" b="1" u="none" dirty="0">
                <a:solidFill>
                  <a:prstClr val="black"/>
                </a:solidFill>
                <a:latin typeface="Arial" charset="0"/>
              </a:endParaRPr>
            </a:p>
          </p:txBody>
        </p:sp>
        <p:sp>
          <p:nvSpPr>
            <p:cNvPr id="24" name="Text Box 11"/>
            <p:cNvSpPr txBox="1">
              <a:spLocks noChangeArrowheads="1"/>
            </p:cNvSpPr>
            <p:nvPr/>
          </p:nvSpPr>
          <p:spPr bwMode="auto">
            <a:xfrm>
              <a:off x="2782" y="1517"/>
              <a:ext cx="528" cy="387"/>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b="1" u="none" dirty="0">
                  <a:solidFill>
                    <a:prstClr val="black"/>
                  </a:solidFill>
                  <a:latin typeface="Arial" charset="0"/>
                </a:rPr>
                <a:t>b</a:t>
              </a:r>
              <a:endParaRPr lang="es-ES" sz="2100" b="1" u="none" dirty="0">
                <a:solidFill>
                  <a:prstClr val="black"/>
                </a:solidFill>
                <a:latin typeface="Arial" charset="0"/>
              </a:endParaRPr>
            </a:p>
          </p:txBody>
        </p:sp>
        <p:sp>
          <p:nvSpPr>
            <p:cNvPr id="25" name="Line 12"/>
            <p:cNvSpPr>
              <a:spLocks noChangeShapeType="1"/>
            </p:cNvSpPr>
            <p:nvPr/>
          </p:nvSpPr>
          <p:spPr bwMode="auto">
            <a:xfrm>
              <a:off x="2782" y="1443"/>
              <a:ext cx="576"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26" name="Rectangle 13"/>
            <p:cNvSpPr>
              <a:spLocks noChangeArrowheads="1"/>
            </p:cNvSpPr>
            <p:nvPr/>
          </p:nvSpPr>
          <p:spPr bwMode="auto">
            <a:xfrm>
              <a:off x="1584" y="768"/>
              <a:ext cx="2682" cy="1248"/>
            </a:xfrm>
            <a:prstGeom prst="rect">
              <a:avLst/>
            </a:prstGeom>
            <a:noFill/>
            <a:ln w="38100">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sp>
          <p:nvSpPr>
            <p:cNvPr id="27" name="Text Box 14"/>
            <p:cNvSpPr txBox="1">
              <a:spLocks noChangeArrowheads="1"/>
            </p:cNvSpPr>
            <p:nvPr/>
          </p:nvSpPr>
          <p:spPr bwMode="auto">
            <a:xfrm>
              <a:off x="3410" y="1263"/>
              <a:ext cx="1056" cy="38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100" b="1" u="none">
                  <a:solidFill>
                    <a:prstClr val="black"/>
                  </a:solidFill>
                  <a:latin typeface="Arial" charset="0"/>
                </a:rPr>
                <a:t>x</a:t>
              </a:r>
              <a:r>
                <a:rPr lang="es-ES_tradnl" sz="2100" u="none">
                  <a:solidFill>
                    <a:prstClr val="black"/>
                  </a:solidFill>
                  <a:latin typeface="Arial" charset="0"/>
                </a:rPr>
                <a:t> </a:t>
              </a:r>
              <a:r>
                <a:rPr lang="es-ES_tradnl" sz="2100" b="1" u="none">
                  <a:solidFill>
                    <a:prstClr val="black"/>
                  </a:solidFill>
                  <a:latin typeface="Arial" charset="0"/>
                </a:rPr>
                <a:t>100</a:t>
              </a:r>
              <a:endParaRPr lang="es-ES" sz="2100" b="1" u="none" dirty="0">
                <a:solidFill>
                  <a:prstClr val="black"/>
                </a:solidFill>
                <a:latin typeface="Arial" charset="0"/>
              </a:endParaRPr>
            </a:p>
          </p:txBody>
        </p:sp>
      </p:grpSp>
      <p:sp>
        <p:nvSpPr>
          <p:cNvPr id="28" name="Text Box 5"/>
          <p:cNvSpPr txBox="1">
            <a:spLocks noChangeArrowheads="1"/>
          </p:cNvSpPr>
          <p:nvPr/>
        </p:nvSpPr>
        <p:spPr bwMode="auto">
          <a:xfrm>
            <a:off x="3600450" y="4018364"/>
            <a:ext cx="4400550" cy="369332"/>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1800" b="1" u="none" dirty="0">
                <a:solidFill>
                  <a:srgbClr val="FF0000"/>
                </a:solidFill>
                <a:latin typeface="Arial" charset="0"/>
              </a:rPr>
              <a:t>Índice de Masculinidad</a:t>
            </a:r>
            <a:endParaRPr lang="es-ES" sz="1800" b="1" u="none" dirty="0">
              <a:solidFill>
                <a:srgbClr val="FF0000"/>
              </a:solidFill>
              <a:latin typeface="Arial" charset="0"/>
            </a:endParaRPr>
          </a:p>
        </p:txBody>
      </p:sp>
      <p:grpSp>
        <p:nvGrpSpPr>
          <p:cNvPr id="29" name="Group 22"/>
          <p:cNvGrpSpPr>
            <a:grpSpLocks/>
          </p:cNvGrpSpPr>
          <p:nvPr/>
        </p:nvGrpSpPr>
        <p:grpSpPr bwMode="auto">
          <a:xfrm>
            <a:off x="4143348" y="4339835"/>
            <a:ext cx="3857652" cy="958453"/>
            <a:chOff x="480" y="2925"/>
            <a:chExt cx="3615" cy="805"/>
          </a:xfrm>
        </p:grpSpPr>
        <p:sp>
          <p:nvSpPr>
            <p:cNvPr id="30" name="Text Box 17"/>
            <p:cNvSpPr txBox="1">
              <a:spLocks noChangeArrowheads="1"/>
            </p:cNvSpPr>
            <p:nvPr/>
          </p:nvSpPr>
          <p:spPr bwMode="auto">
            <a:xfrm>
              <a:off x="480" y="3168"/>
              <a:ext cx="2016"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a:solidFill>
                    <a:prstClr val="black"/>
                  </a:solidFill>
                  <a:latin typeface="Arial" charset="0"/>
                </a:rPr>
                <a:t>Índice  </a:t>
              </a:r>
              <a:r>
                <a:rPr lang="es-ES_tradnl" sz="1800" b="1" u="none" baseline="-14000">
                  <a:solidFill>
                    <a:prstClr val="black"/>
                  </a:solidFill>
                  <a:latin typeface="Arial" charset="0"/>
                </a:rPr>
                <a:t>H</a:t>
              </a:r>
              <a:r>
                <a:rPr lang="es-ES_tradnl" sz="1800" b="1" u="none" baseline="-14000">
                  <a:solidFill>
                    <a:prstClr val="black"/>
                  </a:solidFill>
                  <a:latin typeface="Arial" charset="0"/>
                  <a:cs typeface="Arial" charset="0"/>
                </a:rPr>
                <a:t>/M</a:t>
              </a:r>
              <a:r>
                <a:rPr lang="es-ES_tradnl" sz="1800" b="1" u="none">
                  <a:solidFill>
                    <a:prstClr val="black"/>
                  </a:solidFill>
                  <a:latin typeface="Arial" charset="0"/>
                </a:rPr>
                <a:t> </a:t>
              </a:r>
              <a:r>
                <a:rPr lang="es-ES_tradnl" sz="2100" b="1" u="none">
                  <a:solidFill>
                    <a:prstClr val="black"/>
                  </a:solidFill>
                  <a:latin typeface="Arial" charset="0"/>
                </a:rPr>
                <a:t>=</a:t>
              </a:r>
              <a:endParaRPr lang="es-ES" sz="2100" b="1" u="none" dirty="0">
                <a:solidFill>
                  <a:prstClr val="black"/>
                </a:solidFill>
                <a:latin typeface="Arial" charset="0"/>
              </a:endParaRPr>
            </a:p>
          </p:txBody>
        </p:sp>
        <p:sp>
          <p:nvSpPr>
            <p:cNvPr id="31" name="Text Box 18"/>
            <p:cNvSpPr txBox="1">
              <a:spLocks noChangeArrowheads="1"/>
            </p:cNvSpPr>
            <p:nvPr/>
          </p:nvSpPr>
          <p:spPr bwMode="auto">
            <a:xfrm>
              <a:off x="1800" y="2925"/>
              <a:ext cx="720" cy="34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a:solidFill>
                    <a:prstClr val="black"/>
                  </a:solidFill>
                  <a:latin typeface="Arial" charset="0"/>
                </a:rPr>
                <a:t>378</a:t>
              </a:r>
              <a:r>
                <a:rPr lang="es-ES_tradnl" sz="2100" b="1" u="none">
                  <a:solidFill>
                    <a:prstClr val="black"/>
                  </a:solidFill>
                  <a:latin typeface="Arial" charset="0"/>
                </a:rPr>
                <a:t> </a:t>
              </a:r>
              <a:endParaRPr lang="es-ES" sz="2100" b="1" u="none" dirty="0">
                <a:solidFill>
                  <a:prstClr val="black"/>
                </a:solidFill>
                <a:latin typeface="Arial" charset="0"/>
              </a:endParaRPr>
            </a:p>
          </p:txBody>
        </p:sp>
        <p:sp>
          <p:nvSpPr>
            <p:cNvPr id="32" name="Text Box 19"/>
            <p:cNvSpPr txBox="1">
              <a:spLocks noChangeArrowheads="1"/>
            </p:cNvSpPr>
            <p:nvPr/>
          </p:nvSpPr>
          <p:spPr bwMode="auto">
            <a:xfrm>
              <a:off x="1755" y="3420"/>
              <a:ext cx="720"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dirty="0">
                  <a:solidFill>
                    <a:prstClr val="black"/>
                  </a:solidFill>
                  <a:latin typeface="Arial" charset="0"/>
                </a:rPr>
                <a:t>416</a:t>
              </a:r>
              <a:endParaRPr lang="es-ES" sz="1800" b="1" u="none" dirty="0">
                <a:solidFill>
                  <a:prstClr val="black"/>
                </a:solidFill>
                <a:latin typeface="Arial" charset="0"/>
              </a:endParaRPr>
            </a:p>
          </p:txBody>
        </p:sp>
        <p:sp>
          <p:nvSpPr>
            <p:cNvPr id="33" name="Line 20"/>
            <p:cNvSpPr>
              <a:spLocks noChangeShapeType="1"/>
            </p:cNvSpPr>
            <p:nvPr/>
          </p:nvSpPr>
          <p:spPr bwMode="auto">
            <a:xfrm>
              <a:off x="1800" y="3330"/>
              <a:ext cx="816"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34" name="Text Box 21"/>
            <p:cNvSpPr txBox="1">
              <a:spLocks noChangeArrowheads="1"/>
            </p:cNvSpPr>
            <p:nvPr/>
          </p:nvSpPr>
          <p:spPr bwMode="auto">
            <a:xfrm>
              <a:off x="2700" y="3195"/>
              <a:ext cx="1395" cy="310"/>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pPr>
              <a:r>
                <a:rPr lang="es-ES_tradnl" sz="1800" b="1" u="none" dirty="0">
                  <a:solidFill>
                    <a:prstClr val="black"/>
                  </a:solidFill>
                  <a:latin typeface="Arial" charset="0"/>
                </a:rPr>
                <a:t>x 100 = 90.9</a:t>
              </a:r>
              <a:endParaRPr lang="es-ES" sz="1800" b="1" u="none" dirty="0">
                <a:solidFill>
                  <a:prstClr val="black"/>
                </a:solidFill>
                <a:latin typeface="Arial" charset="0"/>
              </a:endParaRPr>
            </a:p>
          </p:txBody>
        </p:sp>
      </p:grpSp>
      <p:sp>
        <p:nvSpPr>
          <p:cNvPr id="35" name="34 CuadroTexto"/>
          <p:cNvSpPr txBox="1"/>
          <p:nvPr/>
        </p:nvSpPr>
        <p:spPr>
          <a:xfrm>
            <a:off x="90407" y="5524218"/>
            <a:ext cx="8840502" cy="1200329"/>
          </a:xfrm>
          <a:prstGeom prst="rect">
            <a:avLst/>
          </a:prstGeom>
          <a:noFill/>
          <a:ln w="44450">
            <a:solidFill>
              <a:srgbClr val="CC3300"/>
            </a:solidFill>
          </a:ln>
        </p:spPr>
        <p:txBody>
          <a:bodyPr wrap="square" rtlCol="0">
            <a:spAutoFit/>
          </a:bodyPr>
          <a:lstStyle/>
          <a:p>
            <a:pPr algn="just" eaLnBrk="1" fontAlgn="auto" hangingPunct="1">
              <a:spcBef>
                <a:spcPts val="0"/>
              </a:spcBef>
              <a:spcAft>
                <a:spcPts val="0"/>
              </a:spcAft>
            </a:pPr>
            <a:r>
              <a:rPr lang="es-ES_tradnl" b="1" u="none" dirty="0">
                <a:solidFill>
                  <a:prstClr val="black"/>
                </a:solidFill>
                <a:latin typeface="Calibri"/>
              </a:rPr>
              <a:t>El índice de masculinidad es 90.9, lo que resulta más fácil de interpretar que la razón.  Existen aproximadamente 91 hombres por cada 100 mujeres.</a:t>
            </a:r>
            <a:endParaRPr lang="es-ES" b="1" u="none" dirty="0">
              <a:solidFill>
                <a:prstClr val="black"/>
              </a:solidFill>
              <a:latin typeface="Calibri"/>
            </a:endParaRPr>
          </a:p>
        </p:txBody>
      </p:sp>
    </p:spTree>
    <p:extLst>
      <p:ext uri="{BB962C8B-B14F-4D97-AF65-F5344CB8AC3E}">
        <p14:creationId xmlns:p14="http://schemas.microsoft.com/office/powerpoint/2010/main" val="344810643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4821" y="188640"/>
            <a:ext cx="7992888" cy="1807597"/>
          </a:xfrm>
        </p:spPr>
        <p:txBody>
          <a:bodyPr>
            <a:noAutofit/>
          </a:bodyPr>
          <a:lstStyle/>
          <a:p>
            <a:pPr algn="just"/>
            <a:r>
              <a:rPr lang="es-ES_tradnl" sz="2800" b="1" u="sng" dirty="0">
                <a:effectLst>
                  <a:outerShdw blurRad="38100" dist="38100" dir="2700000" algn="tl">
                    <a:srgbClr val="000000">
                      <a:alpha val="43137"/>
                    </a:srgbClr>
                  </a:outerShdw>
                </a:effectLst>
              </a:rPr>
              <a:t>Ejemplos de Índice</a:t>
            </a:r>
            <a:r>
              <a:rPr lang="es-ES_tradnl" sz="2800" b="1" dirty="0"/>
              <a:t>.   A diferencia del binomio (proporción – porcentaje),  (la razón-índice ) puede calcularse entre </a:t>
            </a:r>
            <a:r>
              <a:rPr lang="es-ES_tradnl" sz="3600" b="1" dirty="0"/>
              <a:t>categorías</a:t>
            </a:r>
            <a:r>
              <a:rPr lang="es-ES_tradnl" sz="2800" b="1" dirty="0"/>
              <a:t> de diferentes variables  como: </a:t>
            </a:r>
            <a:endParaRPr lang="es-ES" sz="2800" b="1" dirty="0"/>
          </a:p>
        </p:txBody>
      </p:sp>
      <p:sp>
        <p:nvSpPr>
          <p:cNvPr id="21509" name="Text Box 5"/>
          <p:cNvSpPr txBox="1">
            <a:spLocks noChangeArrowheads="1"/>
          </p:cNvSpPr>
          <p:nvPr/>
        </p:nvSpPr>
        <p:spPr bwMode="auto">
          <a:xfrm>
            <a:off x="1303371" y="4475866"/>
            <a:ext cx="6286500" cy="415498"/>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b="1" u="none" dirty="0">
                <a:solidFill>
                  <a:srgbClr val="FF0000"/>
                </a:solidFill>
                <a:latin typeface="Arial" charset="0"/>
              </a:rPr>
              <a:t>Índice Médicos</a:t>
            </a:r>
            <a:r>
              <a:rPr lang="es-ES_tradnl" sz="2100" b="1" u="none" dirty="0">
                <a:solidFill>
                  <a:srgbClr val="FF0000"/>
                </a:solidFill>
                <a:latin typeface="Arial" charset="0"/>
                <a:cs typeface="Times New Roman" pitchFamily="18" charset="0"/>
              </a:rPr>
              <a:t>/Habitantes</a:t>
            </a:r>
            <a:endParaRPr lang="es-ES" sz="2100" b="1" u="none" dirty="0">
              <a:solidFill>
                <a:srgbClr val="FF0000"/>
              </a:solidFill>
              <a:latin typeface="Arial" charset="0"/>
            </a:endParaRPr>
          </a:p>
        </p:txBody>
      </p:sp>
      <p:sp>
        <p:nvSpPr>
          <p:cNvPr id="21507" name="Text Box 3"/>
          <p:cNvSpPr txBox="1">
            <a:spLocks noChangeArrowheads="1"/>
          </p:cNvSpPr>
          <p:nvPr/>
        </p:nvSpPr>
        <p:spPr bwMode="auto">
          <a:xfrm>
            <a:off x="1303371" y="2248530"/>
            <a:ext cx="6515100" cy="415498"/>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pPr>
            <a:r>
              <a:rPr lang="es-ES_tradnl" sz="2100" b="1" u="none" dirty="0">
                <a:solidFill>
                  <a:srgbClr val="FF0000"/>
                </a:solidFill>
                <a:latin typeface="Arial" charset="0"/>
              </a:rPr>
              <a:t>Índice Enfermeras</a:t>
            </a:r>
            <a:r>
              <a:rPr lang="es-ES_tradnl" sz="2100" b="1" u="none" dirty="0">
                <a:solidFill>
                  <a:srgbClr val="FF0000"/>
                </a:solidFill>
                <a:latin typeface="Arial" charset="0"/>
                <a:cs typeface="Times New Roman" pitchFamily="18" charset="0"/>
              </a:rPr>
              <a:t>/Camas de un hospital</a:t>
            </a:r>
            <a:endParaRPr lang="es-ES" u="none" dirty="0">
              <a:solidFill>
                <a:srgbClr val="FF0000"/>
              </a:solidFill>
              <a:latin typeface="Arial" charset="0"/>
            </a:endParaRPr>
          </a:p>
        </p:txBody>
      </p:sp>
      <p:grpSp>
        <p:nvGrpSpPr>
          <p:cNvPr id="2" name="Group 19"/>
          <p:cNvGrpSpPr>
            <a:grpSpLocks/>
          </p:cNvGrpSpPr>
          <p:nvPr/>
        </p:nvGrpSpPr>
        <p:grpSpPr bwMode="auto">
          <a:xfrm>
            <a:off x="1618040" y="2966842"/>
            <a:ext cx="5657850" cy="1200150"/>
            <a:chOff x="576" y="1248"/>
            <a:chExt cx="4752" cy="1008"/>
          </a:xfrm>
        </p:grpSpPr>
        <p:grpSp>
          <p:nvGrpSpPr>
            <p:cNvPr id="3" name="Group 17"/>
            <p:cNvGrpSpPr>
              <a:grpSpLocks/>
            </p:cNvGrpSpPr>
            <p:nvPr/>
          </p:nvGrpSpPr>
          <p:grpSpPr bwMode="auto">
            <a:xfrm>
              <a:off x="672" y="1296"/>
              <a:ext cx="4560" cy="859"/>
              <a:chOff x="480" y="1392"/>
              <a:chExt cx="5280" cy="859"/>
            </a:xfrm>
          </p:grpSpPr>
          <p:sp>
            <p:nvSpPr>
              <p:cNvPr id="21515" name="Text Box 11"/>
              <p:cNvSpPr txBox="1">
                <a:spLocks noChangeArrowheads="1"/>
              </p:cNvSpPr>
              <p:nvPr/>
            </p:nvSpPr>
            <p:spPr bwMode="auto">
              <a:xfrm>
                <a:off x="480" y="1680"/>
                <a:ext cx="2016"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a:solidFill>
                      <a:prstClr val="black"/>
                    </a:solidFill>
                    <a:latin typeface="Arial" charset="0"/>
                  </a:rPr>
                  <a:t>Índice </a:t>
                </a:r>
                <a:r>
                  <a:rPr lang="es-ES_tradnl" sz="2700" u="none" baseline="-14000">
                    <a:solidFill>
                      <a:prstClr val="black"/>
                    </a:solidFill>
                    <a:latin typeface="Arial" charset="0"/>
                  </a:rPr>
                  <a:t>E</a:t>
                </a:r>
                <a:r>
                  <a:rPr lang="es-ES_tradnl" sz="2700" u="none" baseline="-14000">
                    <a:solidFill>
                      <a:prstClr val="black"/>
                    </a:solidFill>
                    <a:latin typeface="Arial" charset="0"/>
                    <a:cs typeface="Arial" charset="0"/>
                  </a:rPr>
                  <a:t>/C</a:t>
                </a:r>
                <a:r>
                  <a:rPr lang="es-ES_tradnl" sz="2700" u="none">
                    <a:solidFill>
                      <a:prstClr val="black"/>
                    </a:solidFill>
                    <a:latin typeface="Arial" charset="0"/>
                  </a:rPr>
                  <a:t> =</a:t>
                </a:r>
                <a:endParaRPr lang="es-ES" sz="2700" u="none" dirty="0">
                  <a:solidFill>
                    <a:prstClr val="black"/>
                  </a:solidFill>
                  <a:latin typeface="Arial" charset="0"/>
                </a:endParaRPr>
              </a:p>
            </p:txBody>
          </p:sp>
          <p:sp>
            <p:nvSpPr>
              <p:cNvPr id="21516" name="Text Box 12"/>
              <p:cNvSpPr txBox="1">
                <a:spLocks noChangeArrowheads="1"/>
              </p:cNvSpPr>
              <p:nvPr/>
            </p:nvSpPr>
            <p:spPr bwMode="auto">
              <a:xfrm>
                <a:off x="2256" y="1392"/>
                <a:ext cx="2544"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a:solidFill>
                      <a:prstClr val="black"/>
                    </a:solidFill>
                    <a:latin typeface="Arial" charset="0"/>
                  </a:rPr>
                  <a:t> No. Enfermeras</a:t>
                </a:r>
                <a:r>
                  <a:rPr lang="es-ES_tradnl" sz="2700" u="none">
                    <a:solidFill>
                      <a:prstClr val="black"/>
                    </a:solidFill>
                    <a:latin typeface="Arial" charset="0"/>
                  </a:rPr>
                  <a:t> </a:t>
                </a:r>
                <a:endParaRPr lang="es-ES" sz="2700" u="none" dirty="0">
                  <a:solidFill>
                    <a:prstClr val="black"/>
                  </a:solidFill>
                  <a:latin typeface="Arial" charset="0"/>
                </a:endParaRPr>
              </a:p>
            </p:txBody>
          </p:sp>
          <p:sp>
            <p:nvSpPr>
              <p:cNvPr id="21518" name="Line 14"/>
              <p:cNvSpPr>
                <a:spLocks noChangeShapeType="1"/>
              </p:cNvSpPr>
              <p:nvPr/>
            </p:nvSpPr>
            <p:spPr bwMode="auto">
              <a:xfrm>
                <a:off x="2208" y="1872"/>
                <a:ext cx="2352"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21519" name="Text Box 15"/>
              <p:cNvSpPr txBox="1">
                <a:spLocks noChangeArrowheads="1"/>
              </p:cNvSpPr>
              <p:nvPr/>
            </p:nvSpPr>
            <p:spPr bwMode="auto">
              <a:xfrm>
                <a:off x="4752" y="1632"/>
                <a:ext cx="1008" cy="465"/>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a:solidFill>
                      <a:prstClr val="black"/>
                    </a:solidFill>
                    <a:latin typeface="Arial" charset="0"/>
                  </a:rPr>
                  <a:t>x 100</a:t>
                </a:r>
                <a:r>
                  <a:rPr lang="es-ES_tradnl" sz="3000" b="1" u="none">
                    <a:solidFill>
                      <a:prstClr val="black"/>
                    </a:solidFill>
                    <a:latin typeface="Arial" charset="0"/>
                  </a:rPr>
                  <a:t> </a:t>
                </a:r>
                <a:endParaRPr lang="es-ES" sz="3000" b="1" u="none" dirty="0">
                  <a:solidFill>
                    <a:prstClr val="black"/>
                  </a:solidFill>
                  <a:latin typeface="Arial" charset="0"/>
                </a:endParaRPr>
              </a:p>
            </p:txBody>
          </p:sp>
          <p:sp>
            <p:nvSpPr>
              <p:cNvPr id="21520" name="Text Box 16"/>
              <p:cNvSpPr txBox="1">
                <a:spLocks noChangeArrowheads="1"/>
              </p:cNvSpPr>
              <p:nvPr/>
            </p:nvSpPr>
            <p:spPr bwMode="auto">
              <a:xfrm>
                <a:off x="2352" y="1824"/>
                <a:ext cx="2544"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dirty="0">
                    <a:solidFill>
                      <a:prstClr val="black"/>
                    </a:solidFill>
                    <a:latin typeface="Arial" charset="0"/>
                  </a:rPr>
                  <a:t>No. de Camas</a:t>
                </a:r>
                <a:r>
                  <a:rPr lang="es-ES_tradnl" sz="2700" u="none" dirty="0">
                    <a:solidFill>
                      <a:prstClr val="black"/>
                    </a:solidFill>
                    <a:latin typeface="Arial" charset="0"/>
                  </a:rPr>
                  <a:t> </a:t>
                </a:r>
                <a:endParaRPr lang="es-ES" sz="2700" u="none" dirty="0">
                  <a:solidFill>
                    <a:prstClr val="black"/>
                  </a:solidFill>
                  <a:latin typeface="Arial" charset="0"/>
                </a:endParaRPr>
              </a:p>
            </p:txBody>
          </p:sp>
        </p:grpSp>
        <p:sp>
          <p:nvSpPr>
            <p:cNvPr id="21522" name="Rectangle 18"/>
            <p:cNvSpPr>
              <a:spLocks noChangeArrowheads="1"/>
            </p:cNvSpPr>
            <p:nvPr/>
          </p:nvSpPr>
          <p:spPr bwMode="auto">
            <a:xfrm>
              <a:off x="576" y="1248"/>
              <a:ext cx="4752" cy="1008"/>
            </a:xfrm>
            <a:prstGeom prst="rect">
              <a:avLst/>
            </a:prstGeom>
            <a:noFill/>
            <a:ln w="38100">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grpSp>
        <p:nvGrpSpPr>
          <p:cNvPr id="4" name="Group 20"/>
          <p:cNvGrpSpPr>
            <a:grpSpLocks/>
          </p:cNvGrpSpPr>
          <p:nvPr/>
        </p:nvGrpSpPr>
        <p:grpSpPr bwMode="auto">
          <a:xfrm>
            <a:off x="1618040" y="5102089"/>
            <a:ext cx="5657850" cy="1200150"/>
            <a:chOff x="576" y="1248"/>
            <a:chExt cx="4752" cy="1008"/>
          </a:xfrm>
        </p:grpSpPr>
        <p:grpSp>
          <p:nvGrpSpPr>
            <p:cNvPr id="5" name="Group 21"/>
            <p:cNvGrpSpPr>
              <a:grpSpLocks/>
            </p:cNvGrpSpPr>
            <p:nvPr/>
          </p:nvGrpSpPr>
          <p:grpSpPr bwMode="auto">
            <a:xfrm>
              <a:off x="672" y="1296"/>
              <a:ext cx="4560" cy="859"/>
              <a:chOff x="480" y="1392"/>
              <a:chExt cx="5280" cy="859"/>
            </a:xfrm>
          </p:grpSpPr>
          <p:sp>
            <p:nvSpPr>
              <p:cNvPr id="21526" name="Text Box 22"/>
              <p:cNvSpPr txBox="1">
                <a:spLocks noChangeArrowheads="1"/>
              </p:cNvSpPr>
              <p:nvPr/>
            </p:nvSpPr>
            <p:spPr bwMode="auto">
              <a:xfrm>
                <a:off x="480" y="1680"/>
                <a:ext cx="2016"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a:solidFill>
                      <a:prstClr val="black"/>
                    </a:solidFill>
                    <a:latin typeface="Arial" charset="0"/>
                  </a:rPr>
                  <a:t>Índice </a:t>
                </a:r>
                <a:r>
                  <a:rPr lang="es-ES_tradnl" sz="2700" u="none" baseline="-14000">
                    <a:solidFill>
                      <a:prstClr val="black"/>
                    </a:solidFill>
                    <a:latin typeface="Arial" charset="0"/>
                  </a:rPr>
                  <a:t>M</a:t>
                </a:r>
                <a:r>
                  <a:rPr lang="es-ES_tradnl" sz="2700" u="none" baseline="-14000">
                    <a:solidFill>
                      <a:prstClr val="black"/>
                    </a:solidFill>
                    <a:latin typeface="Arial" charset="0"/>
                    <a:cs typeface="Arial" charset="0"/>
                  </a:rPr>
                  <a:t>/H</a:t>
                </a:r>
                <a:r>
                  <a:rPr lang="es-ES_tradnl" sz="2700" u="none">
                    <a:solidFill>
                      <a:prstClr val="black"/>
                    </a:solidFill>
                    <a:latin typeface="Arial" charset="0"/>
                  </a:rPr>
                  <a:t> =</a:t>
                </a:r>
                <a:endParaRPr lang="es-ES" sz="2700" u="none" dirty="0">
                  <a:solidFill>
                    <a:prstClr val="black"/>
                  </a:solidFill>
                  <a:latin typeface="Arial" charset="0"/>
                </a:endParaRPr>
              </a:p>
            </p:txBody>
          </p:sp>
          <p:sp>
            <p:nvSpPr>
              <p:cNvPr id="21527" name="Text Box 23"/>
              <p:cNvSpPr txBox="1">
                <a:spLocks noChangeArrowheads="1"/>
              </p:cNvSpPr>
              <p:nvPr/>
            </p:nvSpPr>
            <p:spPr bwMode="auto">
              <a:xfrm>
                <a:off x="2256" y="1392"/>
                <a:ext cx="2544"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a:solidFill>
                      <a:prstClr val="black"/>
                    </a:solidFill>
                    <a:latin typeface="Arial" charset="0"/>
                  </a:rPr>
                  <a:t>  No. Médicos</a:t>
                </a:r>
                <a:r>
                  <a:rPr lang="es-ES_tradnl" sz="2700" u="none">
                    <a:solidFill>
                      <a:prstClr val="black"/>
                    </a:solidFill>
                    <a:latin typeface="Arial" charset="0"/>
                  </a:rPr>
                  <a:t> </a:t>
                </a:r>
                <a:endParaRPr lang="es-ES" sz="2700" u="none" dirty="0">
                  <a:solidFill>
                    <a:prstClr val="black"/>
                  </a:solidFill>
                  <a:latin typeface="Arial" charset="0"/>
                </a:endParaRPr>
              </a:p>
            </p:txBody>
          </p:sp>
          <p:sp>
            <p:nvSpPr>
              <p:cNvPr id="21528" name="Line 24"/>
              <p:cNvSpPr>
                <a:spLocks noChangeShapeType="1"/>
              </p:cNvSpPr>
              <p:nvPr/>
            </p:nvSpPr>
            <p:spPr bwMode="auto">
              <a:xfrm>
                <a:off x="2208" y="1872"/>
                <a:ext cx="2352" cy="0"/>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21529" name="Text Box 25"/>
              <p:cNvSpPr txBox="1">
                <a:spLocks noChangeArrowheads="1"/>
              </p:cNvSpPr>
              <p:nvPr/>
            </p:nvSpPr>
            <p:spPr bwMode="auto">
              <a:xfrm>
                <a:off x="4752" y="1632"/>
                <a:ext cx="1008" cy="465"/>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dirty="0">
                    <a:solidFill>
                      <a:prstClr val="black"/>
                    </a:solidFill>
                    <a:latin typeface="Arial" charset="0"/>
                  </a:rPr>
                  <a:t>x 100</a:t>
                </a:r>
                <a:r>
                  <a:rPr lang="es-ES_tradnl" sz="3000" b="1" u="none" dirty="0">
                    <a:solidFill>
                      <a:prstClr val="black"/>
                    </a:solidFill>
                    <a:latin typeface="Arial" charset="0"/>
                  </a:rPr>
                  <a:t> </a:t>
                </a:r>
                <a:endParaRPr lang="es-ES" sz="3000" b="1" u="none" dirty="0">
                  <a:solidFill>
                    <a:prstClr val="black"/>
                  </a:solidFill>
                  <a:latin typeface="Arial" charset="0"/>
                </a:endParaRPr>
              </a:p>
            </p:txBody>
          </p:sp>
          <p:sp>
            <p:nvSpPr>
              <p:cNvPr id="21530" name="Text Box 26"/>
              <p:cNvSpPr txBox="1">
                <a:spLocks noChangeArrowheads="1"/>
              </p:cNvSpPr>
              <p:nvPr/>
            </p:nvSpPr>
            <p:spPr bwMode="auto">
              <a:xfrm>
                <a:off x="2352" y="1824"/>
                <a:ext cx="2544" cy="427"/>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u="none" dirty="0">
                    <a:solidFill>
                      <a:prstClr val="black"/>
                    </a:solidFill>
                    <a:latin typeface="Arial" charset="0"/>
                  </a:rPr>
                  <a:t>No. Habitantes</a:t>
                </a:r>
                <a:r>
                  <a:rPr lang="es-ES_tradnl" sz="2700" u="none" dirty="0">
                    <a:solidFill>
                      <a:prstClr val="black"/>
                    </a:solidFill>
                    <a:latin typeface="Arial" charset="0"/>
                  </a:rPr>
                  <a:t> </a:t>
                </a:r>
                <a:endParaRPr lang="es-ES" sz="2700" u="none" dirty="0">
                  <a:solidFill>
                    <a:prstClr val="black"/>
                  </a:solidFill>
                  <a:latin typeface="Arial" charset="0"/>
                </a:endParaRPr>
              </a:p>
            </p:txBody>
          </p:sp>
        </p:grpSp>
        <p:sp>
          <p:nvSpPr>
            <p:cNvPr id="21531" name="Rectangle 27"/>
            <p:cNvSpPr>
              <a:spLocks noChangeArrowheads="1"/>
            </p:cNvSpPr>
            <p:nvPr/>
          </p:nvSpPr>
          <p:spPr bwMode="auto">
            <a:xfrm>
              <a:off x="576" y="1248"/>
              <a:ext cx="4752" cy="1008"/>
            </a:xfrm>
            <a:prstGeom prst="rect">
              <a:avLst/>
            </a:prstGeom>
            <a:noFill/>
            <a:ln w="38100">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spTree>
    <p:extLst>
      <p:ext uri="{BB962C8B-B14F-4D97-AF65-F5344CB8AC3E}">
        <p14:creationId xmlns:p14="http://schemas.microsoft.com/office/powerpoint/2010/main" val="12224500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573088" y="1452563"/>
            <a:ext cx="7993062" cy="960437"/>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es-ES" altLang="en-US" sz="2000" u="none">
                <a:solidFill>
                  <a:srgbClr val="000000"/>
                </a:solidFill>
                <a:latin typeface="Arial" panose="020B0604020202020204" pitchFamily="34" charset="0"/>
                <a:ea typeface="DejaVu Sans" pitchFamily="34" charset="0"/>
                <a:cs typeface="DejaVu Sans" pitchFamily="34" charset="0"/>
              </a:rPr>
              <a:t>	Conjunto de elementos capaces de tener una o varias características en común bien definidas.  </a:t>
            </a:r>
          </a:p>
        </p:txBody>
      </p:sp>
      <p:sp>
        <p:nvSpPr>
          <p:cNvPr id="12291" name="Text Box 2"/>
          <p:cNvSpPr txBox="1">
            <a:spLocks noChangeArrowheads="1"/>
          </p:cNvSpPr>
          <p:nvPr/>
        </p:nvSpPr>
        <p:spPr bwMode="auto">
          <a:xfrm>
            <a:off x="609600" y="214313"/>
            <a:ext cx="7913688" cy="398462"/>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000" b="1">
                <a:solidFill>
                  <a:srgbClr val="3333CC"/>
                </a:solidFill>
                <a:latin typeface="Arial" panose="020B0604020202020204" pitchFamily="34" charset="0"/>
                <a:ea typeface="DejaVu Sans" pitchFamily="34" charset="0"/>
                <a:cs typeface="DejaVu Sans" pitchFamily="34" charset="0"/>
              </a:rPr>
              <a:t>Población</a:t>
            </a:r>
          </a:p>
        </p:txBody>
      </p:sp>
      <p:grpSp>
        <p:nvGrpSpPr>
          <p:cNvPr id="12292" name="Group 3"/>
          <p:cNvGrpSpPr>
            <a:grpSpLocks/>
          </p:cNvGrpSpPr>
          <p:nvPr/>
        </p:nvGrpSpPr>
        <p:grpSpPr bwMode="auto">
          <a:xfrm>
            <a:off x="609600" y="2805113"/>
            <a:ext cx="7991475" cy="908050"/>
            <a:chOff x="384" y="1767"/>
            <a:chExt cx="5034" cy="572"/>
          </a:xfrm>
        </p:grpSpPr>
        <p:sp>
          <p:nvSpPr>
            <p:cNvPr id="12311" name="Text Box 4"/>
            <p:cNvSpPr txBox="1">
              <a:spLocks noChangeArrowheads="1"/>
            </p:cNvSpPr>
            <p:nvPr/>
          </p:nvSpPr>
          <p:spPr bwMode="auto">
            <a:xfrm>
              <a:off x="384" y="2025"/>
              <a:ext cx="5034" cy="314"/>
            </a:xfrm>
            <a:prstGeom prst="rect">
              <a:avLst/>
            </a:prstGeom>
            <a:gradFill rotWithShape="0">
              <a:gsLst>
                <a:gs pos="0">
                  <a:srgbClr val="CCFFFF"/>
                </a:gs>
                <a:gs pos="100000">
                  <a:srgbClr val="FFFFCC"/>
                </a:gs>
              </a:gsLst>
              <a:lin ang="2700000" scaled="1"/>
            </a:gradFill>
            <a:ln w="9360">
              <a:solidFill>
                <a:srgbClr val="009999"/>
              </a:solidFill>
              <a:miter lim="800000"/>
              <a:headEnd/>
              <a:tailEnd/>
            </a:ln>
            <a:effectLst>
              <a:outerShdw dist="107933" dir="2700000" algn="ctr" rotWithShape="0">
                <a:srgbClr val="000000"/>
              </a:outerShdw>
            </a:effectLst>
          </p:spPr>
          <p:txBody>
            <a:bodyPr lIns="54000" tIns="46800" rIns="274320" bIns="46800" anchor="ctr">
              <a:spAutoFit/>
            </a:bodyPr>
            <a:lstStyle>
              <a:lvl1pPr marL="457200" indent="-452438">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9863" algn="l"/>
                  <a:tab pos="10779125" algn="l"/>
                  <a:tab pos="10780713" algn="l"/>
                </a:tabLst>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es-ES" altLang="en-US" sz="2000" u="none">
                  <a:solidFill>
                    <a:srgbClr val="000000"/>
                  </a:solidFill>
                  <a:latin typeface="Arial" panose="020B0604020202020204" pitchFamily="34" charset="0"/>
                  <a:ea typeface="DejaVu Sans" pitchFamily="34" charset="0"/>
                  <a:cs typeface="DejaVu Sans" pitchFamily="34" charset="0"/>
                </a:rPr>
                <a:t>	Es cualquier subconjunto de la población.</a:t>
              </a:r>
            </a:p>
          </p:txBody>
        </p:sp>
        <p:sp>
          <p:nvSpPr>
            <p:cNvPr id="12312" name="Text Box 5"/>
            <p:cNvSpPr txBox="1">
              <a:spLocks noChangeArrowheads="1"/>
            </p:cNvSpPr>
            <p:nvPr/>
          </p:nvSpPr>
          <p:spPr bwMode="auto">
            <a:xfrm>
              <a:off x="386" y="1767"/>
              <a:ext cx="4984" cy="253"/>
            </a:xfrm>
            <a:prstGeom prst="rect">
              <a:avLst/>
            </a:prstGeom>
            <a:gradFill rotWithShape="0">
              <a:gsLst>
                <a:gs pos="0">
                  <a:srgbClr val="CCFFCC"/>
                </a:gs>
                <a:gs pos="50000">
                  <a:srgbClr val="CCFFFF"/>
                </a:gs>
                <a:gs pos="100000">
                  <a:srgbClr val="CCFFCC"/>
                </a:gs>
              </a:gsLst>
              <a:lin ang="2700000" scaled="1"/>
            </a:gradFill>
            <a:ln w="9360">
              <a:solidFill>
                <a:srgbClr val="000000"/>
              </a:solidFill>
              <a:miter lim="800000"/>
              <a:headEnd/>
              <a:tailEnd/>
            </a:ln>
            <a:effectLst>
              <a:outerShdw dist="107933" dir="2700000" algn="ctr" rotWithShape="0">
                <a:srgbClr val="000000"/>
              </a:outerShdw>
            </a:effectLst>
          </p:spPr>
          <p:txBody>
            <a:bodyPr lIns="90000" tIns="46800" rIns="90000" bIns="468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eaLnBrk="1" hangingPunct="1">
                <a:spcBef>
                  <a:spcPts val="1250"/>
                </a:spcBef>
                <a:buFontTx/>
                <a:buNone/>
              </a:pPr>
              <a:r>
                <a:rPr lang="es-ES" altLang="en-US" sz="2000" b="1">
                  <a:solidFill>
                    <a:srgbClr val="3333CC"/>
                  </a:solidFill>
                  <a:latin typeface="Arial" panose="020B0604020202020204" pitchFamily="34" charset="0"/>
                  <a:ea typeface="DejaVu Sans" pitchFamily="34" charset="0"/>
                  <a:cs typeface="DejaVu Sans" pitchFamily="34" charset="0"/>
                </a:rPr>
                <a:t>Muestra</a:t>
              </a:r>
            </a:p>
          </p:txBody>
        </p:sp>
      </p:grpSp>
      <p:sp>
        <p:nvSpPr>
          <p:cNvPr id="12293" name="Oval 6"/>
          <p:cNvSpPr>
            <a:spLocks noChangeArrowheads="1"/>
          </p:cNvSpPr>
          <p:nvPr/>
        </p:nvSpPr>
        <p:spPr bwMode="auto">
          <a:xfrm>
            <a:off x="2571750" y="4143375"/>
            <a:ext cx="3857625" cy="2428875"/>
          </a:xfrm>
          <a:prstGeom prst="ellipse">
            <a:avLst/>
          </a:prstGeom>
          <a:noFill/>
          <a:ln w="19080">
            <a:solidFill>
              <a:srgbClr val="2D2DB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4" name="AutoShape 7"/>
          <p:cNvSpPr>
            <a:spLocks noChangeArrowheads="1"/>
          </p:cNvSpPr>
          <p:nvPr/>
        </p:nvSpPr>
        <p:spPr bwMode="auto">
          <a:xfrm>
            <a:off x="4143375" y="4857750"/>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5" name="AutoShape 8"/>
          <p:cNvSpPr>
            <a:spLocks noChangeArrowheads="1"/>
          </p:cNvSpPr>
          <p:nvPr/>
        </p:nvSpPr>
        <p:spPr bwMode="auto">
          <a:xfrm>
            <a:off x="4786313" y="4214813"/>
            <a:ext cx="428625"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6" name="AutoShape 9"/>
          <p:cNvSpPr>
            <a:spLocks noChangeArrowheads="1"/>
          </p:cNvSpPr>
          <p:nvPr/>
        </p:nvSpPr>
        <p:spPr bwMode="auto">
          <a:xfrm>
            <a:off x="3286125" y="44291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7" name="AutoShape 10"/>
          <p:cNvSpPr>
            <a:spLocks noChangeArrowheads="1"/>
          </p:cNvSpPr>
          <p:nvPr/>
        </p:nvSpPr>
        <p:spPr bwMode="auto">
          <a:xfrm>
            <a:off x="4000500" y="42148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8" name="AutoShape 11"/>
          <p:cNvSpPr>
            <a:spLocks noChangeArrowheads="1"/>
          </p:cNvSpPr>
          <p:nvPr/>
        </p:nvSpPr>
        <p:spPr bwMode="auto">
          <a:xfrm>
            <a:off x="5286375" y="450056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299" name="AutoShape 12"/>
          <p:cNvSpPr>
            <a:spLocks noChangeArrowheads="1"/>
          </p:cNvSpPr>
          <p:nvPr/>
        </p:nvSpPr>
        <p:spPr bwMode="auto">
          <a:xfrm>
            <a:off x="2786063" y="4857750"/>
            <a:ext cx="500062"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0" name="AutoShape 13"/>
          <p:cNvSpPr>
            <a:spLocks noChangeArrowheads="1"/>
          </p:cNvSpPr>
          <p:nvPr/>
        </p:nvSpPr>
        <p:spPr bwMode="auto">
          <a:xfrm>
            <a:off x="2714625" y="5429250"/>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1" name="AutoShape 14"/>
          <p:cNvSpPr>
            <a:spLocks noChangeArrowheads="1"/>
          </p:cNvSpPr>
          <p:nvPr/>
        </p:nvSpPr>
        <p:spPr bwMode="auto">
          <a:xfrm>
            <a:off x="5715000" y="50006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2" name="AutoShape 15"/>
          <p:cNvSpPr>
            <a:spLocks noChangeArrowheads="1"/>
          </p:cNvSpPr>
          <p:nvPr/>
        </p:nvSpPr>
        <p:spPr bwMode="auto">
          <a:xfrm>
            <a:off x="4786313" y="4929188"/>
            <a:ext cx="500062"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3" name="AutoShape 16"/>
          <p:cNvSpPr>
            <a:spLocks noChangeArrowheads="1"/>
          </p:cNvSpPr>
          <p:nvPr/>
        </p:nvSpPr>
        <p:spPr bwMode="auto">
          <a:xfrm>
            <a:off x="3286125" y="585787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4" name="AutoShape 17"/>
          <p:cNvSpPr>
            <a:spLocks noChangeArrowheads="1"/>
          </p:cNvSpPr>
          <p:nvPr/>
        </p:nvSpPr>
        <p:spPr bwMode="auto">
          <a:xfrm>
            <a:off x="5572125" y="5572125"/>
            <a:ext cx="500063"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5" name="AutoShape 18"/>
          <p:cNvSpPr>
            <a:spLocks noChangeArrowheads="1"/>
          </p:cNvSpPr>
          <p:nvPr/>
        </p:nvSpPr>
        <p:spPr bwMode="auto">
          <a:xfrm>
            <a:off x="4214813" y="6072188"/>
            <a:ext cx="500062"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6" name="AutoShape 19"/>
          <p:cNvSpPr>
            <a:spLocks noChangeArrowheads="1"/>
          </p:cNvSpPr>
          <p:nvPr/>
        </p:nvSpPr>
        <p:spPr bwMode="auto">
          <a:xfrm>
            <a:off x="3286125" y="5214938"/>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7" name="AutoShape 20"/>
          <p:cNvSpPr>
            <a:spLocks noChangeArrowheads="1"/>
          </p:cNvSpPr>
          <p:nvPr/>
        </p:nvSpPr>
        <p:spPr bwMode="auto">
          <a:xfrm>
            <a:off x="4643438" y="5429250"/>
            <a:ext cx="500062" cy="500063"/>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8" name="AutoShape 21"/>
          <p:cNvSpPr>
            <a:spLocks noChangeArrowheads="1"/>
          </p:cNvSpPr>
          <p:nvPr/>
        </p:nvSpPr>
        <p:spPr bwMode="auto">
          <a:xfrm>
            <a:off x="5000625" y="59293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2309" name="AutoShape 22"/>
          <p:cNvSpPr>
            <a:spLocks noChangeArrowheads="1"/>
          </p:cNvSpPr>
          <p:nvPr/>
        </p:nvSpPr>
        <p:spPr bwMode="auto">
          <a:xfrm>
            <a:off x="4000500" y="5357813"/>
            <a:ext cx="500063" cy="500062"/>
          </a:xfrm>
          <a:prstGeom prst="smileyFace">
            <a:avLst>
              <a:gd name="adj" fmla="val 4653"/>
            </a:avLst>
          </a:prstGeom>
          <a:solidFill>
            <a:srgbClr val="00CC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
        <p:nvSpPr>
          <p:cNvPr id="15383" name="Oval 23"/>
          <p:cNvSpPr>
            <a:spLocks noChangeArrowheads="1"/>
          </p:cNvSpPr>
          <p:nvPr/>
        </p:nvSpPr>
        <p:spPr bwMode="auto">
          <a:xfrm>
            <a:off x="3786188" y="4714875"/>
            <a:ext cx="1714500" cy="1357313"/>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000000"/>
              </a:buClr>
              <a:buFont typeface="Times New Roman" panose="02020603050405020304" pitchFamily="18" charset="0"/>
              <a:buNone/>
            </a:pPr>
            <a:endParaRPr lang="en-US" altLang="en-US" sz="2400">
              <a:latin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additive="repl">
                                        <p:cTn id="6" dur="1" fill="hold">
                                          <p:stCondLst>
                                            <p:cond delay="0"/>
                                          </p:stCondLst>
                                        </p:cTn>
                                        <p:tgtEl>
                                          <p:spTgt spid="15383"/>
                                        </p:tgtEl>
                                        <p:attrNameLst>
                                          <p:attrName>style.visibility</p:attrName>
                                        </p:attrNameLst>
                                      </p:cBhvr>
                                      <p:to>
                                        <p:strVal val="visible"/>
                                      </p:to>
                                    </p:set>
                                    <p:animEffect transition="in" filter="wheel(8)">
                                      <p:cBhvr additive="repl">
                                        <p:cTn id="7" dur="3000"/>
                                        <p:tgtEl>
                                          <p:spTgt spid="15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0633" y="135777"/>
            <a:ext cx="8504952" cy="1995853"/>
          </a:xfrm>
        </p:spPr>
        <p:txBody>
          <a:bodyPr>
            <a:noAutofit/>
          </a:bodyPr>
          <a:lstStyle/>
          <a:p>
            <a:pPr algn="just"/>
            <a:r>
              <a:rPr lang="es-ES_tradnl" sz="2800" b="1" dirty="0"/>
              <a:t/>
            </a:r>
            <a:br>
              <a:rPr lang="es-ES_tradnl" sz="2800" b="1" dirty="0"/>
            </a:br>
            <a:r>
              <a:rPr lang="es-ES_tradnl" sz="2800" b="1" dirty="0" smtClean="0"/>
              <a:t>En </a:t>
            </a:r>
            <a:r>
              <a:rPr lang="es-ES_tradnl" sz="2800" b="1" dirty="0"/>
              <a:t>muchas ocasiones estamos interesados en mostrar no sólo la variable resumida sino que al mismo tiempo pueda apreciarse el mayor o menor </a:t>
            </a:r>
            <a:r>
              <a:rPr lang="es-ES_tradnl" sz="2800" b="1" u="sng" dirty="0"/>
              <a:t>riesgo de ocurrencia </a:t>
            </a:r>
            <a:r>
              <a:rPr lang="es-ES_tradnl" sz="2800" b="1" dirty="0"/>
              <a:t>de determinado evento, para lo que necesitamos otra </a:t>
            </a:r>
            <a:r>
              <a:rPr lang="es-ES_tradnl" sz="3200" b="1" dirty="0"/>
              <a:t>medida</a:t>
            </a:r>
            <a:r>
              <a:rPr lang="es-ES_tradnl" sz="2800" b="1" dirty="0"/>
              <a:t> diferente a las ya estudiadas</a:t>
            </a:r>
            <a:r>
              <a:rPr lang="es-ES_tradnl" sz="2800" b="1" dirty="0"/>
              <a:t>.</a:t>
            </a:r>
            <a:r>
              <a:rPr lang="es-ES" sz="4000" b="1" dirty="0" smtClean="0"/>
              <a:t/>
            </a:r>
            <a:br>
              <a:rPr lang="es-ES" sz="4000" b="1" dirty="0" smtClean="0"/>
            </a:br>
            <a:endParaRPr lang="es-ES" sz="4000" b="1" dirty="0"/>
          </a:p>
        </p:txBody>
      </p:sp>
      <p:sp>
        <p:nvSpPr>
          <p:cNvPr id="9221" name="Rectangle 5"/>
          <p:cNvSpPr>
            <a:spLocks noChangeArrowheads="1"/>
          </p:cNvSpPr>
          <p:nvPr/>
        </p:nvSpPr>
        <p:spPr bwMode="auto">
          <a:xfrm>
            <a:off x="4032647" y="3296841"/>
            <a:ext cx="6858000" cy="300082"/>
          </a:xfrm>
          <a:prstGeom prst="rect">
            <a:avLst/>
          </a:prstGeom>
          <a:noFill/>
          <a:ln w="9525">
            <a:noFill/>
            <a:miter lim="800000"/>
            <a:headEnd/>
            <a:tailEnd/>
          </a:ln>
          <a:effectLst/>
        </p:spPr>
        <p:txBody>
          <a:bodyPr>
            <a:spAutoFit/>
          </a:bodyPr>
          <a:lstStyle/>
          <a:p>
            <a:pPr eaLnBrk="1" fontAlgn="auto" hangingPunct="1">
              <a:spcBef>
                <a:spcPts val="0"/>
              </a:spcBef>
              <a:spcAft>
                <a:spcPts val="0"/>
              </a:spcAft>
            </a:pPr>
            <a:endParaRPr lang="es-ES" sz="1350" u="none">
              <a:solidFill>
                <a:prstClr val="black"/>
              </a:solidFill>
              <a:latin typeface="Calibri"/>
            </a:endParaRPr>
          </a:p>
        </p:txBody>
      </p:sp>
      <p:grpSp>
        <p:nvGrpSpPr>
          <p:cNvPr id="2" name="Group 16"/>
          <p:cNvGrpSpPr>
            <a:grpSpLocks/>
          </p:cNvGrpSpPr>
          <p:nvPr/>
        </p:nvGrpSpPr>
        <p:grpSpPr bwMode="auto">
          <a:xfrm>
            <a:off x="1943811" y="2396773"/>
            <a:ext cx="5418395" cy="1200150"/>
            <a:chOff x="391" y="1056"/>
            <a:chExt cx="4340" cy="1008"/>
          </a:xfrm>
        </p:grpSpPr>
        <p:sp>
          <p:nvSpPr>
            <p:cNvPr id="9226" name="Text Box 10"/>
            <p:cNvSpPr txBox="1">
              <a:spLocks noChangeArrowheads="1"/>
            </p:cNvSpPr>
            <p:nvPr/>
          </p:nvSpPr>
          <p:spPr bwMode="auto">
            <a:xfrm>
              <a:off x="560" y="1371"/>
              <a:ext cx="1152" cy="659"/>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2700" u="none">
                  <a:solidFill>
                    <a:prstClr val="black"/>
                  </a:solidFill>
                  <a:latin typeface="Arial" charset="0"/>
                </a:rPr>
                <a:t>Tasa</a:t>
              </a:r>
              <a:r>
                <a:rPr lang="es-ES_tradnl" sz="1800" u="none">
                  <a:solidFill>
                    <a:prstClr val="black"/>
                  </a:solidFill>
                  <a:latin typeface="Arial" charset="0"/>
                </a:rPr>
                <a:t> =</a:t>
              </a:r>
              <a:endParaRPr lang="es-ES" sz="1800" u="none" dirty="0">
                <a:solidFill>
                  <a:prstClr val="black"/>
                </a:solidFill>
                <a:latin typeface="Arial" charset="0"/>
              </a:endParaRPr>
            </a:p>
          </p:txBody>
        </p:sp>
        <p:sp>
          <p:nvSpPr>
            <p:cNvPr id="9227" name="Text Box 11"/>
            <p:cNvSpPr txBox="1">
              <a:spLocks noChangeArrowheads="1"/>
            </p:cNvSpPr>
            <p:nvPr/>
          </p:nvSpPr>
          <p:spPr bwMode="auto">
            <a:xfrm>
              <a:off x="1968" y="1200"/>
              <a:ext cx="2197"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u="none">
                  <a:solidFill>
                    <a:prstClr val="black"/>
                  </a:solidFill>
                  <a:latin typeface="Arial" charset="0"/>
                </a:rPr>
                <a:t>  No. Eventos </a:t>
              </a:r>
              <a:endParaRPr lang="es-ES" sz="1800" u="none" dirty="0">
                <a:solidFill>
                  <a:prstClr val="black"/>
                </a:solidFill>
                <a:latin typeface="Arial" charset="0"/>
              </a:endParaRPr>
            </a:p>
          </p:txBody>
        </p:sp>
        <p:sp>
          <p:nvSpPr>
            <p:cNvPr id="9228" name="Line 12"/>
            <p:cNvSpPr>
              <a:spLocks noChangeShapeType="1"/>
            </p:cNvSpPr>
            <p:nvPr/>
          </p:nvSpPr>
          <p:spPr bwMode="auto">
            <a:xfrm flipV="1">
              <a:off x="1712" y="1620"/>
              <a:ext cx="2023" cy="6"/>
            </a:xfrm>
            <a:prstGeom prst="line">
              <a:avLst/>
            </a:prstGeom>
            <a:noFill/>
            <a:ln w="9525">
              <a:solidFill>
                <a:schemeClr val="tx1"/>
              </a:solidFill>
              <a:round/>
              <a:headEnd/>
              <a:tailEnd/>
            </a:ln>
            <a:effectLst/>
          </p:spPr>
          <p:txBody>
            <a:bodyPr wrap="none"/>
            <a:lstStyle/>
            <a:p>
              <a:pPr eaLnBrk="1" fontAlgn="auto" hangingPunct="1">
                <a:spcBef>
                  <a:spcPts val="0"/>
                </a:spcBef>
                <a:spcAft>
                  <a:spcPts val="0"/>
                </a:spcAft>
              </a:pPr>
              <a:endParaRPr lang="es-ES" sz="1350" u="none">
                <a:solidFill>
                  <a:prstClr val="black"/>
                </a:solidFill>
                <a:latin typeface="Calibri"/>
              </a:endParaRPr>
            </a:p>
          </p:txBody>
        </p:sp>
        <p:sp>
          <p:nvSpPr>
            <p:cNvPr id="9229" name="Text Box 13"/>
            <p:cNvSpPr txBox="1">
              <a:spLocks noChangeArrowheads="1"/>
            </p:cNvSpPr>
            <p:nvPr/>
          </p:nvSpPr>
          <p:spPr bwMode="auto">
            <a:xfrm>
              <a:off x="3780" y="1350"/>
              <a:ext cx="871"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b="1" u="none">
                  <a:solidFill>
                    <a:prstClr val="black"/>
                  </a:solidFill>
                  <a:latin typeface="Arial" charset="0"/>
                </a:rPr>
                <a:t>x 10</a:t>
              </a:r>
              <a:r>
                <a:rPr lang="es-ES_tradnl" sz="1800" b="1" u="none" baseline="30000">
                  <a:solidFill>
                    <a:prstClr val="black"/>
                  </a:solidFill>
                  <a:latin typeface="Arial" charset="0"/>
                </a:rPr>
                <a:t>n</a:t>
              </a:r>
              <a:r>
                <a:rPr lang="es-ES_tradnl" sz="1800" b="1" u="none">
                  <a:solidFill>
                    <a:prstClr val="black"/>
                  </a:solidFill>
                  <a:latin typeface="Arial" charset="0"/>
                </a:rPr>
                <a:t> </a:t>
              </a:r>
              <a:endParaRPr lang="es-ES" sz="1800" b="1" u="none" dirty="0">
                <a:solidFill>
                  <a:prstClr val="black"/>
                </a:solidFill>
                <a:latin typeface="Arial" charset="0"/>
              </a:endParaRPr>
            </a:p>
          </p:txBody>
        </p:sp>
        <p:sp>
          <p:nvSpPr>
            <p:cNvPr id="9230" name="Text Box 14"/>
            <p:cNvSpPr txBox="1">
              <a:spLocks noChangeArrowheads="1"/>
            </p:cNvSpPr>
            <p:nvPr/>
          </p:nvSpPr>
          <p:spPr bwMode="auto">
            <a:xfrm>
              <a:off x="1755" y="1665"/>
              <a:ext cx="2976" cy="310"/>
            </a:xfrm>
            <a:prstGeom prst="rect">
              <a:avLst/>
            </a:prstGeom>
            <a:noFill/>
            <a:ln w="9525">
              <a:noFill/>
              <a:miter lim="800000"/>
              <a:headEnd/>
              <a:tailEnd/>
            </a:ln>
            <a:effectLst/>
          </p:spPr>
          <p:txBody>
            <a:bodyPr>
              <a:spAutoFit/>
            </a:bodyPr>
            <a:lstStyle/>
            <a:p>
              <a:pPr eaLnBrk="1" fontAlgn="auto" hangingPunct="1">
                <a:spcBef>
                  <a:spcPct val="50000"/>
                </a:spcBef>
                <a:spcAft>
                  <a:spcPts val="0"/>
                </a:spcAft>
              </a:pPr>
              <a:r>
                <a:rPr lang="es-ES_tradnl" sz="1800" u="none">
                  <a:solidFill>
                    <a:prstClr val="black"/>
                  </a:solidFill>
                  <a:latin typeface="Arial" charset="0"/>
                </a:rPr>
                <a:t>Población Expuesta </a:t>
              </a:r>
              <a:endParaRPr lang="es-ES" sz="1800" u="none" dirty="0">
                <a:solidFill>
                  <a:prstClr val="black"/>
                </a:solidFill>
                <a:latin typeface="Arial" charset="0"/>
              </a:endParaRPr>
            </a:p>
          </p:txBody>
        </p:sp>
        <p:sp>
          <p:nvSpPr>
            <p:cNvPr id="9231" name="Rectangle 15"/>
            <p:cNvSpPr>
              <a:spLocks noChangeArrowheads="1"/>
            </p:cNvSpPr>
            <p:nvPr/>
          </p:nvSpPr>
          <p:spPr bwMode="auto">
            <a:xfrm>
              <a:off x="391" y="1056"/>
              <a:ext cx="4183" cy="1008"/>
            </a:xfrm>
            <a:prstGeom prst="rect">
              <a:avLst/>
            </a:prstGeom>
            <a:noFill/>
            <a:ln w="38100">
              <a:solidFill>
                <a:schemeClr val="tx1"/>
              </a:solidFill>
              <a:miter lim="800000"/>
              <a:headEnd/>
              <a:tailEnd/>
            </a:ln>
            <a:effectLst/>
          </p:spPr>
          <p:txBody>
            <a:bodyPr wrap="none" anchor="ctr"/>
            <a:lstStyle/>
            <a:p>
              <a:pPr eaLnBrk="1" fontAlgn="auto" hangingPunct="1">
                <a:spcBef>
                  <a:spcPts val="0"/>
                </a:spcBef>
                <a:spcAft>
                  <a:spcPts val="0"/>
                </a:spcAft>
              </a:pPr>
              <a:endParaRPr lang="es-ES" sz="1350" u="none">
                <a:solidFill>
                  <a:prstClr val="black"/>
                </a:solidFill>
                <a:latin typeface="Calibri"/>
              </a:endParaRPr>
            </a:p>
          </p:txBody>
        </p:sp>
      </p:grpSp>
      <p:sp>
        <p:nvSpPr>
          <p:cNvPr id="12" name="11 CuadroTexto"/>
          <p:cNvSpPr txBox="1"/>
          <p:nvPr/>
        </p:nvSpPr>
        <p:spPr>
          <a:xfrm>
            <a:off x="235229" y="3971970"/>
            <a:ext cx="8478942" cy="2677656"/>
          </a:xfrm>
          <a:prstGeom prst="rect">
            <a:avLst/>
          </a:prstGeom>
          <a:noFill/>
        </p:spPr>
        <p:txBody>
          <a:bodyPr wrap="square" rtlCol="0">
            <a:spAutoFit/>
          </a:bodyPr>
          <a:lstStyle/>
          <a:p>
            <a:pPr algn="just" eaLnBrk="1" fontAlgn="auto" hangingPunct="1">
              <a:spcBef>
                <a:spcPts val="0"/>
              </a:spcBef>
              <a:spcAft>
                <a:spcPts val="0"/>
              </a:spcAft>
            </a:pPr>
            <a:r>
              <a:rPr lang="es-ES_tradnl" sz="2800" b="1" u="none" dirty="0">
                <a:solidFill>
                  <a:prstClr val="black"/>
                </a:solidFill>
                <a:latin typeface="Calibri"/>
              </a:rPr>
              <a:t>Medida relativa que mide el riesgo de ocurrencia de un evento o fenómeno en una población determinada y en un período dado. </a:t>
            </a:r>
            <a:r>
              <a:rPr lang="es-ES_tradnl" sz="2800" b="1" u="none" dirty="0">
                <a:solidFill>
                  <a:prstClr val="black"/>
                </a:solidFill>
                <a:latin typeface="Calibri"/>
              </a:rPr>
              <a:t>Por lo tanto, es una relación por cociente que se establece entre el número de veces que ocurre el evento en cuestión y la población expuesta al mismo. </a:t>
            </a:r>
            <a:endParaRPr lang="es-ES" sz="2800" b="1" u="none" dirty="0">
              <a:solidFill>
                <a:prstClr val="black"/>
              </a:solidFill>
              <a:latin typeface="Calibri"/>
            </a:endParaRPr>
          </a:p>
        </p:txBody>
      </p:sp>
    </p:spTree>
    <p:extLst>
      <p:ext uri="{BB962C8B-B14F-4D97-AF65-F5344CB8AC3E}">
        <p14:creationId xmlns:p14="http://schemas.microsoft.com/office/powerpoint/2010/main" val="4029399953"/>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35031" name="Group 215"/>
          <p:cNvGraphicFramePr>
            <a:graphicFrameLocks noGrp="1"/>
          </p:cNvGraphicFramePr>
          <p:nvPr>
            <p:extLst/>
          </p:nvPr>
        </p:nvGraphicFramePr>
        <p:xfrm>
          <a:off x="791580" y="1714489"/>
          <a:ext cx="7452828" cy="2303877"/>
        </p:xfrm>
        <a:graphic>
          <a:graphicData uri="http://schemas.openxmlformats.org/drawingml/2006/table">
            <a:tbl>
              <a:tblPr/>
              <a:tblGrid>
                <a:gridCol w="2129380"/>
                <a:gridCol w="1715333"/>
                <a:gridCol w="1123839"/>
                <a:gridCol w="1123839"/>
                <a:gridCol w="1360437"/>
              </a:tblGrid>
              <a:tr h="686869">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Provincias </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Habitantes</a:t>
                      </a:r>
                      <a:endParaRPr kumimoji="0" lang="es-ES" sz="1500" b="1" i="0" u="none" strike="noStrike" cap="none" normalizeH="0" baseline="0" dirty="0" smtClean="0">
                        <a:ln>
                          <a:noFill/>
                        </a:ln>
                        <a:solidFill>
                          <a:srgbClr val="FF0000"/>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No.</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Casos</a:t>
                      </a:r>
                      <a:endParaRPr kumimoji="0" lang="es-ES" sz="1500" b="1" i="0" u="none" strike="noStrike" cap="none" normalizeH="0" baseline="0" dirty="0" smtClean="0">
                        <a:ln>
                          <a:noFill/>
                        </a:ln>
                        <a:solidFill>
                          <a:srgbClr val="FF0000"/>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500" b="1" i="0" u="none" strike="noStrike" cap="none" normalizeH="0" baseline="0" dirty="0" smtClean="0">
                          <a:ln>
                            <a:noFill/>
                          </a:ln>
                          <a:solidFill>
                            <a:srgbClr val="FF0000"/>
                          </a:solidFill>
                          <a:effectLst/>
                          <a:latin typeface="Arial" charset="0"/>
                        </a:rPr>
                        <a:t>%</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Tasa</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none" strike="noStrike" cap="none" normalizeH="0" baseline="0" dirty="0" smtClean="0">
                          <a:ln>
                            <a:noFill/>
                          </a:ln>
                          <a:solidFill>
                            <a:srgbClr val="FF0000"/>
                          </a:solidFill>
                          <a:effectLst/>
                          <a:latin typeface="Arial" charset="0"/>
                        </a:rPr>
                        <a:t>x 100 000</a:t>
                      </a:r>
                      <a:endParaRPr kumimoji="0" lang="es-ES" sz="1500" b="1" i="0" u="none" strike="noStrike" cap="none" normalizeH="0" baseline="0" dirty="0" smtClean="0">
                        <a:ln>
                          <a:noFill/>
                        </a:ln>
                        <a:solidFill>
                          <a:srgbClr val="FF0000"/>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8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rPr>
                        <a:t>C. de La Hab</a:t>
                      </a:r>
                      <a:r>
                        <a:rPr kumimoji="0" lang="es-ES_tradnl" sz="1500" b="0" i="0" u="none" strike="noStrike" cap="none" normalizeH="0" baseline="0" dirty="0" smtClean="0">
                          <a:ln>
                            <a:noFill/>
                          </a:ln>
                          <a:solidFill>
                            <a:schemeClr val="tx1"/>
                          </a:solidFill>
                          <a:effectLst/>
                          <a:latin typeface="Arial" charset="0"/>
                        </a:rPr>
                        <a:t>.</a:t>
                      </a:r>
                      <a:endParaRPr kumimoji="0" lang="es-ES" sz="1500" b="0" i="0" u="none" strike="noStrike" cap="none" normalizeH="0" baseline="0" dirty="0" smtClean="0">
                        <a:ln>
                          <a:noFill/>
                        </a:ln>
                        <a:solidFill>
                          <a:schemeClr val="tx1"/>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2175913</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1567</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sng" strike="noStrike" cap="none" normalizeH="0" baseline="0" dirty="0" smtClean="0">
                          <a:ln>
                            <a:noFill/>
                          </a:ln>
                          <a:solidFill>
                            <a:schemeClr val="tx1"/>
                          </a:solidFill>
                          <a:effectLst/>
                          <a:latin typeface="Arial" charset="0"/>
                          <a:cs typeface="Arial" charset="0"/>
                        </a:rPr>
                        <a:t>62.5</a:t>
                      </a:r>
                      <a:endParaRPr kumimoji="0" lang="es-ES" sz="1500" b="1" i="0" u="sng"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72.0</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0404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rPr>
                        <a:t>Guantánamo</a:t>
                      </a:r>
                      <a:endParaRPr kumimoji="0" lang="es-ES" sz="1500" b="0" i="0" u="none" strike="noStrike" cap="none" normalizeH="0" baseline="0" smtClean="0">
                        <a:ln>
                          <a:noFill/>
                        </a:ln>
                        <a:solidFill>
                          <a:schemeClr val="tx1"/>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cs typeface="Times New Roman" pitchFamily="18" charset="0"/>
                        </a:rPr>
                        <a:t>517439</a:t>
                      </a:r>
                      <a:endParaRPr kumimoji="0" lang="es-ES" sz="1500" b="0" i="0" u="none" strike="noStrike" cap="none" normalizeH="0" baseline="0" smtClean="0">
                        <a:ln>
                          <a:noFill/>
                        </a:ln>
                        <a:solidFill>
                          <a:schemeClr val="tx1"/>
                        </a:solidFill>
                        <a:effectLst/>
                        <a:latin typeface="Arial" charset="0"/>
                        <a:cs typeface="Times New Roman" pitchFamily="18"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490</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19.6</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94.7</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404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rPr>
                        <a:t>Cienfuegos</a:t>
                      </a:r>
                      <a:endParaRPr kumimoji="0" lang="es-ES" sz="1500" b="0" i="0" u="none" strike="noStrike" cap="none" normalizeH="0" baseline="0" smtClean="0">
                        <a:ln>
                          <a:noFill/>
                        </a:ln>
                        <a:solidFill>
                          <a:schemeClr val="tx1"/>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cs typeface="Arial" charset="0"/>
                        </a:rPr>
                        <a:t>398968</a:t>
                      </a:r>
                      <a:endParaRPr kumimoji="0" lang="es-ES" sz="1500" b="0" i="0" u="none" strike="noStrike" cap="none" normalizeH="0" baseline="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448</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17.9</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1" i="0" u="sng" strike="noStrike" cap="none" normalizeH="0" baseline="0" dirty="0" smtClean="0">
                          <a:ln>
                            <a:noFill/>
                          </a:ln>
                          <a:solidFill>
                            <a:schemeClr val="tx1"/>
                          </a:solidFill>
                          <a:effectLst/>
                          <a:latin typeface="Arial" charset="0"/>
                          <a:cs typeface="Arial" charset="0"/>
                        </a:rPr>
                        <a:t>112.3</a:t>
                      </a:r>
                      <a:endParaRPr kumimoji="0" lang="es-ES" sz="1500" b="1" i="0" u="sng"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404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rPr>
                        <a:t>Total</a:t>
                      </a:r>
                      <a:endParaRPr kumimoji="0" lang="es-ES" sz="1500" b="0" i="0" u="none" strike="noStrike" cap="none" normalizeH="0" baseline="0" smtClean="0">
                        <a:ln>
                          <a:noFill/>
                        </a:ln>
                        <a:solidFill>
                          <a:schemeClr val="tx1"/>
                        </a:solidFill>
                        <a:effectLst/>
                        <a:latin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smtClean="0">
                          <a:ln>
                            <a:noFill/>
                          </a:ln>
                          <a:solidFill>
                            <a:schemeClr val="tx1"/>
                          </a:solidFill>
                          <a:effectLst/>
                          <a:latin typeface="Arial" charset="0"/>
                          <a:cs typeface="Arial" charset="0"/>
                        </a:rPr>
                        <a:t>3092320</a:t>
                      </a:r>
                      <a:endParaRPr kumimoji="0" lang="es-ES" sz="1500" b="0" i="0" u="none" strike="noStrike" cap="none" normalizeH="0" baseline="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2505</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100</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1500" b="0" i="0" u="none" strike="noStrike" cap="none" normalizeH="0" baseline="0" dirty="0" smtClean="0">
                          <a:ln>
                            <a:noFill/>
                          </a:ln>
                          <a:solidFill>
                            <a:schemeClr val="tx1"/>
                          </a:solidFill>
                          <a:effectLst/>
                          <a:latin typeface="Arial" charset="0"/>
                          <a:cs typeface="Arial" charset="0"/>
                        </a:rPr>
                        <a:t>81.01</a:t>
                      </a:r>
                      <a:endParaRPr kumimoji="0" lang="es-ES" sz="1500" b="0" i="0" u="none" strike="noStrike" cap="none" normalizeH="0" baseline="0" dirty="0" smtClean="0">
                        <a:ln>
                          <a:noFill/>
                        </a:ln>
                        <a:solidFill>
                          <a:schemeClr val="tx1"/>
                        </a:solidFill>
                        <a:effectLst/>
                        <a:latin typeface="Arial" charset="0"/>
                        <a:cs typeface="Arial"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027" name="Text Box 211"/>
          <p:cNvSpPr txBox="1">
            <a:spLocks noChangeArrowheads="1"/>
          </p:cNvSpPr>
          <p:nvPr/>
        </p:nvSpPr>
        <p:spPr bwMode="auto">
          <a:xfrm>
            <a:off x="1115616" y="998730"/>
            <a:ext cx="6858000" cy="646331"/>
          </a:xfrm>
          <a:prstGeom prst="rect">
            <a:avLst/>
          </a:prstGeom>
          <a:noFill/>
          <a:ln w="41275">
            <a:solidFill>
              <a:schemeClr val="tx2"/>
            </a:solidFill>
            <a:miter lim="800000"/>
            <a:headEnd/>
            <a:tailEnd/>
          </a:ln>
          <a:effectLst/>
        </p:spPr>
        <p:txBody>
          <a:bodyPr>
            <a:spAutoFit/>
          </a:bodyPr>
          <a:lstStyle/>
          <a:p>
            <a:pPr algn="ctr" eaLnBrk="1" fontAlgn="auto" hangingPunct="1">
              <a:spcBef>
                <a:spcPct val="50000"/>
              </a:spcBef>
              <a:spcAft>
                <a:spcPts val="0"/>
              </a:spcAft>
            </a:pPr>
            <a:r>
              <a:rPr lang="es-ES_tradnl" sz="1800" b="1" u="none" dirty="0">
                <a:solidFill>
                  <a:prstClr val="black"/>
                </a:solidFill>
                <a:latin typeface="Arial" charset="0"/>
                <a:cs typeface="Arial" charset="0"/>
              </a:rPr>
              <a:t>Incidencia de Hepatitis según provincias seleccionadas, Cuba, 2002</a:t>
            </a:r>
            <a:endParaRPr lang="es-ES" sz="1800" b="1" u="none" dirty="0">
              <a:solidFill>
                <a:prstClr val="black"/>
              </a:solidFill>
              <a:latin typeface="Arial" charset="0"/>
              <a:cs typeface="Arial" charset="0"/>
            </a:endParaRPr>
          </a:p>
        </p:txBody>
      </p:sp>
      <p:sp>
        <p:nvSpPr>
          <p:cNvPr id="35028" name="Rectangle 212"/>
          <p:cNvSpPr>
            <a:spLocks noChangeArrowheads="1"/>
          </p:cNvSpPr>
          <p:nvPr/>
        </p:nvSpPr>
        <p:spPr bwMode="auto">
          <a:xfrm>
            <a:off x="984504" y="4071942"/>
            <a:ext cx="4233981" cy="300082"/>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pPr>
            <a:r>
              <a:rPr lang="es-ES_tradnl" sz="1350" b="1" u="none" dirty="0">
                <a:solidFill>
                  <a:prstClr val="black"/>
                </a:solidFill>
                <a:latin typeface="Arial" charset="0"/>
              </a:rPr>
              <a:t>Fuente: Anuario Estadístico, Cuba. MINSAP. 2002</a:t>
            </a:r>
            <a:endParaRPr lang="es-ES" sz="1350" b="1" u="none" dirty="0">
              <a:solidFill>
                <a:prstClr val="black"/>
              </a:solidFill>
              <a:latin typeface="Arial" charset="0"/>
            </a:endParaRPr>
          </a:p>
        </p:txBody>
      </p:sp>
      <p:sp>
        <p:nvSpPr>
          <p:cNvPr id="5" name="4 CuadroTexto"/>
          <p:cNvSpPr txBox="1"/>
          <p:nvPr/>
        </p:nvSpPr>
        <p:spPr>
          <a:xfrm>
            <a:off x="413538" y="4446993"/>
            <a:ext cx="8532948" cy="1477328"/>
          </a:xfrm>
          <a:prstGeom prst="rect">
            <a:avLst/>
          </a:prstGeom>
          <a:noFill/>
        </p:spPr>
        <p:txBody>
          <a:bodyPr wrap="square" rtlCol="0">
            <a:spAutoFit/>
          </a:bodyPr>
          <a:lstStyle/>
          <a:p>
            <a:pPr eaLnBrk="1" fontAlgn="auto" hangingPunct="1">
              <a:spcBef>
                <a:spcPts val="0"/>
              </a:spcBef>
              <a:spcAft>
                <a:spcPts val="0"/>
              </a:spcAft>
              <a:buFont typeface="Wingdings" pitchFamily="2" charset="2"/>
              <a:buChar char="ü"/>
            </a:pPr>
            <a:r>
              <a:rPr lang="es-MX" sz="1500" b="1" u="none" dirty="0">
                <a:solidFill>
                  <a:prstClr val="black"/>
                </a:solidFill>
                <a:latin typeface="Calibri"/>
              </a:rPr>
              <a:t>Los valores más altos de las tasas, los mayores riesgos, se encuentran en la provincia de Cienfuegos y el valor más bajo en Ciudad de La Habana. </a:t>
            </a:r>
          </a:p>
          <a:p>
            <a:pPr eaLnBrk="1" fontAlgn="auto" hangingPunct="1">
              <a:spcBef>
                <a:spcPts val="0"/>
              </a:spcBef>
              <a:spcAft>
                <a:spcPts val="0"/>
              </a:spcAft>
              <a:buFont typeface="Wingdings" pitchFamily="2" charset="2"/>
              <a:buChar char="ü"/>
            </a:pPr>
            <a:r>
              <a:rPr lang="es-MX" sz="1500" b="1" u="none" dirty="0">
                <a:solidFill>
                  <a:prstClr val="black"/>
                </a:solidFill>
                <a:latin typeface="Calibri"/>
              </a:rPr>
              <a:t>En Cienfuegos el riesgo de contraer hepatitis es mucho más elevado que en Ciudad de La Habana, para el período estudiado. </a:t>
            </a:r>
          </a:p>
          <a:p>
            <a:pPr eaLnBrk="1" fontAlgn="auto" hangingPunct="1">
              <a:spcBef>
                <a:spcPts val="0"/>
              </a:spcBef>
              <a:spcAft>
                <a:spcPts val="0"/>
              </a:spcAft>
              <a:buFont typeface="Wingdings" pitchFamily="2" charset="2"/>
              <a:buChar char="ü"/>
            </a:pPr>
            <a:r>
              <a:rPr lang="es-MX" sz="1500" b="1" u="none" dirty="0">
                <a:solidFill>
                  <a:prstClr val="black"/>
                </a:solidFill>
                <a:latin typeface="Calibri"/>
              </a:rPr>
              <a:t> </a:t>
            </a:r>
            <a:r>
              <a:rPr lang="es-ES_tradnl" sz="1500" b="1" u="none" dirty="0">
                <a:solidFill>
                  <a:prstClr val="black"/>
                </a:solidFill>
                <a:latin typeface="Calibri"/>
              </a:rPr>
              <a:t>Entre Guantánamo y Cienfuegos que tienen un número de casos similar, vemos que  en Cienfuegos el riesgo es mucho más elevado que en Guantánamo. </a:t>
            </a:r>
            <a:endParaRPr lang="es-ES" sz="1500" b="1" u="none" dirty="0">
              <a:solidFill>
                <a:prstClr val="black"/>
              </a:solidFill>
              <a:latin typeface="Calibri"/>
            </a:endParaRPr>
          </a:p>
        </p:txBody>
      </p:sp>
    </p:spTree>
    <p:extLst>
      <p:ext uri="{BB962C8B-B14F-4D97-AF65-F5344CB8AC3E}">
        <p14:creationId xmlns:p14="http://schemas.microsoft.com/office/powerpoint/2010/main" val="2490724598"/>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8730"/>
            <a:ext cx="82296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2400" dirty="0">
                <a:solidFill>
                  <a:srgbClr val="3333CC"/>
                </a:solidFill>
                <a:ea typeface="DejaVu Sans" charset="0"/>
                <a:cs typeface="DejaVu Sans" charset="0"/>
              </a:rPr>
              <a:t>CONCLUSIONES</a:t>
            </a:r>
          </a:p>
        </p:txBody>
      </p:sp>
      <p:sp>
        <p:nvSpPr>
          <p:cNvPr id="3" name="CuadroTexto 2"/>
          <p:cNvSpPr txBox="1"/>
          <p:nvPr/>
        </p:nvSpPr>
        <p:spPr>
          <a:xfrm>
            <a:off x="89502" y="1646802"/>
            <a:ext cx="8946486" cy="4293483"/>
          </a:xfrm>
          <a:prstGeom prst="rect">
            <a:avLst/>
          </a:prstGeom>
          <a:noFill/>
        </p:spPr>
        <p:txBody>
          <a:bodyPr wrap="square" rtlCol="0">
            <a:spAutoFit/>
          </a:bodyPr>
          <a:lstStyle/>
          <a:p>
            <a:pPr marL="214313" indent="-214313" algn="just" eaLnBrk="1" fontAlgn="auto" hangingPunct="1">
              <a:spcBef>
                <a:spcPts val="0"/>
              </a:spcBef>
              <a:spcAft>
                <a:spcPts val="0"/>
              </a:spcAft>
              <a:buFont typeface="Wingdings" panose="05000000000000000000" pitchFamily="2" charset="2"/>
              <a:buChar char="ü"/>
            </a:pPr>
            <a:r>
              <a:rPr lang="es-ES" sz="2100" u="none" dirty="0">
                <a:solidFill>
                  <a:prstClr val="black"/>
                </a:solidFill>
                <a:latin typeface="Calibri"/>
              </a:rPr>
              <a:t>El procesamiento de la información es La etapa del método estadístico que se ocupa de la organización, resumen y presentación de la información.</a:t>
            </a:r>
          </a:p>
          <a:p>
            <a:pPr marL="214313" indent="-214313" algn="just" eaLnBrk="1" fontAlgn="auto" hangingPunct="1">
              <a:spcBef>
                <a:spcPts val="0"/>
              </a:spcBef>
              <a:spcAft>
                <a:spcPts val="0"/>
              </a:spcAft>
              <a:buFont typeface="Wingdings" panose="05000000000000000000" pitchFamily="2" charset="2"/>
              <a:buChar char="ü"/>
            </a:pPr>
            <a:r>
              <a:rPr lang="es-ES" sz="2100" u="none" dirty="0">
                <a:solidFill>
                  <a:prstClr val="black"/>
                </a:solidFill>
                <a:latin typeface="Calibri"/>
              </a:rPr>
              <a:t> La organización de los datos se realiza mediantes distribuciones de frecuencias que no es más que el agrupamiento de los datos en escala según la clasificación de la variable. De este  forma existen distribuciones en escalas cualitativas, cuantitativas discretas y continuas.</a:t>
            </a:r>
          </a:p>
          <a:p>
            <a:pPr marL="214313" indent="-214313" algn="just" eaLnBrk="1" fontAlgn="auto" hangingPunct="1">
              <a:spcBef>
                <a:spcPts val="0"/>
              </a:spcBef>
              <a:spcAft>
                <a:spcPts val="0"/>
              </a:spcAft>
              <a:buFont typeface="Wingdings" panose="05000000000000000000" pitchFamily="2" charset="2"/>
              <a:buChar char="ü"/>
            </a:pPr>
            <a:r>
              <a:rPr lang="es-ES" sz="2100" u="none" dirty="0">
                <a:solidFill>
                  <a:prstClr val="black"/>
                </a:solidFill>
                <a:latin typeface="Calibri"/>
              </a:rPr>
              <a:t> Para  resumir los datos se puede realizar diferentes medidas: de tendencia central, de dispersión y posición.</a:t>
            </a:r>
          </a:p>
          <a:p>
            <a:pPr marL="257175" indent="-257175" algn="just" eaLnBrk="1" fontAlgn="auto" hangingPunct="1">
              <a:spcBef>
                <a:spcPts val="0"/>
              </a:spcBef>
              <a:spcAft>
                <a:spcPts val="0"/>
              </a:spcAft>
              <a:buFont typeface="Arial" panose="020B0604020202020204" pitchFamily="34" charset="0"/>
              <a:buChar char="•"/>
            </a:pPr>
            <a:r>
              <a:rPr lang="es-ES" sz="2100" u="none" dirty="0">
                <a:solidFill>
                  <a:prstClr val="black"/>
                </a:solidFill>
                <a:latin typeface="Calibri"/>
              </a:rPr>
              <a:t> Las medidas de tendencia son la media aritmética, la mediana  y la moda.</a:t>
            </a:r>
          </a:p>
          <a:p>
            <a:pPr marL="257175" indent="-257175" algn="just" eaLnBrk="1" fontAlgn="auto" hangingPunct="1">
              <a:spcBef>
                <a:spcPts val="0"/>
              </a:spcBef>
              <a:spcAft>
                <a:spcPts val="0"/>
              </a:spcAft>
              <a:buFont typeface="Arial" panose="020B0604020202020204" pitchFamily="34" charset="0"/>
              <a:buChar char="•"/>
            </a:pPr>
            <a:r>
              <a:rPr lang="es-ES" sz="2100" u="none" dirty="0">
                <a:solidFill>
                  <a:prstClr val="black"/>
                </a:solidFill>
                <a:latin typeface="Calibri"/>
              </a:rPr>
              <a:t> Las medidas de dispersión son  el rango, la varianza, la desviación típica o estándar y el coeficiente de variación.</a:t>
            </a:r>
          </a:p>
          <a:p>
            <a:pPr marL="257175" indent="-257175" algn="just" eaLnBrk="1" fontAlgn="auto" hangingPunct="1">
              <a:spcBef>
                <a:spcPts val="0"/>
              </a:spcBef>
              <a:spcAft>
                <a:spcPts val="0"/>
              </a:spcAft>
              <a:buFont typeface="Arial" panose="020B0604020202020204" pitchFamily="34" charset="0"/>
              <a:buChar char="•"/>
            </a:pPr>
            <a:r>
              <a:rPr lang="es-ES" sz="2100" u="none" dirty="0">
                <a:solidFill>
                  <a:prstClr val="black"/>
                </a:solidFill>
                <a:latin typeface="Calibri"/>
              </a:rPr>
              <a:t> Las medidas de posición son los percentiles, que dividen el conjunto en partes iguales.</a:t>
            </a:r>
          </a:p>
        </p:txBody>
      </p:sp>
    </p:spTree>
    <p:extLst>
      <p:ext uri="{BB962C8B-B14F-4D97-AF65-F5344CB8AC3E}">
        <p14:creationId xmlns:p14="http://schemas.microsoft.com/office/powerpoint/2010/main" val="24512442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21550" y="1052736"/>
            <a:ext cx="8229600" cy="44021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67500" tIns="35100" rIns="67500" bIns="35100" rtlCol="0" anchor="ctr">
            <a:spAutoFit/>
          </a:bodyPr>
          <a:lstStyle/>
          <a:p>
            <a:pPr>
              <a:spcBef>
                <a:spcPts val="938"/>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s-ES" sz="2400" dirty="0">
                <a:solidFill>
                  <a:srgbClr val="3333CC"/>
                </a:solidFill>
                <a:ea typeface="DejaVu Sans" charset="0"/>
                <a:cs typeface="DejaVu Sans" charset="0"/>
              </a:rPr>
              <a:t>ACTIVIDAD INDEPENDIENTE</a:t>
            </a:r>
          </a:p>
        </p:txBody>
      </p:sp>
      <p:sp>
        <p:nvSpPr>
          <p:cNvPr id="3" name="CuadroTexto 2"/>
          <p:cNvSpPr txBox="1"/>
          <p:nvPr/>
        </p:nvSpPr>
        <p:spPr>
          <a:xfrm>
            <a:off x="791580" y="2078850"/>
            <a:ext cx="5670630" cy="300082"/>
          </a:xfrm>
          <a:prstGeom prst="rect">
            <a:avLst/>
          </a:prstGeom>
          <a:noFill/>
        </p:spPr>
        <p:txBody>
          <a:bodyPr wrap="square" rtlCol="0">
            <a:spAutoFit/>
          </a:bodyPr>
          <a:lstStyle/>
          <a:p>
            <a:pPr eaLnBrk="1" fontAlgn="auto" hangingPunct="1">
              <a:spcBef>
                <a:spcPts val="0"/>
              </a:spcBef>
              <a:spcAft>
                <a:spcPts val="0"/>
              </a:spcAft>
            </a:pPr>
            <a:endParaRPr lang="es-ES" sz="1350" u="none" dirty="0">
              <a:solidFill>
                <a:prstClr val="black"/>
              </a:solidFill>
              <a:latin typeface="Calibri"/>
            </a:endParaRPr>
          </a:p>
        </p:txBody>
      </p:sp>
      <p:graphicFrame>
        <p:nvGraphicFramePr>
          <p:cNvPr id="5" name="Tabla 4"/>
          <p:cNvGraphicFramePr>
            <a:graphicFrameLocks noGrp="1"/>
          </p:cNvGraphicFramePr>
          <p:nvPr>
            <p:extLst/>
          </p:nvPr>
        </p:nvGraphicFramePr>
        <p:xfrm>
          <a:off x="359532" y="2872169"/>
          <a:ext cx="8586955" cy="3095769"/>
        </p:xfrm>
        <a:graphic>
          <a:graphicData uri="http://schemas.openxmlformats.org/drawingml/2006/table">
            <a:tbl>
              <a:tblPr>
                <a:tableStyleId>{5C22544A-7EE6-4342-B048-85BDC9FD1C3A}</a:tableStyleId>
              </a:tblPr>
              <a:tblGrid>
                <a:gridCol w="2164204"/>
                <a:gridCol w="1076546"/>
                <a:gridCol w="1397286"/>
                <a:gridCol w="1967315"/>
                <a:gridCol w="1981604"/>
              </a:tblGrid>
              <a:tr h="466869">
                <a:tc>
                  <a:txBody>
                    <a:bodyPr/>
                    <a:lstStyle/>
                    <a:p>
                      <a:pPr algn="ctr">
                        <a:lnSpc>
                          <a:spcPct val="115000"/>
                        </a:lnSpc>
                        <a:spcAft>
                          <a:spcPts val="0"/>
                        </a:spcAft>
                        <a:tabLst>
                          <a:tab pos="449580" algn="l"/>
                        </a:tabLst>
                      </a:pPr>
                      <a:r>
                        <a:rPr lang="es-ES" sz="1500" b="1" kern="100" dirty="0">
                          <a:effectLst/>
                        </a:rPr>
                        <a:t>Cardiopatía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ctr"/>
                </a:tc>
                <a:tc>
                  <a:txBody>
                    <a:bodyPr/>
                    <a:lstStyle/>
                    <a:p>
                      <a:pPr algn="ctr">
                        <a:lnSpc>
                          <a:spcPct val="115000"/>
                        </a:lnSpc>
                        <a:spcAft>
                          <a:spcPts val="0"/>
                        </a:spcAft>
                        <a:tabLst>
                          <a:tab pos="449580" algn="l"/>
                        </a:tabLst>
                      </a:pPr>
                      <a:r>
                        <a:rPr lang="es-ES" sz="1500" b="1" kern="100">
                          <a:effectLst/>
                        </a:rPr>
                        <a:t>Edad</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ctr"/>
                </a:tc>
                <a:tc>
                  <a:txBody>
                    <a:bodyPr/>
                    <a:lstStyle/>
                    <a:p>
                      <a:pPr algn="ctr">
                        <a:lnSpc>
                          <a:spcPct val="115000"/>
                        </a:lnSpc>
                        <a:spcAft>
                          <a:spcPts val="0"/>
                        </a:spcAft>
                        <a:tabLst>
                          <a:tab pos="449580" algn="l"/>
                        </a:tabLst>
                      </a:pPr>
                      <a:r>
                        <a:rPr lang="es-ES" sz="1500" b="1" kern="100">
                          <a:effectLst/>
                        </a:rPr>
                        <a:t>Sexo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ctr"/>
                </a:tc>
                <a:tc>
                  <a:txBody>
                    <a:bodyPr/>
                    <a:lstStyle/>
                    <a:p>
                      <a:pPr algn="ctr">
                        <a:lnSpc>
                          <a:spcPct val="115000"/>
                        </a:lnSpc>
                        <a:spcAft>
                          <a:spcPts val="0"/>
                        </a:spcAft>
                        <a:tabLst>
                          <a:tab pos="449580" algn="l"/>
                        </a:tabLst>
                      </a:pPr>
                      <a:r>
                        <a:rPr lang="es-ES" sz="1500" b="1" kern="100">
                          <a:effectLst/>
                        </a:rPr>
                        <a:t>Consumo de tabaco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ctr"/>
                </a:tc>
                <a:tc>
                  <a:txBody>
                    <a:bodyPr/>
                    <a:lstStyle/>
                    <a:p>
                      <a:pPr algn="ctr">
                        <a:lnSpc>
                          <a:spcPct val="115000"/>
                        </a:lnSpc>
                        <a:spcAft>
                          <a:spcPts val="0"/>
                        </a:spcAft>
                        <a:tabLst>
                          <a:tab pos="449580" algn="l"/>
                        </a:tabLst>
                      </a:pPr>
                      <a:r>
                        <a:rPr lang="es-ES" sz="1500" b="1" kern="100">
                          <a:effectLst/>
                        </a:rPr>
                        <a:t>Colesterol</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ctr"/>
                </a:tc>
              </a:tr>
              <a:tr h="262890">
                <a:tc>
                  <a:txBody>
                    <a:bodyPr/>
                    <a:lstStyle/>
                    <a:p>
                      <a:pPr algn="ctr">
                        <a:lnSpc>
                          <a:spcPct val="115000"/>
                        </a:lnSpc>
                        <a:spcAft>
                          <a:spcPts val="0"/>
                        </a:spcAft>
                        <a:tabLst>
                          <a:tab pos="449580" algn="l"/>
                        </a:tabLst>
                      </a:pPr>
                      <a:r>
                        <a:rPr lang="es-ES" sz="1500" b="1" kern="100" dirty="0">
                          <a:effectLst/>
                        </a:rPr>
                        <a:t>Isquémica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58</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M</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Pasivo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6,4</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Hipertensiva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45</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M</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Activo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5,8</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Isquémica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35</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dirty="0">
                          <a:effectLst/>
                        </a:rPr>
                        <a:t>F</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No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4,6</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Congénita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28</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M</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Pasivo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7,5</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Isquémica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75</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dirty="0" smtClean="0">
                          <a:effectLst/>
                          <a:latin typeface="+mn-lt"/>
                          <a:ea typeface="+mn-ea"/>
                          <a:cs typeface="+mn-cs"/>
                        </a:rPr>
                        <a:t>M</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Activo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5,6</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Isquémica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45</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F</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No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6,4</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Hipertensiva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42</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F</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No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6,9</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Hipertensiva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49</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M</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No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5,8</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Valvular</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68</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M</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Activo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6,9</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r h="262890">
                <a:tc>
                  <a:txBody>
                    <a:bodyPr/>
                    <a:lstStyle/>
                    <a:p>
                      <a:pPr algn="ctr">
                        <a:lnSpc>
                          <a:spcPct val="115000"/>
                        </a:lnSpc>
                        <a:spcAft>
                          <a:spcPts val="0"/>
                        </a:spcAft>
                        <a:tabLst>
                          <a:tab pos="449580" algn="l"/>
                        </a:tabLst>
                      </a:pPr>
                      <a:r>
                        <a:rPr lang="es-ES" sz="1500" b="1" kern="100" dirty="0">
                          <a:effectLst/>
                        </a:rPr>
                        <a:t>Isquémica</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34</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F</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a:effectLst/>
                        </a:rPr>
                        <a:t>Activo</a:t>
                      </a:r>
                      <a:endParaRPr lang="es-ES" sz="1500" b="1" kern="10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c>
                  <a:txBody>
                    <a:bodyPr/>
                    <a:lstStyle/>
                    <a:p>
                      <a:pPr algn="ctr">
                        <a:lnSpc>
                          <a:spcPct val="115000"/>
                        </a:lnSpc>
                        <a:spcAft>
                          <a:spcPts val="0"/>
                        </a:spcAft>
                        <a:tabLst>
                          <a:tab pos="449580" algn="l"/>
                        </a:tabLst>
                      </a:pPr>
                      <a:r>
                        <a:rPr lang="es-ES" sz="1500" b="1" kern="100" dirty="0">
                          <a:effectLst/>
                        </a:rPr>
                        <a:t>4,6</a:t>
                      </a:r>
                      <a:endParaRPr lang="es-ES" sz="1500" b="1" kern="100" dirty="0">
                        <a:effectLst/>
                        <a:latin typeface="Calibri" panose="020F0502020204030204" pitchFamily="34" charset="0"/>
                        <a:ea typeface="Arial" panose="020B0604020202020204" pitchFamily="34" charset="0"/>
                        <a:cs typeface="Calibri" panose="020F0502020204030204" pitchFamily="34" charset="0"/>
                      </a:endParaRPr>
                    </a:p>
                  </a:txBody>
                  <a:tcPr marL="4763" marR="4763" marT="0" marB="0" anchor="b"/>
                </a:tc>
              </a:tr>
            </a:tbl>
          </a:graphicData>
        </a:graphic>
      </p:graphicFrame>
      <p:sp>
        <p:nvSpPr>
          <p:cNvPr id="8" name="Rectángulo 7"/>
          <p:cNvSpPr/>
          <p:nvPr/>
        </p:nvSpPr>
        <p:spPr>
          <a:xfrm>
            <a:off x="143508" y="1592796"/>
            <a:ext cx="8607642" cy="1200329"/>
          </a:xfrm>
          <a:prstGeom prst="rect">
            <a:avLst/>
          </a:prstGeom>
        </p:spPr>
        <p:txBody>
          <a:bodyPr wrap="square">
            <a:spAutoFit/>
          </a:bodyPr>
          <a:lstStyle/>
          <a:p>
            <a:pPr algn="just" eaLnBrk="1" fontAlgn="auto" hangingPunct="1">
              <a:spcBef>
                <a:spcPts val="0"/>
              </a:spcBef>
              <a:spcAft>
                <a:spcPts val="0"/>
              </a:spcAft>
            </a:pPr>
            <a:r>
              <a:rPr lang="es-ES" sz="1800" u="none" dirty="0">
                <a:solidFill>
                  <a:prstClr val="black"/>
                </a:solidFill>
                <a:latin typeface="Calibri"/>
              </a:rPr>
              <a:t> A continuación se muestra  un conjunto de datos correspondientes a 10 pacientes adultos con cardiopatías, pertenecientes al área de Salud del Policlínico “Mario A Pérez” de la ciudad de Sagua la Grande en el 2021.  Los datos se tomaron del departamento de estadística de dicha unidad de salud.</a:t>
            </a:r>
          </a:p>
        </p:txBody>
      </p:sp>
    </p:spTree>
    <p:extLst>
      <p:ext uri="{BB962C8B-B14F-4D97-AF65-F5344CB8AC3E}">
        <p14:creationId xmlns:p14="http://schemas.microsoft.com/office/powerpoint/2010/main" val="7738614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uadroTexto 2"/>
          <p:cNvSpPr txBox="1"/>
          <p:nvPr/>
        </p:nvSpPr>
        <p:spPr>
          <a:xfrm>
            <a:off x="251520" y="1106743"/>
            <a:ext cx="8532948" cy="2354491"/>
          </a:xfrm>
          <a:prstGeom prst="rect">
            <a:avLst/>
          </a:prstGeom>
          <a:noFill/>
        </p:spPr>
        <p:txBody>
          <a:bodyPr wrap="square" rtlCol="0">
            <a:spAutoFit/>
          </a:bodyPr>
          <a:lstStyle/>
          <a:p>
            <a:pPr marL="385763" indent="-385763" algn="just" eaLnBrk="1" fontAlgn="auto" hangingPunct="1">
              <a:spcBef>
                <a:spcPts val="0"/>
              </a:spcBef>
              <a:spcAft>
                <a:spcPts val="0"/>
              </a:spcAft>
              <a:buFont typeface="+mj-lt"/>
              <a:buAutoNum type="arabicParenR"/>
            </a:pPr>
            <a:r>
              <a:rPr lang="es-ES" sz="2100" u="none" dirty="0">
                <a:solidFill>
                  <a:prstClr val="black"/>
                </a:solidFill>
                <a:latin typeface="Calibri"/>
              </a:rPr>
              <a:t>A partir de los datos anteriores:</a:t>
            </a:r>
          </a:p>
          <a:p>
            <a:pPr marL="385763" indent="-385763" algn="just" eaLnBrk="1" fontAlgn="auto" hangingPunct="1">
              <a:spcBef>
                <a:spcPts val="0"/>
              </a:spcBef>
              <a:spcAft>
                <a:spcPts val="0"/>
              </a:spcAft>
              <a:buFontTx/>
              <a:buAutoNum type="alphaLcParenR"/>
            </a:pPr>
            <a:r>
              <a:rPr lang="es-ES" sz="2100" u="none" dirty="0">
                <a:solidFill>
                  <a:prstClr val="black"/>
                </a:solidFill>
                <a:latin typeface="Calibri"/>
              </a:rPr>
              <a:t>Complete la tabla de frecuencias que le presentamos a continuación y recoge información  a cerca de los pacientes adultos con cardiopatías.</a:t>
            </a:r>
          </a:p>
          <a:p>
            <a:pPr marL="385763" indent="-385763" algn="just" eaLnBrk="1" fontAlgn="auto" hangingPunct="1">
              <a:spcBef>
                <a:spcPts val="0"/>
              </a:spcBef>
              <a:spcAft>
                <a:spcPts val="0"/>
              </a:spcAft>
              <a:buFontTx/>
              <a:buAutoNum type="alphaLcParenR"/>
            </a:pPr>
            <a:r>
              <a:rPr lang="es-ES" sz="2100" u="none" dirty="0">
                <a:solidFill>
                  <a:prstClr val="black"/>
                </a:solidFill>
                <a:latin typeface="Calibri"/>
              </a:rPr>
              <a:t> Calcule e interprete las siguientes medidas: </a:t>
            </a:r>
          </a:p>
          <a:p>
            <a:pPr marL="342900" indent="-342900" algn="just" eaLnBrk="1" fontAlgn="auto" hangingPunct="1">
              <a:spcBef>
                <a:spcPts val="0"/>
              </a:spcBef>
              <a:spcAft>
                <a:spcPts val="0"/>
              </a:spcAft>
              <a:buFontTx/>
              <a:buChar char="-"/>
            </a:pPr>
            <a:r>
              <a:rPr lang="es-ES" sz="2100" u="none" dirty="0">
                <a:solidFill>
                  <a:prstClr val="black"/>
                </a:solidFill>
                <a:latin typeface="Calibri"/>
              </a:rPr>
              <a:t>La media aritmética de edad de los pacientes.</a:t>
            </a:r>
          </a:p>
          <a:p>
            <a:pPr marL="342900" indent="-342900" algn="just" eaLnBrk="1" fontAlgn="auto" hangingPunct="1">
              <a:spcBef>
                <a:spcPts val="0"/>
              </a:spcBef>
              <a:spcAft>
                <a:spcPts val="0"/>
              </a:spcAft>
              <a:buFontTx/>
              <a:buChar char="-"/>
            </a:pPr>
            <a:r>
              <a:rPr lang="es-ES" sz="2100" u="none" dirty="0">
                <a:solidFill>
                  <a:prstClr val="black"/>
                </a:solidFill>
                <a:latin typeface="Calibri"/>
              </a:rPr>
              <a:t>Razón de masculinidad.</a:t>
            </a:r>
          </a:p>
          <a:p>
            <a:pPr marL="342900" indent="-342900" algn="just" eaLnBrk="1" fontAlgn="auto" hangingPunct="1">
              <a:spcBef>
                <a:spcPts val="0"/>
              </a:spcBef>
              <a:spcAft>
                <a:spcPts val="0"/>
              </a:spcAft>
              <a:buFontTx/>
              <a:buChar char="-"/>
            </a:pPr>
            <a:r>
              <a:rPr lang="es-ES" sz="2100" u="none" dirty="0">
                <a:solidFill>
                  <a:prstClr val="black"/>
                </a:solidFill>
                <a:latin typeface="Calibri"/>
              </a:rPr>
              <a:t>El valor modal de colesterol. </a:t>
            </a:r>
          </a:p>
        </p:txBody>
      </p:sp>
      <p:graphicFrame>
        <p:nvGraphicFramePr>
          <p:cNvPr id="7" name="Tabla 6"/>
          <p:cNvGraphicFramePr>
            <a:graphicFrameLocks noGrp="1"/>
          </p:cNvGraphicFramePr>
          <p:nvPr>
            <p:extLst/>
          </p:nvPr>
        </p:nvGraphicFramePr>
        <p:xfrm>
          <a:off x="1979713" y="3753036"/>
          <a:ext cx="4806534" cy="1940106"/>
        </p:xfrm>
        <a:graphic>
          <a:graphicData uri="http://schemas.openxmlformats.org/drawingml/2006/table">
            <a:tbl>
              <a:tblPr/>
              <a:tblGrid>
                <a:gridCol w="1705790"/>
                <a:gridCol w="772027"/>
                <a:gridCol w="784663"/>
                <a:gridCol w="838995"/>
                <a:gridCol w="705059"/>
              </a:tblGrid>
              <a:tr h="323351">
                <a:tc>
                  <a:txBody>
                    <a:bodyPr/>
                    <a:lstStyle/>
                    <a:p>
                      <a:pPr algn="ctr">
                        <a:spcAft>
                          <a:spcPts val="0"/>
                        </a:spcAft>
                      </a:pPr>
                      <a:r>
                        <a:rPr lang="es-NI" sz="1500" b="1" kern="100" dirty="0">
                          <a:solidFill>
                            <a:schemeClr val="tx1"/>
                          </a:solidFill>
                          <a:effectLst/>
                          <a:latin typeface="Arial" panose="020B0604020202020204" pitchFamily="34" charset="0"/>
                          <a:ea typeface="Arial" panose="020B0604020202020204" pitchFamily="34" charset="0"/>
                          <a:cs typeface="Mangal"/>
                        </a:rPr>
                        <a:t>Edad(años)</a:t>
                      </a:r>
                      <a:endParaRPr lang="es-ES" sz="1500" b="1" kern="100" dirty="0">
                        <a:solidFill>
                          <a:schemeClr val="tx1"/>
                        </a:solidFill>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b="1" kern="100" dirty="0">
                          <a:solidFill>
                            <a:schemeClr val="tx1"/>
                          </a:solidFill>
                          <a:effectLst/>
                          <a:latin typeface="Arial" panose="020B0604020202020204" pitchFamily="34" charset="0"/>
                          <a:ea typeface="Arial" panose="020B0604020202020204" pitchFamily="34" charset="0"/>
                          <a:cs typeface="Mangal"/>
                        </a:rPr>
                        <a:t>fa</a:t>
                      </a:r>
                      <a:endParaRPr lang="es-ES" sz="1500" b="1" kern="100" dirty="0">
                        <a:solidFill>
                          <a:schemeClr val="tx1"/>
                        </a:solidFill>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b="1" kern="100" dirty="0" err="1">
                          <a:solidFill>
                            <a:schemeClr val="tx1"/>
                          </a:solidFill>
                          <a:effectLst/>
                          <a:latin typeface="Arial" panose="020B0604020202020204" pitchFamily="34" charset="0"/>
                          <a:ea typeface="Arial" panose="020B0604020202020204" pitchFamily="34" charset="0"/>
                          <a:cs typeface="Mangal"/>
                        </a:rPr>
                        <a:t>fr</a:t>
                      </a:r>
                      <a:endParaRPr lang="es-ES" sz="1500" b="1" kern="100" dirty="0">
                        <a:solidFill>
                          <a:schemeClr val="tx1"/>
                        </a:solidFill>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b="1" kern="100" dirty="0">
                          <a:solidFill>
                            <a:schemeClr val="tx1"/>
                          </a:solidFill>
                          <a:effectLst/>
                          <a:latin typeface="Arial" panose="020B0604020202020204" pitchFamily="34" charset="0"/>
                          <a:ea typeface="Arial" panose="020B0604020202020204" pitchFamily="34" charset="0"/>
                          <a:cs typeface="Mangal"/>
                        </a:rPr>
                        <a:t>%</a:t>
                      </a:r>
                      <a:endParaRPr lang="es-ES" sz="1500" b="1" kern="100" dirty="0">
                        <a:solidFill>
                          <a:schemeClr val="tx1"/>
                        </a:solidFill>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b="1" kern="100" dirty="0">
                          <a:solidFill>
                            <a:schemeClr val="tx1"/>
                          </a:solidFill>
                          <a:effectLst/>
                          <a:latin typeface="Arial" panose="020B0604020202020204" pitchFamily="34" charset="0"/>
                          <a:ea typeface="Arial" panose="020B0604020202020204" pitchFamily="34" charset="0"/>
                          <a:cs typeface="Mangal"/>
                        </a:rPr>
                        <a:t>FAA</a:t>
                      </a:r>
                      <a:endParaRPr lang="es-ES" sz="1500" b="1" kern="100" dirty="0">
                        <a:solidFill>
                          <a:schemeClr val="tx1"/>
                        </a:solidFill>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51">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30,0</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51">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0,40</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51">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8</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51">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2</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51">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Total</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dirty="0">
                          <a:effectLst/>
                          <a:latin typeface="Arial" panose="020B0604020202020204" pitchFamily="34" charset="0"/>
                          <a:ea typeface="Arial" panose="020B0604020202020204" pitchFamily="34" charset="0"/>
                          <a:cs typeface="Mangal"/>
                        </a:rPr>
                        <a:t> </a:t>
                      </a:r>
                      <a:endParaRPr lang="es-ES" sz="1500" kern="100" dirty="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a:effectLst/>
                          <a:latin typeface="Arial" panose="020B0604020202020204" pitchFamily="34" charset="0"/>
                          <a:ea typeface="Arial" panose="020B0604020202020204" pitchFamily="34" charset="0"/>
                          <a:cs typeface="Mangal"/>
                        </a:rPr>
                        <a:t> </a:t>
                      </a:r>
                      <a:endParaRPr lang="es-ES" sz="1500" kern="10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1500" kern="100" dirty="0">
                          <a:effectLst/>
                          <a:latin typeface="Arial" panose="020B0604020202020204" pitchFamily="34" charset="0"/>
                          <a:ea typeface="Arial" panose="020B0604020202020204" pitchFamily="34" charset="0"/>
                          <a:cs typeface="Mangal"/>
                        </a:rPr>
                        <a:t> </a:t>
                      </a:r>
                      <a:endParaRPr lang="es-ES" sz="1500" kern="100" dirty="0">
                        <a:effectLst/>
                        <a:latin typeface="Times New Roman" panose="02020603050405020304" pitchFamily="18" charset="0"/>
                        <a:ea typeface="DejaVu Sans"/>
                        <a:cs typeface="Mangal"/>
                      </a:endParaRPr>
                    </a:p>
                  </a:txBody>
                  <a:tcPr marL="26194" marR="26194" marT="26194" marB="2619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03093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Estudio Independiente</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noFill/>
          <a:ln>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a:normAutofit/>
          </a:bodyPr>
          <a:lstStyle/>
          <a:p>
            <a:pPr>
              <a:buNone/>
            </a:pPr>
            <a:r>
              <a:rPr lang="es-ES" dirty="0" smtClean="0"/>
              <a:t>     Para los siguientes títulos de tablas, escoge el gráfico que mejor la represente.</a:t>
            </a:r>
          </a:p>
          <a:p>
            <a:pPr>
              <a:buNone/>
            </a:pPr>
            <a:r>
              <a:rPr lang="es-ES" dirty="0" smtClean="0"/>
              <a:t>a) Distribución de ancianos según sexo. Villa Clara, 2015.</a:t>
            </a:r>
          </a:p>
          <a:p>
            <a:pPr>
              <a:buNone/>
            </a:pPr>
            <a:r>
              <a:rPr lang="es-ES" dirty="0" smtClean="0"/>
              <a:t>b) Distribución de médicos de familia según edad y sexo. Municipio Santa Clara, 2014.</a:t>
            </a:r>
          </a:p>
          <a:p>
            <a:pPr>
              <a:buNone/>
            </a:pPr>
            <a:r>
              <a:rPr lang="es-ES" dirty="0" smtClean="0"/>
              <a:t>c) Mortalidad materna. Cuba, 2010-2015.</a:t>
            </a:r>
          </a:p>
          <a:p>
            <a:pPr>
              <a:buNone/>
            </a:pPr>
            <a:r>
              <a:rPr lang="es-ES" dirty="0" smtClean="0"/>
              <a:t>d) Distribución de recién nacidos según color de piel. HGO “Mariana Grajales”, 2015.</a:t>
            </a:r>
          </a:p>
          <a:p>
            <a:pPr>
              <a:buNone/>
            </a:pPr>
            <a:r>
              <a:rPr lang="es-ES" dirty="0" smtClean="0"/>
              <a:t>e) Distribución de ancianos según peso. Villa Clara, 2015.</a:t>
            </a:r>
          </a:p>
          <a:p>
            <a:endParaRPr lang="es-ES" dirty="0"/>
          </a:p>
        </p:txBody>
      </p:sp>
    </p:spTree>
    <p:extLst>
      <p:ext uri="{BB962C8B-B14F-4D97-AF65-F5344CB8AC3E}">
        <p14:creationId xmlns:p14="http://schemas.microsoft.com/office/powerpoint/2010/main" val="21678743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6800" y="381000"/>
            <a:ext cx="7315200" cy="156966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pPr>
            <a:r>
              <a:rPr lang="es-ES_tradnl" sz="3200" b="1" dirty="0">
                <a:latin typeface="Arial" charset="0"/>
              </a:rPr>
              <a:t>Tabla o Cuadro estadístico</a:t>
            </a:r>
            <a:r>
              <a:rPr lang="es-ES_tradnl" sz="3200" dirty="0">
                <a:latin typeface="Arial" charset="0"/>
              </a:rPr>
              <a:t>: Arreglo de filas y columnas que se utiliza para presentar información resumida</a:t>
            </a:r>
            <a:endParaRPr lang="es-ES" sz="3200" dirty="0">
              <a:latin typeface="Arial" charset="0"/>
            </a:endParaRPr>
          </a:p>
        </p:txBody>
      </p:sp>
      <p:sp>
        <p:nvSpPr>
          <p:cNvPr id="4100" name="Rectangle 4"/>
          <p:cNvSpPr>
            <a:spLocks noChangeArrowheads="1"/>
          </p:cNvSpPr>
          <p:nvPr/>
        </p:nvSpPr>
        <p:spPr bwMode="auto">
          <a:xfrm>
            <a:off x="990600" y="3200400"/>
            <a:ext cx="7086600" cy="27749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buFontTx/>
              <a:buChar char="•"/>
            </a:pPr>
            <a:r>
              <a:rPr lang="es-ES_tradnl" sz="3200" dirty="0">
                <a:latin typeface="Arial" charset="0"/>
              </a:rPr>
              <a:t>Presentación (Identificación y Título)</a:t>
            </a:r>
          </a:p>
          <a:p>
            <a:pPr>
              <a:spcBef>
                <a:spcPct val="50000"/>
              </a:spcBef>
              <a:buFontTx/>
              <a:buChar char="•"/>
            </a:pPr>
            <a:r>
              <a:rPr lang="es-ES_tradnl" sz="3200" dirty="0">
                <a:latin typeface="Arial" charset="0"/>
              </a:rPr>
              <a:t>Cuerpo de la tabla</a:t>
            </a:r>
          </a:p>
          <a:p>
            <a:pPr>
              <a:spcBef>
                <a:spcPct val="50000"/>
              </a:spcBef>
              <a:buFontTx/>
              <a:buChar char="•"/>
            </a:pPr>
            <a:r>
              <a:rPr lang="es-ES_tradnl" sz="3200" dirty="0">
                <a:latin typeface="Arial" charset="0"/>
              </a:rPr>
              <a:t>Fuente</a:t>
            </a:r>
          </a:p>
          <a:p>
            <a:pPr>
              <a:spcBef>
                <a:spcPct val="50000"/>
              </a:spcBef>
              <a:buFontTx/>
              <a:buChar char="•"/>
            </a:pPr>
            <a:r>
              <a:rPr lang="es-ES_tradnl" sz="3200" dirty="0">
                <a:latin typeface="Arial" charset="0"/>
              </a:rPr>
              <a:t>Notas explicativas</a:t>
            </a:r>
            <a:endParaRPr lang="es-ES" sz="3200" dirty="0">
              <a:latin typeface="Arial" charset="0"/>
            </a:endParaRPr>
          </a:p>
        </p:txBody>
      </p:sp>
      <p:sp>
        <p:nvSpPr>
          <p:cNvPr id="4101" name="Text Box 5"/>
          <p:cNvSpPr txBox="1">
            <a:spLocks noChangeArrowheads="1"/>
          </p:cNvSpPr>
          <p:nvPr/>
        </p:nvSpPr>
        <p:spPr bwMode="auto">
          <a:xfrm>
            <a:off x="1371600" y="2286000"/>
            <a:ext cx="7010400" cy="1000274"/>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Partes del cuadro estadístico</a:t>
            </a:r>
          </a:p>
          <a:p>
            <a:pPr algn="ctr">
              <a:spcBef>
                <a:spcPct val="50000"/>
              </a:spcBef>
            </a:pPr>
            <a:endParaRPr lang="es-ES" dirty="0"/>
          </a:p>
        </p:txBody>
      </p:sp>
    </p:spTree>
    <p:extLst>
      <p:ext uri="{BB962C8B-B14F-4D97-AF65-F5344CB8AC3E}">
        <p14:creationId xmlns:p14="http://schemas.microsoft.com/office/powerpoint/2010/main" val="12426188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1143000"/>
            <a:ext cx="8534400" cy="10668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pPr>
            <a:r>
              <a:rPr lang="es-MX" dirty="0">
                <a:latin typeface="Arial" charset="0"/>
                <a:cs typeface="Arial" charset="0"/>
              </a:rPr>
              <a:t> </a:t>
            </a:r>
            <a:r>
              <a:rPr lang="es-MX" sz="3200" b="1" dirty="0">
                <a:latin typeface="Arial" charset="0"/>
                <a:cs typeface="Arial" charset="0"/>
              </a:rPr>
              <a:t>Tabla 1:  Distribución de fallecidos según grupos de edad y sexo. </a:t>
            </a:r>
            <a:r>
              <a:rPr lang="es-MX" sz="3200" b="1" dirty="0" smtClean="0">
                <a:latin typeface="Arial" charset="0"/>
                <a:cs typeface="Arial" charset="0"/>
              </a:rPr>
              <a:t>Villa Clara, 2015.</a:t>
            </a:r>
            <a:r>
              <a:rPr lang="es-ES" sz="3200" b="1" dirty="0" smtClean="0">
                <a:latin typeface="Arial" charset="0"/>
              </a:rPr>
              <a:t> </a:t>
            </a:r>
            <a:endParaRPr lang="es-ES" sz="3200" b="1" dirty="0">
              <a:latin typeface="Arial" charset="0"/>
            </a:endParaRPr>
          </a:p>
        </p:txBody>
      </p:sp>
      <p:sp>
        <p:nvSpPr>
          <p:cNvPr id="5123" name="Text Box 3"/>
          <p:cNvSpPr txBox="1">
            <a:spLocks noChangeArrowheads="1"/>
          </p:cNvSpPr>
          <p:nvPr/>
        </p:nvSpPr>
        <p:spPr bwMode="auto">
          <a:xfrm>
            <a:off x="3143240" y="357166"/>
            <a:ext cx="3429024" cy="584775"/>
          </a:xfrm>
          <a:prstGeom prst="rect">
            <a:avLst/>
          </a:prstGeom>
          <a:noFill/>
          <a:ln w="9525">
            <a:noFill/>
            <a:miter lim="800000"/>
            <a:headEnd/>
            <a:tailEnd/>
          </a:ln>
          <a:effectLst/>
        </p:spPr>
        <p:txBody>
          <a:bodyPr wrap="square">
            <a:spAutoFit/>
          </a:bodyPr>
          <a:lstStyle/>
          <a:p>
            <a:pPr algn="ctr">
              <a:spcBef>
                <a:spcPct val="50000"/>
              </a:spcBef>
            </a:pPr>
            <a:r>
              <a:rPr lang="es-ES_tradnl" sz="3200" b="1" dirty="0" smtClean="0">
                <a:latin typeface="Arial" charset="0"/>
              </a:rPr>
              <a:t>Ejemplo (Título)</a:t>
            </a:r>
            <a:endParaRPr lang="es-ES" sz="3200" b="1" dirty="0">
              <a:latin typeface="Arial" charset="0"/>
            </a:endParaRPr>
          </a:p>
        </p:txBody>
      </p:sp>
      <p:sp>
        <p:nvSpPr>
          <p:cNvPr id="5125" name="Text Box 5"/>
          <p:cNvSpPr txBox="1">
            <a:spLocks noChangeArrowheads="1"/>
          </p:cNvSpPr>
          <p:nvPr/>
        </p:nvSpPr>
        <p:spPr bwMode="auto">
          <a:xfrm>
            <a:off x="457200" y="2590800"/>
            <a:ext cx="8382000" cy="3749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pPr>
            <a:r>
              <a:rPr lang="es-ES_tradnl" sz="3200" dirty="0">
                <a:latin typeface="Arial" charset="0"/>
              </a:rPr>
              <a:t>Distribución de fallecidos es de </a:t>
            </a:r>
            <a:r>
              <a:rPr lang="es-ES_tradnl" sz="3200" b="1" dirty="0">
                <a:latin typeface="Arial" charset="0"/>
              </a:rPr>
              <a:t>qué </a:t>
            </a:r>
            <a:r>
              <a:rPr lang="es-ES_tradnl" sz="3200" dirty="0">
                <a:latin typeface="Arial" charset="0"/>
              </a:rPr>
              <a:t>trata la tabla.</a:t>
            </a:r>
          </a:p>
          <a:p>
            <a:pPr>
              <a:spcBef>
                <a:spcPct val="50000"/>
              </a:spcBef>
            </a:pPr>
            <a:r>
              <a:rPr lang="es-ES_tradnl" sz="3200" dirty="0">
                <a:latin typeface="Arial" charset="0"/>
              </a:rPr>
              <a:t>Los grupos de edad y sexo son el </a:t>
            </a:r>
            <a:r>
              <a:rPr lang="es-ES_tradnl" sz="3200" b="1" dirty="0">
                <a:latin typeface="Arial" charset="0"/>
              </a:rPr>
              <a:t>cómo </a:t>
            </a:r>
            <a:r>
              <a:rPr lang="es-ES_tradnl" sz="3200" dirty="0">
                <a:latin typeface="Arial" charset="0"/>
              </a:rPr>
              <a:t>se midió, es decir a través de cuáles variables.</a:t>
            </a:r>
          </a:p>
          <a:p>
            <a:pPr>
              <a:spcBef>
                <a:spcPct val="50000"/>
              </a:spcBef>
            </a:pPr>
            <a:r>
              <a:rPr lang="es-ES_tradnl" sz="3200" dirty="0" smtClean="0">
                <a:latin typeface="Arial" charset="0"/>
              </a:rPr>
              <a:t>Villa Clara es </a:t>
            </a:r>
            <a:r>
              <a:rPr lang="es-ES_tradnl" sz="3200" b="1" dirty="0">
                <a:latin typeface="Arial" charset="0"/>
              </a:rPr>
              <a:t>dónde </a:t>
            </a:r>
            <a:r>
              <a:rPr lang="es-ES_tradnl" sz="3200" dirty="0">
                <a:latin typeface="Arial" charset="0"/>
              </a:rPr>
              <a:t>se realizó el estudio.</a:t>
            </a:r>
          </a:p>
          <a:p>
            <a:pPr>
              <a:spcBef>
                <a:spcPct val="50000"/>
              </a:spcBef>
            </a:pPr>
            <a:r>
              <a:rPr lang="es-ES_tradnl" sz="3200" dirty="0" smtClean="0">
                <a:latin typeface="Arial" charset="0"/>
              </a:rPr>
              <a:t>2015 </a:t>
            </a:r>
            <a:r>
              <a:rPr lang="es-ES_tradnl" sz="3200" dirty="0">
                <a:latin typeface="Arial" charset="0"/>
              </a:rPr>
              <a:t>es </a:t>
            </a:r>
            <a:r>
              <a:rPr lang="es-ES_tradnl" sz="3200" b="1" dirty="0">
                <a:latin typeface="Arial" charset="0"/>
              </a:rPr>
              <a:t>cuándo </a:t>
            </a:r>
            <a:r>
              <a:rPr lang="es-ES_tradnl" sz="3200" dirty="0">
                <a:latin typeface="Arial" charset="0"/>
              </a:rPr>
              <a:t> se realizó el estudio.</a:t>
            </a:r>
            <a:endParaRPr lang="es-ES" sz="3200" dirty="0">
              <a:latin typeface="Arial" charset="0"/>
            </a:endParaRPr>
          </a:p>
        </p:txBody>
      </p:sp>
    </p:spTree>
    <p:extLst>
      <p:ext uri="{BB962C8B-B14F-4D97-AF65-F5344CB8AC3E}">
        <p14:creationId xmlns:p14="http://schemas.microsoft.com/office/powerpoint/2010/main" val="37293510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7385" name="Group 217"/>
          <p:cNvGraphicFramePr>
            <a:graphicFrameLocks noGrp="1"/>
          </p:cNvGraphicFramePr>
          <p:nvPr>
            <p:ph type="tbl" idx="1"/>
          </p:nvPr>
        </p:nvGraphicFramePr>
        <p:xfrm>
          <a:off x="685800" y="1524000"/>
          <a:ext cx="7772400" cy="4359276"/>
        </p:xfrm>
        <a:graphic>
          <a:graphicData uri="http://schemas.openxmlformats.org/drawingml/2006/table">
            <a:tbl>
              <a:tblPr/>
              <a:tblGrid>
                <a:gridCol w="2590800"/>
                <a:gridCol w="3657600"/>
                <a:gridCol w="1524000"/>
              </a:tblGrid>
              <a:tr h="8223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1" i="0" u="none" strike="noStrike" cap="none" normalizeH="0" baseline="0" dirty="0" smtClean="0">
                          <a:ln>
                            <a:noFill/>
                          </a:ln>
                          <a:solidFill>
                            <a:schemeClr val="tx1"/>
                          </a:solidFill>
                          <a:effectLst>
                            <a:outerShdw blurRad="38100" dist="38100" dir="2700000" algn="tl">
                              <a:srgbClr val="000000"/>
                            </a:outerShdw>
                          </a:effectLst>
                          <a:latin typeface="Arial" charset="0"/>
                        </a:rPr>
                        <a:t>Columna matriz</a:t>
                      </a:r>
                      <a:endParaRPr kumimoji="0" lang="es-ES" sz="3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1" i="0" u="none" strike="noStrike" cap="none" normalizeH="0" baseline="0" dirty="0" smtClean="0">
                          <a:ln>
                            <a:noFill/>
                          </a:ln>
                          <a:solidFill>
                            <a:schemeClr val="tx1"/>
                          </a:solidFill>
                          <a:effectLst>
                            <a:outerShdw blurRad="38100" dist="38100" dir="2700000" algn="tl">
                              <a:srgbClr val="000000"/>
                            </a:outerShdw>
                          </a:effectLst>
                          <a:latin typeface="Arial" charset="0"/>
                        </a:rPr>
                        <a:t>Fila de encabezamientos</a:t>
                      </a:r>
                      <a:endParaRPr kumimoji="0" lang="es-ES" sz="3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1" i="0" u="none" strike="noStrike" cap="none" normalizeH="0" baseline="0" dirty="0" smtClean="0">
                          <a:ln>
                            <a:noFill/>
                          </a:ln>
                          <a:solidFill>
                            <a:schemeClr val="tx1"/>
                          </a:solidFill>
                          <a:effectLst>
                            <a:outerShdw blurRad="38100" dist="38100" dir="2700000" algn="tl">
                              <a:srgbClr val="000000"/>
                            </a:outerShdw>
                          </a:effectLst>
                          <a:latin typeface="Arial" charset="0"/>
                        </a:rPr>
                        <a:t>Total</a:t>
                      </a:r>
                      <a:endParaRPr kumimoji="0" lang="es-ES" sz="3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r>
              <a:tr h="8239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dirty="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dirty="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r>
              <a:tr h="8223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dirty="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r>
              <a:tr h="8239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dirty="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r>
              <a:tr h="8223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1" i="0" u="none" strike="noStrike" cap="none" normalizeH="0" baseline="0" smtClean="0">
                          <a:ln>
                            <a:noFill/>
                          </a:ln>
                          <a:solidFill>
                            <a:schemeClr val="tx1"/>
                          </a:solidFill>
                          <a:effectLst>
                            <a:outerShdw blurRad="38100" dist="38100" dir="2700000" algn="tl">
                              <a:srgbClr val="000000"/>
                            </a:outerShdw>
                          </a:effectLst>
                          <a:latin typeface="Arial" charset="0"/>
                        </a:rPr>
                        <a:t>Total</a:t>
                      </a:r>
                      <a:endParaRPr kumimoji="0" lang="es-ES" sz="32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b="0" i="0" u="none" strike="noStrike" cap="none" normalizeH="0" baseline="0" dirty="0" smtClean="0">
                          <a:ln>
                            <a:noFill/>
                          </a:ln>
                          <a:solidFill>
                            <a:schemeClr val="tx1"/>
                          </a:solidFill>
                          <a:effectLst>
                            <a:outerShdw blurRad="38100" dist="38100" dir="2700000" algn="tl">
                              <a:srgbClr val="000000"/>
                            </a:outerShdw>
                          </a:effectLst>
                          <a:latin typeface="Arial" charset="0"/>
                        </a:rPr>
                        <a:t>XX</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bg1">
                        <a:lumMod val="75000"/>
                      </a:schemeClr>
                    </a:solidFill>
                  </a:tcPr>
                </a:tc>
              </a:tr>
            </a:tbl>
          </a:graphicData>
        </a:graphic>
      </p:graphicFrame>
      <p:sp>
        <p:nvSpPr>
          <p:cNvPr id="7317" name="Text Box 149"/>
          <p:cNvSpPr txBox="1">
            <a:spLocks noChangeArrowheads="1"/>
          </p:cNvSpPr>
          <p:nvPr/>
        </p:nvSpPr>
        <p:spPr bwMode="auto">
          <a:xfrm>
            <a:off x="2286000" y="685800"/>
            <a:ext cx="38100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Cuerpo de la tabla</a:t>
            </a:r>
            <a:endParaRPr lang="es-ES" sz="3200" b="1" dirty="0">
              <a:latin typeface="Arial" charset="0"/>
            </a:endParaRPr>
          </a:p>
        </p:txBody>
      </p:sp>
    </p:spTree>
    <p:extLst>
      <p:ext uri="{BB962C8B-B14F-4D97-AF65-F5344CB8AC3E}">
        <p14:creationId xmlns:p14="http://schemas.microsoft.com/office/powerpoint/2010/main" val="18337652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8221" name="Text Box 29"/>
          <p:cNvSpPr txBox="1">
            <a:spLocks noChangeArrowheads="1"/>
          </p:cNvSpPr>
          <p:nvPr/>
        </p:nvSpPr>
        <p:spPr bwMode="auto">
          <a:xfrm>
            <a:off x="609600" y="228600"/>
            <a:ext cx="80772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Fuentes de recolección de información</a:t>
            </a:r>
            <a:endParaRPr lang="es-ES" sz="3200" b="1" dirty="0">
              <a:latin typeface="Arial" charset="0"/>
            </a:endParaRPr>
          </a:p>
        </p:txBody>
      </p:sp>
      <p:sp>
        <p:nvSpPr>
          <p:cNvPr id="8223" name="Text Box 31"/>
          <p:cNvSpPr txBox="1">
            <a:spLocks noChangeArrowheads="1"/>
          </p:cNvSpPr>
          <p:nvPr/>
        </p:nvSpPr>
        <p:spPr bwMode="auto">
          <a:xfrm>
            <a:off x="914400" y="1600200"/>
            <a:ext cx="22098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Primarias</a:t>
            </a:r>
            <a:endParaRPr lang="es-ES" sz="3200" b="1" dirty="0">
              <a:latin typeface="Arial" charset="0"/>
            </a:endParaRPr>
          </a:p>
        </p:txBody>
      </p:sp>
      <p:sp>
        <p:nvSpPr>
          <p:cNvPr id="8224" name="Text Box 32"/>
          <p:cNvSpPr txBox="1">
            <a:spLocks noChangeArrowheads="1"/>
          </p:cNvSpPr>
          <p:nvPr/>
        </p:nvSpPr>
        <p:spPr bwMode="auto">
          <a:xfrm>
            <a:off x="5181600" y="1676400"/>
            <a:ext cx="31242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Secundarias</a:t>
            </a:r>
            <a:endParaRPr lang="es-ES" sz="3200" b="1" dirty="0">
              <a:latin typeface="Arial" charset="0"/>
            </a:endParaRPr>
          </a:p>
        </p:txBody>
      </p:sp>
      <p:sp>
        <p:nvSpPr>
          <p:cNvPr id="8227" name="Text Box 35"/>
          <p:cNvSpPr txBox="1">
            <a:spLocks noChangeArrowheads="1"/>
          </p:cNvSpPr>
          <p:nvPr/>
        </p:nvSpPr>
        <p:spPr bwMode="auto">
          <a:xfrm>
            <a:off x="4357686" y="2819400"/>
            <a:ext cx="4329114" cy="3293209"/>
          </a:xfrm>
          <a:prstGeom prst="rect">
            <a:avLst/>
          </a:prstGeom>
          <a:noFill/>
          <a:ln w="9525">
            <a:noFill/>
            <a:miter lim="800000"/>
            <a:headEnd/>
            <a:tailEnd/>
          </a:ln>
          <a:effectLst/>
        </p:spPr>
        <p:txBody>
          <a:bodyPr wrap="square">
            <a:spAutoFit/>
          </a:bodyPr>
          <a:lstStyle/>
          <a:p>
            <a:pPr>
              <a:spcBef>
                <a:spcPct val="50000"/>
              </a:spcBef>
              <a:buFontTx/>
              <a:buChar char="•"/>
            </a:pPr>
            <a:r>
              <a:rPr lang="es-ES_tradnl" sz="3200" dirty="0">
                <a:latin typeface="Arial" charset="0"/>
              </a:rPr>
              <a:t>Historias clínicas</a:t>
            </a:r>
          </a:p>
          <a:p>
            <a:pPr>
              <a:spcBef>
                <a:spcPct val="50000"/>
              </a:spcBef>
              <a:buFontTx/>
              <a:buChar char="•"/>
            </a:pPr>
            <a:r>
              <a:rPr lang="es-ES_tradnl" sz="3200" dirty="0">
                <a:latin typeface="Arial" charset="0"/>
              </a:rPr>
              <a:t>Certificados médicos de defunción</a:t>
            </a:r>
          </a:p>
          <a:p>
            <a:pPr>
              <a:spcBef>
                <a:spcPct val="50000"/>
              </a:spcBef>
              <a:buFontTx/>
              <a:buChar char="•"/>
            </a:pPr>
            <a:r>
              <a:rPr lang="es-ES_tradnl" sz="3200" dirty="0">
                <a:latin typeface="Arial" charset="0"/>
              </a:rPr>
              <a:t>Tarjeta de EDO</a:t>
            </a:r>
          </a:p>
          <a:p>
            <a:pPr>
              <a:spcBef>
                <a:spcPct val="50000"/>
              </a:spcBef>
            </a:pPr>
            <a:r>
              <a:rPr lang="es-ES_tradnl" sz="3200" dirty="0" err="1">
                <a:latin typeface="Arial" charset="0"/>
              </a:rPr>
              <a:t>etc</a:t>
            </a:r>
            <a:endParaRPr lang="es-ES" sz="3200" dirty="0">
              <a:latin typeface="Arial" charset="0"/>
            </a:endParaRPr>
          </a:p>
        </p:txBody>
      </p:sp>
      <p:sp>
        <p:nvSpPr>
          <p:cNvPr id="8229" name="Line 37"/>
          <p:cNvSpPr>
            <a:spLocks noChangeShapeType="1"/>
          </p:cNvSpPr>
          <p:nvPr/>
        </p:nvSpPr>
        <p:spPr bwMode="auto">
          <a:xfrm flipH="1">
            <a:off x="2514600" y="838200"/>
            <a:ext cx="1066800" cy="685800"/>
          </a:xfrm>
          <a:prstGeom prst="line">
            <a:avLst/>
          </a:prstGeom>
          <a:noFill/>
          <a:ln w="38100">
            <a:solidFill>
              <a:schemeClr val="tx1"/>
            </a:solidFill>
            <a:round/>
            <a:headEnd/>
            <a:tailEnd type="triangle" w="med" len="med"/>
          </a:ln>
          <a:effectLst/>
        </p:spPr>
        <p:txBody>
          <a:bodyPr/>
          <a:lstStyle/>
          <a:p>
            <a:endParaRPr lang="es-ES"/>
          </a:p>
        </p:txBody>
      </p:sp>
      <p:sp>
        <p:nvSpPr>
          <p:cNvPr id="8230" name="Line 38"/>
          <p:cNvSpPr>
            <a:spLocks noChangeShapeType="1"/>
          </p:cNvSpPr>
          <p:nvPr/>
        </p:nvSpPr>
        <p:spPr bwMode="auto">
          <a:xfrm>
            <a:off x="4267200" y="838200"/>
            <a:ext cx="1371600" cy="685800"/>
          </a:xfrm>
          <a:prstGeom prst="line">
            <a:avLst/>
          </a:prstGeom>
          <a:noFill/>
          <a:ln w="38100">
            <a:solidFill>
              <a:schemeClr val="tx1"/>
            </a:solidFill>
            <a:round/>
            <a:headEnd/>
            <a:tailEnd type="triangle" w="med" len="med"/>
          </a:ln>
          <a:effectLst/>
        </p:spPr>
        <p:txBody>
          <a:bodyPr/>
          <a:lstStyle/>
          <a:p>
            <a:endParaRPr lang="es-ES"/>
          </a:p>
        </p:txBody>
      </p:sp>
      <p:sp>
        <p:nvSpPr>
          <p:cNvPr id="8231" name="Text Box 39"/>
          <p:cNvSpPr txBox="1">
            <a:spLocks noChangeArrowheads="1"/>
          </p:cNvSpPr>
          <p:nvPr/>
        </p:nvSpPr>
        <p:spPr bwMode="auto">
          <a:xfrm>
            <a:off x="838200" y="2971800"/>
            <a:ext cx="2895600" cy="1311275"/>
          </a:xfrm>
          <a:prstGeom prst="rect">
            <a:avLst/>
          </a:prstGeom>
          <a:noFill/>
          <a:ln w="9525">
            <a:noFill/>
            <a:miter lim="800000"/>
            <a:headEnd/>
            <a:tailEnd/>
          </a:ln>
          <a:effectLst/>
        </p:spPr>
        <p:txBody>
          <a:bodyPr>
            <a:spAutoFit/>
          </a:bodyPr>
          <a:lstStyle/>
          <a:p>
            <a:pPr>
              <a:spcBef>
                <a:spcPct val="50000"/>
              </a:spcBef>
              <a:buFontTx/>
              <a:buChar char="•"/>
            </a:pPr>
            <a:r>
              <a:rPr lang="es-ES_tradnl" sz="3200" dirty="0">
                <a:latin typeface="Arial" charset="0"/>
              </a:rPr>
              <a:t>Encuestas</a:t>
            </a:r>
          </a:p>
          <a:p>
            <a:pPr>
              <a:spcBef>
                <a:spcPct val="50000"/>
              </a:spcBef>
              <a:buFontTx/>
              <a:buChar char="•"/>
            </a:pPr>
            <a:r>
              <a:rPr lang="es-ES_tradnl" sz="3200" dirty="0">
                <a:latin typeface="Arial" charset="0"/>
              </a:rPr>
              <a:t>Cuestionarios</a:t>
            </a:r>
            <a:endParaRPr lang="es-ES" sz="3200" dirty="0">
              <a:latin typeface="Arial" charset="0"/>
            </a:endParaRPr>
          </a:p>
        </p:txBody>
      </p:sp>
      <p:sp>
        <p:nvSpPr>
          <p:cNvPr id="8232" name="AutoShape 40"/>
          <p:cNvSpPr>
            <a:spLocks noChangeArrowheads="1"/>
          </p:cNvSpPr>
          <p:nvPr/>
        </p:nvSpPr>
        <p:spPr bwMode="auto">
          <a:xfrm>
            <a:off x="1752600" y="2209800"/>
            <a:ext cx="457200" cy="609600"/>
          </a:xfrm>
          <a:prstGeom prst="downArrow">
            <a:avLst>
              <a:gd name="adj1" fmla="val 50000"/>
              <a:gd name="adj2" fmla="val 33333"/>
            </a:avLst>
          </a:prstGeom>
          <a:solidFill>
            <a:schemeClr val="tx1"/>
          </a:solidFill>
          <a:ln w="9525">
            <a:solidFill>
              <a:srgbClr val="FFFF00"/>
            </a:solidFill>
            <a:miter lim="800000"/>
            <a:headEnd/>
            <a:tailEnd/>
          </a:ln>
          <a:effectLst/>
        </p:spPr>
        <p:txBody>
          <a:bodyPr wrap="none" anchor="ctr"/>
          <a:lstStyle/>
          <a:p>
            <a:endParaRPr lang="es-ES" dirty="0"/>
          </a:p>
        </p:txBody>
      </p:sp>
      <p:sp>
        <p:nvSpPr>
          <p:cNvPr id="8233" name="AutoShape 41"/>
          <p:cNvSpPr>
            <a:spLocks noChangeArrowheads="1"/>
          </p:cNvSpPr>
          <p:nvPr/>
        </p:nvSpPr>
        <p:spPr bwMode="auto">
          <a:xfrm>
            <a:off x="6477000" y="2286000"/>
            <a:ext cx="457200" cy="609600"/>
          </a:xfrm>
          <a:prstGeom prst="downArrow">
            <a:avLst>
              <a:gd name="adj1" fmla="val 50000"/>
              <a:gd name="adj2" fmla="val 33333"/>
            </a:avLst>
          </a:prstGeom>
          <a:solidFill>
            <a:schemeClr val="tx1"/>
          </a:solidFill>
          <a:ln w="9525">
            <a:solidFill>
              <a:srgbClr val="FFFF00"/>
            </a:solidFill>
            <a:miter lim="800000"/>
            <a:headEnd/>
            <a:tailEnd/>
          </a:ln>
          <a:effectLst/>
        </p:spPr>
        <p:txBody>
          <a:bodyPr wrap="none" anchor="ctr"/>
          <a:lstStyle/>
          <a:p>
            <a:endParaRPr lang="es-ES"/>
          </a:p>
        </p:txBody>
      </p:sp>
    </p:spTree>
    <p:extLst>
      <p:ext uri="{BB962C8B-B14F-4D97-AF65-F5344CB8AC3E}">
        <p14:creationId xmlns:p14="http://schemas.microsoft.com/office/powerpoint/2010/main" val="1741503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388" y="765175"/>
            <a:ext cx="8748712" cy="23082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457200" indent="-455613" algn="just">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b="1" u="none" dirty="0">
                <a:solidFill>
                  <a:srgbClr val="000000"/>
                </a:solidFill>
                <a:latin typeface="Arial" charset="0"/>
              </a:rPr>
              <a:t>Ejemplo:</a:t>
            </a:r>
          </a:p>
          <a:p>
            <a:pPr indent="1588" algn="just">
              <a:tabLst>
                <a:tab pos="0" algn="l"/>
                <a:tab pos="985838" algn="l"/>
                <a:tab pos="1828800" algn="l"/>
                <a:tab pos="2743200" algn="l"/>
                <a:tab pos="3657600" algn="l"/>
                <a:tab pos="4572000" algn="l"/>
                <a:tab pos="5486400" algn="l"/>
                <a:tab pos="6400800" algn="l"/>
                <a:tab pos="7315200" algn="l"/>
                <a:tab pos="8229600" algn="l"/>
                <a:tab pos="9144000" algn="l"/>
                <a:tab pos="10058400" algn="l"/>
              </a:tabLst>
              <a:defRPr/>
            </a:pPr>
            <a:r>
              <a:rPr lang="es-ES" u="none" dirty="0">
                <a:solidFill>
                  <a:srgbClr val="000000"/>
                </a:solidFill>
                <a:latin typeface="Arial" charset="0"/>
              </a:rPr>
              <a:t>Los niños residentes en Santa clara que asistieron a la escuela durante el 2015. (Esta población tiene 3 características que la define: todos los elementos que la integran son niños , residen en la misma localidad y asistieron a la escuela durante el 2015)</a:t>
            </a:r>
          </a:p>
        </p:txBody>
      </p:sp>
      <p:sp>
        <p:nvSpPr>
          <p:cNvPr id="3" name="CuadroTexto 2"/>
          <p:cNvSpPr txBox="1"/>
          <p:nvPr/>
        </p:nvSpPr>
        <p:spPr>
          <a:xfrm>
            <a:off x="198438" y="188913"/>
            <a:ext cx="1925637" cy="52228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s-CU" sz="2800" u="none" dirty="0">
                <a:solidFill>
                  <a:srgbClr val="FF0000"/>
                </a:solidFill>
              </a:rPr>
              <a:t>Población</a:t>
            </a:r>
            <a:endParaRPr lang="es-ES" sz="2800" u="none" dirty="0">
              <a:solidFill>
                <a:srgbClr val="FF0000"/>
              </a:solidFill>
            </a:endParaRPr>
          </a:p>
        </p:txBody>
      </p:sp>
      <p:sp>
        <p:nvSpPr>
          <p:cNvPr id="4" name="CuadroTexto 3"/>
          <p:cNvSpPr txBox="1"/>
          <p:nvPr/>
        </p:nvSpPr>
        <p:spPr>
          <a:xfrm>
            <a:off x="198438" y="3429000"/>
            <a:ext cx="1479550" cy="5238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s-CU" sz="2800" u="none" dirty="0">
                <a:solidFill>
                  <a:srgbClr val="FF0000"/>
                </a:solidFill>
              </a:rPr>
              <a:t>Muestra</a:t>
            </a:r>
            <a:endParaRPr lang="es-ES" sz="2800" u="none" dirty="0">
              <a:solidFill>
                <a:srgbClr val="FF0000"/>
              </a:solidFill>
            </a:endParaRPr>
          </a:p>
        </p:txBody>
      </p:sp>
      <p:sp>
        <p:nvSpPr>
          <p:cNvPr id="5" name="Rectángulo 4"/>
          <p:cNvSpPr/>
          <p:nvPr/>
        </p:nvSpPr>
        <p:spPr>
          <a:xfrm>
            <a:off x="163513" y="4005263"/>
            <a:ext cx="8747125" cy="193833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457200" indent="-455613" algn="just">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b="1" u="none" dirty="0">
                <a:solidFill>
                  <a:srgbClr val="000000"/>
                </a:solidFill>
                <a:latin typeface="Arial" charset="0"/>
              </a:rPr>
              <a:t>Ejemplo:</a:t>
            </a:r>
          </a:p>
          <a:p>
            <a:pPr indent="1588"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ES" u="none" dirty="0">
                <a:solidFill>
                  <a:srgbClr val="000000"/>
                </a:solidFill>
                <a:latin typeface="Arial" charset="0"/>
              </a:rPr>
              <a:t>Es cualquier subconjunto de la población, una parte cualquiera. Teóricamente un solo elemento de la población puede ser una muestra, aunque en la práctica ocurre con poca frecuencia</a:t>
            </a:r>
          </a:p>
        </p:txBody>
      </p:sp>
    </p:spTree>
  </p:cSld>
  <p:clrMapOvr>
    <a:masterClrMapping/>
  </p:clrMapOvr>
  <p:transition>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381000"/>
            <a:ext cx="9144000" cy="1569660"/>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Clasificación de los cuadros estadísticos según el número de variables que representan</a:t>
            </a:r>
            <a:endParaRPr lang="es-ES" sz="3200" b="1" dirty="0">
              <a:latin typeface="Arial" charset="0"/>
            </a:endParaRPr>
          </a:p>
        </p:txBody>
      </p:sp>
      <p:sp>
        <p:nvSpPr>
          <p:cNvPr id="9219" name="Text Box 3"/>
          <p:cNvSpPr txBox="1">
            <a:spLocks noChangeArrowheads="1"/>
          </p:cNvSpPr>
          <p:nvPr/>
        </p:nvSpPr>
        <p:spPr bwMode="auto">
          <a:xfrm>
            <a:off x="457200" y="2819400"/>
            <a:ext cx="8382000" cy="2043113"/>
          </a:xfrm>
          <a:prstGeom prst="rect">
            <a:avLst/>
          </a:prstGeom>
          <a:noFill/>
          <a:ln w="9525">
            <a:noFill/>
            <a:miter lim="800000"/>
            <a:headEnd/>
            <a:tailEnd/>
          </a:ln>
          <a:effectLst/>
        </p:spPr>
        <p:txBody>
          <a:bodyPr>
            <a:spAutoFit/>
          </a:bodyPr>
          <a:lstStyle/>
          <a:p>
            <a:pPr>
              <a:spcBef>
                <a:spcPct val="50000"/>
              </a:spcBef>
              <a:buFontTx/>
              <a:buChar char="•"/>
            </a:pPr>
            <a:r>
              <a:rPr lang="es-ES_tradnl" dirty="0"/>
              <a:t> </a:t>
            </a:r>
            <a:r>
              <a:rPr lang="es-ES_tradnl" sz="3200" b="1" dirty="0">
                <a:latin typeface="Arial" charset="0"/>
              </a:rPr>
              <a:t>Unidimensional</a:t>
            </a:r>
            <a:r>
              <a:rPr lang="es-ES_tradnl" sz="3200" dirty="0">
                <a:latin typeface="Arial" charset="0"/>
              </a:rPr>
              <a:t> : Una sola variable</a:t>
            </a:r>
          </a:p>
          <a:p>
            <a:pPr>
              <a:spcBef>
                <a:spcPct val="50000"/>
              </a:spcBef>
              <a:buFontTx/>
              <a:buChar char="•"/>
            </a:pPr>
            <a:r>
              <a:rPr lang="es-ES_tradnl" sz="3200" dirty="0">
                <a:latin typeface="Arial" charset="0"/>
              </a:rPr>
              <a:t> </a:t>
            </a:r>
            <a:r>
              <a:rPr lang="es-ES_tradnl" sz="3200" b="1" dirty="0">
                <a:latin typeface="Arial" charset="0"/>
              </a:rPr>
              <a:t>Bidimensional</a:t>
            </a:r>
            <a:r>
              <a:rPr lang="es-ES_tradnl" sz="3200" dirty="0">
                <a:latin typeface="Arial" charset="0"/>
              </a:rPr>
              <a:t>: Dos variables</a:t>
            </a:r>
          </a:p>
          <a:p>
            <a:pPr>
              <a:spcBef>
                <a:spcPct val="50000"/>
              </a:spcBef>
              <a:buFontTx/>
              <a:buChar char="•"/>
            </a:pPr>
            <a:r>
              <a:rPr lang="es-ES_tradnl" sz="3200" dirty="0">
                <a:latin typeface="Arial" charset="0"/>
              </a:rPr>
              <a:t> </a:t>
            </a:r>
            <a:r>
              <a:rPr lang="es-ES_tradnl" sz="3200" b="1" dirty="0">
                <a:latin typeface="Arial" charset="0"/>
              </a:rPr>
              <a:t>Multidimensional</a:t>
            </a:r>
            <a:r>
              <a:rPr lang="es-ES_tradnl" sz="3200" dirty="0">
                <a:latin typeface="Arial" charset="0"/>
              </a:rPr>
              <a:t>: Más de dos variables</a:t>
            </a:r>
            <a:endParaRPr lang="es-ES" sz="3200" dirty="0">
              <a:latin typeface="Arial" charset="0"/>
            </a:endParaRPr>
          </a:p>
        </p:txBody>
      </p:sp>
    </p:spTree>
    <p:extLst>
      <p:ext uri="{BB962C8B-B14F-4D97-AF65-F5344CB8AC3E}">
        <p14:creationId xmlns:p14="http://schemas.microsoft.com/office/powerpoint/2010/main" val="29632236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28794" y="285728"/>
            <a:ext cx="51816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Errores más frecuentes</a:t>
            </a:r>
            <a:endParaRPr lang="es-ES" sz="3200" b="1" dirty="0">
              <a:latin typeface="Arial" charset="0"/>
            </a:endParaRPr>
          </a:p>
        </p:txBody>
      </p:sp>
      <p:sp>
        <p:nvSpPr>
          <p:cNvPr id="10243" name="Text Box 3"/>
          <p:cNvSpPr txBox="1">
            <a:spLocks noChangeArrowheads="1"/>
          </p:cNvSpPr>
          <p:nvPr/>
        </p:nvSpPr>
        <p:spPr bwMode="auto">
          <a:xfrm>
            <a:off x="285720" y="928670"/>
            <a:ext cx="8429684" cy="6001643"/>
          </a:xfrm>
          <a:prstGeom prst="rect">
            <a:avLst/>
          </a:prstGeom>
          <a:noFill/>
          <a:ln w="9525">
            <a:noFill/>
            <a:miter lim="800000"/>
            <a:headEnd/>
            <a:tailEnd/>
          </a:ln>
          <a:effectLst/>
        </p:spPr>
        <p:txBody>
          <a:bodyPr wrap="square">
            <a:spAutoFit/>
          </a:bodyPr>
          <a:lstStyle/>
          <a:p>
            <a:pPr lvl="0">
              <a:buFont typeface="Wingdings" pitchFamily="2" charset="2"/>
              <a:buChar char="ü"/>
            </a:pPr>
            <a:r>
              <a:rPr lang="es-ES" sz="2800" dirty="0"/>
              <a:t>Título o encabezamiento incorrecto o inadecuado (demasiado pequeño, carente de claridad o  demasiado extenso, que incluye vocablos que no aportan nada a la  claridad del texto)</a:t>
            </a:r>
          </a:p>
          <a:p>
            <a:pPr lvl="0">
              <a:buFont typeface="Wingdings" pitchFamily="2" charset="2"/>
              <a:buChar char="ü"/>
            </a:pPr>
            <a:r>
              <a:rPr lang="es-ES" sz="2800" dirty="0"/>
              <a:t>Errores de cálculo.</a:t>
            </a:r>
          </a:p>
          <a:p>
            <a:pPr lvl="0">
              <a:buFont typeface="Wingdings" pitchFamily="2" charset="2"/>
              <a:buChar char="ü"/>
            </a:pPr>
            <a:r>
              <a:rPr lang="es-ES" sz="2800" dirty="0"/>
              <a:t>Mostrar solamente medidas relativas (frecuentemente porcentajes).</a:t>
            </a:r>
          </a:p>
          <a:p>
            <a:pPr lvl="0">
              <a:buFont typeface="Wingdings" pitchFamily="2" charset="2"/>
              <a:buChar char="ü"/>
            </a:pPr>
            <a:r>
              <a:rPr lang="es-ES" sz="2800" dirty="0"/>
              <a:t>Cuadros sobrecargados.</a:t>
            </a:r>
          </a:p>
          <a:p>
            <a:pPr lvl="0">
              <a:buFont typeface="Wingdings" pitchFamily="2" charset="2"/>
              <a:buChar char="ü"/>
            </a:pPr>
            <a:r>
              <a:rPr lang="es-ES" sz="2800" dirty="0"/>
              <a:t>No citar la fuente cuando es secundaria, o citar la fuente cuando es primaria. También consignar como fuente aquello que no es un documento (oficinas, departamentos, centros,  </a:t>
            </a:r>
            <a:r>
              <a:rPr lang="es-ES" sz="2800" dirty="0" err="1"/>
              <a:t>etc</a:t>
            </a:r>
            <a:r>
              <a:rPr lang="es-ES" sz="2800" dirty="0"/>
              <a:t>).</a:t>
            </a:r>
          </a:p>
          <a:p>
            <a:pPr marL="457200" indent="-457200">
              <a:spcBef>
                <a:spcPct val="50000"/>
              </a:spcBef>
            </a:pPr>
            <a:endParaRPr lang="es-ES" sz="3200" dirty="0">
              <a:latin typeface="Arial" charset="0"/>
            </a:endParaRPr>
          </a:p>
        </p:txBody>
      </p:sp>
    </p:spTree>
    <p:extLst>
      <p:ext uri="{BB962C8B-B14F-4D97-AF65-F5344CB8AC3E}">
        <p14:creationId xmlns:p14="http://schemas.microsoft.com/office/powerpoint/2010/main" val="7526971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219200" y="304800"/>
            <a:ext cx="70866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¿Cómo leer un cuadro estadístico ?</a:t>
            </a:r>
            <a:endParaRPr lang="es-ES" sz="3200" b="1" dirty="0">
              <a:latin typeface="Arial" charset="0"/>
            </a:endParaRPr>
          </a:p>
        </p:txBody>
      </p:sp>
      <p:sp>
        <p:nvSpPr>
          <p:cNvPr id="11267" name="Text Box 3"/>
          <p:cNvSpPr txBox="1">
            <a:spLocks noChangeArrowheads="1"/>
          </p:cNvSpPr>
          <p:nvPr/>
        </p:nvSpPr>
        <p:spPr bwMode="auto">
          <a:xfrm>
            <a:off x="285720" y="1071546"/>
            <a:ext cx="8858280" cy="6001643"/>
          </a:xfrm>
          <a:prstGeom prst="rect">
            <a:avLst/>
          </a:prstGeom>
          <a:noFill/>
          <a:ln w="9525">
            <a:noFill/>
            <a:miter lim="800000"/>
            <a:headEnd/>
            <a:tailEnd/>
          </a:ln>
          <a:effectLst/>
        </p:spPr>
        <p:txBody>
          <a:bodyPr wrap="square">
            <a:spAutoFit/>
          </a:bodyPr>
          <a:lstStyle/>
          <a:p>
            <a:pPr lvl="0">
              <a:buFont typeface="Wingdings" pitchFamily="2" charset="2"/>
              <a:buChar char="ü"/>
            </a:pPr>
            <a:r>
              <a:rPr lang="es-ES" sz="2800" dirty="0"/>
              <a:t>Leer cuidadosamente el título, para saber de qué trata la tabla exactamente.</a:t>
            </a:r>
          </a:p>
          <a:p>
            <a:pPr lvl="0">
              <a:buFont typeface="Wingdings" pitchFamily="2" charset="2"/>
              <a:buChar char="ü"/>
            </a:pPr>
            <a:r>
              <a:rPr lang="es-ES" sz="2800" dirty="0"/>
              <a:t>La tabla se lee de arriba hacia abajo. </a:t>
            </a:r>
          </a:p>
          <a:p>
            <a:pPr lvl="0">
              <a:buFont typeface="Wingdings" pitchFamily="2" charset="2"/>
              <a:buChar char="ü"/>
            </a:pPr>
            <a:r>
              <a:rPr lang="es-ES" sz="2800" dirty="0"/>
              <a:t>Para interpretar el dato bastará saber a qué encabezamiento de columna y fila pertenece.</a:t>
            </a:r>
          </a:p>
          <a:p>
            <a:pPr lvl="0">
              <a:buFont typeface="Wingdings" pitchFamily="2" charset="2"/>
              <a:buChar char="ü"/>
            </a:pPr>
            <a:r>
              <a:rPr lang="es-ES" sz="2800" dirty="0"/>
              <a:t>Leer las notas explicativas, que  mejoran considerablemente la comprensión, así como fijarse en las unidades de medidas utilizadas</a:t>
            </a:r>
          </a:p>
          <a:p>
            <a:pPr lvl="0">
              <a:buFont typeface="Wingdings" pitchFamily="2" charset="2"/>
              <a:buChar char="ü"/>
            </a:pPr>
            <a:r>
              <a:rPr lang="es-ES" sz="2800" dirty="0"/>
              <a:t>Relaciona el porcentaje total con el porcentaje de cada una de las variables estudiadas.</a:t>
            </a:r>
          </a:p>
          <a:p>
            <a:pPr lvl="0">
              <a:buFont typeface="Wingdings" pitchFamily="2" charset="2"/>
              <a:buChar char="ü"/>
            </a:pPr>
            <a:r>
              <a:rPr lang="es-ES" sz="2800" dirty="0"/>
              <a:t>Extraer la  información relevante de  toda la que se aporta.</a:t>
            </a:r>
          </a:p>
          <a:p>
            <a:pPr marL="457200" indent="-457200">
              <a:spcBef>
                <a:spcPct val="50000"/>
              </a:spcBef>
            </a:pPr>
            <a:endParaRPr lang="es-ES_tradnl" sz="3200" dirty="0">
              <a:latin typeface="Arial" charset="0"/>
            </a:endParaRPr>
          </a:p>
        </p:txBody>
      </p:sp>
    </p:spTree>
    <p:extLst>
      <p:ext uri="{BB962C8B-B14F-4D97-AF65-F5344CB8AC3E}">
        <p14:creationId xmlns:p14="http://schemas.microsoft.com/office/powerpoint/2010/main" val="20723737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00200" y="762000"/>
            <a:ext cx="4800600" cy="5794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pPr>
            <a:r>
              <a:rPr lang="es-ES_tradnl" sz="3200" b="1" dirty="0">
                <a:latin typeface="Arial" charset="0"/>
              </a:rPr>
              <a:t>Partes del gráfico</a:t>
            </a:r>
            <a:endParaRPr lang="es-ES" sz="3200" b="1" dirty="0">
              <a:latin typeface="Arial" charset="0"/>
            </a:endParaRPr>
          </a:p>
        </p:txBody>
      </p:sp>
      <p:sp>
        <p:nvSpPr>
          <p:cNvPr id="11267" name="Text Box 3"/>
          <p:cNvSpPr txBox="1">
            <a:spLocks noChangeArrowheads="1"/>
          </p:cNvSpPr>
          <p:nvPr/>
        </p:nvSpPr>
        <p:spPr bwMode="auto">
          <a:xfrm>
            <a:off x="1219200" y="2057400"/>
            <a:ext cx="7467600" cy="35067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marL="457200" indent="-457200">
              <a:spcBef>
                <a:spcPct val="50000"/>
              </a:spcBef>
              <a:buFontTx/>
              <a:buAutoNum type="arabicPeriod"/>
            </a:pPr>
            <a:r>
              <a:rPr lang="es-ES_tradnl" sz="3200" dirty="0">
                <a:latin typeface="Arial" charset="0"/>
              </a:rPr>
              <a:t>Presentación ( Identificación y Título)</a:t>
            </a:r>
          </a:p>
          <a:p>
            <a:pPr marL="457200" indent="-457200">
              <a:spcBef>
                <a:spcPct val="50000"/>
              </a:spcBef>
              <a:buFontTx/>
              <a:buAutoNum type="arabicPeriod"/>
            </a:pPr>
            <a:r>
              <a:rPr lang="es-ES_tradnl" sz="3200" dirty="0">
                <a:latin typeface="Arial" charset="0"/>
              </a:rPr>
              <a:t>Gráfico propiamente dicho.</a:t>
            </a:r>
          </a:p>
          <a:p>
            <a:pPr marL="457200" indent="-457200">
              <a:spcBef>
                <a:spcPct val="50000"/>
              </a:spcBef>
              <a:buFontTx/>
              <a:buAutoNum type="arabicPeriod"/>
            </a:pPr>
            <a:r>
              <a:rPr lang="es-ES_tradnl" sz="3200" dirty="0">
                <a:latin typeface="Arial" charset="0"/>
              </a:rPr>
              <a:t>Fuente.</a:t>
            </a:r>
          </a:p>
          <a:p>
            <a:pPr marL="457200" indent="-457200">
              <a:spcBef>
                <a:spcPct val="50000"/>
              </a:spcBef>
              <a:buFontTx/>
              <a:buAutoNum type="arabicPeriod"/>
            </a:pPr>
            <a:r>
              <a:rPr lang="es-ES_tradnl" sz="3200" dirty="0">
                <a:latin typeface="Arial" charset="0"/>
              </a:rPr>
              <a:t>Notas explicativas.</a:t>
            </a:r>
          </a:p>
          <a:p>
            <a:pPr marL="457200" indent="-457200">
              <a:spcBef>
                <a:spcPct val="50000"/>
              </a:spcBef>
              <a:buFontTx/>
              <a:buAutoNum type="arabicPeriod"/>
            </a:pPr>
            <a:r>
              <a:rPr lang="es-ES_tradnl" sz="3200" dirty="0">
                <a:latin typeface="Arial" charset="0"/>
              </a:rPr>
              <a:t>Leyenda.</a:t>
            </a:r>
            <a:endParaRPr lang="es-ES" sz="3200" dirty="0">
              <a:latin typeface="Arial" charset="0"/>
            </a:endParaRPr>
          </a:p>
        </p:txBody>
      </p:sp>
    </p:spTree>
    <p:extLst>
      <p:ext uri="{BB962C8B-B14F-4D97-AF65-F5344CB8AC3E}">
        <p14:creationId xmlns:p14="http://schemas.microsoft.com/office/powerpoint/2010/main" val="11193432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85800" y="381000"/>
            <a:ext cx="7467600" cy="1066800"/>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Gráficos para representar variables cualitativas y cuantitativas discretas.</a:t>
            </a:r>
            <a:endParaRPr lang="es-ES" sz="3200" b="1" dirty="0">
              <a:latin typeface="Arial" charset="0"/>
            </a:endParaRPr>
          </a:p>
        </p:txBody>
      </p:sp>
      <p:graphicFrame>
        <p:nvGraphicFramePr>
          <p:cNvPr id="12341" name="Group 53"/>
          <p:cNvGraphicFramePr>
            <a:graphicFrameLocks noGrp="1"/>
          </p:cNvGraphicFramePr>
          <p:nvPr/>
        </p:nvGraphicFramePr>
        <p:xfrm>
          <a:off x="1066800" y="1828800"/>
          <a:ext cx="7467600" cy="4269105"/>
        </p:xfrm>
        <a:graphic>
          <a:graphicData uri="http://schemas.openxmlformats.org/drawingml/2006/table">
            <a:tbl>
              <a:tblPr>
                <a:tableStyleId>{3C2FFA5D-87B4-456A-9821-1D502468CF0F}</a:tableStyleId>
              </a:tblPr>
              <a:tblGrid>
                <a:gridCol w="1828800"/>
                <a:gridCol w="5638800"/>
              </a:tblGrid>
              <a:tr h="13541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Número  de variables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Tipo de gráfico</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r>
              <a:tr h="1355725">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smtClean="0">
                          <a:ln>
                            <a:noFill/>
                          </a:ln>
                          <a:effectLst>
                            <a:outerShdw blurRad="38100" dist="38100" dir="2700000" algn="tl">
                              <a:srgbClr val="000000"/>
                            </a:outerShdw>
                          </a:effectLst>
                        </a:rPr>
                        <a:t>1</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Barras simples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 Circular o de Sectores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b" horzOverflow="overflow"/>
                </a:tc>
              </a:tr>
              <a:tr h="1358900">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smtClean="0">
                          <a:ln>
                            <a:noFill/>
                          </a:ln>
                          <a:effectLst>
                            <a:outerShdw blurRad="38100" dist="38100" dir="2700000" algn="tl">
                              <a:srgbClr val="000000"/>
                            </a:outerShdw>
                          </a:effectLst>
                        </a:rPr>
                        <a:t>2</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Barras múltiples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Barras compuestas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b" horzOverflow="overflow"/>
                </a:tc>
              </a:tr>
            </a:tbl>
          </a:graphicData>
        </a:graphic>
      </p:graphicFrame>
      <p:sp>
        <p:nvSpPr>
          <p:cNvPr id="12340" name="AutoShape 52"/>
          <p:cNvSpPr>
            <a:spLocks/>
          </p:cNvSpPr>
          <p:nvPr/>
        </p:nvSpPr>
        <p:spPr bwMode="auto">
          <a:xfrm>
            <a:off x="3124200" y="3505200"/>
            <a:ext cx="457200" cy="1143000"/>
          </a:xfrm>
          <a:prstGeom prst="leftBrace">
            <a:avLst>
              <a:gd name="adj1" fmla="val 20833"/>
              <a:gd name="adj2" fmla="val 50000"/>
            </a:avLst>
          </a:prstGeom>
          <a:noFill/>
          <a:ln w="38100">
            <a:solidFill>
              <a:schemeClr val="tx1"/>
            </a:solidFill>
            <a:round/>
            <a:headEnd/>
            <a:tailEnd/>
          </a:ln>
          <a:effectLst/>
        </p:spPr>
        <p:txBody>
          <a:bodyPr wrap="none" anchor="ctr"/>
          <a:lstStyle/>
          <a:p>
            <a:endParaRPr lang="es-ES"/>
          </a:p>
        </p:txBody>
      </p:sp>
      <p:sp>
        <p:nvSpPr>
          <p:cNvPr id="12342" name="AutoShape 54"/>
          <p:cNvSpPr>
            <a:spLocks/>
          </p:cNvSpPr>
          <p:nvPr/>
        </p:nvSpPr>
        <p:spPr bwMode="auto">
          <a:xfrm>
            <a:off x="3124200" y="4876800"/>
            <a:ext cx="457200" cy="1143000"/>
          </a:xfrm>
          <a:prstGeom prst="leftBrace">
            <a:avLst>
              <a:gd name="adj1" fmla="val 20833"/>
              <a:gd name="adj2" fmla="val 50000"/>
            </a:avLst>
          </a:prstGeom>
          <a:noFill/>
          <a:ln w="38100">
            <a:solidFill>
              <a:schemeClr val="tx1"/>
            </a:solidFill>
            <a:round/>
            <a:headEnd/>
            <a:tailEnd/>
          </a:ln>
          <a:effectLst/>
        </p:spPr>
        <p:txBody>
          <a:bodyPr wrap="none" anchor="ctr"/>
          <a:lstStyle/>
          <a:p>
            <a:endParaRPr lang="es-ES"/>
          </a:p>
        </p:txBody>
      </p:sp>
    </p:spTree>
    <p:extLst>
      <p:ext uri="{BB962C8B-B14F-4D97-AF65-F5344CB8AC3E}">
        <p14:creationId xmlns:p14="http://schemas.microsoft.com/office/powerpoint/2010/main" val="41709697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7" name="Object 2"/>
          <p:cNvGraphicFramePr>
            <a:graphicFrameLocks noChangeAspect="1"/>
          </p:cNvGraphicFramePr>
          <p:nvPr/>
        </p:nvGraphicFramePr>
        <p:xfrm>
          <a:off x="1600200" y="1447800"/>
          <a:ext cx="6318250" cy="4583113"/>
        </p:xfrm>
        <a:graphic>
          <a:graphicData uri="http://schemas.openxmlformats.org/drawingml/2006/chart">
            <c:chart xmlns:c="http://schemas.openxmlformats.org/drawingml/2006/chart" xmlns:r="http://schemas.openxmlformats.org/officeDocument/2006/relationships" r:id="rId2"/>
          </a:graphicData>
        </a:graphic>
      </p:graphicFrame>
      <p:sp>
        <p:nvSpPr>
          <p:cNvPr id="13315" name="Text Box 3"/>
          <p:cNvSpPr txBox="1">
            <a:spLocks noChangeArrowheads="1"/>
          </p:cNvSpPr>
          <p:nvPr/>
        </p:nvSpPr>
        <p:spPr bwMode="auto">
          <a:xfrm>
            <a:off x="214282" y="304801"/>
            <a:ext cx="8929718" cy="830997"/>
          </a:xfrm>
          <a:prstGeom prst="rect">
            <a:avLst/>
          </a:prstGeom>
          <a:noFill/>
          <a:ln w="9525">
            <a:noFill/>
            <a:miter lim="800000"/>
            <a:headEnd/>
            <a:tailEnd/>
          </a:ln>
          <a:effectLst/>
        </p:spPr>
        <p:txBody>
          <a:bodyPr wrap="square">
            <a:spAutoFit/>
          </a:bodyPr>
          <a:lstStyle/>
          <a:p>
            <a:pPr algn="ctr">
              <a:spcBef>
                <a:spcPts val="1200"/>
              </a:spcBef>
            </a:pPr>
            <a:r>
              <a:rPr lang="es-ES_tradnl" sz="2400" b="1" dirty="0">
                <a:effectLst>
                  <a:outerShdw blurRad="38100" dist="38100" dir="2700000" algn="tl">
                    <a:srgbClr val="000000">
                      <a:alpha val="43137"/>
                    </a:srgbClr>
                  </a:outerShdw>
                </a:effectLst>
                <a:latin typeface="Arial" charset="0"/>
              </a:rPr>
              <a:t>Gráfico 1. Distribución de ancianos </a:t>
            </a:r>
            <a:r>
              <a:rPr lang="es-ES_tradnl" sz="2400" b="1" dirty="0" smtClean="0">
                <a:effectLst>
                  <a:outerShdw blurRad="38100" dist="38100" dir="2700000" algn="tl">
                    <a:srgbClr val="000000">
                      <a:alpha val="43137"/>
                    </a:srgbClr>
                  </a:outerShdw>
                </a:effectLst>
                <a:latin typeface="Arial" charset="0"/>
              </a:rPr>
              <a:t>según  </a:t>
            </a:r>
            <a:r>
              <a:rPr lang="es-ES_tradnl" sz="2400" b="1" dirty="0">
                <a:effectLst>
                  <a:outerShdw blurRad="38100" dist="38100" dir="2700000" algn="tl">
                    <a:srgbClr val="000000">
                      <a:alpha val="43137"/>
                    </a:srgbClr>
                  </a:outerShdw>
                </a:effectLst>
                <a:latin typeface="Arial" charset="0"/>
              </a:rPr>
              <a:t>vulnerabilidad psicosocial. </a:t>
            </a:r>
            <a:r>
              <a:rPr lang="es-ES_tradnl" sz="2400" b="1" dirty="0" smtClean="0">
                <a:effectLst>
                  <a:outerShdw blurRad="38100" dist="38100" dir="2700000" algn="tl">
                    <a:srgbClr val="000000">
                      <a:alpha val="43137"/>
                    </a:srgbClr>
                  </a:outerShdw>
                </a:effectLst>
                <a:latin typeface="Arial" charset="0"/>
              </a:rPr>
              <a:t> Municipio Santa Clara, 2015.</a:t>
            </a:r>
            <a:endParaRPr lang="es-ES" sz="2400" b="1" dirty="0">
              <a:effectLst>
                <a:outerShdw blurRad="38100" dist="38100" dir="2700000" algn="tl">
                  <a:srgbClr val="000000">
                    <a:alpha val="43137"/>
                  </a:srgbClr>
                </a:outerShdw>
              </a:effectLst>
              <a:latin typeface="Arial" charset="0"/>
            </a:endParaRPr>
          </a:p>
        </p:txBody>
      </p:sp>
      <p:sp>
        <p:nvSpPr>
          <p:cNvPr id="13316" name="Text Box 4"/>
          <p:cNvSpPr txBox="1">
            <a:spLocks noChangeArrowheads="1"/>
          </p:cNvSpPr>
          <p:nvPr/>
        </p:nvSpPr>
        <p:spPr bwMode="auto">
          <a:xfrm>
            <a:off x="3143240" y="5857892"/>
            <a:ext cx="3657600" cy="461665"/>
          </a:xfrm>
          <a:prstGeom prst="rect">
            <a:avLst/>
          </a:prstGeom>
          <a:noFill/>
          <a:ln w="9525">
            <a:noFill/>
            <a:miter lim="800000"/>
            <a:headEnd/>
            <a:tailEnd/>
          </a:ln>
          <a:effectLst/>
        </p:spPr>
        <p:txBody>
          <a:bodyPr>
            <a:spAutoFit/>
          </a:bodyPr>
          <a:lstStyle/>
          <a:p>
            <a:pPr>
              <a:spcBef>
                <a:spcPct val="50000"/>
              </a:spcBef>
            </a:pPr>
            <a:r>
              <a:rPr lang="es-ES_tradnl" sz="2400" dirty="0">
                <a:latin typeface="Arial" charset="0"/>
              </a:rPr>
              <a:t>Vulnerabilidad</a:t>
            </a:r>
            <a:endParaRPr lang="es-ES" sz="2400" dirty="0">
              <a:latin typeface="Arial" charset="0"/>
            </a:endParaRPr>
          </a:p>
        </p:txBody>
      </p:sp>
      <p:sp>
        <p:nvSpPr>
          <p:cNvPr id="13317" name="Text Box 5"/>
          <p:cNvSpPr txBox="1">
            <a:spLocks noChangeArrowheads="1"/>
          </p:cNvSpPr>
          <p:nvPr/>
        </p:nvSpPr>
        <p:spPr bwMode="auto">
          <a:xfrm>
            <a:off x="381000" y="6278563"/>
            <a:ext cx="3886200" cy="461665"/>
          </a:xfrm>
          <a:prstGeom prst="rect">
            <a:avLst/>
          </a:prstGeom>
          <a:noFill/>
          <a:ln w="9525">
            <a:noFill/>
            <a:miter lim="800000"/>
            <a:headEnd/>
            <a:tailEnd/>
          </a:ln>
          <a:effectLst/>
        </p:spPr>
        <p:txBody>
          <a:bodyPr>
            <a:spAutoFit/>
          </a:bodyPr>
          <a:lstStyle/>
          <a:p>
            <a:pPr>
              <a:spcBef>
                <a:spcPct val="50000"/>
              </a:spcBef>
            </a:pPr>
            <a:r>
              <a:rPr lang="es-ES_tradnl" sz="2400" dirty="0">
                <a:latin typeface="Arial" charset="0"/>
              </a:rPr>
              <a:t>Fuente: Tabla</a:t>
            </a:r>
            <a:r>
              <a:rPr lang="es-ES_tradnl" sz="2400" dirty="0">
                <a:solidFill>
                  <a:srgbClr val="FFFF00"/>
                </a:solidFill>
                <a:latin typeface="Arial" charset="0"/>
              </a:rPr>
              <a:t> </a:t>
            </a:r>
            <a:r>
              <a:rPr lang="es-ES_tradnl" sz="2400" dirty="0">
                <a:latin typeface="Arial" charset="0"/>
              </a:rPr>
              <a:t>1</a:t>
            </a:r>
            <a:endParaRPr lang="es-ES" sz="2400" dirty="0">
              <a:latin typeface="Arial" charset="0"/>
            </a:endParaRPr>
          </a:p>
        </p:txBody>
      </p:sp>
      <p:sp>
        <p:nvSpPr>
          <p:cNvPr id="13319" name="Text Box 7"/>
          <p:cNvSpPr txBox="1">
            <a:spLocks noChangeArrowheads="1"/>
          </p:cNvSpPr>
          <p:nvPr/>
        </p:nvSpPr>
        <p:spPr bwMode="auto">
          <a:xfrm>
            <a:off x="304800" y="5486400"/>
            <a:ext cx="1981200" cy="461665"/>
          </a:xfrm>
          <a:prstGeom prst="rect">
            <a:avLst/>
          </a:prstGeom>
          <a:noFill/>
          <a:ln w="9525">
            <a:noFill/>
            <a:miter lim="800000"/>
            <a:headEnd/>
            <a:tailEnd/>
          </a:ln>
          <a:effectLst/>
        </p:spPr>
        <p:txBody>
          <a:bodyPr>
            <a:spAutoFit/>
          </a:bodyPr>
          <a:lstStyle/>
          <a:p>
            <a:pPr>
              <a:spcBef>
                <a:spcPct val="50000"/>
              </a:spcBef>
            </a:pPr>
            <a:r>
              <a:rPr lang="es-ES_tradnl" sz="2400" dirty="0">
                <a:latin typeface="Arial" charset="0"/>
              </a:rPr>
              <a:t>Leyenda</a:t>
            </a:r>
            <a:endParaRPr lang="es-ES" sz="2400" dirty="0">
              <a:latin typeface="Arial" charset="0"/>
            </a:endParaRPr>
          </a:p>
        </p:txBody>
      </p:sp>
    </p:spTree>
    <p:extLst>
      <p:ext uri="{BB962C8B-B14F-4D97-AF65-F5344CB8AC3E}">
        <p14:creationId xmlns:p14="http://schemas.microsoft.com/office/powerpoint/2010/main" val="569661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00166" y="214290"/>
            <a:ext cx="5867400" cy="579438"/>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Gráfico de Pastel o Sectores</a:t>
            </a:r>
            <a:endParaRPr lang="es-ES" sz="3200" b="1" dirty="0">
              <a:latin typeface="Arial" charset="0"/>
            </a:endParaRPr>
          </a:p>
        </p:txBody>
      </p:sp>
      <p:sp>
        <p:nvSpPr>
          <p:cNvPr id="14339" name="Text Box 3"/>
          <p:cNvSpPr txBox="1">
            <a:spLocks noChangeArrowheads="1"/>
          </p:cNvSpPr>
          <p:nvPr/>
        </p:nvSpPr>
        <p:spPr bwMode="auto">
          <a:xfrm>
            <a:off x="838200" y="1752600"/>
            <a:ext cx="6248400" cy="457200"/>
          </a:xfrm>
          <a:prstGeom prst="rect">
            <a:avLst/>
          </a:prstGeom>
          <a:noFill/>
          <a:ln w="9525">
            <a:noFill/>
            <a:miter lim="800000"/>
            <a:headEnd/>
            <a:tailEnd/>
          </a:ln>
          <a:effectLst/>
        </p:spPr>
        <p:txBody>
          <a:bodyPr>
            <a:spAutoFit/>
          </a:bodyPr>
          <a:lstStyle/>
          <a:p>
            <a:pPr>
              <a:spcBef>
                <a:spcPct val="50000"/>
              </a:spcBef>
            </a:pPr>
            <a:endParaRPr lang="es-ES_tradnl"/>
          </a:p>
        </p:txBody>
      </p:sp>
      <p:sp>
        <p:nvSpPr>
          <p:cNvPr id="14340" name="Text Box 4"/>
          <p:cNvSpPr txBox="1">
            <a:spLocks noChangeArrowheads="1"/>
          </p:cNvSpPr>
          <p:nvPr/>
        </p:nvSpPr>
        <p:spPr bwMode="auto">
          <a:xfrm>
            <a:off x="0" y="857232"/>
            <a:ext cx="8858280" cy="1246495"/>
          </a:xfrm>
          <a:prstGeom prst="rect">
            <a:avLst/>
          </a:prstGeom>
          <a:noFill/>
          <a:ln w="9525">
            <a:noFill/>
            <a:miter lim="800000"/>
            <a:headEnd/>
            <a:tailEnd/>
          </a:ln>
          <a:effectLst/>
        </p:spPr>
        <p:txBody>
          <a:bodyPr wrap="square">
            <a:spAutoFit/>
          </a:bodyPr>
          <a:lstStyle/>
          <a:p>
            <a:pPr algn="ctr">
              <a:spcBef>
                <a:spcPct val="50000"/>
              </a:spcBef>
            </a:pPr>
            <a:r>
              <a:rPr lang="es-ES_tradnl" sz="2400" b="1" dirty="0">
                <a:latin typeface="Arial" charset="0"/>
              </a:rPr>
              <a:t>Gráfico 2. Distribución de ancianos </a:t>
            </a:r>
            <a:r>
              <a:rPr lang="es-ES_tradnl" sz="2400" b="1" dirty="0" smtClean="0">
                <a:latin typeface="Arial" charset="0"/>
              </a:rPr>
              <a:t>según vulnerabilidad </a:t>
            </a:r>
            <a:r>
              <a:rPr lang="es-ES_tradnl" sz="2400" b="1" dirty="0">
                <a:latin typeface="Arial" charset="0"/>
              </a:rPr>
              <a:t>psicosocial. </a:t>
            </a:r>
            <a:r>
              <a:rPr lang="es-ES_tradnl" sz="2400" b="1" dirty="0" smtClean="0">
                <a:latin typeface="Arial" charset="0"/>
              </a:rPr>
              <a:t>Municipio Santa Clara, 2015.</a:t>
            </a:r>
            <a:endParaRPr lang="es-ES" sz="2400" b="1" dirty="0">
              <a:latin typeface="Arial" charset="0"/>
            </a:endParaRPr>
          </a:p>
          <a:p>
            <a:pPr>
              <a:spcBef>
                <a:spcPct val="50000"/>
              </a:spcBef>
            </a:pPr>
            <a:endParaRPr lang="es-ES" dirty="0"/>
          </a:p>
        </p:txBody>
      </p:sp>
      <p:graphicFrame>
        <p:nvGraphicFramePr>
          <p:cNvPr id="8" name="Object 2"/>
          <p:cNvGraphicFramePr>
            <a:graphicFrameLocks noChangeAspect="1"/>
          </p:cNvGraphicFramePr>
          <p:nvPr/>
        </p:nvGraphicFramePr>
        <p:xfrm>
          <a:off x="928662" y="1928802"/>
          <a:ext cx="7191375" cy="4062413"/>
        </p:xfrm>
        <a:graphic>
          <a:graphicData uri="http://schemas.openxmlformats.org/drawingml/2006/chart">
            <c:chart xmlns:c="http://schemas.openxmlformats.org/drawingml/2006/chart" xmlns:r="http://schemas.openxmlformats.org/officeDocument/2006/relationships" r:id="rId2"/>
          </a:graphicData>
        </a:graphic>
      </p:graphicFrame>
      <p:sp>
        <p:nvSpPr>
          <p:cNvPr id="14343" name="Text Box 7"/>
          <p:cNvSpPr txBox="1">
            <a:spLocks noChangeArrowheads="1"/>
          </p:cNvSpPr>
          <p:nvPr/>
        </p:nvSpPr>
        <p:spPr bwMode="auto">
          <a:xfrm>
            <a:off x="6357950" y="2357430"/>
            <a:ext cx="2057400" cy="579438"/>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Leyenda</a:t>
            </a:r>
            <a:endParaRPr lang="es-ES" sz="3200" b="1" dirty="0">
              <a:latin typeface="Arial" charset="0"/>
            </a:endParaRPr>
          </a:p>
        </p:txBody>
      </p:sp>
      <p:sp>
        <p:nvSpPr>
          <p:cNvPr id="14344" name="Text Box 8"/>
          <p:cNvSpPr txBox="1">
            <a:spLocks noChangeArrowheads="1"/>
          </p:cNvSpPr>
          <p:nvPr/>
        </p:nvSpPr>
        <p:spPr bwMode="auto">
          <a:xfrm>
            <a:off x="609600" y="6096000"/>
            <a:ext cx="32766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Fuente: Tabla 1</a:t>
            </a:r>
            <a:endParaRPr lang="es-ES" sz="3200" b="1" dirty="0">
              <a:latin typeface="Arial" charset="0"/>
            </a:endParaRPr>
          </a:p>
        </p:txBody>
      </p:sp>
    </p:spTree>
    <p:extLst>
      <p:ext uri="{BB962C8B-B14F-4D97-AF65-F5344CB8AC3E}">
        <p14:creationId xmlns:p14="http://schemas.microsoft.com/office/powerpoint/2010/main" val="35910379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214414" y="214290"/>
            <a:ext cx="6096000" cy="579438"/>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Gráfico de barras </a:t>
            </a:r>
            <a:r>
              <a:rPr lang="es-ES_tradnl" sz="3200" b="1" dirty="0" smtClean="0">
                <a:latin typeface="Arial" charset="0"/>
              </a:rPr>
              <a:t>múltiples</a:t>
            </a:r>
            <a:endParaRPr lang="es-ES" sz="3200" b="1" dirty="0">
              <a:latin typeface="Arial" charset="0"/>
            </a:endParaRPr>
          </a:p>
        </p:txBody>
      </p:sp>
      <p:sp>
        <p:nvSpPr>
          <p:cNvPr id="15363" name="Text Box 3"/>
          <p:cNvSpPr txBox="1">
            <a:spLocks noChangeArrowheads="1"/>
          </p:cNvSpPr>
          <p:nvPr/>
        </p:nvSpPr>
        <p:spPr bwMode="auto">
          <a:xfrm>
            <a:off x="990600" y="990600"/>
            <a:ext cx="7162800" cy="830997"/>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Gráfico 3. Distribución de niños según sexo y </a:t>
            </a:r>
            <a:r>
              <a:rPr lang="es-ES_tradnl" sz="2400" b="1" dirty="0" smtClean="0">
                <a:latin typeface="Arial" charset="0"/>
              </a:rPr>
              <a:t>color de piel. </a:t>
            </a:r>
            <a:r>
              <a:rPr lang="es-ES_tradnl" sz="2400" b="1" dirty="0">
                <a:latin typeface="Arial" charset="0"/>
              </a:rPr>
              <a:t>Municipio </a:t>
            </a:r>
            <a:r>
              <a:rPr lang="es-ES_tradnl" sz="2400" b="1" dirty="0" smtClean="0">
                <a:latin typeface="Arial" charset="0"/>
              </a:rPr>
              <a:t>Santa Clara, 2015.</a:t>
            </a:r>
            <a:endParaRPr lang="es-ES" sz="2400" b="1" dirty="0">
              <a:latin typeface="Arial" charset="0"/>
            </a:endParaRPr>
          </a:p>
        </p:txBody>
      </p:sp>
      <p:graphicFrame>
        <p:nvGraphicFramePr>
          <p:cNvPr id="7" name="Object 2"/>
          <p:cNvGraphicFramePr>
            <a:graphicFrameLocks noChangeAspect="1"/>
          </p:cNvGraphicFramePr>
          <p:nvPr/>
        </p:nvGraphicFramePr>
        <p:xfrm>
          <a:off x="1524000" y="1981200"/>
          <a:ext cx="6096000" cy="4067175"/>
        </p:xfrm>
        <a:graphic>
          <a:graphicData uri="http://schemas.openxmlformats.org/drawingml/2006/chart">
            <c:chart xmlns:c="http://schemas.openxmlformats.org/drawingml/2006/chart" xmlns:r="http://schemas.openxmlformats.org/officeDocument/2006/relationships" r:id="rId2"/>
          </a:graphicData>
        </a:graphic>
      </p:graphicFrame>
      <p:sp>
        <p:nvSpPr>
          <p:cNvPr id="15365" name="Text Box 5"/>
          <p:cNvSpPr txBox="1">
            <a:spLocks noChangeArrowheads="1"/>
          </p:cNvSpPr>
          <p:nvPr/>
        </p:nvSpPr>
        <p:spPr bwMode="auto">
          <a:xfrm>
            <a:off x="6172200" y="3733800"/>
            <a:ext cx="18288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Leyenda</a:t>
            </a:r>
            <a:endParaRPr lang="es-ES" sz="3200" b="1" dirty="0">
              <a:latin typeface="Arial" charset="0"/>
            </a:endParaRPr>
          </a:p>
        </p:txBody>
      </p:sp>
      <p:sp>
        <p:nvSpPr>
          <p:cNvPr id="15366" name="Text Box 6"/>
          <p:cNvSpPr txBox="1">
            <a:spLocks noChangeArrowheads="1"/>
          </p:cNvSpPr>
          <p:nvPr/>
        </p:nvSpPr>
        <p:spPr bwMode="auto">
          <a:xfrm>
            <a:off x="609600" y="6172200"/>
            <a:ext cx="35052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Fuente: Tabla 2</a:t>
            </a:r>
            <a:endParaRPr lang="es-ES" sz="3200" b="1" dirty="0">
              <a:latin typeface="Arial" charset="0"/>
            </a:endParaRPr>
          </a:p>
        </p:txBody>
      </p:sp>
    </p:spTree>
    <p:extLst>
      <p:ext uri="{BB962C8B-B14F-4D97-AF65-F5344CB8AC3E}">
        <p14:creationId xmlns:p14="http://schemas.microsoft.com/office/powerpoint/2010/main" val="36989847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676400" y="381000"/>
            <a:ext cx="4648200" cy="457200"/>
          </a:xfrm>
          <a:prstGeom prst="rect">
            <a:avLst/>
          </a:prstGeom>
          <a:noFill/>
          <a:ln w="9525">
            <a:noFill/>
            <a:miter lim="800000"/>
            <a:headEnd/>
            <a:tailEnd/>
          </a:ln>
          <a:effectLst/>
        </p:spPr>
        <p:txBody>
          <a:bodyPr>
            <a:spAutoFit/>
          </a:bodyPr>
          <a:lstStyle/>
          <a:p>
            <a:pPr>
              <a:spcBef>
                <a:spcPct val="50000"/>
              </a:spcBef>
            </a:pPr>
            <a:endParaRPr lang="es-ES_tradnl"/>
          </a:p>
        </p:txBody>
      </p:sp>
      <p:sp>
        <p:nvSpPr>
          <p:cNvPr id="16387" name="Text Box 3"/>
          <p:cNvSpPr txBox="1">
            <a:spLocks noChangeArrowheads="1"/>
          </p:cNvSpPr>
          <p:nvPr/>
        </p:nvSpPr>
        <p:spPr bwMode="auto">
          <a:xfrm>
            <a:off x="1142976" y="214290"/>
            <a:ext cx="6629400" cy="579438"/>
          </a:xfrm>
          <a:prstGeom prst="rect">
            <a:avLst/>
          </a:prstGeom>
          <a:noFill/>
          <a:ln w="9525">
            <a:noFill/>
            <a:miter lim="800000"/>
            <a:headEnd/>
            <a:tailEnd/>
          </a:ln>
          <a:effectLst/>
        </p:spPr>
        <p:txBody>
          <a:bodyPr>
            <a:spAutoFit/>
          </a:bodyPr>
          <a:lstStyle/>
          <a:p>
            <a:pPr>
              <a:spcBef>
                <a:spcPct val="50000"/>
              </a:spcBef>
            </a:pPr>
            <a:r>
              <a:rPr lang="es-ES_tradnl" sz="3200" b="1" dirty="0">
                <a:latin typeface="Arial" charset="0"/>
              </a:rPr>
              <a:t>Gráfico de barras compuestas</a:t>
            </a:r>
            <a:endParaRPr lang="es-ES" sz="3200" b="1" dirty="0">
              <a:latin typeface="Arial" charset="0"/>
            </a:endParaRPr>
          </a:p>
        </p:txBody>
      </p:sp>
      <p:sp>
        <p:nvSpPr>
          <p:cNvPr id="16388" name="Text Box 4"/>
          <p:cNvSpPr txBox="1">
            <a:spLocks noChangeArrowheads="1"/>
          </p:cNvSpPr>
          <p:nvPr/>
        </p:nvSpPr>
        <p:spPr bwMode="auto">
          <a:xfrm>
            <a:off x="1219200" y="1524000"/>
            <a:ext cx="6019800" cy="457200"/>
          </a:xfrm>
          <a:prstGeom prst="rect">
            <a:avLst/>
          </a:prstGeom>
          <a:noFill/>
          <a:ln w="9525">
            <a:noFill/>
            <a:miter lim="800000"/>
            <a:headEnd/>
            <a:tailEnd/>
          </a:ln>
          <a:effectLst/>
        </p:spPr>
        <p:txBody>
          <a:bodyPr>
            <a:spAutoFit/>
          </a:bodyPr>
          <a:lstStyle/>
          <a:p>
            <a:pPr>
              <a:spcBef>
                <a:spcPct val="50000"/>
              </a:spcBef>
            </a:pPr>
            <a:endParaRPr lang="es-ES_tradnl"/>
          </a:p>
        </p:txBody>
      </p:sp>
      <p:sp>
        <p:nvSpPr>
          <p:cNvPr id="16389" name="Text Box 5"/>
          <p:cNvSpPr txBox="1">
            <a:spLocks noChangeArrowheads="1"/>
          </p:cNvSpPr>
          <p:nvPr/>
        </p:nvSpPr>
        <p:spPr bwMode="auto">
          <a:xfrm>
            <a:off x="990600" y="990600"/>
            <a:ext cx="7467600" cy="830997"/>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Gráfico 4. Distribución de niños según sexo y </a:t>
            </a:r>
            <a:r>
              <a:rPr lang="es-ES_tradnl" sz="2400" b="1" dirty="0" smtClean="0">
                <a:latin typeface="Arial" charset="0"/>
              </a:rPr>
              <a:t>color de piel. </a:t>
            </a:r>
            <a:r>
              <a:rPr lang="es-ES_tradnl" sz="2400" b="1" dirty="0">
                <a:latin typeface="Arial" charset="0"/>
              </a:rPr>
              <a:t>Municipio </a:t>
            </a:r>
            <a:r>
              <a:rPr lang="es-ES_tradnl" sz="2400" b="1" dirty="0" smtClean="0">
                <a:latin typeface="Arial" charset="0"/>
              </a:rPr>
              <a:t>Santa Clara,2015.</a:t>
            </a:r>
            <a:endParaRPr lang="es-ES" sz="2400" b="1" dirty="0">
              <a:latin typeface="Arial" charset="0"/>
            </a:endParaRPr>
          </a:p>
        </p:txBody>
      </p:sp>
      <p:graphicFrame>
        <p:nvGraphicFramePr>
          <p:cNvPr id="9" name="Object 2"/>
          <p:cNvGraphicFramePr>
            <a:graphicFrameLocks noChangeAspect="1"/>
          </p:cNvGraphicFramePr>
          <p:nvPr/>
        </p:nvGraphicFramePr>
        <p:xfrm>
          <a:off x="1524000" y="2057400"/>
          <a:ext cx="6096000" cy="4067175"/>
        </p:xfrm>
        <a:graphic>
          <a:graphicData uri="http://schemas.openxmlformats.org/drawingml/2006/chart">
            <c:chart xmlns:c="http://schemas.openxmlformats.org/drawingml/2006/chart" xmlns:r="http://schemas.openxmlformats.org/officeDocument/2006/relationships" r:id="rId2"/>
          </a:graphicData>
        </a:graphic>
      </p:graphicFrame>
      <p:sp>
        <p:nvSpPr>
          <p:cNvPr id="16392" name="Text Box 8"/>
          <p:cNvSpPr txBox="1">
            <a:spLocks noChangeArrowheads="1"/>
          </p:cNvSpPr>
          <p:nvPr/>
        </p:nvSpPr>
        <p:spPr bwMode="auto">
          <a:xfrm>
            <a:off x="6172200" y="3657600"/>
            <a:ext cx="17526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Leyenda</a:t>
            </a:r>
            <a:endParaRPr lang="es-ES" sz="2800" b="1" dirty="0">
              <a:latin typeface="Arial" charset="0"/>
            </a:endParaRPr>
          </a:p>
        </p:txBody>
      </p:sp>
      <p:sp>
        <p:nvSpPr>
          <p:cNvPr id="16393" name="Text Box 9"/>
          <p:cNvSpPr txBox="1">
            <a:spLocks noChangeArrowheads="1"/>
          </p:cNvSpPr>
          <p:nvPr/>
        </p:nvSpPr>
        <p:spPr bwMode="auto">
          <a:xfrm>
            <a:off x="457200" y="6248400"/>
            <a:ext cx="31242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Fuente: Tabla 2</a:t>
            </a:r>
            <a:endParaRPr lang="es-ES" sz="2800" b="1" dirty="0">
              <a:latin typeface="Arial" charset="0"/>
            </a:endParaRPr>
          </a:p>
        </p:txBody>
      </p:sp>
    </p:spTree>
    <p:extLst>
      <p:ext uri="{BB962C8B-B14F-4D97-AF65-F5344CB8AC3E}">
        <p14:creationId xmlns:p14="http://schemas.microsoft.com/office/powerpoint/2010/main" val="5026186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85800" y="381000"/>
            <a:ext cx="7467600" cy="1066800"/>
          </a:xfrm>
          <a:prstGeom prst="rect">
            <a:avLst/>
          </a:prstGeom>
          <a:noFill/>
          <a:ln w="9525">
            <a:noFill/>
            <a:miter lim="800000"/>
            <a:headEnd/>
            <a:tailEnd/>
          </a:ln>
          <a:effectLst/>
        </p:spPr>
        <p:txBody>
          <a:bodyPr>
            <a:spAutoFit/>
          </a:bodyPr>
          <a:lstStyle/>
          <a:p>
            <a:pPr algn="ctr">
              <a:spcBef>
                <a:spcPct val="50000"/>
              </a:spcBef>
            </a:pPr>
            <a:r>
              <a:rPr lang="es-ES_tradnl" sz="3200" b="1" dirty="0">
                <a:effectLst>
                  <a:outerShdw blurRad="38100" dist="38100" dir="2700000" algn="tl">
                    <a:srgbClr val="000000">
                      <a:alpha val="43137"/>
                    </a:srgbClr>
                  </a:outerShdw>
                </a:effectLst>
                <a:latin typeface="Arial" charset="0"/>
              </a:rPr>
              <a:t>Gráficos para representar variables en escala cuantitativa continua.</a:t>
            </a:r>
            <a:endParaRPr lang="es-ES" sz="3200" b="1" dirty="0">
              <a:effectLst>
                <a:outerShdw blurRad="38100" dist="38100" dir="2700000" algn="tl">
                  <a:srgbClr val="000000">
                    <a:alpha val="43137"/>
                  </a:srgbClr>
                </a:outerShdw>
              </a:effectLst>
              <a:latin typeface="Arial" charset="0"/>
            </a:endParaRPr>
          </a:p>
        </p:txBody>
      </p:sp>
      <p:graphicFrame>
        <p:nvGraphicFramePr>
          <p:cNvPr id="18465" name="Group 33"/>
          <p:cNvGraphicFramePr>
            <a:graphicFrameLocks noGrp="1"/>
          </p:cNvGraphicFramePr>
          <p:nvPr/>
        </p:nvGraphicFramePr>
        <p:xfrm>
          <a:off x="1066800" y="1828800"/>
          <a:ext cx="7467600" cy="4256405"/>
        </p:xfrm>
        <a:graphic>
          <a:graphicData uri="http://schemas.openxmlformats.org/drawingml/2006/table">
            <a:tbl>
              <a:tblPr>
                <a:tableStyleId>{3C2FFA5D-87B4-456A-9821-1D502468CF0F}</a:tableStyleId>
              </a:tblPr>
              <a:tblGrid>
                <a:gridCol w="1905000"/>
                <a:gridCol w="5562600"/>
              </a:tblGrid>
              <a:tr h="13541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Número  de variables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Tipo de gráfico</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r>
              <a:tr h="13430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smtClean="0">
                          <a:ln>
                            <a:noFill/>
                          </a:ln>
                          <a:effectLst>
                            <a:outerShdw blurRad="38100" dist="38100" dir="2700000" algn="tl">
                              <a:srgbClr val="000000"/>
                            </a:outerShdw>
                          </a:effectLst>
                        </a:rPr>
                        <a:t>1</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Histograma de frecuencias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r>
              <a:tr h="13589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smtClean="0">
                          <a:ln>
                            <a:noFill/>
                          </a:ln>
                          <a:effectLst>
                            <a:outerShdw blurRad="38100" dist="38100" dir="2700000" algn="tl">
                              <a:srgbClr val="000000"/>
                            </a:outerShdw>
                          </a:effectLst>
                        </a:rPr>
                        <a:t>2</a:t>
                      </a:r>
                      <a:endParaRPr kumimoji="0" lang="es-ES" sz="32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3200" u="none" strike="noStrike" cap="none" normalizeH="0" baseline="0" dirty="0" smtClean="0">
                          <a:ln>
                            <a:noFill/>
                          </a:ln>
                          <a:effectLst>
                            <a:outerShdw blurRad="38100" dist="38100" dir="2700000" algn="tl">
                              <a:srgbClr val="000000"/>
                            </a:outerShdw>
                          </a:effectLst>
                        </a:rPr>
                        <a:t>Polígono de frecuencias</a:t>
                      </a:r>
                      <a:endParaRPr kumimoji="0" lang="es-ES" sz="32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tc>
              </a:tr>
            </a:tbl>
          </a:graphicData>
        </a:graphic>
      </p:graphicFrame>
    </p:spTree>
    <p:extLst>
      <p:ext uri="{BB962C8B-B14F-4D97-AF65-F5344CB8AC3E}">
        <p14:creationId xmlns:p14="http://schemas.microsoft.com/office/powerpoint/2010/main" val="1600888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609600" y="914400"/>
            <a:ext cx="7993063" cy="23876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None/>
            </a:pPr>
            <a:r>
              <a:rPr lang="es-ES" altLang="zh-CN" sz="2000" u="none" dirty="0">
                <a:latin typeface="Arial" panose="020B0604020202020204" pitchFamily="34" charset="0"/>
                <a:ea typeface="SimSun" panose="02010600030101010101" pitchFamily="2" charset="-122"/>
                <a:cs typeface="Arial" panose="020B0604020202020204" pitchFamily="34" charset="0"/>
              </a:rPr>
              <a:t>	No es más que el Método Científico aplicado a una ciencia en particular, la Estadística.  Está dirigido a:</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Obtener información y organizarla, resumirla y presentarla en una forma adecuada.</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Analizar e interpretar los resultados.</a:t>
            </a:r>
          </a:p>
        </p:txBody>
      </p:sp>
      <p:sp>
        <p:nvSpPr>
          <p:cNvPr id="61443" name="Text Box 3"/>
          <p:cNvSpPr txBox="1">
            <a:spLocks noChangeArrowheads="1"/>
          </p:cNvSpPr>
          <p:nvPr/>
        </p:nvSpPr>
        <p:spPr bwMode="auto">
          <a:xfrm>
            <a:off x="609600" y="533400"/>
            <a:ext cx="7913688"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Método Estadístico</a:t>
            </a:r>
            <a:endParaRPr lang="es-ES" sz="2000" b="1" u="none">
              <a:solidFill>
                <a:schemeClr val="accent2"/>
              </a:solidFill>
              <a:latin typeface="Arial" panose="020B0604020202020204" pitchFamily="34" charset="0"/>
            </a:endParaRPr>
          </a:p>
        </p:txBody>
      </p:sp>
      <p:grpSp>
        <p:nvGrpSpPr>
          <p:cNvPr id="61448" name="Group 8"/>
          <p:cNvGrpSpPr>
            <a:grpSpLocks/>
          </p:cNvGrpSpPr>
          <p:nvPr/>
        </p:nvGrpSpPr>
        <p:grpSpPr bwMode="auto">
          <a:xfrm>
            <a:off x="561975" y="3657600"/>
            <a:ext cx="7993063" cy="2311400"/>
            <a:chOff x="354" y="2304"/>
            <a:chExt cx="5035" cy="1456"/>
          </a:xfrm>
        </p:grpSpPr>
        <p:sp>
          <p:nvSpPr>
            <p:cNvPr id="61445" name="Text Box 5"/>
            <p:cNvSpPr txBox="1">
              <a:spLocks noChangeArrowheads="1"/>
            </p:cNvSpPr>
            <p:nvPr/>
          </p:nvSpPr>
          <p:spPr bwMode="auto">
            <a:xfrm>
              <a:off x="354" y="2544"/>
              <a:ext cx="5035" cy="1216"/>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Planificación de la investigación.</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Recolección de la información.</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Elaboración de los datos recogidos.</a:t>
              </a:r>
            </a:p>
            <a:p>
              <a:pPr algn="just">
                <a:lnSpc>
                  <a:spcPct val="150000"/>
                </a:lnSpc>
                <a:buClr>
                  <a:schemeClr val="accent2"/>
                </a:buClr>
                <a:buFont typeface="Wingdings" panose="05000000000000000000" pitchFamily="2" charset="2"/>
                <a:buChar char="§"/>
              </a:pPr>
              <a:r>
                <a:rPr lang="es-ES" altLang="zh-CN" sz="2000" u="none" dirty="0">
                  <a:latin typeface="Arial" panose="020B0604020202020204" pitchFamily="34" charset="0"/>
                  <a:ea typeface="SimSun" panose="02010600030101010101" pitchFamily="2" charset="-122"/>
                  <a:cs typeface="Arial" panose="020B0604020202020204" pitchFamily="34" charset="0"/>
                </a:rPr>
                <a:t>Análisis e interpretación.</a:t>
              </a:r>
            </a:p>
          </p:txBody>
        </p:sp>
        <p:sp>
          <p:nvSpPr>
            <p:cNvPr id="61446" name="Text Box 6"/>
            <p:cNvSpPr txBox="1">
              <a:spLocks noChangeArrowheads="1"/>
            </p:cNvSpPr>
            <p:nvPr/>
          </p:nvSpPr>
          <p:spPr bwMode="auto">
            <a:xfrm>
              <a:off x="384" y="2304"/>
              <a:ext cx="4985" cy="256"/>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Etapas del Método Estadístico</a:t>
              </a:r>
              <a:endParaRPr lang="es-ES" sz="2000" b="1" u="none">
                <a:solidFill>
                  <a:schemeClr val="accent2"/>
                </a:solidFill>
                <a:latin typeface="Arial" panose="020B0604020202020204" pitchFamily="34" charset="0"/>
              </a:endParaRPr>
            </a:p>
          </p:txBody>
        </p:sp>
      </p:grpSp>
    </p:spTree>
    <p:extLst>
      <p:ext uri="{BB962C8B-B14F-4D97-AF65-F5344CB8AC3E}">
        <p14:creationId xmlns:p14="http://schemas.microsoft.com/office/powerpoint/2010/main" val="335514402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dissolve">
                                      <p:cBhvr>
                                        <p:cTn id="7"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428860" y="0"/>
            <a:ext cx="3505200" cy="641350"/>
          </a:xfrm>
          <a:prstGeom prst="rect">
            <a:avLst/>
          </a:prstGeom>
          <a:noFill/>
          <a:ln w="9525">
            <a:noFill/>
            <a:miter lim="800000"/>
            <a:headEnd/>
            <a:tailEnd/>
          </a:ln>
          <a:effectLst/>
        </p:spPr>
        <p:txBody>
          <a:bodyPr>
            <a:spAutoFit/>
          </a:bodyPr>
          <a:lstStyle/>
          <a:p>
            <a:pPr algn="ctr">
              <a:spcBef>
                <a:spcPct val="50000"/>
              </a:spcBef>
            </a:pPr>
            <a:r>
              <a:rPr lang="es-ES_tradnl" sz="3600" b="1" dirty="0">
                <a:latin typeface="Arial" charset="0"/>
              </a:rPr>
              <a:t>Histograma</a:t>
            </a:r>
            <a:endParaRPr lang="es-ES" sz="3600" b="1" dirty="0">
              <a:latin typeface="Arial" charset="0"/>
            </a:endParaRPr>
          </a:p>
        </p:txBody>
      </p:sp>
      <p:graphicFrame>
        <p:nvGraphicFramePr>
          <p:cNvPr id="13" name="Object 2"/>
          <p:cNvGraphicFramePr>
            <a:graphicFrameLocks noChangeAspect="1"/>
          </p:cNvGraphicFramePr>
          <p:nvPr/>
        </p:nvGraphicFramePr>
        <p:xfrm>
          <a:off x="1752600" y="1828800"/>
          <a:ext cx="5638800" cy="3633788"/>
        </p:xfrm>
        <a:graphic>
          <a:graphicData uri="http://schemas.openxmlformats.org/drawingml/2006/chart">
            <c:chart xmlns:c="http://schemas.openxmlformats.org/drawingml/2006/chart" xmlns:r="http://schemas.openxmlformats.org/officeDocument/2006/relationships" r:id="rId2"/>
          </a:graphicData>
        </a:graphic>
      </p:graphicFrame>
      <p:sp>
        <p:nvSpPr>
          <p:cNvPr id="19460" name="Text Box 4"/>
          <p:cNvSpPr txBox="1">
            <a:spLocks noChangeArrowheads="1"/>
          </p:cNvSpPr>
          <p:nvPr/>
        </p:nvSpPr>
        <p:spPr bwMode="auto">
          <a:xfrm>
            <a:off x="1066800" y="2209800"/>
            <a:ext cx="685800" cy="519113"/>
          </a:xfrm>
          <a:prstGeom prst="rect">
            <a:avLst/>
          </a:prstGeom>
          <a:noFill/>
          <a:ln w="9525">
            <a:noFill/>
            <a:miter lim="800000"/>
            <a:headEnd/>
            <a:tailEnd/>
          </a:ln>
          <a:effectLst/>
        </p:spPr>
        <p:txBody>
          <a:bodyPr>
            <a:spAutoFit/>
          </a:bodyPr>
          <a:lstStyle/>
          <a:p>
            <a:pPr>
              <a:spcBef>
                <a:spcPct val="50000"/>
              </a:spcBef>
            </a:pPr>
            <a:r>
              <a:rPr lang="es-ES_tradnl" sz="2800" dirty="0">
                <a:latin typeface="Arial" charset="0"/>
              </a:rPr>
              <a:t>%</a:t>
            </a:r>
            <a:endParaRPr lang="es-ES" sz="2800" dirty="0">
              <a:latin typeface="Arial" charset="0"/>
            </a:endParaRPr>
          </a:p>
        </p:txBody>
      </p:sp>
      <p:sp>
        <p:nvSpPr>
          <p:cNvPr id="19461" name="Text Box 5"/>
          <p:cNvSpPr txBox="1">
            <a:spLocks noChangeArrowheads="1"/>
          </p:cNvSpPr>
          <p:nvPr/>
        </p:nvSpPr>
        <p:spPr bwMode="auto">
          <a:xfrm>
            <a:off x="3733800" y="5791200"/>
            <a:ext cx="24384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Edad</a:t>
            </a:r>
            <a:endParaRPr lang="es-ES" sz="2800" b="1" dirty="0">
              <a:latin typeface="Arial" charset="0"/>
            </a:endParaRPr>
          </a:p>
        </p:txBody>
      </p:sp>
      <p:sp>
        <p:nvSpPr>
          <p:cNvPr id="19462" name="Text Box 6"/>
          <p:cNvSpPr txBox="1">
            <a:spLocks noChangeArrowheads="1"/>
          </p:cNvSpPr>
          <p:nvPr/>
        </p:nvSpPr>
        <p:spPr bwMode="auto">
          <a:xfrm>
            <a:off x="2714612" y="5143512"/>
            <a:ext cx="533400" cy="369332"/>
          </a:xfrm>
          <a:prstGeom prst="rect">
            <a:avLst/>
          </a:prstGeom>
          <a:noFill/>
          <a:ln w="9525">
            <a:noFill/>
            <a:miter lim="800000"/>
            <a:headEnd/>
            <a:tailEnd/>
          </a:ln>
          <a:effectLst/>
        </p:spPr>
        <p:txBody>
          <a:bodyPr>
            <a:spAutoFit/>
          </a:bodyPr>
          <a:lstStyle/>
          <a:p>
            <a:pPr>
              <a:spcBef>
                <a:spcPct val="50000"/>
              </a:spcBef>
            </a:pPr>
            <a:r>
              <a:rPr lang="es-ES_tradnl" b="1" dirty="0">
                <a:latin typeface="Arial" charset="0"/>
              </a:rPr>
              <a:t>15</a:t>
            </a:r>
            <a:endParaRPr lang="es-ES" b="1" dirty="0">
              <a:latin typeface="Arial" charset="0"/>
            </a:endParaRPr>
          </a:p>
        </p:txBody>
      </p:sp>
      <p:sp>
        <p:nvSpPr>
          <p:cNvPr id="19463" name="Text Box 7"/>
          <p:cNvSpPr txBox="1">
            <a:spLocks noChangeArrowheads="1"/>
          </p:cNvSpPr>
          <p:nvPr/>
        </p:nvSpPr>
        <p:spPr bwMode="auto">
          <a:xfrm>
            <a:off x="3643306" y="5143512"/>
            <a:ext cx="533400" cy="369332"/>
          </a:xfrm>
          <a:prstGeom prst="rect">
            <a:avLst/>
          </a:prstGeom>
          <a:noFill/>
          <a:ln w="9525">
            <a:noFill/>
            <a:miter lim="800000"/>
            <a:headEnd/>
            <a:tailEnd/>
          </a:ln>
          <a:effectLst/>
        </p:spPr>
        <p:txBody>
          <a:bodyPr>
            <a:spAutoFit/>
          </a:bodyPr>
          <a:lstStyle/>
          <a:p>
            <a:pPr>
              <a:spcBef>
                <a:spcPct val="50000"/>
              </a:spcBef>
            </a:pPr>
            <a:r>
              <a:rPr lang="es-ES_tradnl" b="1" dirty="0">
                <a:latin typeface="Arial" charset="0"/>
              </a:rPr>
              <a:t>20</a:t>
            </a:r>
            <a:endParaRPr lang="es-ES" b="1" dirty="0">
              <a:latin typeface="Arial" charset="0"/>
            </a:endParaRPr>
          </a:p>
        </p:txBody>
      </p:sp>
      <p:sp>
        <p:nvSpPr>
          <p:cNvPr id="19464" name="Text Box 8"/>
          <p:cNvSpPr txBox="1">
            <a:spLocks noChangeArrowheads="1"/>
          </p:cNvSpPr>
          <p:nvPr/>
        </p:nvSpPr>
        <p:spPr bwMode="auto">
          <a:xfrm>
            <a:off x="4572000" y="5143512"/>
            <a:ext cx="685800" cy="369332"/>
          </a:xfrm>
          <a:prstGeom prst="rect">
            <a:avLst/>
          </a:prstGeom>
          <a:noFill/>
          <a:ln w="9525">
            <a:noFill/>
            <a:miter lim="800000"/>
            <a:headEnd/>
            <a:tailEnd/>
          </a:ln>
          <a:effectLst/>
        </p:spPr>
        <p:txBody>
          <a:bodyPr>
            <a:spAutoFit/>
          </a:bodyPr>
          <a:lstStyle/>
          <a:p>
            <a:r>
              <a:rPr lang="es-ES_tradnl" b="1" dirty="0">
                <a:latin typeface="Arial" charset="0"/>
              </a:rPr>
              <a:t>25</a:t>
            </a:r>
            <a:endParaRPr lang="es-ES" b="1" dirty="0">
              <a:latin typeface="Arial" charset="0"/>
            </a:endParaRPr>
          </a:p>
        </p:txBody>
      </p:sp>
      <p:sp>
        <p:nvSpPr>
          <p:cNvPr id="19465" name="Text Box 9"/>
          <p:cNvSpPr txBox="1">
            <a:spLocks noChangeArrowheads="1"/>
          </p:cNvSpPr>
          <p:nvPr/>
        </p:nvSpPr>
        <p:spPr bwMode="auto">
          <a:xfrm>
            <a:off x="5500694" y="5143512"/>
            <a:ext cx="533400" cy="369332"/>
          </a:xfrm>
          <a:prstGeom prst="rect">
            <a:avLst/>
          </a:prstGeom>
          <a:noFill/>
          <a:ln w="9525">
            <a:noFill/>
            <a:miter lim="800000"/>
            <a:headEnd/>
            <a:tailEnd/>
          </a:ln>
          <a:effectLst/>
        </p:spPr>
        <p:txBody>
          <a:bodyPr>
            <a:spAutoFit/>
          </a:bodyPr>
          <a:lstStyle/>
          <a:p>
            <a:pPr>
              <a:spcBef>
                <a:spcPct val="50000"/>
              </a:spcBef>
            </a:pPr>
            <a:r>
              <a:rPr lang="es-ES_tradnl" b="1" dirty="0">
                <a:latin typeface="Arial" charset="0"/>
              </a:rPr>
              <a:t>30</a:t>
            </a:r>
            <a:endParaRPr lang="es-ES" b="1" dirty="0">
              <a:latin typeface="Arial" charset="0"/>
            </a:endParaRPr>
          </a:p>
        </p:txBody>
      </p:sp>
      <p:sp>
        <p:nvSpPr>
          <p:cNvPr id="19466" name="Text Box 10"/>
          <p:cNvSpPr txBox="1">
            <a:spLocks noChangeArrowheads="1"/>
          </p:cNvSpPr>
          <p:nvPr/>
        </p:nvSpPr>
        <p:spPr bwMode="auto">
          <a:xfrm>
            <a:off x="6429388" y="5143512"/>
            <a:ext cx="762000" cy="369332"/>
          </a:xfrm>
          <a:prstGeom prst="rect">
            <a:avLst/>
          </a:prstGeom>
          <a:noFill/>
          <a:ln w="9525">
            <a:noFill/>
            <a:miter lim="800000"/>
            <a:headEnd/>
            <a:tailEnd/>
          </a:ln>
          <a:effectLst/>
        </p:spPr>
        <p:txBody>
          <a:bodyPr>
            <a:spAutoFit/>
          </a:bodyPr>
          <a:lstStyle/>
          <a:p>
            <a:pPr>
              <a:spcBef>
                <a:spcPct val="50000"/>
              </a:spcBef>
            </a:pPr>
            <a:r>
              <a:rPr lang="es-ES_tradnl" b="1" dirty="0">
                <a:latin typeface="Arial" charset="0"/>
              </a:rPr>
              <a:t>35</a:t>
            </a:r>
            <a:endParaRPr lang="es-ES" b="1" dirty="0">
              <a:latin typeface="Arial" charset="0"/>
            </a:endParaRPr>
          </a:p>
        </p:txBody>
      </p:sp>
      <p:sp>
        <p:nvSpPr>
          <p:cNvPr id="19467" name="Text Box 11"/>
          <p:cNvSpPr txBox="1">
            <a:spLocks noChangeArrowheads="1"/>
          </p:cNvSpPr>
          <p:nvPr/>
        </p:nvSpPr>
        <p:spPr bwMode="auto">
          <a:xfrm>
            <a:off x="609600" y="6172200"/>
            <a:ext cx="31242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Fuente Tabla 3</a:t>
            </a:r>
            <a:endParaRPr lang="es-ES" sz="2800" b="1" dirty="0">
              <a:latin typeface="Arial" charset="0"/>
            </a:endParaRPr>
          </a:p>
        </p:txBody>
      </p:sp>
      <p:sp>
        <p:nvSpPr>
          <p:cNvPr id="19468" name="Text Box 12"/>
          <p:cNvSpPr txBox="1">
            <a:spLocks noChangeArrowheads="1"/>
          </p:cNvSpPr>
          <p:nvPr/>
        </p:nvSpPr>
        <p:spPr bwMode="auto">
          <a:xfrm>
            <a:off x="838200" y="685800"/>
            <a:ext cx="8305800" cy="830997"/>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Gráfico 5. Distribución de niños según edad materna. HGO </a:t>
            </a:r>
            <a:r>
              <a:rPr lang="es-ES_tradnl" sz="2400" b="1" dirty="0" smtClean="0">
                <a:latin typeface="Arial" charset="0"/>
              </a:rPr>
              <a:t>“Mariana Grajales”, </a:t>
            </a:r>
            <a:r>
              <a:rPr lang="es-ES_tradnl" sz="2400" b="1" dirty="0">
                <a:latin typeface="Arial" charset="0"/>
              </a:rPr>
              <a:t>julio </a:t>
            </a:r>
            <a:r>
              <a:rPr lang="es-ES_tradnl" sz="2400" b="1" dirty="0" smtClean="0">
                <a:latin typeface="Arial" charset="0"/>
              </a:rPr>
              <a:t>2015.</a:t>
            </a:r>
            <a:endParaRPr lang="es-ES" sz="2400" b="1" dirty="0">
              <a:latin typeface="Arial" charset="0"/>
            </a:endParaRPr>
          </a:p>
        </p:txBody>
      </p:sp>
    </p:spTree>
    <p:extLst>
      <p:ext uri="{BB962C8B-B14F-4D97-AF65-F5344CB8AC3E}">
        <p14:creationId xmlns:p14="http://schemas.microsoft.com/office/powerpoint/2010/main" val="2698967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857356" y="214290"/>
            <a:ext cx="4953000" cy="579438"/>
          </a:xfrm>
          <a:prstGeom prst="rect">
            <a:avLst/>
          </a:prstGeom>
          <a:noFill/>
          <a:ln w="9525">
            <a:noFill/>
            <a:miter lim="800000"/>
            <a:headEnd/>
            <a:tailEnd/>
          </a:ln>
          <a:effectLst/>
        </p:spPr>
        <p:txBody>
          <a:bodyPr>
            <a:spAutoFit/>
          </a:bodyPr>
          <a:lstStyle/>
          <a:p>
            <a:pPr algn="ctr">
              <a:spcBef>
                <a:spcPct val="50000"/>
              </a:spcBef>
            </a:pPr>
            <a:r>
              <a:rPr lang="es-ES_tradnl" sz="3200" b="1" dirty="0">
                <a:latin typeface="Arial" charset="0"/>
              </a:rPr>
              <a:t>Polígono de frecuencias</a:t>
            </a:r>
            <a:endParaRPr lang="es-ES" sz="3200" b="1" dirty="0">
              <a:latin typeface="Arial" charset="0"/>
            </a:endParaRPr>
          </a:p>
        </p:txBody>
      </p:sp>
      <p:sp>
        <p:nvSpPr>
          <p:cNvPr id="20483" name="Text Box 3"/>
          <p:cNvSpPr txBox="1">
            <a:spLocks noChangeArrowheads="1"/>
          </p:cNvSpPr>
          <p:nvPr/>
        </p:nvSpPr>
        <p:spPr bwMode="auto">
          <a:xfrm>
            <a:off x="838200" y="914400"/>
            <a:ext cx="8305800" cy="1246495"/>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Gráfico 6. Distribución de recién nacidos según edad materna y sexo. HGO </a:t>
            </a:r>
            <a:r>
              <a:rPr lang="es-ES_tradnl" sz="2400" b="1" dirty="0" smtClean="0">
                <a:latin typeface="Arial" charset="0"/>
              </a:rPr>
              <a:t>“Mariana Grajales”, </a:t>
            </a:r>
            <a:r>
              <a:rPr lang="es-ES_tradnl" sz="2400" b="1" dirty="0">
                <a:latin typeface="Arial" charset="0"/>
              </a:rPr>
              <a:t>julio </a:t>
            </a:r>
            <a:r>
              <a:rPr lang="es-ES_tradnl" sz="2400" b="1" dirty="0" smtClean="0">
                <a:latin typeface="Arial" charset="0"/>
              </a:rPr>
              <a:t>2015.</a:t>
            </a:r>
            <a:endParaRPr lang="es-ES" sz="2400" b="1" dirty="0">
              <a:latin typeface="Arial" charset="0"/>
            </a:endParaRPr>
          </a:p>
          <a:p>
            <a:pPr>
              <a:spcBef>
                <a:spcPct val="50000"/>
              </a:spcBef>
            </a:pPr>
            <a:endParaRPr lang="es-ES" b="1" dirty="0"/>
          </a:p>
        </p:txBody>
      </p:sp>
      <p:graphicFrame>
        <p:nvGraphicFramePr>
          <p:cNvPr id="9" name="Object 2"/>
          <p:cNvGraphicFramePr>
            <a:graphicFrameLocks noChangeAspect="1"/>
          </p:cNvGraphicFramePr>
          <p:nvPr/>
        </p:nvGraphicFramePr>
        <p:xfrm>
          <a:off x="1500166" y="2438400"/>
          <a:ext cx="6500834" cy="4067175"/>
        </p:xfrm>
        <a:graphic>
          <a:graphicData uri="http://schemas.openxmlformats.org/drawingml/2006/chart">
            <c:chart xmlns:c="http://schemas.openxmlformats.org/drawingml/2006/chart" xmlns:r="http://schemas.openxmlformats.org/officeDocument/2006/relationships" r:id="rId2"/>
          </a:graphicData>
        </a:graphic>
      </p:graphicFrame>
      <p:sp>
        <p:nvSpPr>
          <p:cNvPr id="20485" name="Text Box 5"/>
          <p:cNvSpPr txBox="1">
            <a:spLocks noChangeArrowheads="1"/>
          </p:cNvSpPr>
          <p:nvPr/>
        </p:nvSpPr>
        <p:spPr bwMode="auto">
          <a:xfrm>
            <a:off x="6357950" y="4143380"/>
            <a:ext cx="19812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Leyenda</a:t>
            </a:r>
            <a:endParaRPr lang="es-ES" sz="2800" b="1" dirty="0">
              <a:latin typeface="Arial" charset="0"/>
            </a:endParaRPr>
          </a:p>
        </p:txBody>
      </p:sp>
      <p:sp>
        <p:nvSpPr>
          <p:cNvPr id="20486" name="Text Box 6"/>
          <p:cNvSpPr txBox="1">
            <a:spLocks noChangeArrowheads="1"/>
          </p:cNvSpPr>
          <p:nvPr/>
        </p:nvSpPr>
        <p:spPr bwMode="auto">
          <a:xfrm>
            <a:off x="214282" y="6334780"/>
            <a:ext cx="2895592" cy="523220"/>
          </a:xfrm>
          <a:prstGeom prst="rect">
            <a:avLst/>
          </a:prstGeom>
          <a:noFill/>
          <a:ln w="9525">
            <a:noFill/>
            <a:miter lim="800000"/>
            <a:headEnd/>
            <a:tailEnd/>
          </a:ln>
          <a:effectLst/>
        </p:spPr>
        <p:txBody>
          <a:bodyPr wrap="square">
            <a:spAutoFit/>
          </a:bodyPr>
          <a:lstStyle/>
          <a:p>
            <a:pPr>
              <a:spcBef>
                <a:spcPct val="50000"/>
              </a:spcBef>
            </a:pPr>
            <a:r>
              <a:rPr lang="es-ES_tradnl" sz="2800" b="1" dirty="0">
                <a:latin typeface="Arial" charset="0"/>
              </a:rPr>
              <a:t>Fuente: Tabla 4</a:t>
            </a:r>
            <a:endParaRPr lang="es-ES" sz="2800" b="1" dirty="0">
              <a:latin typeface="Arial" charset="0"/>
            </a:endParaRPr>
          </a:p>
        </p:txBody>
      </p:sp>
      <p:sp>
        <p:nvSpPr>
          <p:cNvPr id="20487" name="Text Box 7"/>
          <p:cNvSpPr txBox="1">
            <a:spLocks noChangeArrowheads="1"/>
          </p:cNvSpPr>
          <p:nvPr/>
        </p:nvSpPr>
        <p:spPr bwMode="auto">
          <a:xfrm>
            <a:off x="1000100" y="2643182"/>
            <a:ext cx="7620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a:t>
            </a:r>
            <a:endParaRPr lang="es-ES" sz="2800" b="1" dirty="0">
              <a:latin typeface="Arial" charset="0"/>
            </a:endParaRPr>
          </a:p>
        </p:txBody>
      </p:sp>
      <p:sp>
        <p:nvSpPr>
          <p:cNvPr id="20488" name="Text Box 8"/>
          <p:cNvSpPr txBox="1">
            <a:spLocks noChangeArrowheads="1"/>
          </p:cNvSpPr>
          <p:nvPr/>
        </p:nvSpPr>
        <p:spPr bwMode="auto">
          <a:xfrm>
            <a:off x="3352800" y="6338888"/>
            <a:ext cx="2286000" cy="519112"/>
          </a:xfrm>
          <a:prstGeom prst="rect">
            <a:avLst/>
          </a:prstGeom>
          <a:noFill/>
          <a:ln w="9525">
            <a:noFill/>
            <a:miter lim="800000"/>
            <a:headEnd/>
            <a:tailEnd/>
          </a:ln>
          <a:effectLst/>
        </p:spPr>
        <p:txBody>
          <a:bodyPr>
            <a:spAutoFit/>
          </a:bodyPr>
          <a:lstStyle/>
          <a:p>
            <a:pPr algn="ctr">
              <a:spcBef>
                <a:spcPct val="50000"/>
              </a:spcBef>
            </a:pPr>
            <a:r>
              <a:rPr lang="es-ES_tradnl" sz="2800" b="1" dirty="0">
                <a:latin typeface="Arial" charset="0"/>
              </a:rPr>
              <a:t>Edad</a:t>
            </a:r>
            <a:endParaRPr lang="es-ES" sz="2800" b="1" dirty="0">
              <a:latin typeface="Arial" charset="0"/>
            </a:endParaRPr>
          </a:p>
        </p:txBody>
      </p:sp>
    </p:spTree>
    <p:extLst>
      <p:ext uri="{BB962C8B-B14F-4D97-AF65-F5344CB8AC3E}">
        <p14:creationId xmlns:p14="http://schemas.microsoft.com/office/powerpoint/2010/main" val="27037877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685800" y="1066800"/>
            <a:ext cx="7772400" cy="1661993"/>
          </a:xfrm>
          <a:prstGeom prst="rect">
            <a:avLst/>
          </a:prstGeom>
          <a:noFill/>
          <a:ln w="9525">
            <a:noFill/>
            <a:miter lim="800000"/>
            <a:headEnd/>
            <a:tailEnd/>
          </a:ln>
          <a:effectLst/>
        </p:spPr>
        <p:txBody>
          <a:bodyPr>
            <a:spAutoFit/>
          </a:bodyPr>
          <a:lstStyle/>
          <a:p>
            <a:pPr algn="ctr">
              <a:spcBef>
                <a:spcPct val="50000"/>
              </a:spcBef>
            </a:pPr>
            <a:r>
              <a:rPr lang="es-ES_tradnl" sz="2400" b="1" dirty="0">
                <a:latin typeface="Arial" charset="0"/>
              </a:rPr>
              <a:t>Gráfico 7. Mortalidad perinatal según componentes. Cuba, 1990-1998.</a:t>
            </a:r>
            <a:endParaRPr lang="es-ES" sz="2400" b="1" dirty="0">
              <a:latin typeface="Arial" charset="0"/>
            </a:endParaRPr>
          </a:p>
          <a:p>
            <a:pPr>
              <a:spcBef>
                <a:spcPct val="50000"/>
              </a:spcBef>
            </a:pPr>
            <a:endParaRPr lang="es-ES" dirty="0"/>
          </a:p>
          <a:p>
            <a:pPr>
              <a:spcBef>
                <a:spcPct val="50000"/>
              </a:spcBef>
            </a:pPr>
            <a:endParaRPr lang="es-ES" dirty="0"/>
          </a:p>
        </p:txBody>
      </p:sp>
      <p:sp>
        <p:nvSpPr>
          <p:cNvPr id="21509" name="Rectangle 5"/>
          <p:cNvSpPr>
            <a:spLocks noChangeArrowheads="1"/>
          </p:cNvSpPr>
          <p:nvPr/>
        </p:nvSpPr>
        <p:spPr bwMode="auto">
          <a:xfrm>
            <a:off x="2286000" y="304800"/>
            <a:ext cx="5170488" cy="579438"/>
          </a:xfrm>
          <a:prstGeom prst="rect">
            <a:avLst/>
          </a:prstGeom>
          <a:noFill/>
          <a:ln w="9525">
            <a:noFill/>
            <a:miter lim="800000"/>
            <a:headEnd/>
            <a:tailEnd/>
          </a:ln>
          <a:effectLst/>
        </p:spPr>
        <p:txBody>
          <a:bodyPr wrap="none">
            <a:spAutoFit/>
          </a:bodyPr>
          <a:lstStyle/>
          <a:p>
            <a:pPr>
              <a:spcBef>
                <a:spcPct val="50000"/>
              </a:spcBef>
            </a:pPr>
            <a:r>
              <a:rPr lang="es-ES_tradnl" sz="3200" b="1" dirty="0">
                <a:latin typeface="Arial" charset="0"/>
              </a:rPr>
              <a:t>Gráfico Aritmético Simple</a:t>
            </a:r>
            <a:endParaRPr lang="es-ES" sz="3200" b="1" dirty="0">
              <a:latin typeface="Arial" charset="0"/>
            </a:endParaRPr>
          </a:p>
        </p:txBody>
      </p:sp>
      <p:graphicFrame>
        <p:nvGraphicFramePr>
          <p:cNvPr id="8" name="Object 2"/>
          <p:cNvGraphicFramePr>
            <a:graphicFrameLocks noChangeAspect="1"/>
          </p:cNvGraphicFramePr>
          <p:nvPr/>
        </p:nvGraphicFramePr>
        <p:xfrm>
          <a:off x="1600200" y="2209800"/>
          <a:ext cx="6096000" cy="4067175"/>
        </p:xfrm>
        <a:graphic>
          <a:graphicData uri="http://schemas.openxmlformats.org/drawingml/2006/chart">
            <c:chart xmlns:c="http://schemas.openxmlformats.org/drawingml/2006/chart" xmlns:r="http://schemas.openxmlformats.org/officeDocument/2006/relationships" r:id="rId2"/>
          </a:graphicData>
        </a:graphic>
      </p:graphicFrame>
      <p:sp>
        <p:nvSpPr>
          <p:cNvPr id="21511" name="Text Box 7"/>
          <p:cNvSpPr txBox="1">
            <a:spLocks noChangeArrowheads="1"/>
          </p:cNvSpPr>
          <p:nvPr/>
        </p:nvSpPr>
        <p:spPr bwMode="auto">
          <a:xfrm>
            <a:off x="6858000" y="4419600"/>
            <a:ext cx="16764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Leyenda</a:t>
            </a:r>
            <a:endParaRPr lang="es-ES" sz="2800" b="1" dirty="0">
              <a:latin typeface="Arial" charset="0"/>
            </a:endParaRPr>
          </a:p>
        </p:txBody>
      </p:sp>
      <p:sp>
        <p:nvSpPr>
          <p:cNvPr id="21512" name="Text Box 8"/>
          <p:cNvSpPr txBox="1">
            <a:spLocks noChangeArrowheads="1"/>
          </p:cNvSpPr>
          <p:nvPr/>
        </p:nvSpPr>
        <p:spPr bwMode="auto">
          <a:xfrm>
            <a:off x="214282" y="6334780"/>
            <a:ext cx="3071834" cy="523220"/>
          </a:xfrm>
          <a:prstGeom prst="rect">
            <a:avLst/>
          </a:prstGeom>
          <a:noFill/>
          <a:ln w="9525">
            <a:noFill/>
            <a:miter lim="800000"/>
            <a:headEnd/>
            <a:tailEnd/>
          </a:ln>
          <a:effectLst/>
        </p:spPr>
        <p:txBody>
          <a:bodyPr wrap="square">
            <a:spAutoFit/>
          </a:bodyPr>
          <a:lstStyle/>
          <a:p>
            <a:pPr>
              <a:spcBef>
                <a:spcPct val="50000"/>
              </a:spcBef>
            </a:pPr>
            <a:r>
              <a:rPr lang="es-ES_tradnl" sz="2800" b="1" dirty="0">
                <a:latin typeface="Arial" charset="0"/>
              </a:rPr>
              <a:t>Fuente: Tabla 5</a:t>
            </a:r>
            <a:endParaRPr lang="es-ES" sz="2800" b="1" dirty="0">
              <a:latin typeface="Arial" charset="0"/>
            </a:endParaRPr>
          </a:p>
        </p:txBody>
      </p:sp>
      <p:sp>
        <p:nvSpPr>
          <p:cNvPr id="21513" name="Text Box 9"/>
          <p:cNvSpPr txBox="1">
            <a:spLocks noChangeArrowheads="1"/>
          </p:cNvSpPr>
          <p:nvPr/>
        </p:nvSpPr>
        <p:spPr bwMode="auto">
          <a:xfrm>
            <a:off x="3733800" y="6324600"/>
            <a:ext cx="1447800" cy="519113"/>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Años</a:t>
            </a:r>
            <a:endParaRPr lang="es-ES" sz="2800" b="1" dirty="0">
              <a:latin typeface="Arial" charset="0"/>
            </a:endParaRPr>
          </a:p>
        </p:txBody>
      </p:sp>
    </p:spTree>
    <p:extLst>
      <p:ext uri="{BB962C8B-B14F-4D97-AF65-F5344CB8AC3E}">
        <p14:creationId xmlns:p14="http://schemas.microsoft.com/office/powerpoint/2010/main" val="46960351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Estudio Independiente</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buNone/>
            </a:pPr>
            <a:r>
              <a:rPr lang="es-ES" dirty="0" smtClean="0"/>
              <a:t>     Para los siguientes títulos de tablas, escoge el gráfico que mejor la represente.</a:t>
            </a:r>
          </a:p>
          <a:p>
            <a:pPr>
              <a:buNone/>
            </a:pPr>
            <a:r>
              <a:rPr lang="es-ES" dirty="0" smtClean="0"/>
              <a:t>a) Distribución de ancianos según sexo. Villa Clara, 2015.</a:t>
            </a:r>
          </a:p>
          <a:p>
            <a:pPr>
              <a:buNone/>
            </a:pPr>
            <a:r>
              <a:rPr lang="es-ES" dirty="0" smtClean="0"/>
              <a:t>b) Distribución de médicos de familia según edad y sexo. Municipio Santa Clara, 2014.</a:t>
            </a:r>
          </a:p>
          <a:p>
            <a:pPr>
              <a:buNone/>
            </a:pPr>
            <a:r>
              <a:rPr lang="es-ES" dirty="0" smtClean="0"/>
              <a:t>c) Mortalidad materna. Cuba, 2010-2015.</a:t>
            </a:r>
          </a:p>
          <a:p>
            <a:pPr>
              <a:buNone/>
            </a:pPr>
            <a:r>
              <a:rPr lang="es-ES" dirty="0" smtClean="0"/>
              <a:t>d) Distribución de recién nacidos según color de piel. HGO “Mariana Grajales”, 2015.</a:t>
            </a:r>
          </a:p>
          <a:p>
            <a:pPr>
              <a:buNone/>
            </a:pPr>
            <a:r>
              <a:rPr lang="es-ES" dirty="0" smtClean="0"/>
              <a:t>e) Distribución de ancianos según peso. Villa Clara, 2015.</a:t>
            </a:r>
          </a:p>
          <a:p>
            <a:endParaRPr lang="es-ES" dirty="0"/>
          </a:p>
        </p:txBody>
      </p:sp>
    </p:spTree>
    <p:extLst>
      <p:ext uri="{BB962C8B-B14F-4D97-AF65-F5344CB8AC3E}">
        <p14:creationId xmlns:p14="http://schemas.microsoft.com/office/powerpoint/2010/main" val="2624136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1752600"/>
            <a:ext cx="7993063" cy="3416300"/>
          </a:xfrm>
          <a:prstGeom prst="rect">
            <a:avLst/>
          </a:prstGeom>
          <a:noFill/>
          <a:ln w="9525">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lIns="54000" rIns="274320" anchor="ct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Planteamiento del problema y definición de los objetivos.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Búsqueda y evaluación de la información existente.</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Formulación de hipótesis.</a:t>
            </a:r>
          </a:p>
          <a:p>
            <a:pPr algn="just" eaLnBrk="1" hangingPunct="1">
              <a:lnSpc>
                <a:spcPct val="150000"/>
              </a:lnSpc>
              <a:spcBef>
                <a:spcPct val="0"/>
              </a:spcBef>
              <a:buClr>
                <a:schemeClr val="accent2"/>
              </a:buClr>
              <a:buFont typeface="Wingdings" panose="05000000000000000000" pitchFamily="2" charset="2"/>
              <a:buChar char="§"/>
            </a:pPr>
            <a:r>
              <a:rPr lang="es-ES" altLang="zh-CN" sz="2400" u="none">
                <a:latin typeface="Tahoma" panose="020B0604030504040204" pitchFamily="34" charset="0"/>
                <a:cs typeface="Tahoma" panose="020B0604030504040204" pitchFamily="34" charset="0"/>
              </a:rPr>
              <a:t>Planificación de la verificación de las hipótesis (Planificación del desarrollo de la investigación)</a:t>
            </a:r>
          </a:p>
        </p:txBody>
      </p:sp>
      <p:sp>
        <p:nvSpPr>
          <p:cNvPr id="17411" name="Text Box 3"/>
          <p:cNvSpPr txBox="1">
            <a:spLocks noChangeArrowheads="1"/>
          </p:cNvSpPr>
          <p:nvPr/>
        </p:nvSpPr>
        <p:spPr bwMode="auto">
          <a:xfrm>
            <a:off x="609600" y="1066800"/>
            <a:ext cx="7913688" cy="466725"/>
          </a:xfrm>
          <a:prstGeom prst="rect">
            <a:avLst/>
          </a:prstGeom>
          <a:gradFill rotWithShape="0">
            <a:gsLst>
              <a:gs pos="0">
                <a:srgbClr val="CCFFCC"/>
              </a:gs>
              <a:gs pos="50000">
                <a:srgbClr val="CCFFFF"/>
              </a:gs>
              <a:gs pos="100000">
                <a:srgbClr val="CCFFCC"/>
              </a:gs>
            </a:gsLst>
            <a:lin ang="2700000" scaled="1"/>
          </a:gradFill>
          <a:ln w="9525" algn="ctr">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s-ES" altLang="zh-CN" sz="2400" b="1">
                <a:solidFill>
                  <a:schemeClr val="accent2"/>
                </a:solidFill>
                <a:latin typeface="Arial" panose="020B0604020202020204" pitchFamily="34" charset="0"/>
              </a:rPr>
              <a:t>Subetapas de la planificación</a:t>
            </a:r>
            <a:endParaRPr lang="es-ES" altLang="en-US" sz="2400" b="1">
              <a:solidFill>
                <a:schemeClr val="accent2"/>
              </a:solidFill>
              <a:latin typeface="Arial" panose="020B0604020202020204" pitchFamily="34" charset="0"/>
              <a:ea typeface="SimSun" panose="02010600030101010101" pitchFamily="2" charset="-122"/>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09600" y="1020763"/>
            <a:ext cx="7993063" cy="19304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Revisión y corrección de la información recolectada.</a:t>
            </a:r>
          </a:p>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Clasificación y computación de los datos (Resumen de los datos).</a:t>
            </a:r>
          </a:p>
          <a:p>
            <a:pPr algn="just">
              <a:lnSpc>
                <a:spcPct val="150000"/>
              </a:lnSpc>
              <a:buClr>
                <a:schemeClr val="accent2"/>
              </a:buClr>
              <a:buFont typeface="Wingdings" panose="05000000000000000000" pitchFamily="2" charset="2"/>
              <a:buAutoNum type="arabicParenR"/>
            </a:pPr>
            <a:r>
              <a:rPr lang="es-ES" altLang="zh-CN" sz="2000" u="none">
                <a:latin typeface="Arial" panose="020B0604020202020204" pitchFamily="34" charset="0"/>
                <a:ea typeface="SimSun" panose="02010600030101010101" pitchFamily="2" charset="-122"/>
                <a:cs typeface="Arial" panose="020B0604020202020204" pitchFamily="34" charset="0"/>
              </a:rPr>
              <a:t>Presentación de la información.</a:t>
            </a:r>
          </a:p>
        </p:txBody>
      </p:sp>
      <p:sp>
        <p:nvSpPr>
          <p:cNvPr id="64515" name="Text Box 3"/>
          <p:cNvSpPr txBox="1">
            <a:spLocks noChangeArrowheads="1"/>
          </p:cNvSpPr>
          <p:nvPr/>
        </p:nvSpPr>
        <p:spPr bwMode="auto">
          <a:xfrm>
            <a:off x="611188" y="620713"/>
            <a:ext cx="7913687"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altLang="zh-CN" sz="2000" b="1" u="none">
                <a:solidFill>
                  <a:schemeClr val="accent2"/>
                </a:solidFill>
                <a:latin typeface="Arial" panose="020B0604020202020204" pitchFamily="34" charset="0"/>
                <a:ea typeface="SimSun" panose="02010600030101010101" pitchFamily="2" charset="-122"/>
              </a:rPr>
              <a:t>Subetapas de elaboración de los datos recogidos</a:t>
            </a:r>
            <a:endParaRPr lang="es-ES" sz="2000" b="1" u="none">
              <a:solidFill>
                <a:schemeClr val="accent2"/>
              </a:solidFill>
              <a:latin typeface="Arial" panose="020B0604020202020204" pitchFamily="34" charset="0"/>
            </a:endParaRPr>
          </a:p>
        </p:txBody>
      </p:sp>
      <p:grpSp>
        <p:nvGrpSpPr>
          <p:cNvPr id="64519" name="Group 7"/>
          <p:cNvGrpSpPr>
            <a:grpSpLocks/>
          </p:cNvGrpSpPr>
          <p:nvPr/>
        </p:nvGrpSpPr>
        <p:grpSpPr bwMode="auto">
          <a:xfrm>
            <a:off x="592138" y="3455988"/>
            <a:ext cx="7999412" cy="1909762"/>
            <a:chOff x="373" y="2177"/>
            <a:chExt cx="5039" cy="1203"/>
          </a:xfrm>
        </p:grpSpPr>
        <p:sp>
          <p:nvSpPr>
            <p:cNvPr id="64517" name="Text Box 5"/>
            <p:cNvSpPr txBox="1">
              <a:spLocks noChangeArrowheads="1"/>
            </p:cNvSpPr>
            <p:nvPr/>
          </p:nvSpPr>
          <p:spPr bwMode="auto">
            <a:xfrm>
              <a:off x="373" y="2452"/>
              <a:ext cx="5035" cy="928"/>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54000" rIns="274320"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chemeClr val="accent2"/>
                </a:buClr>
                <a:buFont typeface="Wingdings" panose="05000000000000000000" pitchFamily="2" charset="2"/>
                <a:buNone/>
              </a:pPr>
              <a:r>
                <a:rPr lang="es-ES" altLang="zh-CN" sz="2000" u="none">
                  <a:latin typeface="Arial" panose="020B0604020202020204" pitchFamily="34" charset="0"/>
                  <a:ea typeface="SimSun" panose="02010600030101010101" pitchFamily="2" charset="-122"/>
                  <a:cs typeface="Arial" panose="020B0604020202020204" pitchFamily="34" charset="0"/>
                </a:rPr>
                <a:t>	Se contrastan  las hipótesis y se arriban a conclusiones al respecto.  Pueden utilizarse algunas técnicas propias  del análisis estadístico.</a:t>
              </a:r>
            </a:p>
          </p:txBody>
        </p:sp>
        <p:sp>
          <p:nvSpPr>
            <p:cNvPr id="64518" name="Text Box 6"/>
            <p:cNvSpPr txBox="1">
              <a:spLocks noChangeArrowheads="1"/>
            </p:cNvSpPr>
            <p:nvPr/>
          </p:nvSpPr>
          <p:spPr bwMode="auto">
            <a:xfrm>
              <a:off x="427" y="2177"/>
              <a:ext cx="4985" cy="256"/>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pPr>
              <a:r>
                <a:rPr lang="es-ES" sz="2000" b="1" u="none">
                  <a:solidFill>
                    <a:schemeClr val="accent2"/>
                  </a:solidFill>
                  <a:latin typeface="Arial" panose="020B0604020202020204" pitchFamily="34" charset="0"/>
                </a:rPr>
                <a:t>Análisis e interpretación</a:t>
              </a:r>
            </a:p>
          </p:txBody>
        </p:sp>
      </p:grpSp>
    </p:spTree>
    <p:extLst>
      <p:ext uri="{BB962C8B-B14F-4D97-AF65-F5344CB8AC3E}">
        <p14:creationId xmlns:p14="http://schemas.microsoft.com/office/powerpoint/2010/main" val="335384385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9"/>
                                        </p:tgtEl>
                                        <p:attrNameLst>
                                          <p:attrName>style.visibility</p:attrName>
                                        </p:attrNameLst>
                                      </p:cBhvr>
                                      <p:to>
                                        <p:strVal val="visible"/>
                                      </p:to>
                                    </p:set>
                                    <p:animEffect transition="in" filter="dissolve">
                                      <p:cBhvr>
                                        <p:cTn id="7" dur="500"/>
                                        <p:tgtEl>
                                          <p:spTgt spid="64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3552</TotalTime>
  <Words>5677</Words>
  <Application>Microsoft Office PowerPoint</Application>
  <PresentationFormat>Presentación en pantalla (4:3)</PresentationFormat>
  <Paragraphs>980</Paragraphs>
  <Slides>73</Slides>
  <Notes>40</Notes>
  <HiddenSlides>0</HiddenSlides>
  <MMClips>0</MMClips>
  <ScaleCrop>false</ScaleCrop>
  <HeadingPairs>
    <vt:vector size="8" baseType="variant">
      <vt:variant>
        <vt:lpstr>Fuentes usadas</vt:lpstr>
      </vt:variant>
      <vt:variant>
        <vt:i4>12</vt:i4>
      </vt:variant>
      <vt:variant>
        <vt:lpstr>Tema</vt:lpstr>
      </vt:variant>
      <vt:variant>
        <vt:i4>2</vt:i4>
      </vt:variant>
      <vt:variant>
        <vt:lpstr>Servidores OLE incrustados</vt:lpstr>
      </vt:variant>
      <vt:variant>
        <vt:i4>1</vt:i4>
      </vt:variant>
      <vt:variant>
        <vt:lpstr>Títulos de diapositiva</vt:lpstr>
      </vt:variant>
      <vt:variant>
        <vt:i4>73</vt:i4>
      </vt:variant>
    </vt:vector>
  </HeadingPairs>
  <TitlesOfParts>
    <vt:vector size="88" baseType="lpstr">
      <vt:lpstr>宋体</vt:lpstr>
      <vt:lpstr>宋体</vt:lpstr>
      <vt:lpstr>Arial</vt:lpstr>
      <vt:lpstr>Calibri</vt:lpstr>
      <vt:lpstr>Cambria Math</vt:lpstr>
      <vt:lpstr>DejaVu Sans</vt:lpstr>
      <vt:lpstr>Mangal</vt:lpstr>
      <vt:lpstr>Symbol</vt:lpstr>
      <vt:lpstr>Tahoma</vt:lpstr>
      <vt:lpstr>Times New Roman</vt:lpstr>
      <vt:lpstr>Verdana</vt:lpstr>
      <vt:lpstr>Wingdings</vt:lpstr>
      <vt:lpstr>Tema de Office</vt:lpstr>
      <vt:lpstr>1_Tema de Office</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vt:lpstr>
      <vt:lpstr>Presentación de PowerPoint</vt:lpstr>
      <vt:lpstr>Presentación de PowerPoint</vt:lpstr>
      <vt:lpstr>Presentación de PowerPoint</vt:lpstr>
      <vt:lpstr>Presentación de PowerPoint</vt:lpstr>
      <vt:lpstr>Medidas de Tendencia Central</vt:lpstr>
      <vt:lpstr>Media Aritmética</vt:lpstr>
      <vt:lpstr>Media Aritmética</vt:lpstr>
      <vt:lpstr>LA MEDIANA</vt:lpstr>
      <vt:lpstr>LA MODA</vt:lpstr>
      <vt:lpstr>PERCENTILES </vt:lpstr>
      <vt:lpstr>Interpretación percentiles</vt:lpstr>
      <vt:lpstr>MEDIDAS DE DISPERSIÓN</vt:lpstr>
      <vt:lpstr>Necesidad de Estudiar la Dispersión</vt:lpstr>
      <vt:lpstr>Varianza</vt:lpstr>
      <vt:lpstr>Desviación Estándar</vt:lpstr>
      <vt:lpstr>Coeficiente de Variación: Expresa a la Desviación Estándar como porcentaje de la Media </vt:lpstr>
      <vt:lpstr>Coeficiente de Variación, Ejemplo 1</vt:lpstr>
      <vt:lpstr>Coeficiente de Variación, Ejemplo 2</vt:lpstr>
      <vt:lpstr>Variable estandarizada. Puntuaciones standard</vt:lpstr>
      <vt:lpstr>Proporción: Relación por cociente entre el número de  unidades de análisis que pertenecen a un grupo o categoría (a) de una variable y el total de las unidades de análisis estudiadas (n). </vt:lpstr>
      <vt:lpstr>Ejemplo</vt:lpstr>
      <vt:lpstr>Razón: es la relación por cociente que se establece entre el número de  unidades de análisis que pertenecen a un grupo o categoría (a) y el número de  unidades de análisis que pertenecen a otra categoría (b) de la misma variable o no</vt:lpstr>
      <vt:lpstr>Ejemplos de Índice.   A diferencia del binomio (proporción – porcentaje),  (la razón-índice ) puede calcularse entre categorías de diferentes variables  como: </vt:lpstr>
      <vt:lpstr> En muchas ocasiones estamos interesados en mostrar no sólo la variable resumida sino que al mismo tiempo pueda apreciarse el mayor o menor riesgo de ocurrencia de determinado evento, para lo que necesitamos otra medida diferente a las ya estudiadas. </vt:lpstr>
      <vt:lpstr>Presentación de PowerPoint</vt:lpstr>
      <vt:lpstr>CONCLUSIONES</vt:lpstr>
      <vt:lpstr>ACTIVIDAD INDEPENDIENTE</vt:lpstr>
      <vt:lpstr>Presentación de PowerPoint</vt:lpstr>
      <vt:lpstr>Estudio Independiente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Estudio Independiente</vt:lpstr>
    </vt:vector>
  </TitlesOfParts>
  <Company>Fac. Medicina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barreto</dc:creator>
  <cp:lastModifiedBy>FCMSAGUA</cp:lastModifiedBy>
  <cp:revision>531</cp:revision>
  <dcterms:created xsi:type="dcterms:W3CDTF">2005-05-06T00:08:21Z</dcterms:created>
  <dcterms:modified xsi:type="dcterms:W3CDTF">2024-06-12T13:51:28Z</dcterms:modified>
</cp:coreProperties>
</file>