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2020/3/31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‹Nº›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2020/3/31</a:t>
            </a:fld>
            <a:endParaRPr lang="zh-CN" altLang="en-US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‹Nº›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2020/3/31</a:t>
            </a:fld>
            <a:endParaRPr lang="zh-CN" alt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‹Nº›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2020/3/31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‹Nº›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2020/3/31</a:t>
            </a:fld>
            <a:endParaRPr lang="zh-CN" alt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‹Nº›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2020/3/31</a:t>
            </a:fld>
            <a:endParaRPr lang="zh-CN" altLang="en-US"/>
          </a:p>
        </p:txBody>
      </p:sp>
      <p:sp>
        <p:nvSpPr>
          <p:cNvPr id="10486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‹Nº›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2020/3/31</a:t>
            </a:fld>
            <a:endParaRPr lang="zh-CN" altLang="en-US"/>
          </a:p>
        </p:txBody>
      </p:sp>
      <p:sp>
        <p:nvSpPr>
          <p:cNvPr id="104862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‹Nº›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2020/3/31</a:t>
            </a:fld>
            <a:endParaRPr lang="zh-CN" altLang="en-US"/>
          </a:p>
        </p:txBody>
      </p:sp>
      <p:sp>
        <p:nvSpPr>
          <p:cNvPr id="104862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‹Nº›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2020/3/31</a:t>
            </a:fld>
            <a:endParaRPr lang="zh-CN" altLang="en-US"/>
          </a:p>
        </p:txBody>
      </p:sp>
      <p:sp>
        <p:nvSpPr>
          <p:cNvPr id="10486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‹Nº›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2020/3/31</a:t>
            </a:fld>
            <a:endParaRPr lang="zh-CN" altLang="en-US"/>
          </a:p>
        </p:txBody>
      </p:sp>
      <p:sp>
        <p:nvSpPr>
          <p:cNvPr id="104865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‹Nº›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9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2020/3/31</a:t>
            </a:fld>
            <a:endParaRPr lang="zh-CN" altLang="en-US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‹Nº›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2020/3/31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‹Nº›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D:\CURSO 2015-2016\PTM 15-16\DPTO. METODOLÓGICO.  ARAMBARRI\Logo copi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80180">
            <a:off x="3340875" y="228352"/>
            <a:ext cx="2863205" cy="1704603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04799" y="1939636"/>
            <a:ext cx="8589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UNIVERSIDAD DE CIENCIAS MÉDICAS DE LA HABANA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FACULTAD DE CIENCIAS MÉDICAS “MIGUEL ENRÍQUEZ”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3345" y="3629891"/>
            <a:ext cx="81049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Título: La Obesidad y su rehabilitación mediante los ejercicios terapéuticos.</a:t>
            </a:r>
          </a:p>
          <a:p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Autora: M Sc. Rayma Batista Hernández.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Content Placeholder 1048587"/>
          <p:cNvSpPr>
            <a:spLocks noGrp="1"/>
          </p:cNvSpPr>
          <p:nvPr>
            <p:ph idx="1"/>
          </p:nvPr>
        </p:nvSpPr>
        <p:spPr>
          <a:xfrm>
            <a:off x="471055" y="207810"/>
            <a:ext cx="8215745" cy="6448026"/>
          </a:xfrm>
        </p:spPr>
        <p:txBody>
          <a:bodyPr>
            <a:normAutofit fontScale="94821" lnSpcReduction="10000"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Dieta</a:t>
            </a:r>
            <a:r>
              <a:rPr lang="en-US" dirty="0">
                <a:latin typeface="Arial" pitchFamily="34" charset="0"/>
                <a:cs typeface="Arial" pitchFamily="34" charset="0"/>
              </a:rPr>
              <a:t>
En general, 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tratamiento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dietético</a:t>
            </a:r>
            <a:r>
              <a:rPr lang="en-US" dirty="0">
                <a:latin typeface="Arial" pitchFamily="34" charset="0"/>
                <a:cs typeface="Arial" pitchFamily="34" charset="0"/>
              </a:rPr>
              <a:t> de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obesidad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basa</a:t>
            </a:r>
            <a:r>
              <a:rPr lang="en-US" dirty="0">
                <a:latin typeface="Arial" pitchFamily="34" charset="0"/>
                <a:cs typeface="Arial" pitchFamily="34" charset="0"/>
              </a:rPr>
              <a:t> en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reducir</a:t>
            </a:r>
            <a:r>
              <a:rPr lang="en-US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ingesta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alimentos</a:t>
            </a:r>
            <a:r>
              <a:rPr lang="en-US" dirty="0">
                <a:latin typeface="Arial" pitchFamily="34" charset="0"/>
                <a:cs typeface="Arial" pitchFamily="34" charset="0"/>
              </a:rPr>
              <a:t>.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propuesto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varios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abordajes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dietéticos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algunos</a:t>
            </a:r>
            <a:r>
              <a:rPr lang="en-US" dirty="0">
                <a:latin typeface="Arial" pitchFamily="34" charset="0"/>
                <a:cs typeface="Arial" pitchFamily="34" charset="0"/>
              </a:rPr>
              <a:t> de los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cuales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comparado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mediante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ensayos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aleatorios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controlados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Medicamentoso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Los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fármacos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anorexígenos</a:t>
            </a:r>
            <a:r>
              <a:rPr lang="en-US" dirty="0">
                <a:latin typeface="Arial" pitchFamily="34" charset="0"/>
                <a:cs typeface="Arial" pitchFamily="34" charset="0"/>
              </a:rPr>
              <a:t>
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noradrenérgicos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serotoninérgicos</a:t>
            </a:r>
            <a:r>
              <a:rPr lang="en-US" dirty="0">
                <a:latin typeface="Arial" pitchFamily="34" charset="0"/>
                <a:cs typeface="Arial" pitchFamily="34" charset="0"/>
              </a:rPr>
              <a:t> o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acción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mixta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sibutramina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fluoxetina</a:t>
            </a:r>
            <a:r>
              <a:rPr lang="en-US" dirty="0">
                <a:latin typeface="Arial" pitchFamily="34" charset="0"/>
                <a:cs typeface="Arial" pitchFamily="34" charset="0"/>
              </a:rPr>
              <a:t>),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Los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fármacos</a:t>
            </a:r>
            <a:r>
              <a:rPr lang="en-US" dirty="0">
                <a:latin typeface="Arial" pitchFamily="34" charset="0"/>
                <a:cs typeface="Arial" pitchFamily="34" charset="0"/>
              </a:rPr>
              <a:t> 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sustancias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inhiben</a:t>
            </a:r>
            <a:r>
              <a:rPr lang="en-US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absorción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nutrientes</a:t>
            </a:r>
            <a:r>
              <a:rPr lang="en-US" dirty="0">
                <a:latin typeface="Arial" pitchFamily="34" charset="0"/>
                <a:cs typeface="Arial" pitchFamily="34" charset="0"/>
              </a:rPr>
              <a:t> o de las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grasas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orlistat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chitosan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Un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tercer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grupo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heterogéneo</a:t>
            </a:r>
            <a:r>
              <a:rPr lang="en-US" dirty="0">
                <a:latin typeface="Arial" pitchFamily="34" charset="0"/>
                <a:cs typeface="Arial" pitchFamily="34" charset="0"/>
              </a:rPr>
              <a:t>
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compuesto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por</a:t>
            </a:r>
            <a:r>
              <a:rPr lang="en-US" dirty="0">
                <a:latin typeface="Arial" pitchFamily="34" charset="0"/>
                <a:cs typeface="Arial" pitchFamily="34" charset="0"/>
              </a:rPr>
              <a:t> los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moduladores</a:t>
            </a:r>
            <a:r>
              <a:rPr lang="en-US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metabolismo</a:t>
            </a:r>
            <a:r>
              <a:rPr lang="en-US" dirty="0">
                <a:latin typeface="Arial" pitchFamily="34" charset="0"/>
                <a:cs typeface="Arial" pitchFamily="34" charset="0"/>
              </a:rPr>
              <a:t> de los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carbohidratos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048599"/>
          <p:cNvSpPr>
            <a:spLocks noGrp="1"/>
          </p:cNvSpPr>
          <p:nvPr>
            <p:ph type="title"/>
          </p:nvPr>
        </p:nvSpPr>
        <p:spPr>
          <a:xfrm>
            <a:off x="628650" y="365126"/>
            <a:ext cx="3278332" cy="1325563"/>
          </a:xfrm>
        </p:spPr>
        <p:txBody>
          <a:bodyPr>
            <a:normAutofit/>
          </a:bodyPr>
          <a:lstStyle/>
          <a:p>
            <a:r>
              <a:rPr lang="en-US" sz="3600" cap="all" dirty="0" err="1">
                <a:latin typeface="Arial" pitchFamily="34" charset="0"/>
                <a:cs typeface="Arial" pitchFamily="34" charset="0"/>
              </a:rPr>
              <a:t>Objetivos</a:t>
            </a:r>
            <a:endParaRPr lang="en-US" sz="3600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1" name="Content Placeholder 1048600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607830"/>
          </a:xfrm>
        </p:spPr>
        <p:txBody>
          <a:bodyPr/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Defenir</a:t>
            </a:r>
            <a:r>
              <a:rPr lang="en-US" dirty="0"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clasificar</a:t>
            </a:r>
            <a:r>
              <a:rPr lang="en-US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obesidad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Elaborar</a:t>
            </a:r>
            <a:r>
              <a:rPr lang="en-US" dirty="0">
                <a:latin typeface="Arial" pitchFamily="34" charset="0"/>
                <a:cs typeface="Arial" pitchFamily="34" charset="0"/>
              </a:rPr>
              <a:t> 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cuadro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clínico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Explicar</a:t>
            </a:r>
            <a:r>
              <a:rPr lang="en-US" dirty="0">
                <a:latin typeface="Arial" pitchFamily="34" charset="0"/>
                <a:cs typeface="Arial" pitchFamily="34" charset="0"/>
              </a:rPr>
              <a:t> 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tratamiento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Explicar</a:t>
            </a:r>
            <a:r>
              <a:rPr lang="en-US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importancia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ejercicios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físicos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combatir</a:t>
            </a:r>
            <a:r>
              <a:rPr lang="en-US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obesidad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048601"/>
          <p:cNvSpPr>
            <a:spLocks noGrp="1"/>
          </p:cNvSpPr>
          <p:nvPr>
            <p:ph type="title"/>
          </p:nvPr>
        </p:nvSpPr>
        <p:spPr>
          <a:xfrm>
            <a:off x="628650" y="365126"/>
            <a:ext cx="3278332" cy="103418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OBESIDAD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3" name="Content Placeholder 104860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1139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Organización</a:t>
            </a:r>
            <a:r>
              <a:rPr lang="en-US" dirty="0">
                <a:latin typeface="Arial" pitchFamily="34" charset="0"/>
                <a:cs typeface="Arial" pitchFamily="34" charset="0"/>
              </a:rPr>
              <a:t> Mundial de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Salud</a:t>
            </a:r>
            <a:r>
              <a:rPr lang="en-US" dirty="0">
                <a:latin typeface="Arial" pitchFamily="34" charset="0"/>
                <a:cs typeface="Arial" pitchFamily="34" charset="0"/>
              </a:rPr>
              <a:t> (OMS) define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como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obesidad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cuando</a:t>
            </a:r>
            <a:r>
              <a:rPr lang="en-US" dirty="0">
                <a:latin typeface="Arial" pitchFamily="34" charset="0"/>
                <a:cs typeface="Arial" pitchFamily="34" charset="0"/>
              </a:rPr>
              <a:t> 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índice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masa</a:t>
            </a:r>
            <a:r>
              <a:rPr lang="en-US" dirty="0">
                <a:latin typeface="Arial" pitchFamily="34" charset="0"/>
                <a:cs typeface="Arial" pitchFamily="34" charset="0"/>
              </a:rPr>
              <a:t> corporal (IMC,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cociente</a:t>
            </a:r>
            <a:r>
              <a:rPr lang="en-US" dirty="0">
                <a:latin typeface="Arial" pitchFamily="34" charset="0"/>
                <a:cs typeface="Arial" pitchFamily="34" charset="0"/>
              </a:rPr>
              <a:t> entre el peso y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estatura</a:t>
            </a:r>
            <a:r>
              <a:rPr lang="en-US" dirty="0">
                <a:latin typeface="Arial" pitchFamily="34" charset="0"/>
                <a:cs typeface="Arial" pitchFamily="34" charset="0"/>
              </a:rPr>
              <a:t> de un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individuo</a:t>
            </a:r>
            <a:r>
              <a:rPr lang="en-US" dirty="0">
                <a:latin typeface="Arial" pitchFamily="34" charset="0"/>
                <a:cs typeface="Arial" pitchFamily="34" charset="0"/>
              </a:rPr>
              <a:t> 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cuadrado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igual</a:t>
            </a:r>
            <a:r>
              <a:rPr lang="en-US" dirty="0">
                <a:latin typeface="Arial" pitchFamily="34" charset="0"/>
                <a:cs typeface="Arial" pitchFamily="34" charset="0"/>
              </a:rPr>
              <a:t> o superior a 30 kg/m².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También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considera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signo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obesidad</a:t>
            </a:r>
            <a:r>
              <a:rPr lang="en-US" dirty="0">
                <a:latin typeface="Arial" pitchFamily="34" charset="0"/>
                <a:cs typeface="Arial" pitchFamily="34" charset="0"/>
              </a:rPr>
              <a:t> un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perímetro</a:t>
            </a:r>
            <a:r>
              <a:rPr lang="en-US" dirty="0">
                <a:latin typeface="Arial" pitchFamily="34" charset="0"/>
                <a:cs typeface="Arial" pitchFamily="34" charset="0"/>
              </a:rPr>
              <a:t> abdominal en hombres mayor 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igual</a:t>
            </a:r>
            <a:r>
              <a:rPr lang="en-US" dirty="0">
                <a:latin typeface="Arial" pitchFamily="34" charset="0"/>
                <a:cs typeface="Arial" pitchFamily="34" charset="0"/>
              </a:rPr>
              <a:t> a 102 cm y en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mujeres</a:t>
            </a:r>
            <a:r>
              <a:rPr lang="en-US" dirty="0">
                <a:latin typeface="Arial" pitchFamily="34" charset="0"/>
                <a:cs typeface="Arial" pitchFamily="34" charset="0"/>
              </a:rPr>
              <a:t> mayor 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igual</a:t>
            </a:r>
            <a:r>
              <a:rPr lang="en-US" dirty="0">
                <a:latin typeface="Arial" pitchFamily="34" charset="0"/>
                <a:cs typeface="Arial" pitchFamily="34" charset="0"/>
              </a:rPr>
              <a:t> a 88 cm.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048603"/>
          <p:cNvSpPr>
            <a:spLocks noGrp="1"/>
          </p:cNvSpPr>
          <p:nvPr>
            <p:ph type="title"/>
          </p:nvPr>
        </p:nvSpPr>
        <p:spPr>
          <a:xfrm>
            <a:off x="628650" y="365126"/>
            <a:ext cx="3887932" cy="1325563"/>
          </a:xfrm>
        </p:spPr>
        <p:txBody>
          <a:bodyPr>
            <a:normAutofit/>
          </a:bodyPr>
          <a:lstStyle/>
          <a:p>
            <a:r>
              <a:rPr lang="en-US" sz="3600" cap="all" dirty="0">
                <a:latin typeface="Arial" pitchFamily="34" charset="0"/>
                <a:cs typeface="Arial" pitchFamily="34" charset="0"/>
              </a:rPr>
              <a:t>Clasificación</a:t>
            </a:r>
          </a:p>
        </p:txBody>
      </p:sp>
      <p:sp>
        <p:nvSpPr>
          <p:cNvPr id="1048605" name="Content Placeholder 1048604"/>
          <p:cNvSpPr>
            <a:spLocks noGrp="1"/>
          </p:cNvSpPr>
          <p:nvPr>
            <p:ph idx="1"/>
          </p:nvPr>
        </p:nvSpPr>
        <p:spPr>
          <a:xfrm>
            <a:off x="628650" y="1825625"/>
            <a:ext cx="4358986" cy="215063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Segun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el Origen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Obesidad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Exógena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Obesidad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Endógena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048605"/>
          <p:cNvSpPr>
            <a:spLocks noGrp="1"/>
          </p:cNvSpPr>
          <p:nvPr>
            <p:ph type="title"/>
          </p:nvPr>
        </p:nvSpPr>
        <p:spPr>
          <a:xfrm>
            <a:off x="628650" y="281998"/>
            <a:ext cx="5037859" cy="1325563"/>
          </a:xfrm>
        </p:spPr>
        <p:txBody>
          <a:bodyPr>
            <a:normAutofit/>
          </a:bodyPr>
          <a:lstStyle/>
          <a:p>
            <a:r>
              <a:rPr lang="en-US" sz="3600" cap="all" dirty="0" err="1">
                <a:latin typeface="Arial" pitchFamily="34" charset="0"/>
                <a:cs typeface="Arial" pitchFamily="34" charset="0"/>
              </a:rPr>
              <a:t>Epidemiología</a:t>
            </a:r>
            <a:endParaRPr lang="en-US" sz="3600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7" name="Content Placeholder 1048606"/>
          <p:cNvSpPr>
            <a:spLocks noGrp="1"/>
          </p:cNvSpPr>
          <p:nvPr>
            <p:ph idx="1"/>
          </p:nvPr>
        </p:nvSpPr>
        <p:spPr>
          <a:xfrm>
            <a:off x="600941" y="1520825"/>
            <a:ext cx="7886700" cy="418724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Epidemia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mundial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Cada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año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como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mínimo</a:t>
            </a:r>
            <a:r>
              <a:rPr lang="en-US" dirty="0">
                <a:latin typeface="Arial" pitchFamily="34" charset="0"/>
                <a:cs typeface="Arial" pitchFamily="34" charset="0"/>
              </a:rPr>
              <a:t> 2,8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millones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adultos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fallecen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por</a:t>
            </a:r>
            <a:r>
              <a:rPr lang="en-US" dirty="0">
                <a:latin typeface="Arial" pitchFamily="34" charset="0"/>
                <a:cs typeface="Arial" pitchFamily="34" charset="0"/>
              </a:rPr>
              <a:t> las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consecuencias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sobre</a:t>
            </a:r>
            <a:r>
              <a:rPr lang="en-US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salud</a:t>
            </a:r>
            <a:r>
              <a:rPr lang="en-US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sobrepeso</a:t>
            </a:r>
            <a:r>
              <a:rPr lang="en-US" dirty="0">
                <a:latin typeface="Arial" pitchFamily="34" charset="0"/>
                <a:cs typeface="Arial" pitchFamily="34" charset="0"/>
              </a:rPr>
              <a:t> o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obesidad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Asimismo</a:t>
            </a:r>
            <a:r>
              <a:rPr lang="en-US" dirty="0">
                <a:latin typeface="Arial" pitchFamily="34" charset="0"/>
                <a:cs typeface="Arial" pitchFamily="34" charset="0"/>
              </a:rPr>
              <a:t>, son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responsables</a:t>
            </a:r>
            <a:r>
              <a:rPr lang="en-US" dirty="0">
                <a:latin typeface="Arial" pitchFamily="34" charset="0"/>
                <a:cs typeface="Arial" pitchFamily="34" charset="0"/>
              </a:rPr>
              <a:t> de entre el 7 % y el 41 %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ciertos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tipos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cáncer</a:t>
            </a:r>
            <a:r>
              <a:rPr lang="en-US" dirty="0">
                <a:latin typeface="Arial" pitchFamily="34" charset="0"/>
                <a:cs typeface="Arial" pitchFamily="34" charset="0"/>
              </a:rPr>
              <a:t>, el 23 %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casos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cardiopatía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isquémica</a:t>
            </a:r>
            <a:r>
              <a:rPr lang="en-US" dirty="0">
                <a:latin typeface="Arial" pitchFamily="34" charset="0"/>
                <a:cs typeface="Arial" pitchFamily="34" charset="0"/>
              </a:rPr>
              <a:t> y el 44 %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casos</a:t>
            </a:r>
            <a:r>
              <a:rPr lang="en-US" dirty="0">
                <a:latin typeface="Arial" pitchFamily="34" charset="0"/>
                <a:cs typeface="Arial" pitchFamily="34" charset="0"/>
              </a:rPr>
              <a:t> de diabetes,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afecta</a:t>
            </a:r>
            <a:r>
              <a:rPr lang="en-US" dirty="0">
                <a:latin typeface="Arial" pitchFamily="34" charset="0"/>
                <a:cs typeface="Arial" pitchFamily="34" charset="0"/>
              </a:rPr>
              <a:t> 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actualmente</a:t>
            </a:r>
            <a:r>
              <a:rPr lang="en-US" dirty="0">
                <a:latin typeface="Arial" pitchFamily="34" charset="0"/>
                <a:cs typeface="Arial" pitchFamily="34" charset="0"/>
              </a:rPr>
              <a:t> a 347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millones</a:t>
            </a:r>
            <a:r>
              <a:rPr lang="en-US" dirty="0">
                <a:latin typeface="Arial" pitchFamily="34" charset="0"/>
                <a:cs typeface="Arial" pitchFamily="34" charset="0"/>
              </a:rPr>
              <a:t> de personas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todo</a:t>
            </a:r>
            <a:r>
              <a:rPr lang="en-US" dirty="0">
                <a:latin typeface="Arial" pitchFamily="34" charset="0"/>
                <a:cs typeface="Arial" pitchFamily="34" charset="0"/>
              </a:rPr>
              <a:t> 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mundo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048607"/>
          <p:cNvSpPr>
            <a:spLocks noGrp="1"/>
          </p:cNvSpPr>
          <p:nvPr>
            <p:ph type="title"/>
          </p:nvPr>
        </p:nvSpPr>
        <p:spPr>
          <a:xfrm>
            <a:off x="628650" y="365126"/>
            <a:ext cx="3015095" cy="1325563"/>
          </a:xfrm>
        </p:spPr>
        <p:txBody>
          <a:bodyPr>
            <a:normAutofit/>
          </a:bodyPr>
          <a:lstStyle/>
          <a:p>
            <a:r>
              <a:rPr lang="en-US" sz="3600" cap="all" dirty="0" err="1">
                <a:latin typeface="Arial" pitchFamily="34" charset="0"/>
                <a:cs typeface="Arial" pitchFamily="34" charset="0"/>
              </a:rPr>
              <a:t>Etiolog</a:t>
            </a:r>
            <a:r>
              <a:rPr lang="en-US" altLang="en-US" sz="3600" cap="all" dirty="0" err="1">
                <a:latin typeface="Arial" pitchFamily="34" charset="0"/>
                <a:cs typeface="Arial" pitchFamily="34" charset="0"/>
              </a:rPr>
              <a:t>ía</a:t>
            </a:r>
            <a:endParaRPr lang="en-US" sz="3600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9" name="Content Placeholder 1048608"/>
          <p:cNvSpPr>
            <a:spLocks noGrp="1"/>
          </p:cNvSpPr>
          <p:nvPr>
            <p:ph idx="1"/>
          </p:nvPr>
        </p:nvSpPr>
        <p:spPr>
          <a:xfrm>
            <a:off x="794905" y="1756352"/>
            <a:ext cx="7406986" cy="3979430"/>
          </a:xfrm>
        </p:spPr>
        <p:txBody>
          <a:bodyPr>
            <a:normAutofit fontScale="94821"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Mayor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ingreso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calorías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dirty="0">
                <a:latin typeface="Arial" pitchFamily="34" charset="0"/>
                <a:cs typeface="Arial" pitchFamily="34" charset="0"/>
              </a:rPr>
              <a:t> lo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dirty="0">
                <a:latin typeface="Arial" pitchFamily="34" charset="0"/>
                <a:cs typeface="Arial" pitchFamily="34" charset="0"/>
              </a:rPr>
              <a:t> 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organismo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necesita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Menor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actividad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física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Estilo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vida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Herencia</a:t>
            </a:r>
            <a:r>
              <a:rPr lang="en-US" dirty="0"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Genética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Enfermedades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médicas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Mecanismos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neurobiológicos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Determinantes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sociales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048609"/>
          <p:cNvSpPr>
            <a:spLocks noGrp="1"/>
          </p:cNvSpPr>
          <p:nvPr>
            <p:ph type="title"/>
          </p:nvPr>
        </p:nvSpPr>
        <p:spPr>
          <a:xfrm>
            <a:off x="656360" y="0"/>
            <a:ext cx="3500004" cy="1103456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Arial" pitchFamily="34" charset="0"/>
                <a:cs typeface="Arial" pitchFamily="34" charset="0"/>
              </a:rPr>
              <a:t>Cuadro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clínico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11" name="Content Placeholder 1048610"/>
          <p:cNvSpPr>
            <a:spLocks noGrp="1"/>
          </p:cNvSpPr>
          <p:nvPr>
            <p:ph idx="1"/>
          </p:nvPr>
        </p:nvSpPr>
        <p:spPr>
          <a:xfrm>
            <a:off x="418946" y="1001118"/>
            <a:ext cx="8309418" cy="5607500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Cardiovascular: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Insuficiencia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cardíaca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congestiva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corazón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aumentado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tamaño</a:t>
            </a:r>
            <a:r>
              <a:rPr lang="en-US" dirty="0">
                <a:latin typeface="Arial" pitchFamily="34" charset="0"/>
                <a:cs typeface="Arial" pitchFamily="34" charset="0"/>
              </a:rPr>
              <a:t> y las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arritmias</a:t>
            </a:r>
            <a:r>
              <a:rPr lang="en-US" dirty="0"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mareos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asociados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pulmonar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várices</a:t>
            </a:r>
            <a:r>
              <a:rPr lang="en-US" dirty="0"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embolismo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pulmonar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Endocrino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síndrome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ovario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poliquístico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desórdenes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menstruales</a:t>
            </a:r>
            <a:r>
              <a:rPr lang="en-US" dirty="0"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infertilidad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Gastrointestinal: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enfermedad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reflujo</a:t>
            </a:r>
            <a:r>
              <a:rPr lang="en-US" dirty="0">
                <a:latin typeface="Arial" pitchFamily="34" charset="0"/>
                <a:cs typeface="Arial" pitchFamily="34" charset="0"/>
              </a:rPr>
              <a:t> gastro-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esofágico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hígado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graso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colelitiasis</a:t>
            </a:r>
            <a:r>
              <a:rPr lang="en-US" dirty="0">
                <a:latin typeface="Arial" pitchFamily="34" charset="0"/>
                <a:cs typeface="Arial" pitchFamily="34" charset="0"/>
              </a:rPr>
              <a:t>, hernia 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cáncercolorectal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Renal 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génito-urinario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disfunción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eréctil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incontinencia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urinaria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insuficiencia</a:t>
            </a:r>
            <a:r>
              <a:rPr lang="en-US" dirty="0">
                <a:latin typeface="Arial" pitchFamily="34" charset="0"/>
                <a:cs typeface="Arial" pitchFamily="34" charset="0"/>
              </a:rPr>
              <a:t> renal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crónica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hipogonadismo</a:t>
            </a:r>
            <a:r>
              <a:rPr lang="en-US" dirty="0">
                <a:latin typeface="Arial" pitchFamily="34" charset="0"/>
                <a:cs typeface="Arial" pitchFamily="34" charset="0"/>
              </a:rPr>
              <a:t> (hombres),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cáncer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mamario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mujeres</a:t>
            </a:r>
            <a:r>
              <a:rPr lang="en-US" dirty="0">
                <a:latin typeface="Arial" pitchFamily="34" charset="0"/>
                <a:cs typeface="Arial" pitchFamily="34" charset="0"/>
              </a:rPr>
              <a:t>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cáncer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uterino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mujeres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>
          <a:xfrm>
            <a:off x="415637" y="316086"/>
            <a:ext cx="8326582" cy="5932314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Arial" pitchFamily="34" charset="0"/>
                <a:cs typeface="Arial" pitchFamily="34" charset="0"/>
              </a:rPr>
              <a:t>Obstétrico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Sufrimiento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fetal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agudo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muerte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fetal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intrauterina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alt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dirty="0" err="1">
                <a:latin typeface="Arial" pitchFamily="34" charset="0"/>
                <a:cs typeface="Arial" pitchFamily="34" charset="0"/>
              </a:rPr>
              <a:t>Tegumentos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piel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apéndices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estrías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acantosis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nigricans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linfedema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celulitis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forúnculos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intertrigo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alt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dirty="0" err="1">
                <a:latin typeface="Arial" pitchFamily="34" charset="0"/>
                <a:cs typeface="Arial" pitchFamily="34" charset="0"/>
              </a:rPr>
              <a:t>Músculo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esquelético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hiperuricemia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predispone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 la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gota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pérdida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la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movilidad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osteoartritis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dolor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espalda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altLang="en-US" sz="2400" dirty="0" err="1">
                <a:latin typeface="Arial" pitchFamily="34" charset="0"/>
                <a:cs typeface="Arial" pitchFamily="34" charset="0"/>
              </a:rPr>
              <a:t>Neurológico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accidente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cerebrovascular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meralgia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parestésica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dolores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cabeza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síndrome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túnel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carpo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deterioro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cognitivo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demencia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depresión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hipertensión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intracraneal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idiopática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altLang="en-US" sz="2400" dirty="0" err="1">
                <a:latin typeface="Arial" pitchFamily="34" charset="0"/>
                <a:cs typeface="Arial" pitchFamily="34" charset="0"/>
              </a:rPr>
              <a:t>Respiratorio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disnea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apnea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obstructiva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sueño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síndrome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Pickwick, y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asma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
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Psicológico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depresión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autoestima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desorden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cuerpo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dismórfico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estigmatización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social.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048588"/>
          <p:cNvSpPr>
            <a:spLocks noGrp="1"/>
          </p:cNvSpPr>
          <p:nvPr>
            <p:ph type="title"/>
          </p:nvPr>
        </p:nvSpPr>
        <p:spPr>
          <a:xfrm>
            <a:off x="573232" y="0"/>
            <a:ext cx="3624695" cy="1325563"/>
          </a:xfrm>
        </p:spPr>
        <p:txBody>
          <a:bodyPr>
            <a:normAutofit/>
          </a:bodyPr>
          <a:lstStyle/>
          <a:p>
            <a:r>
              <a:rPr lang="en-US" sz="3600" cap="all" dirty="0" err="1">
                <a:latin typeface="Arial" pitchFamily="34" charset="0"/>
                <a:cs typeface="Arial" pitchFamily="34" charset="0"/>
              </a:rPr>
              <a:t>Tratamiento</a:t>
            </a:r>
            <a:endParaRPr lang="en-US" sz="3600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590" name="Content Placeholder 1048589"/>
          <p:cNvSpPr>
            <a:spLocks noGrp="1"/>
          </p:cNvSpPr>
          <p:nvPr>
            <p:ph idx="1"/>
          </p:nvPr>
        </p:nvSpPr>
        <p:spPr>
          <a:xfrm>
            <a:off x="490104" y="1479260"/>
            <a:ext cx="7988877" cy="4478195"/>
          </a:xfrm>
        </p:spPr>
        <p:txBody>
          <a:bodyPr>
            <a:normAutofit fontScale="49821" lnSpcReduction="20000"/>
          </a:bodyPr>
          <a:lstStyle/>
          <a:p>
            <a:pPr algn="just">
              <a:buNone/>
            </a:pPr>
            <a:r>
              <a:rPr lang="en-US" sz="4900" dirty="0" err="1" smtClean="0">
                <a:latin typeface="Arial" pitchFamily="34" charset="0"/>
                <a:cs typeface="Arial" pitchFamily="34" charset="0"/>
              </a:rPr>
              <a:t>Ejercicio</a:t>
            </a:r>
            <a:r>
              <a:rPr lang="en-US" sz="4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n-US" sz="4900" dirty="0">
                <a:latin typeface="Arial" pitchFamily="34" charset="0"/>
                <a:cs typeface="Arial" pitchFamily="34" charset="0"/>
              </a:rPr>
              <a:t>
</a:t>
            </a:r>
            <a:r>
              <a:rPr lang="en-US" sz="4900" dirty="0" smtClean="0">
                <a:latin typeface="Arial" pitchFamily="34" charset="0"/>
                <a:cs typeface="Arial" pitchFamily="34" charset="0"/>
              </a:rPr>
              <a:t>   El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ejercicio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requiere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energía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calorías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). Las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calorías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smtClean="0">
                <a:latin typeface="Arial" pitchFamily="34" charset="0"/>
                <a:cs typeface="Arial" pitchFamily="34" charset="0"/>
              </a:rPr>
              <a:t>son </a:t>
            </a:r>
            <a:r>
              <a:rPr lang="en-US" sz="4900" dirty="0" err="1" smtClean="0">
                <a:latin typeface="Arial" pitchFamily="34" charset="0"/>
                <a:cs typeface="Arial" pitchFamily="34" charset="0"/>
              </a:rPr>
              <a:t>almacenadas</a:t>
            </a:r>
            <a:r>
              <a:rPr lang="en-US" sz="4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en la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grasa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corporal. Durante el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ejercicio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aeróbico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prolongado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el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organismo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consume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inicialmente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sus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reservas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grasa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a fin de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proveer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energía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. Los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músculos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más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grandes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en el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organismo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son los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músculos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de las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piernas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naturalmente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estos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queman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mayoría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de las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calorías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, lo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cual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hace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el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caminar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correr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montar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en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bicicleta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estén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entre las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formas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más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efectivas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ejercicio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para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reducir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grasa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corporal.</a:t>
            </a:r>
            <a:r>
              <a:rPr lang="en-US" sz="4300" dirty="0"/>
              <a:t>
</a:t>
            </a:r>
            <a:r>
              <a:rPr lang="en-US" dirty="0"/>
              <a:t>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429</Words>
  <Application>Microsoft Office PowerPoint</Application>
  <PresentationFormat>Presentación en pantalla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Office Theme</vt:lpstr>
      <vt:lpstr>Diapositiva 1</vt:lpstr>
      <vt:lpstr>Objetivos</vt:lpstr>
      <vt:lpstr>OBESIDAD </vt:lpstr>
      <vt:lpstr>Clasificación</vt:lpstr>
      <vt:lpstr>Epidemiología</vt:lpstr>
      <vt:lpstr>Etiología</vt:lpstr>
      <vt:lpstr>Cuadro clínico</vt:lpstr>
      <vt:lpstr>Diapositiva 8</vt:lpstr>
      <vt:lpstr>Tratamiento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Dr Salvador Allende</dc:title>
  <cp:lastModifiedBy>Reina</cp:lastModifiedBy>
  <cp:revision>9</cp:revision>
  <dcterms:created xsi:type="dcterms:W3CDTF">2015-05-14T17:30:45Z</dcterms:created>
  <dcterms:modified xsi:type="dcterms:W3CDTF">2020-03-31T21:23:31Z</dcterms:modified>
</cp:coreProperties>
</file>