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Descripción: D:\CURSO 2015-2016\PTM 15-16\DPTO. METODOLÓGICO.  ARAMBARRI\Logo copi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80180">
            <a:off x="5110681" y="228354"/>
            <a:ext cx="2863205" cy="1704603"/>
          </a:xfrm>
          <a:prstGeom prst="rect">
            <a:avLst/>
          </a:prstGeom>
          <a:noFill/>
        </p:spPr>
      </p:pic>
      <p:sp>
        <p:nvSpPr>
          <p:cNvPr id="9" name="4 CuadroTexto"/>
          <p:cNvSpPr txBox="1"/>
          <p:nvPr/>
        </p:nvSpPr>
        <p:spPr>
          <a:xfrm>
            <a:off x="2247374" y="1983882"/>
            <a:ext cx="8589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UNIVERSIDAD DE CIENCIAS MÉDICAS DE LA HABANA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FACULTAD DE CIENCIAS MÉDICAS “MIGUEL ENRÍQUEZ”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5 CuadroTexto"/>
          <p:cNvSpPr txBox="1"/>
          <p:nvPr/>
        </p:nvSpPr>
        <p:spPr>
          <a:xfrm>
            <a:off x="2247374" y="3452910"/>
            <a:ext cx="81049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Título: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Corrección de las deformidades ortopédicas con la actividad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física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Autora: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Lic.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Annelys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Regla Johnson Simpson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819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098979" y="589597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s-ES_tradnl" sz="4400" dirty="0" smtClean="0">
                <a:latin typeface="Monotype Corsiva" pitchFamily="66" charset="0"/>
              </a:rPr>
              <a:t>Deformidades de los pies.</a:t>
            </a:r>
            <a:r>
              <a:rPr lang="en-US" sz="4400" dirty="0" smtClean="0">
                <a:latin typeface="Monotype Corsiva" pitchFamily="66" charset="0"/>
              </a:rPr>
              <a:t/>
            </a:r>
            <a:br>
              <a:rPr lang="en-US" sz="4400" dirty="0" smtClean="0">
                <a:latin typeface="Monotype Corsiva" pitchFamily="66" charset="0"/>
              </a:rPr>
            </a:br>
            <a:endParaRPr lang="en-US" sz="4400" dirty="0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2858921" y="1819274"/>
            <a:ext cx="8001056" cy="357984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_tradnl" sz="2800" b="0" dirty="0" smtClean="0">
                <a:latin typeface="Monotype Corsiva" pitchFamily="66" charset="0"/>
              </a:rPr>
              <a:t>Atendiendo al punto de apoyo.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1.- Pies Valgos. Están en rotación externa, las puntas se alejan de la 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 Línea media del cuerpo. 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2.- Pies Varos. Están en rotación interna, pudiendo estar en inversión, las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Puntas de los pies se acercan a la línea media del cuerpo. </a:t>
            </a:r>
            <a:endParaRPr lang="en-US" sz="2800" b="0" dirty="0" smtClean="0">
              <a:latin typeface="Monotype Corsiva" pitchFamily="66" charset="0"/>
            </a:endParaRPr>
          </a:p>
          <a:p>
            <a:pPr lvl="0" algn="just"/>
            <a:r>
              <a:rPr lang="es-ES_tradnl" sz="2800" b="0" dirty="0" smtClean="0">
                <a:latin typeface="Monotype Corsiva" pitchFamily="66" charset="0"/>
              </a:rPr>
              <a:t>Pie Equino. Se encuentran en extensión, o sea, se apoya la punta del Pie.</a:t>
            </a:r>
            <a:endParaRPr lang="en-US" sz="2800" b="0" dirty="0" smtClean="0">
              <a:latin typeface="Monotype Corsiva" pitchFamily="66" charset="0"/>
            </a:endParaRPr>
          </a:p>
          <a:p>
            <a:pPr lvl="0" algn="just"/>
            <a:r>
              <a:rPr lang="es-ES_tradnl" sz="2800" b="0" dirty="0" smtClean="0">
                <a:latin typeface="Monotype Corsiva" pitchFamily="66" charset="0"/>
              </a:rPr>
              <a:t>Pie Talo o Calcáneo. El pie se encuentra en dorsiflexión, o sea, se  apoya el talón.</a:t>
            </a:r>
            <a:endParaRPr lang="en-US" sz="2800" b="0" dirty="0" smtClean="0">
              <a:latin typeface="Monotype Corsiva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3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857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202217" y="608648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s-ES_tradnl" sz="4400" dirty="0" smtClean="0">
                <a:latin typeface="Monotype Corsiva" pitchFamily="66" charset="0"/>
              </a:rPr>
              <a:t>Objetivos de los tratamientos.</a:t>
            </a:r>
            <a:r>
              <a:rPr lang="en-US" sz="4400" dirty="0" smtClean="0">
                <a:latin typeface="Monotype Corsiva" pitchFamily="66" charset="0"/>
              </a:rPr>
              <a:t/>
            </a:r>
            <a:br>
              <a:rPr lang="en-US" sz="4400" dirty="0" smtClean="0">
                <a:latin typeface="Monotype Corsiva" pitchFamily="66" charset="0"/>
              </a:rPr>
            </a:br>
            <a:endParaRPr lang="en-US" sz="4400" dirty="0">
              <a:latin typeface="Monotype Corsiva" pitchFamily="66" charset="0"/>
            </a:endParaRPr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2651760" y="1720061"/>
            <a:ext cx="7520940" cy="357984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_tradnl" sz="4000" b="0" dirty="0" smtClean="0">
                <a:latin typeface="Monotype Corsiva" pitchFamily="66" charset="0"/>
              </a:rPr>
              <a:t>Con los tratamientos se busca la normalización del pie, desde el punto de vista del apoyo, además de lograr una flexibilización y movilidad acompañado de un fortalecimiento general del mismo. Sobre la base de esto los objetivos son dos: Generales y Específicos.</a:t>
            </a:r>
            <a:endParaRPr lang="en-US" sz="4000" b="0" dirty="0" smtClean="0">
              <a:latin typeface="Monotype Corsiva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6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41372" y="22076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41372" y="33315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016432" y="535033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s-ES_tradnl" sz="4400" dirty="0" smtClean="0">
                <a:latin typeface="Monotype Corsiva" pitchFamily="66" charset="0"/>
              </a:rPr>
              <a:t>Objetivos de los tratamientos.</a:t>
            </a:r>
            <a:r>
              <a:rPr lang="en-US" sz="4400" dirty="0" smtClean="0">
                <a:latin typeface="Monotype Corsiva" pitchFamily="66" charset="0"/>
              </a:rPr>
              <a:t/>
            </a:r>
            <a:br>
              <a:rPr lang="en-US" sz="4400" dirty="0" smtClean="0">
                <a:latin typeface="Monotype Corsiva" pitchFamily="66" charset="0"/>
              </a:rPr>
            </a:br>
            <a:endParaRPr lang="en-US" sz="4400" dirty="0"/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3016432" y="1439331"/>
            <a:ext cx="7320940" cy="4929222"/>
          </a:xfrm>
        </p:spPr>
        <p:txBody>
          <a:bodyPr>
            <a:normAutofit fontScale="55000" lnSpcReduction="20000"/>
          </a:bodyPr>
          <a:lstStyle/>
          <a:p>
            <a:r>
              <a:rPr lang="es-ES_tradnl" sz="3600" b="0" dirty="0" smtClean="0">
                <a:latin typeface="Monotype Corsiva" pitchFamily="66" charset="0"/>
              </a:rPr>
              <a:t>Objetivos Generales.</a:t>
            </a:r>
            <a:endParaRPr lang="en-US" sz="3600" b="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_tradnl" sz="3600" b="0" dirty="0" smtClean="0">
                <a:latin typeface="Monotype Corsiva" pitchFamily="66" charset="0"/>
              </a:rPr>
              <a:t>Lograr la estática del pie y el apoyo sobre los puntos preparados para ellos.</a:t>
            </a:r>
            <a:endParaRPr lang="en-US" sz="3600" b="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_tradnl" sz="3600" b="0" dirty="0" smtClean="0">
                <a:latin typeface="Monotype Corsiva" pitchFamily="66" charset="0"/>
              </a:rPr>
              <a:t>Aumento de la resistencia del pie para la bipedestación y la marcha.</a:t>
            </a:r>
            <a:endParaRPr lang="en-US" sz="3600" b="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_tradnl" sz="3600" b="0" dirty="0" smtClean="0">
                <a:latin typeface="Monotype Corsiva" pitchFamily="66" charset="0"/>
              </a:rPr>
              <a:t>Evitar una posible artrosis de tipo estática.</a:t>
            </a:r>
            <a:endParaRPr lang="en-US" sz="3600" b="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_tradnl" sz="3600" b="0" dirty="0" smtClean="0">
                <a:latin typeface="Monotype Corsiva" pitchFamily="66" charset="0"/>
              </a:rPr>
              <a:t>Eliminar los trastornos basculó-nerviosos y aumentar la circulación local.</a:t>
            </a:r>
            <a:endParaRPr lang="en-US" sz="3600" b="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_tradnl" sz="3600" b="0" dirty="0" smtClean="0">
                <a:latin typeface="Monotype Corsiva" pitchFamily="66" charset="0"/>
              </a:rPr>
              <a:t>Eliminar las callosidades producidas por presiones anormales.</a:t>
            </a:r>
            <a:endParaRPr lang="en-US" sz="3600" b="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_tradnl" sz="3600" b="0" dirty="0" smtClean="0">
                <a:latin typeface="Monotype Corsiva" pitchFamily="66" charset="0"/>
              </a:rPr>
              <a:t>Normalizar la posición de los dedos.</a:t>
            </a:r>
            <a:endParaRPr lang="en-US" sz="3600" b="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_tradnl" sz="3600" b="0" dirty="0" smtClean="0">
                <a:latin typeface="Monotype Corsiva" pitchFamily="66" charset="0"/>
              </a:rPr>
              <a:t>Prevenir o aliviar los dolores.</a:t>
            </a:r>
            <a:endParaRPr lang="en-US" sz="3600" b="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_tradnl" sz="3600" b="0" dirty="0" smtClean="0">
                <a:latin typeface="Monotype Corsiva" pitchFamily="66" charset="0"/>
              </a:rPr>
              <a:t>Evitar que los pies se hinchen.</a:t>
            </a:r>
            <a:endParaRPr lang="en-US" sz="3600" b="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_tradnl" sz="3600" b="0" dirty="0" smtClean="0">
                <a:latin typeface="Monotype Corsiva" pitchFamily="66" charset="0"/>
              </a:rPr>
              <a:t>Evitar la progresión de la deformidad.</a:t>
            </a:r>
            <a:endParaRPr lang="en-US" sz="3600" b="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_tradnl" sz="3600" b="0" dirty="0" smtClean="0">
                <a:latin typeface="Monotype Corsiva" pitchFamily="66" charset="0"/>
              </a:rPr>
              <a:t>Reeducación de la marcha.</a:t>
            </a:r>
            <a:endParaRPr lang="en-US" sz="3600" b="0" dirty="0" smtClean="0">
              <a:latin typeface="Monotype Corsiva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6217" y="1334499"/>
            <a:ext cx="6565290" cy="4039330"/>
          </a:xfrm>
        </p:spPr>
        <p:txBody>
          <a:bodyPr>
            <a:noAutofit/>
          </a:bodyPr>
          <a:lstStyle/>
          <a:p>
            <a:pPr algn="just"/>
            <a:r>
              <a:rPr lang="es-ES" sz="11500" b="1" i="1" dirty="0" smtClean="0"/>
              <a:t>Muchas Gracias</a:t>
            </a:r>
            <a:endParaRPr lang="es-ES" sz="11500" b="1" i="1" dirty="0"/>
          </a:p>
        </p:txBody>
      </p:sp>
    </p:spTree>
    <p:extLst>
      <p:ext uri="{BB962C8B-B14F-4D97-AF65-F5344CB8AC3E}">
        <p14:creationId xmlns:p14="http://schemas.microsoft.com/office/powerpoint/2010/main" val="1771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950322" y="342418"/>
            <a:ext cx="1018471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600" dirty="0" smtClean="0">
                <a:latin typeface="Monotype Corsiva" pitchFamily="66" charset="0"/>
              </a:rPr>
              <a:t>Deformidades </a:t>
            </a:r>
            <a:r>
              <a:rPr lang="es-ES_tradnl" sz="3600" dirty="0" smtClean="0">
                <a:latin typeface="Monotype Corsiva" pitchFamily="66" charset="0"/>
              </a:rPr>
              <a:t>de la columna vertebral</a:t>
            </a:r>
            <a:endParaRPr lang="en-US" sz="3600" dirty="0">
              <a:latin typeface="Monotype Corsiva" pitchFamily="66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494295" y="1826943"/>
            <a:ext cx="7520940" cy="3579849"/>
          </a:xfrm>
        </p:spPr>
        <p:txBody>
          <a:bodyPr/>
          <a:lstStyle/>
          <a:p>
            <a:pPr algn="just"/>
            <a:r>
              <a:rPr lang="pt-PT" sz="3600" b="0" dirty="0" smtClean="0">
                <a:latin typeface="Monotype Corsiva" pitchFamily="66" charset="0"/>
              </a:rPr>
              <a:t>Plano frontal vista posterior (Escoliosis)</a:t>
            </a:r>
            <a:endParaRPr lang="en-US" sz="3600" b="0" dirty="0" smtClean="0">
              <a:latin typeface="Monotype Corsiva" pitchFamily="66" charset="0"/>
            </a:endParaRPr>
          </a:p>
          <a:p>
            <a:pPr algn="just"/>
            <a:r>
              <a:rPr lang="es-ES_tradnl" sz="3600" b="0" dirty="0" smtClean="0">
                <a:latin typeface="Monotype Corsiva" pitchFamily="66" charset="0"/>
              </a:rPr>
              <a:t>En la desviación lateral de la columna vertebral, de carácter permanente y con rotación de los cuerpos vertebrales.</a:t>
            </a:r>
            <a:endParaRPr lang="en-US" sz="3600" b="0" dirty="0" smtClean="0">
              <a:latin typeface="Monotype Corsiva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271193" y="439502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s-ES_tradnl" sz="4000" dirty="0" smtClean="0">
                <a:latin typeface="Monotype Corsiva" pitchFamily="66" charset="0"/>
              </a:rPr>
              <a:t>Clasificación de la escoliosis.</a:t>
            </a:r>
            <a:r>
              <a:rPr lang="en-US" sz="4000" dirty="0" smtClean="0">
                <a:latin typeface="Monotype Corsiva" pitchFamily="66" charset="0"/>
              </a:rPr>
              <a:t/>
            </a:r>
            <a:br>
              <a:rPr lang="en-US" sz="4000" dirty="0" smtClean="0">
                <a:latin typeface="Monotype Corsiva" pitchFamily="66" charset="0"/>
              </a:rPr>
            </a:br>
            <a:endParaRPr lang="en-US" sz="4000" dirty="0">
              <a:latin typeface="Monotype Corsiva" pitchFamily="66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2578018" y="1705312"/>
            <a:ext cx="7520940" cy="3579849"/>
          </a:xfrm>
        </p:spPr>
        <p:txBody>
          <a:bodyPr>
            <a:normAutofit fontScale="92500" lnSpcReduction="20000"/>
          </a:bodyPr>
          <a:lstStyle/>
          <a:p>
            <a:r>
              <a:rPr lang="es-ES_tradnl" sz="3200" b="0" dirty="0" smtClean="0">
                <a:latin typeface="Monotype Corsiva" pitchFamily="66" charset="0"/>
              </a:rPr>
              <a:t>Escoliosis congénita.</a:t>
            </a:r>
          </a:p>
          <a:p>
            <a:r>
              <a:rPr lang="es-ES_tradnl" sz="3200" b="0" dirty="0" smtClean="0">
                <a:latin typeface="Monotype Corsiva" pitchFamily="66" charset="0"/>
              </a:rPr>
              <a:t>Escoliosis adquirida estática.</a:t>
            </a:r>
          </a:p>
          <a:p>
            <a:r>
              <a:rPr lang="es-ES_tradnl" sz="3200" b="0" dirty="0" smtClean="0">
                <a:latin typeface="Monotype Corsiva" pitchFamily="66" charset="0"/>
              </a:rPr>
              <a:t>Escoliosis adquirida dinámica.</a:t>
            </a:r>
          </a:p>
          <a:p>
            <a:r>
              <a:rPr lang="es-ES_tradnl" sz="3200" b="0" dirty="0" smtClean="0">
                <a:latin typeface="Monotype Corsiva" pitchFamily="66" charset="0"/>
              </a:rPr>
              <a:t>Escoliosis patológica.</a:t>
            </a:r>
            <a:endParaRPr lang="en-US" sz="3200" b="0" dirty="0" smtClean="0">
              <a:latin typeface="Monotype Corsiva" pitchFamily="66" charset="0"/>
            </a:endParaRPr>
          </a:p>
          <a:p>
            <a:r>
              <a:rPr lang="es-ES_tradnl" sz="3200" b="0" dirty="0" smtClean="0">
                <a:latin typeface="Monotype Corsiva" pitchFamily="66" charset="0"/>
              </a:rPr>
              <a:t>Escoliosis idiopática.</a:t>
            </a:r>
            <a:endParaRPr lang="en-US" sz="3200" b="0" dirty="0" smtClean="0">
              <a:latin typeface="Monotype Corsiva" pitchFamily="66" charset="0"/>
            </a:endParaRPr>
          </a:p>
          <a:p>
            <a:r>
              <a:rPr lang="pt-PT" sz="3200" b="0" dirty="0" smtClean="0">
                <a:latin typeface="Monotype Corsiva" pitchFamily="66" charset="0"/>
              </a:rPr>
              <a:t>Escoliosis funcional o actitud escoliótica.</a:t>
            </a:r>
            <a:endParaRPr lang="en-US" sz="3200" b="0" dirty="0" smtClean="0">
              <a:latin typeface="Monotype Corsiva" pitchFamily="66" charset="0"/>
            </a:endParaRPr>
          </a:p>
          <a:p>
            <a:r>
              <a:rPr lang="es-ES_tradnl" sz="3200" b="0" dirty="0" smtClean="0">
                <a:latin typeface="Monotype Corsiva" pitchFamily="66" charset="0"/>
              </a:rPr>
              <a:t>Escoliosis verdaderas o estructurales.</a:t>
            </a:r>
            <a:endParaRPr lang="en-US" sz="3200" b="0" dirty="0" smtClean="0">
              <a:latin typeface="Monotype Corsiva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808619" y="433211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4000" dirty="0" smtClean="0">
                <a:latin typeface="Monotype Corsiva" pitchFamily="66" charset="0"/>
              </a:rPr>
              <a:t>Deformidades de la columna vertebral</a:t>
            </a:r>
            <a:endParaRPr lang="en-US" sz="4000" dirty="0">
              <a:latin typeface="Monotype Corsiva" pitchFamily="66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533773" y="1675815"/>
            <a:ext cx="7520940" cy="3579849"/>
          </a:xfrm>
        </p:spPr>
        <p:txBody>
          <a:bodyPr>
            <a:normAutofit fontScale="92500" lnSpcReduction="20000"/>
          </a:bodyPr>
          <a:lstStyle/>
          <a:p>
            <a:r>
              <a:rPr lang="es-ES_tradnl" sz="4000" b="0" dirty="0" smtClean="0">
                <a:latin typeface="Monotype Corsiva" pitchFamily="66" charset="0"/>
              </a:rPr>
              <a:t>En plano sagital:</a:t>
            </a:r>
            <a:r>
              <a:rPr lang="en-US" sz="4000" b="0" dirty="0" smtClean="0">
                <a:latin typeface="Monotype Corsiva" pitchFamily="66" charset="0"/>
              </a:rPr>
              <a:t/>
            </a:r>
            <a:br>
              <a:rPr lang="en-US" sz="4000" b="0" dirty="0" smtClean="0">
                <a:latin typeface="Monotype Corsiva" pitchFamily="66" charset="0"/>
              </a:rPr>
            </a:br>
            <a:r>
              <a:rPr lang="es-ES_tradnl" sz="4000" b="0" dirty="0" smtClean="0">
                <a:latin typeface="Monotype Corsiva" pitchFamily="66" charset="0"/>
              </a:rPr>
              <a:t>Podemos observar cuatro deformidades:</a:t>
            </a:r>
            <a:endParaRPr lang="en-US" sz="4000" b="0" dirty="0" smtClean="0">
              <a:latin typeface="Monotype Corsiva" pitchFamily="66" charset="0"/>
            </a:endParaRPr>
          </a:p>
          <a:p>
            <a:pPr lvl="0"/>
            <a:r>
              <a:rPr lang="es-ES_tradnl" sz="4000" b="0" dirty="0" smtClean="0">
                <a:latin typeface="Monotype Corsiva" pitchFamily="66" charset="0"/>
              </a:rPr>
              <a:t>Espalda plana</a:t>
            </a:r>
            <a:endParaRPr lang="en-US" sz="4000" b="0" dirty="0" smtClean="0">
              <a:latin typeface="Monotype Corsiva" pitchFamily="66" charset="0"/>
            </a:endParaRPr>
          </a:p>
          <a:p>
            <a:pPr lvl="0"/>
            <a:r>
              <a:rPr lang="es-ES_tradnl" sz="4000" b="0" dirty="0" smtClean="0">
                <a:latin typeface="Monotype Corsiva" pitchFamily="66" charset="0"/>
              </a:rPr>
              <a:t>Espalda cifótica</a:t>
            </a:r>
            <a:endParaRPr lang="en-US" sz="4000" b="0" dirty="0" smtClean="0">
              <a:latin typeface="Monotype Corsiva" pitchFamily="66" charset="0"/>
            </a:endParaRPr>
          </a:p>
          <a:p>
            <a:pPr lvl="0"/>
            <a:r>
              <a:rPr lang="es-ES_tradnl" sz="4000" b="0" dirty="0" smtClean="0">
                <a:latin typeface="Monotype Corsiva" pitchFamily="66" charset="0"/>
              </a:rPr>
              <a:t>Espalda lordótica</a:t>
            </a:r>
            <a:endParaRPr lang="en-US" sz="4000" b="0" dirty="0" smtClean="0">
              <a:latin typeface="Monotype Corsiva" pitchFamily="66" charset="0"/>
            </a:endParaRPr>
          </a:p>
          <a:p>
            <a:pPr lvl="0"/>
            <a:r>
              <a:rPr lang="es-ES_tradnl" sz="4000" b="0" dirty="0" smtClean="0">
                <a:latin typeface="Monotype Corsiva" pitchFamily="66" charset="0"/>
              </a:rPr>
              <a:t>Espalda cifolordótica</a:t>
            </a:r>
            <a:endParaRPr lang="en-US" sz="4000" b="0" dirty="0" smtClean="0">
              <a:latin typeface="Monotype Corsiva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740250" y="498496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s-ES_tradnl" sz="4000" dirty="0" smtClean="0">
                <a:latin typeface="Monotype Corsiva" pitchFamily="66" charset="0"/>
              </a:rPr>
              <a:t>Objetivo del tratamiento</a:t>
            </a:r>
            <a:endParaRPr lang="en-US" sz="4000" dirty="0">
              <a:latin typeface="Monotype Corsiva" pitchFamily="66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165063" y="1439841"/>
            <a:ext cx="7520940" cy="357984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_tradnl" sz="3600" b="0" dirty="0" smtClean="0">
                <a:latin typeface="Monotype Corsiva" pitchFamily="66" charset="0"/>
              </a:rPr>
              <a:t>Fortalecer la musculatura alta de la espalda (cintura escapular y la parte dorsal de la espalda). También fortalecer abdomen y glúteos para crear las premisas fisiológicas de una postura correcta.</a:t>
            </a:r>
            <a:endParaRPr lang="en-US" sz="3600" b="0" dirty="0" smtClean="0">
              <a:latin typeface="Monotype Corsiva" pitchFamily="66" charset="0"/>
            </a:endParaRPr>
          </a:p>
          <a:p>
            <a:pPr algn="just"/>
            <a:r>
              <a:rPr lang="es-ES_tradnl" sz="3600" b="0" dirty="0" smtClean="0">
                <a:latin typeface="Monotype Corsiva" pitchFamily="66" charset="0"/>
              </a:rPr>
              <a:t>Para poder poner un tratamiento a estas personas es importante que el especialista  en ejercicios físicos,  tenga presente las posiciones y movimientos convenientes que se deben adecuar a cada una de las desviaciones.</a:t>
            </a:r>
            <a:endParaRPr lang="en-US" sz="3600" b="0" dirty="0" smtClean="0">
              <a:latin typeface="Monotype Corsiva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7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774514" y="458101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4000" dirty="0" smtClean="0">
                <a:latin typeface="Monotype Corsiva" pitchFamily="66" charset="0"/>
              </a:rPr>
              <a:t>Deformidades de los miembros INFERIORES.</a:t>
            </a:r>
            <a:endParaRPr lang="en-US" sz="4000" dirty="0">
              <a:latin typeface="Monotype Corsiva" pitchFamily="66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582786" y="2056004"/>
            <a:ext cx="7520940" cy="3579849"/>
          </a:xfrm>
        </p:spPr>
        <p:txBody>
          <a:bodyPr>
            <a:normAutofit lnSpcReduction="10000"/>
          </a:bodyPr>
          <a:lstStyle/>
          <a:p>
            <a:r>
              <a:rPr lang="es-ES_tradnl" sz="3600" b="0" dirty="0" smtClean="0">
                <a:latin typeface="Monotype Corsiva" pitchFamily="66" charset="0"/>
              </a:rPr>
              <a:t>Deformidades de las rodillas:</a:t>
            </a:r>
            <a:endParaRPr lang="en-US" sz="3600" b="0" dirty="0" smtClean="0">
              <a:latin typeface="Monotype Corsiva" pitchFamily="66" charset="0"/>
            </a:endParaRPr>
          </a:p>
          <a:p>
            <a:r>
              <a:rPr lang="es-ES_tradnl" sz="3600" b="0" dirty="0" smtClean="0">
                <a:latin typeface="Monotype Corsiva" pitchFamily="66" charset="0"/>
              </a:rPr>
              <a:t>Rodillas valgas o genuvalgum.</a:t>
            </a:r>
            <a:endParaRPr lang="en-US" sz="3600" b="0" dirty="0" smtClean="0">
              <a:latin typeface="Monotype Corsiva" pitchFamily="66" charset="0"/>
            </a:endParaRPr>
          </a:p>
          <a:p>
            <a:r>
              <a:rPr lang="es-ES_tradnl" sz="3600" b="0" dirty="0" smtClean="0">
                <a:latin typeface="Monotype Corsiva" pitchFamily="66" charset="0"/>
              </a:rPr>
              <a:t>-Rodillas varas o genuvarum.</a:t>
            </a:r>
            <a:endParaRPr lang="en-US" sz="3600" b="0" dirty="0" smtClean="0">
              <a:latin typeface="Monotype Corsiva" pitchFamily="66" charset="0"/>
            </a:endParaRPr>
          </a:p>
          <a:p>
            <a:r>
              <a:rPr lang="es-ES_tradnl" sz="3600" b="0" dirty="0" smtClean="0">
                <a:latin typeface="Monotype Corsiva" pitchFamily="66" charset="0"/>
              </a:rPr>
              <a:t>-Rodillas hiperextendidas o genurecurvatum.</a:t>
            </a:r>
            <a:endParaRPr lang="en-US" sz="3600" b="0" dirty="0" smtClean="0">
              <a:latin typeface="Monotype Corsiva" pitchFamily="66" charset="0"/>
            </a:endParaRPr>
          </a:p>
          <a:p>
            <a:r>
              <a:rPr lang="es-ES_tradnl" sz="3600" b="0" dirty="0" smtClean="0">
                <a:latin typeface="Monotype Corsiva" pitchFamily="66" charset="0"/>
              </a:rPr>
              <a:t>-Rodillas semiflexionadas.</a:t>
            </a:r>
            <a:endParaRPr lang="en-US" sz="3600" b="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917231" y="513244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s-ES_tradnl" sz="3200" dirty="0" smtClean="0">
                <a:latin typeface="Monotype Corsiva" pitchFamily="66" charset="0"/>
              </a:rPr>
              <a:t>Algunas de las secuelas provocadas por las deformidades de las rodillas:</a:t>
            </a:r>
            <a:endParaRPr lang="en-US" sz="3200" dirty="0">
              <a:latin typeface="Monotype Corsiva" pitchFamily="66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417165" y="1902989"/>
            <a:ext cx="8021006" cy="3579849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algn="just"/>
            <a:r>
              <a:rPr lang="es-ES_tradnl" dirty="0" smtClean="0"/>
              <a:t>*</a:t>
            </a:r>
            <a:r>
              <a:rPr lang="es-ES_tradnl" sz="2800" b="0" dirty="0" smtClean="0">
                <a:latin typeface="Monotype Corsiva" pitchFamily="66" charset="0"/>
              </a:rPr>
              <a:t>Afectación de la estética y la simetría de todo el aparato locomotor.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*De ser esta deformidad unilateral puede producir una escoliosis estática.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*Variación de la disposición de la pelvis, lo que a su vez repercute en deformaciones antero posteriores de las curvaturas de la columna vertebral.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*Fatiga durante una pequeña estancia de bipedestación.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*Se producen alteraciones en los meniscos y las superficies articulares.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*Disminuye la tonicidad en lo músculos y ligamentos afectados.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endParaRPr lang="en-US" sz="2800" b="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843489" y="557489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s-ES_tradnl" sz="4400" dirty="0" smtClean="0">
                <a:latin typeface="Monotype Corsiva" pitchFamily="66" charset="0"/>
              </a:rPr>
              <a:t>Objetivo del tratamiento</a:t>
            </a:r>
            <a:endParaRPr lang="en-US" sz="4400" dirty="0">
              <a:latin typeface="Monotype Corsiva" pitchFamily="66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358330" y="1730615"/>
            <a:ext cx="8143932" cy="357984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_tradnl" sz="2800" b="0" dirty="0" smtClean="0">
                <a:latin typeface="Monotype Corsiva" pitchFamily="66" charset="0"/>
              </a:rPr>
              <a:t>* Los tratamientos van encaminados a alongar los ligamentos que están retraídos y tonificar los músculos que están debilitados y equilibrar la carga de los meniscos.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*Lograr la estética y la simetría en todo el aparato locomotor.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*Prevenir una posible escoliosis.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*Evitar deformidades antero posterior de la columna vertebral.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*Lograr una simetría de los hombros y la pelvis.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*Aumentar la resistencia durante la bipedestación.</a:t>
            </a:r>
            <a:endParaRPr lang="en-US" sz="2800" b="0" dirty="0" smtClean="0">
              <a:latin typeface="Monotype Corsiva" pitchFamily="66" charset="0"/>
            </a:endParaRPr>
          </a:p>
          <a:p>
            <a:pPr algn="just"/>
            <a:r>
              <a:rPr lang="es-ES_tradnl" sz="2800" b="0" dirty="0" smtClean="0">
                <a:latin typeface="Monotype Corsiva" pitchFamily="66" charset="0"/>
              </a:rPr>
              <a:t>*Equilibrar la sobrecarga de los meniscos y de las superficies articulares.</a:t>
            </a:r>
            <a:endParaRPr lang="en-US" sz="2800" b="0" dirty="0" smtClean="0">
              <a:latin typeface="Monotype Corsiva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160277" y="60328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s-ES_tradnl" sz="4400" dirty="0" smtClean="0">
                <a:latin typeface="Monotype Corsiva" pitchFamily="66" charset="0"/>
              </a:rPr>
              <a:t>Deformidades de los pies.</a:t>
            </a:r>
            <a:r>
              <a:rPr lang="en-US" sz="4400" dirty="0" smtClean="0">
                <a:latin typeface="Monotype Corsiva" pitchFamily="66" charset="0"/>
              </a:rPr>
              <a:t/>
            </a:r>
            <a:br>
              <a:rPr lang="en-US" sz="4400" dirty="0" smtClean="0">
                <a:latin typeface="Monotype Corsiva" pitchFamily="66" charset="0"/>
              </a:rPr>
            </a:br>
            <a:endParaRPr lang="en-US" sz="4400" dirty="0">
              <a:latin typeface="Monotype Corsiva" pitchFamily="66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637011" y="1690563"/>
            <a:ext cx="7520940" cy="3579849"/>
          </a:xfrm>
        </p:spPr>
        <p:txBody>
          <a:bodyPr>
            <a:normAutofit/>
          </a:bodyPr>
          <a:lstStyle/>
          <a:p>
            <a:pPr algn="just"/>
            <a:r>
              <a:rPr lang="es-VE" sz="3600" b="0" dirty="0" smtClean="0">
                <a:latin typeface="Monotype Corsiva" pitchFamily="66" charset="0"/>
              </a:rPr>
              <a:t>Atendiendo al arco plantar.</a:t>
            </a:r>
            <a:endParaRPr lang="en-US" sz="3600" b="0" dirty="0" smtClean="0">
              <a:latin typeface="Monotype Corsiva" pitchFamily="66" charset="0"/>
            </a:endParaRPr>
          </a:p>
          <a:p>
            <a:pPr lvl="0" algn="just"/>
            <a:r>
              <a:rPr lang="es-ES_tradnl" sz="3600" b="0" dirty="0" smtClean="0">
                <a:latin typeface="Monotype Corsiva" pitchFamily="66" charset="0"/>
              </a:rPr>
              <a:t>Pies Planos.- Cuando hay caída del arco longitudinal interno</a:t>
            </a:r>
            <a:endParaRPr lang="en-US" sz="3600" b="0" dirty="0" smtClean="0">
              <a:latin typeface="Monotype Corsiva" pitchFamily="66" charset="0"/>
            </a:endParaRPr>
          </a:p>
          <a:p>
            <a:pPr lvl="0" algn="just"/>
            <a:r>
              <a:rPr lang="es-ES_tradnl" sz="3600" b="0" dirty="0" smtClean="0">
                <a:latin typeface="Monotype Corsiva" pitchFamily="66" charset="0"/>
              </a:rPr>
              <a:t>Pies Cabos.- Es cuando ambos arcos (los dos longitudinales) están muy elevados.</a:t>
            </a:r>
            <a:endParaRPr lang="en-US" sz="3600" b="0" dirty="0" smtClean="0">
              <a:latin typeface="Monotype Corsiva" pitchFamily="66" charset="0"/>
            </a:endParaRPr>
          </a:p>
          <a:p>
            <a:pPr algn="just"/>
            <a:endParaRPr lang="en-US" sz="3600" b="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</TotalTime>
  <Words>685</Words>
  <Application>Microsoft Office PowerPoint</Application>
  <PresentationFormat>Panorámica</PresentationFormat>
  <Paragraphs>74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Monotype Corsiva</vt:lpstr>
      <vt:lpstr>Wingdings 3</vt:lpstr>
      <vt:lpstr>Espiral</vt:lpstr>
      <vt:lpstr>Presentación de PowerPoint</vt:lpstr>
      <vt:lpstr>Deformidades de la columna vertebral</vt:lpstr>
      <vt:lpstr>Clasificación de la escoliosis. </vt:lpstr>
      <vt:lpstr>Deformidades de la columna vertebral</vt:lpstr>
      <vt:lpstr>Objetivo del tratamiento</vt:lpstr>
      <vt:lpstr>Deformidades de los miembros INFERIORES.</vt:lpstr>
      <vt:lpstr>Algunas de las secuelas provocadas por las deformidades de las rodillas:</vt:lpstr>
      <vt:lpstr>Objetivo del tratamiento</vt:lpstr>
      <vt:lpstr>Deformidades de los pies. </vt:lpstr>
      <vt:lpstr>Deformidades de los pies. </vt:lpstr>
      <vt:lpstr>Objetivos de los tratamientos. </vt:lpstr>
      <vt:lpstr>Objetivos de los tratamientos. </vt:lpstr>
      <vt:lpstr>Muchas Gracias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Beneficios del Ejercicio Físico en el infarto agudo de miocardio.</dc:title>
  <dc:creator>Emanuel</dc:creator>
  <cp:lastModifiedBy>Deporte</cp:lastModifiedBy>
  <cp:revision>9</cp:revision>
  <dcterms:created xsi:type="dcterms:W3CDTF">2019-05-04T06:05:44Z</dcterms:created>
  <dcterms:modified xsi:type="dcterms:W3CDTF">2008-01-01T06:32:31Z</dcterms:modified>
</cp:coreProperties>
</file>