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6" r:id="rId7"/>
    <p:sldId id="261" r:id="rId8"/>
    <p:sldId id="260" r:id="rId9"/>
    <p:sldId id="262" r:id="rId10"/>
    <p:sldId id="263" r:id="rId11"/>
    <p:sldId id="267" r:id="rId12"/>
    <p:sldId id="264" r:id="rId13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C4C90-D508-0C13-97E6-DFDF21E77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99D7CC-D5BD-B4D8-C392-98C4A05E1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66F0C1-9097-4B0E-4420-F9C00326B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E4534-A72C-719B-D6FC-AEBFC601D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35CC9-C1C7-52E8-FE5D-164AE7179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2651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DF33D-9514-074E-2CDE-6DBE0CFBA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870362-590A-CC9E-355A-B711535B2E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AB98D-6096-BFE9-0011-7ED7A2BC8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904C0-6238-205F-FB7C-68E18C52B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AB728-24A9-84E0-7847-71E9C48B6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9725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EB405F-0791-885C-9FD1-41321D566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56692A-CCAC-0D28-BA9D-434595BE0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60F78-40DB-E64C-8569-A885F3B77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DDCA5-F760-7078-CA0C-F6F9889C7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A5077-B9E5-1279-DD48-D2C9834AF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895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E1C95-FDEC-0170-BD0C-07AAF1A32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4A9B0-D851-E905-98EE-2242D08A5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B02B7-1C36-A8F7-3A15-4EEA03CEF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113FC-C48F-8B30-1843-8BA1E08D8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CBF87-0EC2-9673-7492-FA3BE0718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23689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AB016-D8B0-FA2D-1D87-2D1AE4D27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B6CF7-7423-5482-DA86-39BF3D1DF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C48F7-59B9-F738-8B10-E147A3C9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E5F2D-27D0-D3F7-18AD-76BFD63F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97C0A-9EC8-535E-3D15-905C865D7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1194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0761-EC10-EBED-8015-81789BCF9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4E965-4275-C3CC-52DC-98E4DF58D6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2C33C-61E3-C5A0-BA41-F43BDA1A1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1F3A78-5A9E-E9E5-DE29-948E26077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AF98D-3E3F-D743-BD04-32FDC20FE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7AF18E-A2A3-412B-2F83-01285CB6D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5369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A41D5-B0F6-0565-E172-617320E7A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86614-91E5-96B9-8DFD-9170D8B64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2B2CE0-50CF-6E11-BECC-15B09397A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1A3605-DF7B-BFB2-F553-B401199B94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158C79-7050-124C-34D6-B033B34A66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F32453-1885-453B-9EA0-1AF99D533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F48102-BDBF-FF02-F7C8-E5AF7B4B9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26B9F6-22D4-A5D2-D099-8159F4B0E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55814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F5E2A-3EA5-E85F-3168-F4B7839CA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67148F-F296-72E8-10CA-F2B4827C1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632456-8CF9-B878-DD22-4EDAEF7DE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BDE94-482F-533D-C4C7-01F73C283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2970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C32558-A083-0B17-B338-B168947F4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1BD68C-F739-06BE-B5EA-674DC6210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5CC-F63A-32DA-71F3-779857B97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870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CF61D-0F3D-3CD3-7BDE-7007CC870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25BBC-B79A-95A7-9908-8B292EC09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E0A4F5-3E5E-6C55-1368-FBF51315E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43DA3C-F7DE-8F3F-5B37-136A3DB64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ED29B-3A89-6A84-A84A-63281BF20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1E39AC-6D40-E069-F7CC-C8EB03024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21712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4CD91-79B1-649C-9E78-171147331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35EF76-B26A-FAD6-5A7B-FC42CE6BA7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3D077-31BE-2EDC-22FC-90E161492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5E4D2-F34D-9B1F-41B2-C3D1F6F30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81E1A4-A1C5-6CB9-941D-85BB4C1A7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AA411-6585-5875-82C6-C5E950D20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5504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103AFF-EEFD-F0E2-B51B-240200FA5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B371A-330F-22A4-EE59-590AE6ED9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4578F-0742-E474-0145-7EF47B649D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316E0-2E38-4E1D-90EE-4FDA8A9FAD50}" type="datetimeFigureOut">
              <a:rPr lang="es-US" smtClean="0"/>
              <a:t>9/29/2025</a:t>
            </a:fld>
            <a:endParaRPr lang="es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7B1BB-06E1-EA9C-BC39-7889C34D0D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BC99F-8B62-2E47-A928-7537AFF07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26548-04FA-4527-A6FA-49340233490A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3579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2BE26-1228-C9A7-5AE2-E059E9C5A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2839"/>
            <a:ext cx="10515600" cy="1325563"/>
          </a:xfrm>
        </p:spPr>
        <p:txBody>
          <a:bodyPr/>
          <a:lstStyle/>
          <a:p>
            <a:pPr algn="ctr"/>
            <a:r>
              <a:rPr lang="es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RECEPCIÓN MASIVA DE HERIDOS y LESIONADOS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7672D-983D-7688-8AF0-824663F87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25083"/>
            <a:ext cx="10515600" cy="3225346"/>
          </a:xfrm>
        </p:spPr>
        <p:txBody>
          <a:bodyPr/>
          <a:lstStyle/>
          <a:p>
            <a:r>
              <a:rPr lang="es-US" dirty="0"/>
              <a:t>Al decretarse el paso a la completa disposición para la defensa (CDD) del territorio se procede a la ejecución del Plan para la Recepción de Heridos y Lesionados (PRHL) que conlleva igualmente a la activación del Plan de Evacuación y Liberación de Camas (PELC) del hospital.  </a:t>
            </a:r>
          </a:p>
          <a:p>
            <a:endParaRPr lang="es-US" dirty="0"/>
          </a:p>
          <a:p>
            <a:r>
              <a:rPr lang="es-US" dirty="0"/>
              <a:t>Para asegurar su adecuada ejecución se cumplen los siguientes aspectos</a:t>
            </a:r>
          </a:p>
        </p:txBody>
      </p:sp>
    </p:spTree>
    <p:extLst>
      <p:ext uri="{BB962C8B-B14F-4D97-AF65-F5344CB8AC3E}">
        <p14:creationId xmlns:p14="http://schemas.microsoft.com/office/powerpoint/2010/main" val="870916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9955E-89C3-B6A3-E5F6-DA8941CC6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7104"/>
          </a:xfrm>
        </p:spPr>
        <p:txBody>
          <a:bodyPr>
            <a:normAutofit fontScale="90000"/>
          </a:bodyPr>
          <a:lstStyle/>
          <a:p>
            <a:pPr algn="ctr"/>
            <a:br>
              <a:rPr lang="es-US" dirty="0"/>
            </a:br>
            <a:br>
              <a:rPr lang="es-US" dirty="0"/>
            </a:br>
            <a:r>
              <a:rPr lang="es-US" dirty="0"/>
              <a:t>CLASIFICACIÓN o TRIAGE</a:t>
            </a:r>
            <a:br>
              <a:rPr lang="es-US" dirty="0"/>
            </a:br>
            <a:r>
              <a:rPr lang="es-US" dirty="0"/>
              <a:t>categorías :</a:t>
            </a:r>
            <a:br>
              <a:rPr lang="es-US" dirty="0"/>
            </a:br>
            <a:br>
              <a:rPr lang="es-US" dirty="0"/>
            </a:br>
            <a:endParaRPr lang="es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CD0B4-D297-B52D-9073-45969489B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26DE22-7646-F16D-DC52-CA0E0884D8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859" y="2263498"/>
            <a:ext cx="10403912" cy="422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522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6C0D8-F0F4-6073-26A3-76D87860B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9132"/>
          </a:xfrm>
        </p:spPr>
        <p:txBody>
          <a:bodyPr>
            <a:normAutofit fontScale="90000"/>
          </a:bodyPr>
          <a:lstStyle/>
          <a:p>
            <a:pPr algn="ctr"/>
            <a:br>
              <a:rPr lang="es-US" dirty="0"/>
            </a:br>
            <a:r>
              <a:rPr lang="es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 RECEPCION MASIVA DE INTOXICADOS POR SUSTANCIAS QUIMICAS</a:t>
            </a:r>
            <a:br>
              <a:rPr lang="es-US" dirty="0"/>
            </a:br>
            <a:endParaRPr lang="es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1DCB3-75F7-077B-EFC7-038F7014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214" y="1404258"/>
            <a:ext cx="10515600" cy="941275"/>
          </a:xfrm>
        </p:spPr>
        <p:txBody>
          <a:bodyPr/>
          <a:lstStyle/>
          <a:p>
            <a:pPr algn="ctr"/>
            <a:r>
              <a:rPr lang="es-BO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PARTICULARIDADES</a:t>
            </a:r>
          </a:p>
          <a:p>
            <a:pPr algn="ctr"/>
            <a:endParaRPr lang="es-US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E1CD38-1DB4-7FF0-B21A-62867E068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543" y="1957017"/>
            <a:ext cx="11342913" cy="490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236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6D8A2-27C3-DE82-173A-0F3C554C7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980C6-89A5-8C03-1EFE-E37FDDE22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78431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2F739-B6C8-2E63-7B0B-A5474C879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6228" y="1262743"/>
            <a:ext cx="4953000" cy="751114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Arial" panose="020B0604020202020204" pitchFamily="34" charset="0"/>
                <a:ea typeface="Times New Roman" panose="02020603050405020304" pitchFamily="18" charset="0"/>
              </a:rPr>
              <a:t>DIRECCIÓN y MANDO</a:t>
            </a:r>
            <a:endParaRPr lang="es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3A85B-C55E-4B7A-6F39-17681CF7F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1486" y="2612571"/>
            <a:ext cx="9666513" cy="3069772"/>
          </a:xfrm>
        </p:spPr>
        <p:txBody>
          <a:bodyPr>
            <a:normAutofit/>
          </a:bodyPr>
          <a:lstStyle/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endParaRPr lang="es-ES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El Oficial de Guardia puntualiza los siguientes datos con el que llama para informar:</a:t>
            </a: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endParaRPr lang="es-ES" sz="1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endParaRPr lang="es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s-E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Lugar del hecho</a:t>
            </a: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endParaRPr lang="es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s-E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Nombre y apellidos, número de carné y dirección del que llama</a:t>
            </a: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endParaRPr lang="es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s-E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Cantidad de heridos lesionados y fallecidos</a:t>
            </a: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endParaRPr lang="es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s-E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Tipo de accidente </a:t>
            </a: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endParaRPr lang="es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s-E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 caso de llegar accidentados por sus medios el oficial de la PNR del </a:t>
            </a: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endParaRPr lang="es-ES" sz="18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s-E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Centro Urgencia informara al OG de inmediato.</a:t>
            </a:r>
            <a:endParaRPr lang="es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790277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7F642-F6E1-D89F-C01F-60481F2FB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inmediato procederá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520C1-ACDA-1115-436E-45B5A02E7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8" y="2293711"/>
            <a:ext cx="10787743" cy="4351338"/>
          </a:xfrm>
        </p:spPr>
        <p:txBody>
          <a:bodyPr>
            <a:normAutofit fontScale="92500" lnSpcReduction="10000"/>
          </a:bodyPr>
          <a:lstStyle/>
          <a:p>
            <a:r>
              <a:rPr lang="es-US" dirty="0"/>
              <a:t></a:t>
            </a:r>
            <a:r>
              <a:rPr lang="es-US" b="1" u="sng" dirty="0"/>
              <a:t>Avisar</a:t>
            </a:r>
            <a:r>
              <a:rPr lang="es-US" dirty="0"/>
              <a:t> a los integrantes de las guardias médicas de la nueva situación.</a:t>
            </a:r>
          </a:p>
          <a:p>
            <a:r>
              <a:rPr lang="es-US" dirty="0"/>
              <a:t></a:t>
            </a:r>
            <a:r>
              <a:rPr lang="es-US" b="1" u="sng" dirty="0"/>
              <a:t>la entrega de los Planes </a:t>
            </a:r>
            <a:r>
              <a:rPr lang="es-US" dirty="0"/>
              <a:t>por al Departamento de Admisión (de    Evacuación y Estado de Pacientes de los Servicios y Salas del hospital. )</a:t>
            </a:r>
          </a:p>
          <a:p>
            <a:pPr marL="0" indent="0">
              <a:buNone/>
            </a:pPr>
            <a:r>
              <a:rPr lang="es-US" dirty="0"/>
              <a:t></a:t>
            </a:r>
            <a:r>
              <a:rPr lang="es-US" b="1" u="sng" dirty="0"/>
              <a:t>Informar al :</a:t>
            </a:r>
          </a:p>
          <a:p>
            <a:pPr marL="0" indent="0">
              <a:buNone/>
            </a:pPr>
            <a:r>
              <a:rPr lang="es-US" b="1" u="sng" dirty="0"/>
              <a:t>Supervisor de Enfermería </a:t>
            </a:r>
            <a:r>
              <a:rPr lang="es-US" dirty="0"/>
              <a:t> la situación para que    proceda, activar la  ejecución del PELC, </a:t>
            </a:r>
          </a:p>
          <a:p>
            <a:pPr marL="0" indent="0">
              <a:buNone/>
            </a:pPr>
            <a:r>
              <a:rPr lang="es-US" b="1" u="sng" dirty="0"/>
              <a:t>el Jefe de la Guardia Médica </a:t>
            </a:r>
            <a:r>
              <a:rPr lang="es-US" dirty="0"/>
              <a:t>al frente de la actividad Asistencial para la ejecución del PRHL.</a:t>
            </a:r>
          </a:p>
          <a:p>
            <a:r>
              <a:rPr lang="es-US" dirty="0"/>
              <a:t></a:t>
            </a:r>
            <a:r>
              <a:rPr lang="es-US" b="1" dirty="0"/>
              <a:t>Preparar</a:t>
            </a:r>
            <a:r>
              <a:rPr lang="es-US" dirty="0"/>
              <a:t> aplicación del Plan de Aviso y Localización del Personal, </a:t>
            </a:r>
          </a:p>
          <a:p>
            <a:r>
              <a:rPr lang="es-US" dirty="0"/>
              <a:t> </a:t>
            </a:r>
            <a:r>
              <a:rPr lang="es-US" b="1" dirty="0"/>
              <a:t>Asegurar</a:t>
            </a:r>
            <a:r>
              <a:rPr lang="es-US" dirty="0"/>
              <a:t> las medidas  de defensa, seguridad, y control del área.</a:t>
            </a: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732265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1CD12-1EA3-0ACB-1F4A-9AA13EB10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ACTIVACION </a:t>
            </a:r>
            <a:br>
              <a:rPr lang="es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Puesto de Mando y Dirección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A4F44-B926-AC5A-86FE-CF7D3E58D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64832"/>
          </a:xfrm>
        </p:spPr>
        <p:txBody>
          <a:bodyPr/>
          <a:lstStyle/>
          <a:p>
            <a:r>
              <a:rPr lang="es-US" dirty="0"/>
              <a:t>Con la llegada del </a:t>
            </a:r>
            <a:r>
              <a:rPr lang="es-US" b="1" dirty="0"/>
              <a:t>equipo de dirección (S+1 horas) </a:t>
            </a:r>
            <a:r>
              <a:rPr lang="es-US" dirty="0"/>
              <a:t>se crea el Puesto de Mando, responsabilizado con la dirección del personal y los recursos sobre la base de la información que se reciba con relación a la carga de heridos y lesionados que debe arribar. </a:t>
            </a:r>
          </a:p>
          <a:p>
            <a:r>
              <a:rPr lang="es-US" dirty="0"/>
              <a:t>Este Puesto de Mando tendrá la información  de:</a:t>
            </a:r>
          </a:p>
          <a:p>
            <a:pPr marL="514350" indent="-514350">
              <a:buFont typeface="+mj-lt"/>
              <a:buAutoNum type="alphaLcParenR"/>
            </a:pPr>
            <a:r>
              <a:rPr lang="es-US" dirty="0"/>
              <a:t> la disponibilidad de camas y </a:t>
            </a:r>
          </a:p>
          <a:p>
            <a:pPr marL="514350" indent="-514350">
              <a:buFont typeface="+mj-lt"/>
              <a:buAutoNum type="alphaLcParenR"/>
            </a:pPr>
            <a:r>
              <a:rPr lang="es-US" dirty="0"/>
              <a:t>la situación del resto de los centros hospitalarios del territorio.</a:t>
            </a:r>
          </a:p>
          <a:p>
            <a:endParaRPr lang="es-US" dirty="0"/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920698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02845-9EFC-4D46-C48C-3D38185A5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S" sz="3200" b="1" dirty="0"/>
              <a:t>ACCIONES PARA LA RECEPCIÓN DE HERIDOS y LESIONADOS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7B89F-F911-77E7-65E7-11345F188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lnSpc>
                <a:spcPct val="200000"/>
              </a:lnSpc>
            </a:pPr>
            <a:r>
              <a:rPr lang="es-BO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Importante</a:t>
            </a:r>
          </a:p>
          <a:p>
            <a:pPr marL="0" marR="0" indent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</a:pPr>
            <a:r>
              <a:rPr lang="es-E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El Jefe de la Guardia de Cirugía :</a:t>
            </a:r>
          </a:p>
          <a:p>
            <a:pPr marL="0" marR="0" indent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</a:pP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Estará responsabilizado, hasta la llegada </a:t>
            </a:r>
            <a:endParaRPr lang="es-E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indent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</a:pP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del equipo de dirección, de la activación de las acciones 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  <a:tabLst>
                <a:tab pos="0" algn="l"/>
              </a:tabLs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</a:rPr>
              <a:t>p</a:t>
            </a: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ara la recepción de heridos y lesionados; tendrá en cuenta 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  <a:tabLst>
                <a:tab pos="0" algn="l"/>
              </a:tabLst>
            </a:pPr>
            <a:r>
              <a:rPr lang="es-E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las siguientes áreas: </a:t>
            </a:r>
            <a:endParaRPr lang="es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</a:pPr>
            <a:r>
              <a:rPr lang="es-ES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US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s-US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2457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E4AEE-E0B9-5BD8-C6DF-C59535D5A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200" y="114754"/>
            <a:ext cx="5029200" cy="1594303"/>
          </a:xfrm>
        </p:spPr>
        <p:txBody>
          <a:bodyPr/>
          <a:lstStyle/>
          <a:p>
            <a:pPr algn="ctr"/>
            <a:r>
              <a:rPr lang="es-US" dirty="0"/>
              <a:t>ÁREA PRINCIPAL: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12663-7894-091B-374E-0C9E311432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601200" cy="939346"/>
          </a:xfrm>
        </p:spPr>
        <p:txBody>
          <a:bodyPr>
            <a:normAutofit/>
          </a:bodyPr>
          <a:lstStyle/>
          <a:p>
            <a:pPr lvl="1"/>
            <a:r>
              <a:rPr lang="es-US" sz="4400" dirty="0"/>
              <a:t>Centro de Emergencias y Trauma </a:t>
            </a:r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39797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B7101-B432-68C3-6DC2-029D0B9CC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3029"/>
            <a:ext cx="10287000" cy="881743"/>
          </a:xfrm>
        </p:spPr>
        <p:txBody>
          <a:bodyPr>
            <a:normAutofit fontScale="90000"/>
          </a:bodyPr>
          <a:lstStyle/>
          <a:p>
            <a:pPr algn="ctr"/>
            <a:br>
              <a:rPr lang="es-US" dirty="0"/>
            </a:br>
            <a:r>
              <a:rPr lang="es-US" sz="3600" dirty="0"/>
              <a:t>ESQUEMA DEL ÁREA PARA LA RECEPCIÓN DE HERIDOS y LESIONADOS</a:t>
            </a:r>
            <a:br>
              <a:rPr lang="es-US" dirty="0"/>
            </a:br>
            <a:endParaRPr lang="es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FCB8DCE-0A65-E45D-D007-2350829911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8686" y="2092456"/>
            <a:ext cx="9742714" cy="3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521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EF0B0-3D87-F34D-C73C-10516E61A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s-US" dirty="0"/>
          </a:p>
          <a:p>
            <a:r>
              <a:rPr lang="es-US" dirty="0"/>
              <a:t>	Sala de Observación de Cirugía</a:t>
            </a:r>
          </a:p>
          <a:p>
            <a:r>
              <a:rPr lang="es-US" dirty="0"/>
              <a:t>	Sala de Observación de Medicina.</a:t>
            </a:r>
          </a:p>
          <a:p>
            <a:r>
              <a:rPr lang="es-US" dirty="0"/>
              <a:t>	Unidad de Cuidados Intensivos de Emergencias.</a:t>
            </a:r>
          </a:p>
          <a:p>
            <a:r>
              <a:rPr lang="es-US" dirty="0"/>
              <a:t>	Salón de Operaciones de Emergencias.</a:t>
            </a:r>
          </a:p>
          <a:p>
            <a:r>
              <a:rPr lang="es-US" dirty="0"/>
              <a:t>	Unidad Quirúrgica de Urgencias.</a:t>
            </a:r>
          </a:p>
          <a:p>
            <a:r>
              <a:rPr lang="es-US" dirty="0"/>
              <a:t>	Unidades de Cuidados Intensivos Cuidados Intermedios, Salas UCIM y UCIQ.</a:t>
            </a:r>
          </a:p>
          <a:p>
            <a:r>
              <a:rPr lang="es-US" dirty="0"/>
              <a:t>	Banco de Sangre de Urgencias.</a:t>
            </a:r>
          </a:p>
          <a:p>
            <a:r>
              <a:rPr lang="es-US" dirty="0"/>
              <a:t>	Laboratorio Clínico de Urgencias.</a:t>
            </a:r>
          </a:p>
          <a:p>
            <a:r>
              <a:rPr lang="es-US" dirty="0"/>
              <a:t>	Tomógrafo.</a:t>
            </a:r>
          </a:p>
          <a:p>
            <a:r>
              <a:rPr lang="es-US" dirty="0"/>
              <a:t>	Ultrasonido de Urgencias</a:t>
            </a:r>
          </a:p>
          <a:p>
            <a:r>
              <a:rPr lang="es-US" dirty="0"/>
              <a:t>	Rayos X de Urgencias.</a:t>
            </a:r>
          </a:p>
          <a:p>
            <a:endParaRPr lang="es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A4C93-0288-A043-AE4D-0D13CB54E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US" dirty="0"/>
              <a:t>ÁREAS ACCESORIAS</a:t>
            </a:r>
          </a:p>
        </p:txBody>
      </p:sp>
    </p:spTree>
    <p:extLst>
      <p:ext uri="{BB962C8B-B14F-4D97-AF65-F5344CB8AC3E}">
        <p14:creationId xmlns:p14="http://schemas.microsoft.com/office/powerpoint/2010/main" val="2178897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A03F7-E530-71E4-D2D1-D8F08AEC7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PREPARACIÓN PARA LA RECEPCIÓN</a:t>
            </a:r>
            <a:br>
              <a:rPr lang="es-US" dirty="0"/>
            </a:br>
            <a:r>
              <a:rPr lang="es-US" dirty="0"/>
              <a:t>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0A358E4-F3D8-3B28-0529-AC60909B85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5923" y="1534885"/>
            <a:ext cx="11105591" cy="4957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52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513</Words>
  <Application>Microsoft Office PowerPoint</Application>
  <PresentationFormat>Widescreen</PresentationFormat>
  <Paragraphs>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LA RECEPCIÓN MASIVA DE HERIDOS y LESIONADOS</vt:lpstr>
      <vt:lpstr>DIRECCIÓN y MANDO</vt:lpstr>
      <vt:lpstr>De inmediato procederá :</vt:lpstr>
      <vt:lpstr>ACTIVACION  del Puesto de Mando y Dirección</vt:lpstr>
      <vt:lpstr>ACCIONES PARA LA RECEPCIÓN DE HERIDOS y LESIONADOS</vt:lpstr>
      <vt:lpstr>ÁREA PRINCIPAL:</vt:lpstr>
      <vt:lpstr> ESQUEMA DEL ÁREA PARA LA RECEPCIÓN DE HERIDOS y LESIONADOS </vt:lpstr>
      <vt:lpstr>ÁREAS ACCESORIAS</vt:lpstr>
      <vt:lpstr>PREPARACIÓN PARA LA RECEPCIÓN  </vt:lpstr>
      <vt:lpstr>  CLASIFICACIÓN o TRIAGE categorías :  </vt:lpstr>
      <vt:lpstr> PLAN DE RECEPCION MASIVA DE INTOXICADOS POR SUSTANCIAS QUIMICAS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RECEPCIÓN MASIVA DE HERIDOS y LESIONADOS</dc:title>
  <dc:creator>Petia Gutierrez</dc:creator>
  <cp:lastModifiedBy>Petia Gutierrez</cp:lastModifiedBy>
  <cp:revision>2</cp:revision>
  <dcterms:created xsi:type="dcterms:W3CDTF">2025-09-30T02:22:18Z</dcterms:created>
  <dcterms:modified xsi:type="dcterms:W3CDTF">2025-09-30T03:53:51Z</dcterms:modified>
</cp:coreProperties>
</file>