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9"/>
  </p:notesMasterIdLst>
  <p:sldIdLst>
    <p:sldId id="280" r:id="rId2"/>
    <p:sldId id="316" r:id="rId3"/>
    <p:sldId id="306" r:id="rId4"/>
    <p:sldId id="317" r:id="rId5"/>
    <p:sldId id="318" r:id="rId6"/>
    <p:sldId id="340" r:id="rId7"/>
    <p:sldId id="341" r:id="rId8"/>
    <p:sldId id="342" r:id="rId9"/>
    <p:sldId id="308" r:id="rId10"/>
    <p:sldId id="309" r:id="rId11"/>
    <p:sldId id="291" r:id="rId12"/>
    <p:sldId id="310" r:id="rId13"/>
    <p:sldId id="305" r:id="rId14"/>
    <p:sldId id="311" r:id="rId15"/>
    <p:sldId id="319" r:id="rId16"/>
    <p:sldId id="320" r:id="rId17"/>
    <p:sldId id="321" r:id="rId18"/>
    <p:sldId id="322" r:id="rId19"/>
    <p:sldId id="323" r:id="rId20"/>
    <p:sldId id="324" r:id="rId21"/>
    <p:sldId id="325" r:id="rId22"/>
    <p:sldId id="326" r:id="rId23"/>
    <p:sldId id="327" r:id="rId24"/>
    <p:sldId id="328" r:id="rId25"/>
    <p:sldId id="343" r:id="rId26"/>
    <p:sldId id="332" r:id="rId27"/>
    <p:sldId id="339" r:id="rId28"/>
    <p:sldId id="334" r:id="rId29"/>
    <p:sldId id="335" r:id="rId30"/>
    <p:sldId id="336" r:id="rId31"/>
    <p:sldId id="337" r:id="rId32"/>
    <p:sldId id="338" r:id="rId33"/>
    <p:sldId id="288" r:id="rId34"/>
    <p:sldId id="294" r:id="rId35"/>
    <p:sldId id="295" r:id="rId36"/>
    <p:sldId id="282" r:id="rId37"/>
    <p:sldId id="307" r:id="rId38"/>
  </p:sldIdLst>
  <p:sldSz cx="9144000" cy="5143500" type="screen16x9"/>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1B1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679" autoAdjust="0"/>
  </p:normalViewPr>
  <p:slideViewPr>
    <p:cSldViewPr>
      <p:cViewPr varScale="1">
        <p:scale>
          <a:sx n="86" d="100"/>
          <a:sy n="86" d="100"/>
        </p:scale>
        <p:origin x="822" y="6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BC85B4-FF32-45C4-97D4-21E1445C7434}" type="datetimeFigureOut">
              <a:rPr lang="es-ES" smtClean="0"/>
              <a:pPr/>
              <a:t>05/09/2024</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08C5F8-0034-49AB-AB3F-56926F3165D6}" type="slidenum">
              <a:rPr lang="es-ES" smtClean="0"/>
              <a:pPr/>
              <a:t>‹Nº›</a:t>
            </a:fld>
            <a:endParaRPr lang="es-ES"/>
          </a:p>
        </p:txBody>
      </p:sp>
    </p:spTree>
    <p:extLst>
      <p:ext uri="{BB962C8B-B14F-4D97-AF65-F5344CB8AC3E}">
        <p14:creationId xmlns:p14="http://schemas.microsoft.com/office/powerpoint/2010/main" val="1544418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a:t>
            </a:fld>
            <a:endParaRPr lang="es-ES"/>
          </a:p>
        </p:txBody>
      </p:sp>
    </p:spTree>
    <p:extLst>
      <p:ext uri="{BB962C8B-B14F-4D97-AF65-F5344CB8AC3E}">
        <p14:creationId xmlns:p14="http://schemas.microsoft.com/office/powerpoint/2010/main" val="2754105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17</a:t>
            </a:fld>
            <a:endParaRPr lang="es-ES"/>
          </a:p>
        </p:txBody>
      </p:sp>
    </p:spTree>
    <p:extLst>
      <p:ext uri="{BB962C8B-B14F-4D97-AF65-F5344CB8AC3E}">
        <p14:creationId xmlns:p14="http://schemas.microsoft.com/office/powerpoint/2010/main" val="17839105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18</a:t>
            </a:fld>
            <a:endParaRPr lang="es-ES"/>
          </a:p>
        </p:txBody>
      </p:sp>
    </p:spTree>
    <p:extLst>
      <p:ext uri="{BB962C8B-B14F-4D97-AF65-F5344CB8AC3E}">
        <p14:creationId xmlns:p14="http://schemas.microsoft.com/office/powerpoint/2010/main" val="2532816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19</a:t>
            </a:fld>
            <a:endParaRPr lang="es-ES"/>
          </a:p>
        </p:txBody>
      </p:sp>
    </p:spTree>
    <p:extLst>
      <p:ext uri="{BB962C8B-B14F-4D97-AF65-F5344CB8AC3E}">
        <p14:creationId xmlns:p14="http://schemas.microsoft.com/office/powerpoint/2010/main" val="5425847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20</a:t>
            </a:fld>
            <a:endParaRPr lang="es-ES"/>
          </a:p>
        </p:txBody>
      </p:sp>
    </p:spTree>
    <p:extLst>
      <p:ext uri="{BB962C8B-B14F-4D97-AF65-F5344CB8AC3E}">
        <p14:creationId xmlns:p14="http://schemas.microsoft.com/office/powerpoint/2010/main" val="220807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21</a:t>
            </a:fld>
            <a:endParaRPr lang="es-ES"/>
          </a:p>
        </p:txBody>
      </p:sp>
    </p:spTree>
    <p:extLst>
      <p:ext uri="{BB962C8B-B14F-4D97-AF65-F5344CB8AC3E}">
        <p14:creationId xmlns:p14="http://schemas.microsoft.com/office/powerpoint/2010/main" val="3759764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22</a:t>
            </a:fld>
            <a:endParaRPr lang="es-ES"/>
          </a:p>
        </p:txBody>
      </p:sp>
    </p:spTree>
    <p:extLst>
      <p:ext uri="{BB962C8B-B14F-4D97-AF65-F5344CB8AC3E}">
        <p14:creationId xmlns:p14="http://schemas.microsoft.com/office/powerpoint/2010/main" val="1858487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23</a:t>
            </a:fld>
            <a:endParaRPr lang="es-ES"/>
          </a:p>
        </p:txBody>
      </p:sp>
    </p:spTree>
    <p:extLst>
      <p:ext uri="{BB962C8B-B14F-4D97-AF65-F5344CB8AC3E}">
        <p14:creationId xmlns:p14="http://schemas.microsoft.com/office/powerpoint/2010/main" val="20030441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24</a:t>
            </a:fld>
            <a:endParaRPr lang="es-ES"/>
          </a:p>
        </p:txBody>
      </p:sp>
    </p:spTree>
    <p:extLst>
      <p:ext uri="{BB962C8B-B14F-4D97-AF65-F5344CB8AC3E}">
        <p14:creationId xmlns:p14="http://schemas.microsoft.com/office/powerpoint/2010/main" val="17209762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29</a:t>
            </a:fld>
            <a:endParaRPr lang="es-ES"/>
          </a:p>
        </p:txBody>
      </p:sp>
    </p:spTree>
    <p:extLst>
      <p:ext uri="{BB962C8B-B14F-4D97-AF65-F5344CB8AC3E}">
        <p14:creationId xmlns:p14="http://schemas.microsoft.com/office/powerpoint/2010/main" val="36854216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30</a:t>
            </a:fld>
            <a:endParaRPr lang="es-ES"/>
          </a:p>
        </p:txBody>
      </p:sp>
    </p:spTree>
    <p:extLst>
      <p:ext uri="{BB962C8B-B14F-4D97-AF65-F5344CB8AC3E}">
        <p14:creationId xmlns:p14="http://schemas.microsoft.com/office/powerpoint/2010/main" val="2179451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3</a:t>
            </a:fld>
            <a:endParaRPr lang="es-ES"/>
          </a:p>
        </p:txBody>
      </p:sp>
    </p:spTree>
    <p:extLst>
      <p:ext uri="{BB962C8B-B14F-4D97-AF65-F5344CB8AC3E}">
        <p14:creationId xmlns:p14="http://schemas.microsoft.com/office/powerpoint/2010/main" val="9756641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31</a:t>
            </a:fld>
            <a:endParaRPr lang="es-ES"/>
          </a:p>
        </p:txBody>
      </p:sp>
    </p:spTree>
    <p:extLst>
      <p:ext uri="{BB962C8B-B14F-4D97-AF65-F5344CB8AC3E}">
        <p14:creationId xmlns:p14="http://schemas.microsoft.com/office/powerpoint/2010/main" val="33162866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32</a:t>
            </a:fld>
            <a:endParaRPr lang="es-ES"/>
          </a:p>
        </p:txBody>
      </p:sp>
    </p:spTree>
    <p:extLst>
      <p:ext uri="{BB962C8B-B14F-4D97-AF65-F5344CB8AC3E}">
        <p14:creationId xmlns:p14="http://schemas.microsoft.com/office/powerpoint/2010/main" val="1811191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E908C5F8-0034-49AB-AB3F-56926F3165D6}" type="slidenum">
              <a:rPr lang="es-ES" smtClean="0"/>
              <a:pPr/>
              <a:t>33</a:t>
            </a:fld>
            <a:endParaRPr lang="es-ES"/>
          </a:p>
        </p:txBody>
      </p:sp>
    </p:spTree>
    <p:extLst>
      <p:ext uri="{BB962C8B-B14F-4D97-AF65-F5344CB8AC3E}">
        <p14:creationId xmlns:p14="http://schemas.microsoft.com/office/powerpoint/2010/main" val="2729415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4</a:t>
            </a:fld>
            <a:endParaRPr lang="es-ES"/>
          </a:p>
        </p:txBody>
      </p:sp>
    </p:spTree>
    <p:extLst>
      <p:ext uri="{BB962C8B-B14F-4D97-AF65-F5344CB8AC3E}">
        <p14:creationId xmlns:p14="http://schemas.microsoft.com/office/powerpoint/2010/main" val="1933312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5</a:t>
            </a:fld>
            <a:endParaRPr lang="es-ES"/>
          </a:p>
        </p:txBody>
      </p:sp>
    </p:spTree>
    <p:extLst>
      <p:ext uri="{BB962C8B-B14F-4D97-AF65-F5344CB8AC3E}">
        <p14:creationId xmlns:p14="http://schemas.microsoft.com/office/powerpoint/2010/main" val="1748080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6</a:t>
            </a:fld>
            <a:endParaRPr lang="es-ES"/>
          </a:p>
        </p:txBody>
      </p:sp>
    </p:spTree>
    <p:extLst>
      <p:ext uri="{BB962C8B-B14F-4D97-AF65-F5344CB8AC3E}">
        <p14:creationId xmlns:p14="http://schemas.microsoft.com/office/powerpoint/2010/main" val="2704503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7</a:t>
            </a:fld>
            <a:endParaRPr lang="es-ES"/>
          </a:p>
        </p:txBody>
      </p:sp>
    </p:spTree>
    <p:extLst>
      <p:ext uri="{BB962C8B-B14F-4D97-AF65-F5344CB8AC3E}">
        <p14:creationId xmlns:p14="http://schemas.microsoft.com/office/powerpoint/2010/main" val="3023494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8</a:t>
            </a:fld>
            <a:endParaRPr lang="es-ES"/>
          </a:p>
        </p:txBody>
      </p:sp>
    </p:spTree>
    <p:extLst>
      <p:ext uri="{BB962C8B-B14F-4D97-AF65-F5344CB8AC3E}">
        <p14:creationId xmlns:p14="http://schemas.microsoft.com/office/powerpoint/2010/main" val="1274189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15</a:t>
            </a:fld>
            <a:endParaRPr lang="es-ES"/>
          </a:p>
        </p:txBody>
      </p:sp>
    </p:spTree>
    <p:extLst>
      <p:ext uri="{BB962C8B-B14F-4D97-AF65-F5344CB8AC3E}">
        <p14:creationId xmlns:p14="http://schemas.microsoft.com/office/powerpoint/2010/main" val="33435696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16</a:t>
            </a:fld>
            <a:endParaRPr lang="es-ES"/>
          </a:p>
        </p:txBody>
      </p:sp>
    </p:spTree>
    <p:extLst>
      <p:ext uri="{BB962C8B-B14F-4D97-AF65-F5344CB8AC3E}">
        <p14:creationId xmlns:p14="http://schemas.microsoft.com/office/powerpoint/2010/main" val="1164150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s-E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s-ES"/>
          </a:p>
        </p:txBody>
      </p:sp>
      <p:sp>
        <p:nvSpPr>
          <p:cNvPr id="4" name="Date Placeholder 3"/>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156153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1597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s-E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1516491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183274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s-E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15232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957368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s-E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070217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Date Placeholder 2"/>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84066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3851220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s-E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62355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s-E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1853186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a:t>Click to edit Master title style</a:t>
            </a:r>
            <a:endParaRPr lang="es-E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C2BED69-75F4-480B-8A00-0C85B9F39041}" type="datetimeFigureOut">
              <a:rPr lang="es-ES" smtClean="0"/>
              <a:pPr/>
              <a:t>05/09/2024</a:t>
            </a:fld>
            <a:endParaRPr lang="es-E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A5500EA-CE75-4930-AA28-91A4660B6C07}" type="slidenum">
              <a:rPr lang="es-ES" smtClean="0"/>
              <a:pPr/>
              <a:t>‹Nº›</a:t>
            </a:fld>
            <a:endParaRPr lang="es-ES"/>
          </a:p>
        </p:txBody>
      </p:sp>
    </p:spTree>
    <p:extLst>
      <p:ext uri="{BB962C8B-B14F-4D97-AF65-F5344CB8AC3E}">
        <p14:creationId xmlns:p14="http://schemas.microsoft.com/office/powerpoint/2010/main" val="54040682"/>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solidFill>
          <a:schemeClr val="tx1">
            <a:lumMod val="10000"/>
            <a:lumOff val="90000"/>
          </a:schemeClr>
        </a:solidFill>
        <a:effectLst/>
      </p:bgPr>
    </p:bg>
    <p:spTree>
      <p:nvGrpSpPr>
        <p:cNvPr id="1" name=""/>
        <p:cNvGrpSpPr/>
        <p:nvPr/>
      </p:nvGrpSpPr>
      <p:grpSpPr>
        <a:xfrm>
          <a:off x="0" y="0"/>
          <a:ext cx="0" cy="0"/>
          <a:chOff x="0" y="0"/>
          <a:chExt cx="0" cy="0"/>
        </a:xfrm>
      </p:grpSpPr>
      <p:grpSp>
        <p:nvGrpSpPr>
          <p:cNvPr id="13" name="Group 12"/>
          <p:cNvGrpSpPr/>
          <p:nvPr/>
        </p:nvGrpSpPr>
        <p:grpSpPr>
          <a:xfrm>
            <a:off x="152400" y="424652"/>
            <a:ext cx="5105400" cy="4239615"/>
            <a:chOff x="468879" y="146235"/>
            <a:chExt cx="3873356" cy="5521561"/>
          </a:xfrm>
          <a:blipFill>
            <a:blip r:embed="rId2">
              <a:extLst>
                <a:ext uri="{28A0092B-C50C-407E-A947-70E740481C1C}">
                  <a14:useLocalDpi xmlns:a14="http://schemas.microsoft.com/office/drawing/2010/main" val="0"/>
                </a:ext>
              </a:extLst>
            </a:blip>
            <a:stretch>
              <a:fillRect/>
            </a:stretch>
          </a:blipFill>
          <a:effectLst>
            <a:outerShdw blurRad="63500" sx="102000" sy="102000" algn="ctr" rotWithShape="0">
              <a:prstClr val="black">
                <a:alpha val="40000"/>
              </a:prstClr>
            </a:outerShdw>
          </a:effectLst>
        </p:grpSpPr>
        <p:sp>
          <p:nvSpPr>
            <p:cNvPr id="8" name="Diamond 7"/>
            <p:cNvSpPr/>
            <p:nvPr/>
          </p:nvSpPr>
          <p:spPr>
            <a:xfrm>
              <a:off x="738931" y="514350"/>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2" name="Diamond 11"/>
            <p:cNvSpPr/>
            <p:nvPr/>
          </p:nvSpPr>
          <p:spPr>
            <a:xfrm>
              <a:off x="1888937" y="4215109"/>
              <a:ext cx="1017164" cy="145268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4" name="Diamond 13"/>
            <p:cNvSpPr/>
            <p:nvPr/>
          </p:nvSpPr>
          <p:spPr>
            <a:xfrm>
              <a:off x="1585885" y="1733550"/>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5" name="Diamond 14"/>
            <p:cNvSpPr/>
            <p:nvPr/>
          </p:nvSpPr>
          <p:spPr>
            <a:xfrm>
              <a:off x="2438400" y="2952750"/>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7" name="Diamond 16"/>
            <p:cNvSpPr/>
            <p:nvPr/>
          </p:nvSpPr>
          <p:spPr>
            <a:xfrm>
              <a:off x="2438400" y="519184"/>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8" name="Diamond 17"/>
            <p:cNvSpPr/>
            <p:nvPr/>
          </p:nvSpPr>
          <p:spPr>
            <a:xfrm>
              <a:off x="738930" y="2952750"/>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9" name="Diamond 18"/>
            <p:cNvSpPr/>
            <p:nvPr/>
          </p:nvSpPr>
          <p:spPr>
            <a:xfrm>
              <a:off x="3325071" y="2170324"/>
              <a:ext cx="1017164" cy="145268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20" name="Diamond 19"/>
            <p:cNvSpPr/>
            <p:nvPr/>
          </p:nvSpPr>
          <p:spPr>
            <a:xfrm>
              <a:off x="1894070" y="146235"/>
              <a:ext cx="1017164" cy="145268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21" name="Diamond 20"/>
            <p:cNvSpPr/>
            <p:nvPr/>
          </p:nvSpPr>
          <p:spPr>
            <a:xfrm>
              <a:off x="468879" y="2154780"/>
              <a:ext cx="1017164" cy="145268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grpSp>
      <p:grpSp>
        <p:nvGrpSpPr>
          <p:cNvPr id="9" name="Group 8"/>
          <p:cNvGrpSpPr/>
          <p:nvPr/>
        </p:nvGrpSpPr>
        <p:grpSpPr>
          <a:xfrm>
            <a:off x="5507556" y="4551083"/>
            <a:ext cx="3357286" cy="226368"/>
            <a:chOff x="7260955" y="3762803"/>
            <a:chExt cx="4476381" cy="301824"/>
          </a:xfrm>
          <a:solidFill>
            <a:schemeClr val="accent2"/>
          </a:solidFill>
          <a:effectLst>
            <a:outerShdw blurRad="50800" dist="38100" dir="5400000" algn="t" rotWithShape="0">
              <a:prstClr val="black">
                <a:alpha val="40000"/>
              </a:prstClr>
            </a:outerShdw>
          </a:effectLst>
        </p:grpSpPr>
        <p:cxnSp>
          <p:nvCxnSpPr>
            <p:cNvPr id="5" name="Straight Connector 4"/>
            <p:cNvCxnSpPr/>
            <p:nvPr/>
          </p:nvCxnSpPr>
          <p:spPr>
            <a:xfrm>
              <a:off x="7260955" y="3916295"/>
              <a:ext cx="1960536" cy="0"/>
            </a:xfrm>
            <a:prstGeom prst="line">
              <a:avLst/>
            </a:prstGeom>
            <a:grpFill/>
            <a:ln w="762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9776800" y="3913715"/>
              <a:ext cx="1960536" cy="0"/>
            </a:xfrm>
            <a:prstGeom prst="line">
              <a:avLst/>
            </a:prstGeom>
            <a:grpFill/>
            <a:ln w="762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4-Point Star 6"/>
            <p:cNvSpPr/>
            <p:nvPr/>
          </p:nvSpPr>
          <p:spPr>
            <a:xfrm>
              <a:off x="9384224" y="3762803"/>
              <a:ext cx="247973" cy="301824"/>
            </a:xfrm>
            <a:prstGeom prst="star4">
              <a:avLst>
                <a:gd name="adj" fmla="val 17635"/>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effectLst>
                  <a:outerShdw blurRad="38100" dist="38100" dir="2700000" algn="tl">
                    <a:srgbClr val="000000">
                      <a:alpha val="43137"/>
                    </a:srgbClr>
                  </a:outerShdw>
                </a:effectLst>
              </a:endParaRPr>
            </a:p>
          </p:txBody>
        </p:sp>
      </p:grpSp>
      <p:grpSp>
        <p:nvGrpSpPr>
          <p:cNvPr id="24" name="Group 23"/>
          <p:cNvGrpSpPr/>
          <p:nvPr/>
        </p:nvGrpSpPr>
        <p:grpSpPr>
          <a:xfrm>
            <a:off x="5507556" y="361950"/>
            <a:ext cx="3357286" cy="226368"/>
            <a:chOff x="7260955" y="3762803"/>
            <a:chExt cx="4476381" cy="301824"/>
          </a:xfrm>
          <a:solidFill>
            <a:schemeClr val="accent2"/>
          </a:solidFill>
          <a:effectLst>
            <a:outerShdw blurRad="50800" dist="38100" dir="5400000" algn="t" rotWithShape="0">
              <a:prstClr val="black">
                <a:alpha val="40000"/>
              </a:prstClr>
            </a:outerShdw>
          </a:effectLst>
        </p:grpSpPr>
        <p:cxnSp>
          <p:nvCxnSpPr>
            <p:cNvPr id="25" name="Straight Connector 24"/>
            <p:cNvCxnSpPr/>
            <p:nvPr/>
          </p:nvCxnSpPr>
          <p:spPr>
            <a:xfrm>
              <a:off x="7260955" y="3916295"/>
              <a:ext cx="1960536" cy="0"/>
            </a:xfrm>
            <a:prstGeom prst="line">
              <a:avLst/>
            </a:prstGeom>
            <a:grpFill/>
            <a:ln w="762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9776800" y="3913715"/>
              <a:ext cx="1960536" cy="0"/>
            </a:xfrm>
            <a:prstGeom prst="line">
              <a:avLst/>
            </a:prstGeom>
            <a:grpFill/>
            <a:ln w="762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7" name="4-Point Star 26"/>
            <p:cNvSpPr/>
            <p:nvPr/>
          </p:nvSpPr>
          <p:spPr>
            <a:xfrm>
              <a:off x="9384224" y="3762803"/>
              <a:ext cx="247973" cy="301824"/>
            </a:xfrm>
            <a:prstGeom prst="star4">
              <a:avLst>
                <a:gd name="adj" fmla="val 17635"/>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effectLst>
                  <a:outerShdw blurRad="38100" dist="38100" dir="2700000" algn="tl">
                    <a:srgbClr val="000000">
                      <a:alpha val="43137"/>
                    </a:srgbClr>
                  </a:outerShdw>
                </a:effectLst>
              </a:endParaRPr>
            </a:p>
          </p:txBody>
        </p:sp>
      </p:grpSp>
      <p:sp>
        <p:nvSpPr>
          <p:cNvPr id="10" name="CuadroTexto 9"/>
          <p:cNvSpPr txBox="1"/>
          <p:nvPr/>
        </p:nvSpPr>
        <p:spPr>
          <a:xfrm>
            <a:off x="11146356" y="2627190"/>
            <a:ext cx="1236649" cy="2895600"/>
          </a:xfrm>
          <a:prstGeom prst="rect">
            <a:avLst/>
          </a:prstGeom>
          <a:noFill/>
        </p:spPr>
        <p:txBody>
          <a:bodyPr wrap="square" rtlCol="0">
            <a:spAutoFit/>
          </a:bodyPr>
          <a:lstStyle/>
          <a:p>
            <a:endParaRPr lang="es-ES" dirty="0"/>
          </a:p>
        </p:txBody>
      </p:sp>
      <p:sp>
        <p:nvSpPr>
          <p:cNvPr id="11" name="Rectangle 5"/>
          <p:cNvSpPr>
            <a:spLocks noChangeArrowheads="1"/>
          </p:cNvSpPr>
          <p:nvPr/>
        </p:nvSpPr>
        <p:spPr bwMode="auto">
          <a:xfrm>
            <a:off x="5353473" y="1628573"/>
            <a:ext cx="35306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2800" b="1"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ORIENTACIONES METODOLÓGICAS PARA EL </a:t>
            </a:r>
            <a:r>
              <a:rPr lang="es-ES" sz="2800" b="1" dirty="0" smtClean="0">
                <a:solidFill>
                  <a:srgbClr val="000000"/>
                </a:solidFill>
                <a:ea typeface="Times New Roman" panose="02020603050405020304" pitchFamily="18" charset="0"/>
                <a:cs typeface="Arial" panose="020B0604020202020204" pitchFamily="34" charset="0"/>
              </a:rPr>
              <a:t> </a:t>
            </a:r>
            <a:r>
              <a:rPr lang="es-ES" sz="2800" b="1" dirty="0">
                <a:solidFill>
                  <a:srgbClr val="000000"/>
                </a:solidFill>
                <a:ea typeface="Times New Roman" panose="02020603050405020304" pitchFamily="18" charset="0"/>
                <a:cs typeface="Arial" panose="020B0604020202020204" pitchFamily="34" charset="0"/>
              </a:rPr>
              <a:t>CURSO </a:t>
            </a:r>
            <a:r>
              <a:rPr lang="es-ES" sz="2800" b="1" dirty="0" smtClean="0">
                <a:solidFill>
                  <a:srgbClr val="000000"/>
                </a:solidFill>
                <a:ea typeface="Times New Roman" panose="02020603050405020304" pitchFamily="18" charset="0"/>
                <a:cs typeface="Arial" panose="020B0604020202020204" pitchFamily="34" charset="0"/>
              </a:rPr>
              <a:t>ESCOLAR 2024-2025</a:t>
            </a:r>
            <a:endParaRPr kumimoji="0" lang="es-ES" sz="2800" b="0" i="0" u="none" strike="noStrike" cap="none" normalizeH="0" baseline="0" dirty="0">
              <a:ln>
                <a:noFill/>
              </a:ln>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31518224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951223"/>
          </a:xfrm>
          <a:solidFill>
            <a:schemeClr val="tx1">
              <a:lumMod val="90000"/>
              <a:lumOff val="10000"/>
            </a:schemeClr>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CALENDARIO PARA LAS CARRERAS UNIVERSITARIAS Y PROGRAMAS DE </a:t>
            </a:r>
            <a:r>
              <a:rPr lang="es-ES" sz="2400" b="1" dirty="0" smtClean="0">
                <a:solidFill>
                  <a:schemeClr val="bg1"/>
                </a:solidFill>
                <a:latin typeface="Times New Roman" panose="02020603050405020304" pitchFamily="18" charset="0"/>
                <a:cs typeface="Times New Roman" panose="02020603050405020304" pitchFamily="18" charset="0"/>
              </a:rPr>
              <a:t>ESCC</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07504" y="1203598"/>
            <a:ext cx="8928992" cy="3589784"/>
          </a:xfrm>
        </p:spPr>
        <p:txBody>
          <a:bodyPr>
            <a:normAutofit/>
          </a:bodyPr>
          <a:lstStyle/>
          <a:p>
            <a:pPr marL="0" indent="0">
              <a:buNone/>
            </a:pPr>
            <a:r>
              <a:rPr lang="es-ES" sz="2400" b="1" u="sng" dirty="0">
                <a:solidFill>
                  <a:srgbClr val="000000"/>
                </a:solidFill>
                <a:latin typeface="Times New Roman" panose="02020603050405020304" pitchFamily="18" charset="0"/>
                <a:cs typeface="Times New Roman" panose="02020603050405020304" pitchFamily="18" charset="0"/>
              </a:rPr>
              <a:t>Para estudiantes de nuevo ingreso. (SEGUNDO PERIODO)</a:t>
            </a:r>
          </a:p>
          <a:p>
            <a:pPr marL="0" indent="0">
              <a:buNone/>
            </a:pPr>
            <a:r>
              <a:rPr lang="es-ES" sz="2400" dirty="0">
                <a:solidFill>
                  <a:srgbClr val="000000"/>
                </a:solidFill>
                <a:latin typeface="Times New Roman" panose="02020603050405020304" pitchFamily="18" charset="0"/>
                <a:cs typeface="Times New Roman" panose="02020603050405020304" pitchFamily="18" charset="0"/>
              </a:rPr>
              <a:t>(20 semanas + 1 semana de receso docente)</a:t>
            </a:r>
            <a:endParaRPr lang="es-ES" sz="2400" b="1" u="sng" dirty="0">
              <a:solidFill>
                <a:srgbClr val="000000"/>
              </a:solidFill>
              <a:latin typeface="Times New Roman" panose="02020603050405020304" pitchFamily="18" charset="0"/>
              <a:cs typeface="Times New Roman" panose="02020603050405020304" pitchFamily="18" charset="0"/>
            </a:endParaRPr>
          </a:p>
          <a:p>
            <a:r>
              <a:rPr lang="es-ES" sz="2400" b="1" dirty="0">
                <a:solidFill>
                  <a:srgbClr val="000000"/>
                </a:solidFill>
                <a:latin typeface="Times New Roman" panose="02020603050405020304" pitchFamily="18" charset="0"/>
                <a:cs typeface="Times New Roman" panose="02020603050405020304" pitchFamily="18" charset="0"/>
              </a:rPr>
              <a:t>Inicio: </a:t>
            </a:r>
            <a:r>
              <a:rPr lang="es-ES" sz="2400" dirty="0">
                <a:solidFill>
                  <a:srgbClr val="000000"/>
                </a:solidFill>
                <a:latin typeface="Times New Roman" panose="02020603050405020304" pitchFamily="18" charset="0"/>
                <a:cs typeface="Times New Roman" panose="02020603050405020304" pitchFamily="18" charset="0"/>
              </a:rPr>
              <a:t>24 de febrero 2025 </a:t>
            </a:r>
          </a:p>
          <a:p>
            <a:r>
              <a:rPr lang="es-ES" sz="2400" b="1" dirty="0">
                <a:solidFill>
                  <a:srgbClr val="000000"/>
                </a:solidFill>
                <a:latin typeface="Times New Roman" panose="02020603050405020304" pitchFamily="18" charset="0"/>
                <a:cs typeface="Times New Roman" panose="02020603050405020304" pitchFamily="18" charset="0"/>
              </a:rPr>
              <a:t>Final: </a:t>
            </a:r>
            <a:r>
              <a:rPr lang="es-ES" sz="2400" dirty="0">
                <a:solidFill>
                  <a:srgbClr val="000000"/>
                </a:solidFill>
                <a:latin typeface="Times New Roman" panose="02020603050405020304" pitchFamily="18" charset="0"/>
                <a:cs typeface="Times New Roman" panose="02020603050405020304" pitchFamily="18" charset="0"/>
              </a:rPr>
              <a:t>19 de julio de 2025</a:t>
            </a:r>
          </a:p>
          <a:p>
            <a:pPr marL="0" indent="0">
              <a:buNone/>
            </a:pPr>
            <a:r>
              <a:rPr lang="es-ES" sz="2400" b="1" dirty="0">
                <a:solidFill>
                  <a:srgbClr val="000000"/>
                </a:solidFill>
                <a:latin typeface="Times New Roman" panose="02020603050405020304" pitchFamily="18" charset="0"/>
                <a:cs typeface="Times New Roman" panose="02020603050405020304" pitchFamily="18" charset="0"/>
              </a:rPr>
              <a:t>Exámenes finales:</a:t>
            </a:r>
            <a:r>
              <a:rPr lang="es-ES" sz="2400" dirty="0">
                <a:solidFill>
                  <a:srgbClr val="000000"/>
                </a:solidFill>
                <a:latin typeface="Times New Roman" panose="02020603050405020304" pitchFamily="18" charset="0"/>
                <a:cs typeface="Times New Roman" panose="02020603050405020304" pitchFamily="18" charset="0"/>
              </a:rPr>
              <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Primera convocatoria: </a:t>
            </a:r>
            <a:r>
              <a:rPr lang="es-ES" sz="2400" dirty="0">
                <a:solidFill>
                  <a:srgbClr val="000000"/>
                </a:solidFill>
                <a:latin typeface="Times New Roman" panose="02020603050405020304" pitchFamily="18" charset="0"/>
                <a:cs typeface="Times New Roman" panose="02020603050405020304" pitchFamily="18" charset="0"/>
              </a:rPr>
              <a:t>30 de junio al 5 de julio 2025</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Segunda convocatoria: 7</a:t>
            </a:r>
            <a:r>
              <a:rPr lang="es-ES" sz="2400" dirty="0">
                <a:solidFill>
                  <a:srgbClr val="000000"/>
                </a:solidFill>
                <a:latin typeface="Times New Roman" panose="02020603050405020304" pitchFamily="18" charset="0"/>
                <a:cs typeface="Times New Roman" panose="02020603050405020304" pitchFamily="18" charset="0"/>
              </a:rPr>
              <a:t> al 12 de julio 2025</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Tercera convocatoria: </a:t>
            </a:r>
            <a:r>
              <a:rPr lang="es-ES" sz="2400" dirty="0">
                <a:solidFill>
                  <a:srgbClr val="000000"/>
                </a:solidFill>
                <a:latin typeface="Times New Roman" panose="02020603050405020304" pitchFamily="18" charset="0"/>
                <a:cs typeface="Times New Roman" panose="02020603050405020304" pitchFamily="18" charset="0"/>
              </a:rPr>
              <a:t>14 al 19 de julio 2025</a:t>
            </a:r>
            <a:endParaRPr lang="en-US" sz="2400" dirty="0">
              <a:solidFill>
                <a:srgbClr val="000000"/>
              </a:solidFill>
              <a:latin typeface="Times New Roman" panose="02020603050405020304" pitchFamily="18" charset="0"/>
              <a:cs typeface="Times New Roman" panose="02020603050405020304" pitchFamily="18" charset="0"/>
            </a:endParaRPr>
          </a:p>
          <a:p>
            <a:pPr marL="0" indent="0">
              <a:buNone/>
            </a:pPr>
            <a:endParaRPr lang="es-ES" sz="2400" dirty="0">
              <a:solidFill>
                <a:srgbClr val="FF0000"/>
              </a:solidFill>
              <a:latin typeface="Arial" panose="020B0604020202020204" pitchFamily="34" charset="0"/>
              <a:cs typeface="Arial" panose="020B0604020202020204" pitchFamily="34" charset="0"/>
            </a:endParaRPr>
          </a:p>
          <a:p>
            <a:pPr marL="0" indent="0">
              <a:buNone/>
            </a:pPr>
            <a:endParaRPr lang="es-ES" sz="2800" dirty="0">
              <a:solidFill>
                <a:srgbClr val="000000"/>
              </a:solidFill>
            </a:endParaRPr>
          </a:p>
          <a:p>
            <a:endParaRPr lang="en-US" sz="4400" dirty="0">
              <a:solidFill>
                <a:srgbClr val="000000"/>
              </a:solidFill>
            </a:endParaRPr>
          </a:p>
          <a:p>
            <a:pPr marL="0" indent="0">
              <a:buNone/>
            </a:pPr>
            <a:endParaRPr lang="en-US" sz="2400" dirty="0"/>
          </a:p>
        </p:txBody>
      </p:sp>
    </p:spTree>
    <p:extLst>
      <p:ext uri="{BB962C8B-B14F-4D97-AF65-F5344CB8AC3E}">
        <p14:creationId xmlns:p14="http://schemas.microsoft.com/office/powerpoint/2010/main" val="28801289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0064"/>
            <a:ext cx="9144000" cy="792088"/>
          </a:xfrm>
          <a:solidFill>
            <a:schemeClr val="tx1">
              <a:lumMod val="90000"/>
              <a:lumOff val="10000"/>
            </a:schemeClr>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CALENDARIO PARA LAS CARRERAS UNIVERSITARIAS Y PROGRAMAS DE </a:t>
            </a:r>
            <a:r>
              <a:rPr lang="es-ES" sz="2400" b="1" dirty="0" smtClean="0">
                <a:solidFill>
                  <a:schemeClr val="bg1"/>
                </a:solidFill>
                <a:latin typeface="Times New Roman" panose="02020603050405020304" pitchFamily="18" charset="0"/>
                <a:cs typeface="Times New Roman" panose="02020603050405020304" pitchFamily="18" charset="0"/>
              </a:rPr>
              <a:t>ESCC</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07504" y="915566"/>
            <a:ext cx="8928992" cy="3733800"/>
          </a:xfrm>
        </p:spPr>
        <p:txBody>
          <a:bodyPr>
            <a:normAutofit/>
          </a:bodyPr>
          <a:lstStyle/>
          <a:p>
            <a:pPr marL="0" indent="0">
              <a:buNone/>
            </a:pPr>
            <a:r>
              <a:rPr lang="es-ES" sz="2400" b="1" u="sng" dirty="0">
                <a:solidFill>
                  <a:srgbClr val="000000"/>
                </a:solidFill>
                <a:latin typeface="Times New Roman" panose="02020603050405020304" pitchFamily="18" charset="0"/>
                <a:cs typeface="Times New Roman" panose="02020603050405020304" pitchFamily="18" charset="0"/>
              </a:rPr>
              <a:t>Para estudiantes continuantes. (PRIMER PERIODO)</a:t>
            </a:r>
          </a:p>
          <a:p>
            <a:pPr marL="0" indent="0">
              <a:buNone/>
            </a:pPr>
            <a:r>
              <a:rPr lang="es-ES" sz="2400" dirty="0">
                <a:solidFill>
                  <a:srgbClr val="000000"/>
                </a:solidFill>
                <a:latin typeface="Times New Roman" panose="02020603050405020304" pitchFamily="18" charset="0"/>
                <a:cs typeface="Times New Roman" panose="02020603050405020304" pitchFamily="18" charset="0"/>
              </a:rPr>
              <a:t>(17 semanas + 1 semana de receso docente)</a:t>
            </a:r>
            <a:endParaRPr lang="es-ES" sz="2400" b="1" u="sng" dirty="0">
              <a:solidFill>
                <a:srgbClr val="000000"/>
              </a:solidFill>
              <a:latin typeface="Times New Roman" panose="02020603050405020304" pitchFamily="18" charset="0"/>
              <a:cs typeface="Times New Roman" panose="02020603050405020304" pitchFamily="18" charset="0"/>
            </a:endParaRPr>
          </a:p>
          <a:p>
            <a:r>
              <a:rPr lang="es-ES" sz="2400" b="1" dirty="0">
                <a:solidFill>
                  <a:srgbClr val="000000"/>
                </a:solidFill>
                <a:latin typeface="Times New Roman" panose="02020603050405020304" pitchFamily="18" charset="0"/>
                <a:cs typeface="Times New Roman" panose="02020603050405020304" pitchFamily="18" charset="0"/>
              </a:rPr>
              <a:t>Inicio: </a:t>
            </a:r>
            <a:r>
              <a:rPr lang="es-ES" sz="2400" dirty="0">
                <a:solidFill>
                  <a:srgbClr val="000000"/>
                </a:solidFill>
                <a:latin typeface="Times New Roman" panose="02020603050405020304" pitchFamily="18" charset="0"/>
                <a:cs typeface="Times New Roman" panose="02020603050405020304" pitchFamily="18" charset="0"/>
              </a:rPr>
              <a:t>4 de noviembre de 2024</a:t>
            </a:r>
          </a:p>
          <a:p>
            <a:r>
              <a:rPr lang="es-ES" sz="2400" b="1" dirty="0">
                <a:solidFill>
                  <a:srgbClr val="000000"/>
                </a:solidFill>
                <a:latin typeface="Times New Roman" panose="02020603050405020304" pitchFamily="18" charset="0"/>
                <a:cs typeface="Times New Roman" panose="02020603050405020304" pitchFamily="18" charset="0"/>
              </a:rPr>
              <a:t>Final: </a:t>
            </a:r>
            <a:r>
              <a:rPr lang="es-ES" sz="2400" dirty="0">
                <a:solidFill>
                  <a:srgbClr val="000000"/>
                </a:solidFill>
                <a:latin typeface="Times New Roman" panose="02020603050405020304" pitchFamily="18" charset="0"/>
                <a:cs typeface="Times New Roman" panose="02020603050405020304" pitchFamily="18" charset="0"/>
              </a:rPr>
              <a:t>15 de marzo 2025</a:t>
            </a:r>
          </a:p>
          <a:p>
            <a:pPr marL="0" indent="0">
              <a:buNone/>
            </a:pPr>
            <a:r>
              <a:rPr lang="es-ES" sz="2400" b="1" dirty="0">
                <a:solidFill>
                  <a:srgbClr val="000000"/>
                </a:solidFill>
                <a:latin typeface="Times New Roman" panose="02020603050405020304" pitchFamily="18" charset="0"/>
                <a:cs typeface="Times New Roman" panose="02020603050405020304" pitchFamily="18" charset="0"/>
              </a:rPr>
              <a:t>Exámenes finales:</a:t>
            </a:r>
            <a:r>
              <a:rPr lang="es-ES" sz="2400" dirty="0">
                <a:solidFill>
                  <a:srgbClr val="000000"/>
                </a:solidFill>
                <a:latin typeface="Times New Roman" panose="02020603050405020304" pitchFamily="18" charset="0"/>
                <a:cs typeface="Times New Roman" panose="02020603050405020304" pitchFamily="18" charset="0"/>
              </a:rPr>
              <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Primera convocatoria: </a:t>
            </a:r>
            <a:r>
              <a:rPr lang="es-ES" sz="2400" dirty="0">
                <a:solidFill>
                  <a:srgbClr val="000000"/>
                </a:solidFill>
                <a:latin typeface="Times New Roman" panose="02020603050405020304" pitchFamily="18" charset="0"/>
                <a:cs typeface="Times New Roman" panose="02020603050405020304" pitchFamily="18" charset="0"/>
              </a:rPr>
              <a:t>24 de febrero al 1ro de marzo 2025</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Segunda convocatoria: 3</a:t>
            </a:r>
            <a:r>
              <a:rPr lang="es-ES" sz="2400" dirty="0">
                <a:solidFill>
                  <a:srgbClr val="000000"/>
                </a:solidFill>
                <a:latin typeface="Times New Roman" panose="02020603050405020304" pitchFamily="18" charset="0"/>
                <a:cs typeface="Times New Roman" panose="02020603050405020304" pitchFamily="18" charset="0"/>
              </a:rPr>
              <a:t> - 8 de marzo 2025</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Tercera convocatoria: </a:t>
            </a:r>
            <a:r>
              <a:rPr lang="es-ES" sz="2400" dirty="0">
                <a:solidFill>
                  <a:srgbClr val="000000"/>
                </a:solidFill>
                <a:latin typeface="Times New Roman" panose="02020603050405020304" pitchFamily="18" charset="0"/>
                <a:cs typeface="Times New Roman" panose="02020603050405020304" pitchFamily="18" charset="0"/>
              </a:rPr>
              <a:t>10 -15 de marzo 2025</a:t>
            </a:r>
            <a:endParaRPr lang="en-US" sz="2400" dirty="0">
              <a:solidFill>
                <a:srgbClr val="000000"/>
              </a:solidFill>
              <a:latin typeface="Times New Roman" panose="02020603050405020304" pitchFamily="18" charset="0"/>
              <a:cs typeface="Times New Roman" panose="02020603050405020304" pitchFamily="18" charset="0"/>
            </a:endParaRPr>
          </a:p>
          <a:p>
            <a:pPr marL="0" indent="0">
              <a:buNone/>
            </a:pPr>
            <a:endParaRPr lang="es-ES" sz="3100" dirty="0">
              <a:solidFill>
                <a:srgbClr val="FF0000"/>
              </a:solidFill>
              <a:latin typeface="Arial" panose="020B0604020202020204" pitchFamily="34" charset="0"/>
              <a:cs typeface="Arial" panose="020B0604020202020204" pitchFamily="34" charset="0"/>
            </a:endParaRPr>
          </a:p>
          <a:p>
            <a:pPr marL="0" indent="0">
              <a:buNone/>
            </a:pPr>
            <a:endParaRPr lang="es-ES" sz="2800" dirty="0">
              <a:solidFill>
                <a:srgbClr val="000000"/>
              </a:solidFill>
            </a:endParaRPr>
          </a:p>
          <a:p>
            <a:endParaRPr lang="en-US" sz="4400" dirty="0">
              <a:solidFill>
                <a:srgbClr val="000000"/>
              </a:solidFill>
            </a:endParaRPr>
          </a:p>
          <a:p>
            <a:pPr marL="0" indent="0">
              <a:buNone/>
            </a:pPr>
            <a:endParaRPr lang="en-US" sz="2400" dirty="0"/>
          </a:p>
        </p:txBody>
      </p:sp>
    </p:spTree>
    <p:extLst>
      <p:ext uri="{BB962C8B-B14F-4D97-AF65-F5344CB8AC3E}">
        <p14:creationId xmlns:p14="http://schemas.microsoft.com/office/powerpoint/2010/main" val="3814247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792088"/>
          </a:xfrm>
          <a:solidFill>
            <a:schemeClr val="tx1">
              <a:lumMod val="90000"/>
              <a:lumOff val="10000"/>
            </a:schemeClr>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CALENDARIO PARA LAS CARRERAS UNIVERSITARIAS Y PROGRAMAS DE </a:t>
            </a:r>
            <a:r>
              <a:rPr lang="es-ES" sz="2400" b="1" dirty="0" smtClean="0">
                <a:solidFill>
                  <a:schemeClr val="bg1"/>
                </a:solidFill>
                <a:latin typeface="Times New Roman" panose="02020603050405020304" pitchFamily="18" charset="0"/>
                <a:cs typeface="Times New Roman" panose="02020603050405020304" pitchFamily="18" charset="0"/>
              </a:rPr>
              <a:t>ESCC</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07504" y="816768"/>
            <a:ext cx="8928992" cy="3733800"/>
          </a:xfrm>
        </p:spPr>
        <p:txBody>
          <a:bodyPr>
            <a:normAutofit/>
          </a:bodyPr>
          <a:lstStyle/>
          <a:p>
            <a:pPr marL="0" indent="0">
              <a:buNone/>
            </a:pPr>
            <a:r>
              <a:rPr lang="es-ES" sz="2400" b="1" u="sng" dirty="0">
                <a:solidFill>
                  <a:srgbClr val="000000"/>
                </a:solidFill>
                <a:latin typeface="Times New Roman" panose="02020603050405020304" pitchFamily="18" charset="0"/>
                <a:cs typeface="Times New Roman" panose="02020603050405020304" pitchFamily="18" charset="0"/>
              </a:rPr>
              <a:t>Para estudiantes continuantes. (SEGUNDO PERIODO)</a:t>
            </a:r>
          </a:p>
          <a:p>
            <a:pPr marL="0" indent="0">
              <a:buNone/>
            </a:pPr>
            <a:r>
              <a:rPr lang="es-ES" sz="2400" dirty="0">
                <a:solidFill>
                  <a:srgbClr val="000000"/>
                </a:solidFill>
                <a:latin typeface="Times New Roman" panose="02020603050405020304" pitchFamily="18" charset="0"/>
                <a:cs typeface="Times New Roman" panose="02020603050405020304" pitchFamily="18" charset="0"/>
              </a:rPr>
              <a:t>(17 semanas + 1 semana de receso docente)</a:t>
            </a:r>
            <a:endParaRPr lang="es-ES" sz="2400" b="1" u="sng" dirty="0">
              <a:solidFill>
                <a:srgbClr val="000000"/>
              </a:solidFill>
              <a:latin typeface="Times New Roman" panose="02020603050405020304" pitchFamily="18" charset="0"/>
              <a:cs typeface="Times New Roman" panose="02020603050405020304" pitchFamily="18" charset="0"/>
            </a:endParaRPr>
          </a:p>
          <a:p>
            <a:r>
              <a:rPr lang="es-ES" sz="2400" b="1" dirty="0">
                <a:solidFill>
                  <a:srgbClr val="000000"/>
                </a:solidFill>
                <a:latin typeface="Times New Roman" panose="02020603050405020304" pitchFamily="18" charset="0"/>
                <a:cs typeface="Times New Roman" panose="02020603050405020304" pitchFamily="18" charset="0"/>
              </a:rPr>
              <a:t>Inicio: </a:t>
            </a:r>
            <a:r>
              <a:rPr lang="es-ES" sz="2400" dirty="0">
                <a:solidFill>
                  <a:srgbClr val="000000"/>
                </a:solidFill>
                <a:latin typeface="Times New Roman" panose="02020603050405020304" pitchFamily="18" charset="0"/>
                <a:cs typeface="Times New Roman" panose="02020603050405020304" pitchFamily="18" charset="0"/>
              </a:rPr>
              <a:t>17 de marzo 2025</a:t>
            </a:r>
          </a:p>
          <a:p>
            <a:r>
              <a:rPr lang="es-ES" sz="2400" b="1" dirty="0">
                <a:solidFill>
                  <a:srgbClr val="000000"/>
                </a:solidFill>
                <a:latin typeface="Times New Roman" panose="02020603050405020304" pitchFamily="18" charset="0"/>
                <a:cs typeface="Times New Roman" panose="02020603050405020304" pitchFamily="18" charset="0"/>
              </a:rPr>
              <a:t>Final: </a:t>
            </a:r>
            <a:r>
              <a:rPr lang="es-ES" sz="2400" dirty="0">
                <a:solidFill>
                  <a:srgbClr val="000000"/>
                </a:solidFill>
                <a:latin typeface="Times New Roman" panose="02020603050405020304" pitchFamily="18" charset="0"/>
                <a:cs typeface="Times New Roman" panose="02020603050405020304" pitchFamily="18" charset="0"/>
              </a:rPr>
              <a:t>19 de julio 2025</a:t>
            </a:r>
          </a:p>
          <a:p>
            <a:pPr marL="0" indent="0">
              <a:buNone/>
            </a:pPr>
            <a:r>
              <a:rPr lang="es-ES" sz="2400" b="1" dirty="0">
                <a:solidFill>
                  <a:srgbClr val="000000"/>
                </a:solidFill>
                <a:latin typeface="Times New Roman" panose="02020603050405020304" pitchFamily="18" charset="0"/>
                <a:cs typeface="Times New Roman" panose="02020603050405020304" pitchFamily="18" charset="0"/>
              </a:rPr>
              <a:t>Exámenes finales:</a:t>
            </a:r>
            <a:r>
              <a:rPr lang="es-ES" sz="2400" dirty="0">
                <a:solidFill>
                  <a:srgbClr val="000000"/>
                </a:solidFill>
                <a:latin typeface="Times New Roman" panose="02020603050405020304" pitchFamily="18" charset="0"/>
                <a:cs typeface="Times New Roman" panose="02020603050405020304" pitchFamily="18" charset="0"/>
              </a:rPr>
              <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Primera convocatoria: </a:t>
            </a:r>
            <a:r>
              <a:rPr lang="es-ES" sz="2400" dirty="0">
                <a:solidFill>
                  <a:srgbClr val="000000"/>
                </a:solidFill>
                <a:latin typeface="Times New Roman" panose="02020603050405020304" pitchFamily="18" charset="0"/>
                <a:cs typeface="Times New Roman" panose="02020603050405020304" pitchFamily="18" charset="0"/>
              </a:rPr>
              <a:t>30 de </a:t>
            </a:r>
            <a:r>
              <a:rPr lang="es-ES" sz="2400" dirty="0" smtClean="0">
                <a:solidFill>
                  <a:srgbClr val="000000"/>
                </a:solidFill>
                <a:latin typeface="Times New Roman" panose="02020603050405020304" pitchFamily="18" charset="0"/>
                <a:cs typeface="Times New Roman" panose="02020603050405020304" pitchFamily="18" charset="0"/>
              </a:rPr>
              <a:t>junio </a:t>
            </a:r>
            <a:r>
              <a:rPr lang="es-ES" sz="2400" dirty="0">
                <a:solidFill>
                  <a:srgbClr val="000000"/>
                </a:solidFill>
                <a:latin typeface="Times New Roman" panose="02020603050405020304" pitchFamily="18" charset="0"/>
                <a:cs typeface="Times New Roman" panose="02020603050405020304" pitchFamily="18" charset="0"/>
              </a:rPr>
              <a:t>al 5 de julio 2025</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Segunda convocatoria: </a:t>
            </a:r>
            <a:r>
              <a:rPr lang="es-ES" sz="2400" dirty="0">
                <a:solidFill>
                  <a:srgbClr val="000000"/>
                </a:solidFill>
                <a:latin typeface="Times New Roman" panose="02020603050405020304" pitchFamily="18" charset="0"/>
                <a:cs typeface="Times New Roman" panose="02020603050405020304" pitchFamily="18" charset="0"/>
              </a:rPr>
              <a:t>7 - 12 de julio 2025</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Tercera convocatoria: </a:t>
            </a:r>
            <a:r>
              <a:rPr lang="es-ES" sz="2400" dirty="0">
                <a:solidFill>
                  <a:srgbClr val="000000"/>
                </a:solidFill>
                <a:latin typeface="Times New Roman" panose="02020603050405020304" pitchFamily="18" charset="0"/>
                <a:cs typeface="Times New Roman" panose="02020603050405020304" pitchFamily="18" charset="0"/>
              </a:rPr>
              <a:t>14 -19 de julio 2025</a:t>
            </a:r>
            <a:endParaRPr lang="en-US" sz="2400" dirty="0">
              <a:solidFill>
                <a:srgbClr val="000000"/>
              </a:solidFill>
              <a:latin typeface="Times New Roman" panose="02020603050405020304" pitchFamily="18" charset="0"/>
              <a:cs typeface="Times New Roman" panose="02020603050405020304" pitchFamily="18" charset="0"/>
            </a:endParaRPr>
          </a:p>
          <a:p>
            <a:pPr marL="0" indent="0">
              <a:buNone/>
            </a:pPr>
            <a:endParaRPr lang="es-ES" sz="3100" dirty="0">
              <a:solidFill>
                <a:srgbClr val="FF0000"/>
              </a:solidFill>
              <a:latin typeface="Arial" panose="020B0604020202020204" pitchFamily="34" charset="0"/>
              <a:cs typeface="Arial" panose="020B0604020202020204" pitchFamily="34" charset="0"/>
            </a:endParaRPr>
          </a:p>
          <a:p>
            <a:pPr marL="0" indent="0">
              <a:buNone/>
            </a:pPr>
            <a:endParaRPr lang="es-ES" sz="2800" dirty="0">
              <a:solidFill>
                <a:srgbClr val="000000"/>
              </a:solidFill>
            </a:endParaRPr>
          </a:p>
          <a:p>
            <a:endParaRPr lang="en-US" sz="4400" dirty="0">
              <a:solidFill>
                <a:srgbClr val="000000"/>
              </a:solidFill>
            </a:endParaRPr>
          </a:p>
          <a:p>
            <a:pPr marL="0" indent="0">
              <a:buNone/>
            </a:pPr>
            <a:endParaRPr lang="en-US" sz="2400" dirty="0"/>
          </a:p>
        </p:txBody>
      </p:sp>
    </p:spTree>
    <p:extLst>
      <p:ext uri="{BB962C8B-B14F-4D97-AF65-F5344CB8AC3E}">
        <p14:creationId xmlns:p14="http://schemas.microsoft.com/office/powerpoint/2010/main" val="2957283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49796" y="555526"/>
            <a:ext cx="8229600" cy="4032448"/>
          </a:xfrm>
        </p:spPr>
        <p:txBody>
          <a:bodyPr>
            <a:normAutofit fontScale="62500" lnSpcReduction="20000"/>
          </a:bodyPr>
          <a:lstStyle/>
          <a:p>
            <a:pPr marL="0" indent="0">
              <a:buNone/>
            </a:pPr>
            <a:endParaRPr lang="es-ES" sz="3800" b="1" dirty="0">
              <a:solidFill>
                <a:srgbClr val="000000"/>
              </a:solidFill>
            </a:endParaRPr>
          </a:p>
          <a:p>
            <a:pPr marL="0" indent="0">
              <a:buNone/>
            </a:pPr>
            <a:r>
              <a:rPr lang="es-ES" sz="3800" b="1" dirty="0" smtClean="0">
                <a:solidFill>
                  <a:srgbClr val="000000"/>
                </a:solidFill>
                <a:latin typeface="Times New Roman" panose="02020603050405020304" pitchFamily="18" charset="0"/>
                <a:cs typeface="Times New Roman" panose="02020603050405020304" pitchFamily="18" charset="0"/>
              </a:rPr>
              <a:t>42 </a:t>
            </a:r>
            <a:r>
              <a:rPr lang="es-ES" sz="3800" b="1" dirty="0">
                <a:solidFill>
                  <a:srgbClr val="000000"/>
                </a:solidFill>
                <a:latin typeface="Times New Roman" panose="02020603050405020304" pitchFamily="18" charset="0"/>
                <a:cs typeface="Times New Roman" panose="02020603050405020304" pitchFamily="18" charset="0"/>
              </a:rPr>
              <a:t>semanas + 2 semana de receso </a:t>
            </a:r>
            <a:r>
              <a:rPr lang="es-ES" sz="3800" b="1" dirty="0" smtClean="0">
                <a:solidFill>
                  <a:srgbClr val="000000"/>
                </a:solidFill>
                <a:latin typeface="Times New Roman" panose="02020603050405020304" pitchFamily="18" charset="0"/>
                <a:cs typeface="Times New Roman" panose="02020603050405020304" pitchFamily="18" charset="0"/>
              </a:rPr>
              <a:t>docente</a:t>
            </a:r>
            <a:endParaRPr lang="en-US" sz="3800" b="1" dirty="0">
              <a:solidFill>
                <a:srgbClr val="000000"/>
              </a:solidFill>
              <a:latin typeface="Times New Roman" panose="02020603050405020304" pitchFamily="18" charset="0"/>
              <a:cs typeface="Times New Roman" panose="02020603050405020304" pitchFamily="18" charset="0"/>
            </a:endParaRPr>
          </a:p>
          <a:p>
            <a:r>
              <a:rPr lang="es-ES" sz="3800" b="1" dirty="0">
                <a:solidFill>
                  <a:srgbClr val="000000"/>
                </a:solidFill>
                <a:latin typeface="Times New Roman" panose="02020603050405020304" pitchFamily="18" charset="0"/>
                <a:cs typeface="Times New Roman" panose="02020603050405020304" pitchFamily="18" charset="0"/>
              </a:rPr>
              <a:t>Inicio:</a:t>
            </a:r>
            <a:r>
              <a:rPr lang="es-ES" sz="3800" dirty="0">
                <a:solidFill>
                  <a:srgbClr val="000000"/>
                </a:solidFill>
                <a:latin typeface="Times New Roman" panose="02020603050405020304" pitchFamily="18" charset="0"/>
                <a:cs typeface="Times New Roman" panose="02020603050405020304" pitchFamily="18" charset="0"/>
              </a:rPr>
              <a:t> 4 de noviembre 2024</a:t>
            </a:r>
          </a:p>
          <a:p>
            <a:r>
              <a:rPr lang="es-ES" sz="3800" b="1" dirty="0">
                <a:solidFill>
                  <a:srgbClr val="000000"/>
                </a:solidFill>
                <a:latin typeface="Times New Roman" panose="02020603050405020304" pitchFamily="18" charset="0"/>
                <a:cs typeface="Times New Roman" panose="02020603050405020304" pitchFamily="18" charset="0"/>
              </a:rPr>
              <a:t>Final:</a:t>
            </a:r>
            <a:r>
              <a:rPr lang="es-ES" sz="3800" dirty="0">
                <a:solidFill>
                  <a:srgbClr val="000000"/>
                </a:solidFill>
                <a:latin typeface="Times New Roman" panose="02020603050405020304" pitchFamily="18" charset="0"/>
                <a:cs typeface="Times New Roman" panose="02020603050405020304" pitchFamily="18" charset="0"/>
              </a:rPr>
              <a:t> 4 de octubre 2025</a:t>
            </a:r>
          </a:p>
          <a:p>
            <a:r>
              <a:rPr lang="es-ES" sz="3800" dirty="0">
                <a:solidFill>
                  <a:srgbClr val="000000"/>
                </a:solidFill>
                <a:latin typeface="Times New Roman" panose="02020603050405020304" pitchFamily="18" charset="0"/>
                <a:cs typeface="Times New Roman" panose="02020603050405020304" pitchFamily="18" charset="0"/>
              </a:rPr>
              <a:t>Exámenes estatales: 6 al 18 de octubre 2025</a:t>
            </a:r>
          </a:p>
          <a:p>
            <a:r>
              <a:rPr lang="es-ES" sz="3800" b="1" dirty="0">
                <a:solidFill>
                  <a:srgbClr val="000000"/>
                </a:solidFill>
                <a:latin typeface="Times New Roman" panose="02020603050405020304" pitchFamily="18" charset="0"/>
                <a:cs typeface="Times New Roman" panose="02020603050405020304" pitchFamily="18" charset="0"/>
              </a:rPr>
              <a:t>Cierre del curso y graduación:</a:t>
            </a:r>
            <a:r>
              <a:rPr lang="es-ES" sz="3800" dirty="0">
                <a:solidFill>
                  <a:srgbClr val="000000"/>
                </a:solidFill>
                <a:latin typeface="Times New Roman" panose="02020603050405020304" pitchFamily="18" charset="0"/>
                <a:cs typeface="Times New Roman" panose="02020603050405020304" pitchFamily="18" charset="0"/>
              </a:rPr>
              <a:t> octubre-noviembre 2025</a:t>
            </a:r>
            <a:endParaRPr lang="en-US" sz="3800" dirty="0">
              <a:solidFill>
                <a:srgbClr val="000000"/>
              </a:solidFill>
              <a:latin typeface="Times New Roman" panose="02020603050405020304" pitchFamily="18" charset="0"/>
              <a:cs typeface="Times New Roman" panose="02020603050405020304" pitchFamily="18" charset="0"/>
            </a:endParaRPr>
          </a:p>
          <a:p>
            <a:pPr marL="0" indent="0">
              <a:buNone/>
            </a:pPr>
            <a:r>
              <a:rPr lang="es-ES" sz="3800" b="1" u="sng" dirty="0">
                <a:solidFill>
                  <a:srgbClr val="000000"/>
                </a:solidFill>
                <a:latin typeface="Times New Roman" panose="02020603050405020304" pitchFamily="18" charset="0"/>
                <a:cs typeface="Times New Roman" panose="02020603050405020304" pitchFamily="18" charset="0"/>
              </a:rPr>
              <a:t>Recesos académicos:</a:t>
            </a:r>
            <a:endParaRPr lang="en-US" sz="3800" u="sng" dirty="0">
              <a:solidFill>
                <a:srgbClr val="000000"/>
              </a:solidFill>
              <a:latin typeface="Times New Roman" panose="02020603050405020304" pitchFamily="18" charset="0"/>
              <a:cs typeface="Times New Roman" panose="02020603050405020304" pitchFamily="18" charset="0"/>
            </a:endParaRPr>
          </a:p>
          <a:p>
            <a:pPr lvl="0"/>
            <a:r>
              <a:rPr lang="es-ES" sz="3800" dirty="0">
                <a:solidFill>
                  <a:srgbClr val="000000"/>
                </a:solidFill>
                <a:latin typeface="Times New Roman" panose="02020603050405020304" pitchFamily="18" charset="0"/>
                <a:cs typeface="Times New Roman" panose="02020603050405020304" pitchFamily="18" charset="0"/>
              </a:rPr>
              <a:t>Homenaje a la Victoria de Playa Girón: 14 al 19 de abril 2025.</a:t>
            </a:r>
          </a:p>
          <a:p>
            <a:pPr lvl="0"/>
            <a:r>
              <a:rPr lang="es-ES" sz="3800" dirty="0">
                <a:solidFill>
                  <a:srgbClr val="000000"/>
                </a:solidFill>
                <a:latin typeface="Times New Roman" panose="02020603050405020304" pitchFamily="18" charset="0"/>
                <a:cs typeface="Times New Roman" panose="02020603050405020304" pitchFamily="18" charset="0"/>
              </a:rPr>
              <a:t>Homenaje al Triunfo de la Revolución: 25/12/24 al 03/01/25.</a:t>
            </a:r>
          </a:p>
          <a:p>
            <a:pPr lvl="0"/>
            <a:r>
              <a:rPr lang="es-ES" sz="3800" dirty="0">
                <a:solidFill>
                  <a:srgbClr val="000000"/>
                </a:solidFill>
                <a:latin typeface="Times New Roman" panose="02020603050405020304" pitchFamily="18" charset="0"/>
                <a:cs typeface="Times New Roman" panose="02020603050405020304" pitchFamily="18" charset="0"/>
              </a:rPr>
              <a:t>Vacaciones de verano: 22/07/2025 al 24/08/2025.</a:t>
            </a:r>
          </a:p>
          <a:p>
            <a:pPr marL="0" indent="0">
              <a:buNone/>
            </a:pPr>
            <a:endParaRPr lang="en-US" sz="3800" dirty="0">
              <a:solidFill>
                <a:srgbClr val="000000"/>
              </a:solidFill>
              <a:latin typeface="Arial" panose="020B0604020202020204" pitchFamily="34" charset="0"/>
              <a:cs typeface="Arial" panose="020B0604020202020204" pitchFamily="34" charset="0"/>
            </a:endParaRPr>
          </a:p>
          <a:p>
            <a:endParaRPr lang="en-US" dirty="0"/>
          </a:p>
        </p:txBody>
      </p:sp>
      <p:sp>
        <p:nvSpPr>
          <p:cNvPr id="2" name="CuadroTexto 1">
            <a:extLst>
              <a:ext uri="{FF2B5EF4-FFF2-40B4-BE49-F238E27FC236}">
                <a16:creationId xmlns:a16="http://schemas.microsoft.com/office/drawing/2014/main" xmlns="" id="{E961B4DB-1AFD-4CF6-AE03-157A86D3EAEA}"/>
              </a:ext>
            </a:extLst>
          </p:cNvPr>
          <p:cNvSpPr txBox="1"/>
          <p:nvPr/>
        </p:nvSpPr>
        <p:spPr>
          <a:xfrm>
            <a:off x="0" y="0"/>
            <a:ext cx="9129192" cy="461665"/>
          </a:xfrm>
          <a:prstGeom prst="rect">
            <a:avLst/>
          </a:prstGeom>
          <a:solidFill>
            <a:schemeClr val="tx1">
              <a:lumMod val="90000"/>
              <a:lumOff val="10000"/>
            </a:schemeClr>
          </a:solidFill>
        </p:spPr>
        <p:txBody>
          <a:bodyPr wrap="square" rtlCol="0" anchor="t">
            <a:spAutoFit/>
          </a:bodyPr>
          <a:lstStyle/>
          <a:p>
            <a:pPr marL="0" indent="0" algn="ctr">
              <a:buNone/>
            </a:pPr>
            <a:r>
              <a:rPr lang="es-ES" sz="2400" b="1" dirty="0" smtClean="0">
                <a:solidFill>
                  <a:schemeClr val="bg1"/>
                </a:solidFill>
                <a:latin typeface="Times New Roman" panose="02020603050405020304" pitchFamily="18" charset="0"/>
                <a:cs typeface="Times New Roman" panose="02020603050405020304" pitchFamily="18" charset="0"/>
              </a:rPr>
              <a:t>CALENDARIO PARA LA PRÁCTICA PREPROFESIONAL</a:t>
            </a:r>
            <a:endParaRPr lang="es-ES"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1405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0" y="915566"/>
            <a:ext cx="8964488" cy="4032448"/>
          </a:xfrm>
        </p:spPr>
        <p:txBody>
          <a:bodyPr>
            <a:normAutofit/>
          </a:bodyPr>
          <a:lstStyle/>
          <a:p>
            <a:pPr marL="0" indent="0" algn="just">
              <a:lnSpc>
                <a:spcPct val="115000"/>
              </a:lnSpc>
              <a:spcAft>
                <a:spcPts val="800"/>
              </a:spcAft>
              <a:buNone/>
            </a:pPr>
            <a:r>
              <a:rPr lang="es-MX"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t>
            </a:r>
            <a:r>
              <a:rPr lang="es-MX"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 realizarán en este curso como establece la Resolución 132/2020 de Ministro de Salud Pública, un examen práctico teórico oral para todas las carreras.  </a:t>
            </a:r>
            <a:endParaRPr lang="es-E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s-MX"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Primera convocatoria</a:t>
            </a:r>
            <a:r>
              <a:rPr lang="es-MX"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octubre 2025 </a:t>
            </a:r>
            <a:endParaRPr lang="es-E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s-MX"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Segunda convocatoria</a:t>
            </a:r>
            <a:r>
              <a:rPr lang="es-MX"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febrero 2026 </a:t>
            </a:r>
            <a:endParaRPr lang="es-E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es-MX"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Tercera convocatoria</a:t>
            </a:r>
            <a:r>
              <a:rPr lang="es-MX"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julio 2026</a:t>
            </a:r>
            <a:endParaRPr lang="es-E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3800" dirty="0">
              <a:solidFill>
                <a:srgbClr val="000000"/>
              </a:solidFill>
            </a:endParaRPr>
          </a:p>
          <a:p>
            <a:endParaRPr lang="en-US" dirty="0"/>
          </a:p>
        </p:txBody>
      </p:sp>
      <p:sp>
        <p:nvSpPr>
          <p:cNvPr id="2" name="CuadroTexto 1">
            <a:extLst>
              <a:ext uri="{FF2B5EF4-FFF2-40B4-BE49-F238E27FC236}">
                <a16:creationId xmlns:a16="http://schemas.microsoft.com/office/drawing/2014/main" xmlns="" id="{E961B4DB-1AFD-4CF6-AE03-157A86D3EAEA}"/>
              </a:ext>
            </a:extLst>
          </p:cNvPr>
          <p:cNvSpPr txBox="1"/>
          <p:nvPr/>
        </p:nvSpPr>
        <p:spPr>
          <a:xfrm>
            <a:off x="0" y="0"/>
            <a:ext cx="9144000" cy="830997"/>
          </a:xfrm>
          <a:prstGeom prst="rect">
            <a:avLst/>
          </a:prstGeom>
          <a:solidFill>
            <a:schemeClr val="tx1">
              <a:lumMod val="90000"/>
              <a:lumOff val="10000"/>
            </a:schemeClr>
          </a:solidFill>
        </p:spPr>
        <p:txBody>
          <a:bodyPr wrap="square" rtlCol="0">
            <a:spAutoFit/>
          </a:bodyPr>
          <a:lstStyle/>
          <a:p>
            <a:pPr marL="0" indent="0" algn="ctr">
              <a:buNone/>
            </a:pPr>
            <a:r>
              <a:rPr lang="es-MX"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CONVOCATORIAS NACIONALES PARA </a:t>
            </a:r>
          </a:p>
          <a:p>
            <a:pPr marL="0" indent="0" algn="ctr">
              <a:buNone/>
            </a:pPr>
            <a:r>
              <a:rPr lang="es-MX"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EXÁMENES ESTATALES</a:t>
            </a:r>
            <a:endParaRPr lang="en-US"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20405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 Utilizar documentos normativos</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 Planes de estudios, resoluciones e indicaciones del MINSAP, MES, MINED y MINFAR, en correspondencia con las formaciones existentes.</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Protocolo para ejecutar y controlar el desarrollo de la Educación en el Trabajo en Ciencias Médicas.</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Objetivos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de trabajo del MINSAP para el año 2024 y 2025.</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Programa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del Médico y Enfermera de la Familia, 2023</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Reglamento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General del Policlínico</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Reglamento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General de Hospitales.</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3.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6005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Seguimiento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a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los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estudiantes del primer año actual (curso 2024) que ya tienen desaprobadas asignaturas del primer periodo que no se arrastran y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los que puedan desaprobar asignaturas que no se arrastran del segundo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periodo.</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3.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Los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estudiantes que comienzan el primer año tendrán un calendario con el total de semanas por lo que no es necesario realizar ajustes curriculares</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4.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Realizar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los ajustes curriculares implementados en el curso 2024 a partir del segundo año de las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carreras</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3.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50232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Reajustes curriculares a partir del segundo año de las carreras exceptuando el año terminal: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Incrementar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frecuencia semanal en las asignaturas de las Ciencias Básicas Biomédicas y de la Disciplina Principal Integradora.</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b</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Mantener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las asignaturas de la disciplina inglés en la modalidad presencial.</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c</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Planificar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las asignaturas de las disciplinas de Preparación para la Defensa y de Marxismo e Historia una frecuencia presencial y una a distancia.</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d</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Planificar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en la modalidad de educación a distancia las asignaturas de la disciplina de Educación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física.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3.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7545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Reajustes curriculares a partir del segundo año de las carreras exceptuando el año terminal: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 Los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cursos propios y optativos/electivos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se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desarrollaran en la modalidad de educación a distancia</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f) La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planificación docente se realizará semanal,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no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se modifica la cantidad de horas totales de las asignaturas, se planificarán horas presenciales y no presenciales, incrementando el uso del aula virtual</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g</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Aumentar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carga horaria semanal en el curso académico sin pasar de las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cuarenta (40) horas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semanales presenciales</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94501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5. Realizar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curso introductorio para los estudiantes de nuevo ingreso de todas las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carreras en la primeras semanas del curso académico.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6.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Se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impartirá en todas las carreras curso optativo de Violencia de género y de Una Salud como nuevo paradigma sanitario</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7. Establecer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mecanismos para la retroalimentación y participación de los estudiantes respecto a los reajustes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curriculares.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8.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Realizar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visitas de control integral a todos los escenarios docentes del territorio para certificar la calidad de los escenarios docentes.</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3.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4675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627534"/>
            <a:ext cx="8964488" cy="4104456"/>
          </a:xfrm>
        </p:spPr>
        <p:txBody>
          <a:bodyPr>
            <a:normAutofit fontScale="90000"/>
          </a:bodyPr>
          <a:lstStyle/>
          <a:p>
            <a:pPr lvl="0" algn="l">
              <a:lnSpc>
                <a:spcPct val="150000"/>
              </a:lnSpc>
            </a:pPr>
            <a:r>
              <a:rPr lang="es-ES" sz="2700" dirty="0" smtClean="0">
                <a:latin typeface="Times New Roman" panose="02020603050405020304" pitchFamily="18" charset="0"/>
                <a:ea typeface="Times New Roman" panose="02020603050405020304" pitchFamily="18" charset="0"/>
                <a:cs typeface="Times New Roman" panose="02020603050405020304" pitchFamily="18" charset="0"/>
              </a:rPr>
              <a:t>1. </a:t>
            </a:r>
            <a:r>
              <a:rPr lang="es-ES" sz="2700" dirty="0">
                <a:latin typeface="Times New Roman" panose="02020603050405020304" pitchFamily="18" charset="0"/>
                <a:cs typeface="Times New Roman" panose="02020603050405020304" pitchFamily="18" charset="0"/>
              </a:rPr>
              <a:t>Garantizar la calidad del proceso docente en todas las carreras y programas formativos</a:t>
            </a:r>
            <a:r>
              <a:rPr lang="es-ES" sz="2700" dirty="0" smtClean="0">
                <a:latin typeface="Times New Roman" panose="02020603050405020304" pitchFamily="18" charset="0"/>
                <a:cs typeface="Times New Roman" panose="02020603050405020304" pitchFamily="18" charset="0"/>
              </a:rPr>
              <a:t>.</a:t>
            </a:r>
            <a:r>
              <a:rPr lang="es-ES" sz="270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es-ES" sz="27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s-ES" sz="2700"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es-ES" sz="2700" dirty="0">
                <a:latin typeface="Times New Roman" panose="02020603050405020304" pitchFamily="18" charset="0"/>
                <a:cs typeface="Times New Roman" panose="02020603050405020304" pitchFamily="18" charset="0"/>
              </a:rPr>
              <a:t>Garantizar el trabajo sistemático de los colectivos </a:t>
            </a:r>
            <a:r>
              <a:rPr lang="es-ES" sz="2700" dirty="0" smtClean="0">
                <a:latin typeface="Times New Roman" panose="02020603050405020304" pitchFamily="18" charset="0"/>
                <a:cs typeface="Times New Roman" panose="02020603050405020304" pitchFamily="18" charset="0"/>
              </a:rPr>
              <a:t>metodológicos</a:t>
            </a:r>
            <a:r>
              <a:rPr lang="es-MX" sz="2700" dirty="0" smtClean="0">
                <a:latin typeface="Times New Roman" panose="02020603050405020304" pitchFamily="18" charset="0"/>
                <a:cs typeface="Times New Roman" panose="02020603050405020304" pitchFamily="18" charset="0"/>
              </a:rPr>
              <a:t>.</a:t>
            </a:r>
            <a:r>
              <a:rPr lang="es-ES" sz="27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70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es-ES" sz="27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s-ES" sz="2700" dirty="0" smtClean="0">
                <a:latin typeface="Times New Roman" panose="02020603050405020304" pitchFamily="18" charset="0"/>
                <a:ea typeface="Times New Roman" panose="02020603050405020304" pitchFamily="18" charset="0"/>
                <a:cs typeface="Times New Roman" panose="02020603050405020304" pitchFamily="18" charset="0"/>
              </a:rPr>
              <a:t>3</a:t>
            </a:r>
            <a:r>
              <a:rPr lang="es-ES" sz="2700" dirty="0">
                <a:latin typeface="Times New Roman" panose="02020603050405020304" pitchFamily="18" charset="0"/>
                <a:ea typeface="Times New Roman" panose="02020603050405020304" pitchFamily="18" charset="0"/>
                <a:cs typeface="Times New Roman" panose="02020603050405020304" pitchFamily="18" charset="0"/>
              </a:rPr>
              <a:t>. Garantizar que los colectivos metodológicos sean dirigidos por los profesores de mayor categoría docente y </a:t>
            </a:r>
            <a:r>
              <a:rPr lang="es-ES" sz="2700" dirty="0" smtClean="0">
                <a:latin typeface="Times New Roman" panose="02020603050405020304" pitchFamily="18" charset="0"/>
                <a:ea typeface="Times New Roman" panose="02020603050405020304" pitchFamily="18" charset="0"/>
                <a:cs typeface="Times New Roman" panose="02020603050405020304" pitchFamily="18" charset="0"/>
              </a:rPr>
              <a:t>experiencia.</a:t>
            </a:r>
            <a:br>
              <a:rPr lang="es-ES" sz="27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700" dirty="0" smtClean="0">
                <a:effectLst/>
                <a:latin typeface="Times New Roman" panose="02020603050405020304" pitchFamily="18" charset="0"/>
                <a:ea typeface="Times New Roman" panose="02020603050405020304" pitchFamily="18" charset="0"/>
                <a:cs typeface="Times New Roman" panose="02020603050405020304" pitchFamily="18" charset="0"/>
              </a:rPr>
              <a:t>4</a:t>
            </a:r>
            <a:r>
              <a:rPr lang="es-ES" sz="2700" dirty="0">
                <a:latin typeface="Times New Roman" panose="02020603050405020304" pitchFamily="18" charset="0"/>
                <a:ea typeface="Times New Roman" panose="02020603050405020304" pitchFamily="18" charset="0"/>
                <a:cs typeface="Times New Roman" panose="02020603050405020304" pitchFamily="18" charset="0"/>
              </a:rPr>
              <a:t>. Fortalecer la preparación metodológica de los profesores</a:t>
            </a:r>
            <a:r>
              <a:rPr lang="es-ES" sz="27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s-ES" sz="27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59447"/>
            <a:ext cx="9144000" cy="461665"/>
          </a:xfrm>
          <a:prstGeom prst="rect">
            <a:avLst/>
          </a:prstGeom>
          <a:solidFill>
            <a:schemeClr val="tx2">
              <a:lumMod val="75000"/>
            </a:schemeClr>
          </a:solidFill>
        </p:spPr>
        <p:txBody>
          <a:bodyPr wrap="square" rtlCol="0">
            <a:spAutoFit/>
          </a:bodyPr>
          <a:lstStyle/>
          <a:p>
            <a:pPr algn="ctr"/>
            <a:r>
              <a:rPr lang="es-ES" sz="2400" b="1" dirty="0" smtClean="0">
                <a:solidFill>
                  <a:schemeClr val="bg1"/>
                </a:solidFill>
                <a:latin typeface="Times New Roman" panose="02020603050405020304" pitchFamily="18" charset="0"/>
                <a:cs typeface="Times New Roman" panose="02020603050405020304" pitchFamily="18" charset="0"/>
              </a:rPr>
              <a:t>Sistema de trabajo docente-metodológico-investigativo</a:t>
            </a:r>
            <a:endParaRPr lang="es-ES"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66510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9</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Controlar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marcha del proceso docente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educativo, priorizar control a la Educación en el trabajo.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No planificar actividades docentes teóricas en el horario de la educación en el trabajo.</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10</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Brindar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información a los estudiantes sobre las características de cada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periodo.</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11.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Elevar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preparación metodológica a profesores, tutores y directivos docentes - asistenciales .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12. Garantizar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participación de todos los profesores en los colectivos de asignatura.</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31272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13. Consolidar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enseñanza y aplicación de los métodos clínico y epidemiológico.</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14. Potenciar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virtualización de la formación empleando el aula virtual de salud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15</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Incentivar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elaboración de medios de enseñanza .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16. Mantener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revitalización de los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laboratorios.</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17.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Evaluar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abordaje de las estrategias curriculares en las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carreras.</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18.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Seguimiento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y control a la enseñanza de las disciplinas de formación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general.</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04174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19</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Consolidar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implementación de la estrategia de inglés aprobada para el pregrado.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20. Cumplir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con rigor el procedimiento para la elaboración, impresión, distribución, calificación, registro y conservación de exámenes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21</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Garantizar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que se informe a los estudiantes, los resultados de las evaluaciones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22. Las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asignaturas que no se pueden cursar como arrastre aparecen en la Resolución 189/2023 del Ministro de Salud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Pública.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28817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a:bodyPr>
          <a:lstStyle/>
          <a:p>
            <a:pPr algn="l">
              <a:lnSpc>
                <a:spcPct val="150000"/>
              </a:lnSpc>
            </a:pPr>
            <a:r>
              <a:rPr lang="es-ES" sz="2400" dirty="0">
                <a:latin typeface="Times New Roman" panose="02020603050405020304" pitchFamily="18" charset="0"/>
                <a:ea typeface="Times New Roman" panose="02020603050405020304" pitchFamily="18" charset="0"/>
                <a:cs typeface="Times New Roman" panose="02020603050405020304" pitchFamily="18" charset="0"/>
              </a:rPr>
              <a:t>2</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3</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Los estudiantes que tengan que repetir alguna asignatura del año </a:t>
            </a:r>
            <a:r>
              <a:rPr lang="es-ES" sz="2400" dirty="0" err="1">
                <a:latin typeface="Times New Roman" panose="02020603050405020304" pitchFamily="18" charset="0"/>
                <a:ea typeface="Times New Roman" panose="02020603050405020304" pitchFamily="18" charset="0"/>
                <a:cs typeface="Times New Roman" panose="02020603050405020304" pitchFamily="18" charset="0"/>
              </a:rPr>
              <a:t>preterminal</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puedan comenzar la práctica </a:t>
            </a:r>
            <a:r>
              <a:rPr lang="es-ES" sz="2400" dirty="0" err="1">
                <a:latin typeface="Times New Roman" panose="02020603050405020304" pitchFamily="18" charset="0"/>
                <a:ea typeface="Times New Roman" panose="02020603050405020304" pitchFamily="18" charset="0"/>
                <a:cs typeface="Times New Roman" panose="02020603050405020304" pitchFamily="18" charset="0"/>
              </a:rPr>
              <a:t>preprofesional</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tan pronto apruebe las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asignaturas, cumpliendo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cantidad de semanas establecidas para la práctica </a:t>
            </a:r>
            <a:r>
              <a:rPr lang="es-ES" sz="2400" dirty="0" err="1" smtClean="0">
                <a:latin typeface="Times New Roman" panose="02020603050405020304" pitchFamily="18" charset="0"/>
                <a:ea typeface="Times New Roman" panose="02020603050405020304" pitchFamily="18" charset="0"/>
                <a:cs typeface="Times New Roman" panose="02020603050405020304" pitchFamily="18" charset="0"/>
              </a:rPr>
              <a:t>preprofesional</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24</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Durante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los períodos de recesos docentes, los estudiantes de los años terminales de las carreras se acogen al receso docente pero se mantendrá la realización de la guardia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médica.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081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25. Garantizar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entrega pedagógica de una rotación o asignatura a la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otra. 26</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Garantizar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participación de estudiantes y profesores en actividades comunitarias.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27. Identificar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a los jóvenes con vulnerabilidad para su atención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diferenciada.</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28.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Prestar atención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a los problemas de ortografía, redacción y el uso correcto de la lengua materna. Aplicar Resolución 115/2023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del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Ministro de Educación Superior.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29. La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literatura docente disponible debe estar en manos de los estudiantes en la primera semana de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clases.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09418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Conector recto 12"/>
          <p:cNvCxnSpPr/>
          <p:nvPr/>
        </p:nvCxnSpPr>
        <p:spPr>
          <a:xfrm flipH="1">
            <a:off x="5108973" y="303610"/>
            <a:ext cx="3625453" cy="4506515"/>
          </a:xfrm>
          <a:prstGeom prst="line">
            <a:avLst/>
          </a:prstGeom>
          <a:ln w="9525" cap="flat" cmpd="sng" algn="ctr">
            <a:solidFill>
              <a:schemeClr val="bg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9" name="CuadroTexto 11"/>
          <p:cNvSpPr txBox="1">
            <a:spLocks noChangeArrowheads="1"/>
          </p:cNvSpPr>
          <p:nvPr/>
        </p:nvSpPr>
        <p:spPr bwMode="auto">
          <a:xfrm>
            <a:off x="233363" y="1281113"/>
            <a:ext cx="8677275" cy="3929281"/>
          </a:xfrm>
          <a:prstGeom prst="rect">
            <a:avLst/>
          </a:prstGeom>
          <a:noFill/>
          <a:ln w="57150">
            <a:solidFill>
              <a:schemeClr val="accent1">
                <a:lumMod val="75000"/>
              </a:schemeClr>
            </a:solidFill>
            <a:miter lim="800000"/>
            <a:headEnd/>
            <a:tailEnd/>
          </a:ln>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ts val="450"/>
              </a:spcBef>
              <a:spcAft>
                <a:spcPts val="450"/>
              </a:spcAft>
              <a:buNone/>
              <a:defRPr/>
            </a:pPr>
            <a:r>
              <a:rPr lang="es-ES" sz="2400" b="1" dirty="0">
                <a:latin typeface="Times New Roman" panose="02020603050405020304" pitchFamily="18" charset="0"/>
                <a:cs typeface="Times New Roman" panose="02020603050405020304" pitchFamily="18" charset="0"/>
              </a:rPr>
              <a:t>Capítulo IV: De la asistencia</a:t>
            </a:r>
          </a:p>
          <a:p>
            <a:pPr algn="just">
              <a:spcBef>
                <a:spcPts val="450"/>
              </a:spcBef>
              <a:spcAft>
                <a:spcPts val="450"/>
              </a:spcAft>
              <a:buNone/>
              <a:defRPr/>
            </a:pPr>
            <a:r>
              <a:rPr lang="es-ES" altLang="en-US" sz="2400" dirty="0">
                <a:latin typeface="Times New Roman" panose="02020603050405020304" pitchFamily="18" charset="0"/>
                <a:cs typeface="Times New Roman" panose="02020603050405020304" pitchFamily="18" charset="0"/>
              </a:rPr>
              <a:t>Para estudiantes del CD (CPE): </a:t>
            </a:r>
          </a:p>
          <a:p>
            <a:pPr algn="just">
              <a:spcBef>
                <a:spcPts val="450"/>
              </a:spcBef>
              <a:spcAft>
                <a:spcPts val="450"/>
              </a:spcAft>
              <a:buNone/>
              <a:defRPr/>
            </a:pPr>
            <a:r>
              <a:rPr lang="es-ES" altLang="en-US" sz="2400" dirty="0">
                <a:latin typeface="Times New Roman" panose="02020603050405020304" pitchFamily="18" charset="0"/>
                <a:cs typeface="Times New Roman" panose="02020603050405020304" pitchFamily="18" charset="0"/>
              </a:rPr>
              <a:t>Si X es el % de ausencias de un estudiante a las </a:t>
            </a:r>
            <a:r>
              <a:rPr lang="es-ES" altLang="en-US" sz="2400" u="sng" dirty="0">
                <a:latin typeface="Times New Roman" panose="02020603050405020304" pitchFamily="18" charset="0"/>
                <a:cs typeface="Times New Roman" panose="02020603050405020304" pitchFamily="18" charset="0"/>
              </a:rPr>
              <a:t>actividades docentes presenciales</a:t>
            </a:r>
            <a:r>
              <a:rPr lang="es-ES" altLang="en-US" sz="2400" dirty="0">
                <a:latin typeface="Times New Roman" panose="02020603050405020304" pitchFamily="18" charset="0"/>
                <a:cs typeface="Times New Roman" panose="02020603050405020304" pitchFamily="18" charset="0"/>
              </a:rPr>
              <a:t> de una asignatura.</a:t>
            </a:r>
          </a:p>
          <a:p>
            <a:pPr marL="511969" lvl="1" indent="-385763" algn="just">
              <a:spcBef>
                <a:spcPts val="450"/>
              </a:spcBef>
              <a:spcAft>
                <a:spcPts val="450"/>
              </a:spcAft>
              <a:buFont typeface="+mj-lt"/>
              <a:buAutoNum type="arabicParenR"/>
              <a:defRPr/>
            </a:pPr>
            <a:r>
              <a:rPr lang="es-ES" altLang="en-US" sz="2400" dirty="0">
                <a:latin typeface="Times New Roman" panose="02020603050405020304" pitchFamily="18" charset="0"/>
                <a:cs typeface="Times New Roman" panose="02020603050405020304" pitchFamily="18" charset="0"/>
              </a:rPr>
              <a:t> X </a:t>
            </a:r>
            <a:r>
              <a:rPr lang="es-ES" altLang="en-US" sz="2400" dirty="0">
                <a:latin typeface="Times New Roman" panose="02020603050405020304" pitchFamily="18" charset="0"/>
                <a:cs typeface="Times New Roman" panose="02020603050405020304" pitchFamily="18" charset="0"/>
                <a:sym typeface="Symbol" panose="05050102010706020507" pitchFamily="18" charset="2"/>
              </a:rPr>
              <a:t></a:t>
            </a:r>
            <a:r>
              <a:rPr lang="es-ES" altLang="en-US" sz="2400" dirty="0">
                <a:latin typeface="Times New Roman" panose="02020603050405020304" pitchFamily="18" charset="0"/>
                <a:cs typeface="Times New Roman" panose="02020603050405020304" pitchFamily="18" charset="0"/>
              </a:rPr>
              <a:t> 20% (30%), tiene derecho a las tres convocatorias </a:t>
            </a:r>
          </a:p>
          <a:p>
            <a:pPr marL="396479" lvl="1" indent="-270272" algn="just">
              <a:spcBef>
                <a:spcPts val="450"/>
              </a:spcBef>
              <a:spcAft>
                <a:spcPts val="450"/>
              </a:spcAft>
              <a:buFont typeface="+mj-lt"/>
              <a:buAutoNum type="arabicParenR"/>
              <a:defRPr/>
            </a:pPr>
            <a:r>
              <a:rPr lang="es-ES" sz="2400" dirty="0">
                <a:latin typeface="Times New Roman" panose="02020603050405020304" pitchFamily="18" charset="0"/>
                <a:cs typeface="Times New Roman" panose="02020603050405020304" pitchFamily="18" charset="0"/>
              </a:rPr>
              <a:t>  20% (30%) </a:t>
            </a:r>
            <a:r>
              <a:rPr lang="es-ES" altLang="en-US" sz="2400" dirty="0">
                <a:latin typeface="Times New Roman" panose="02020603050405020304" pitchFamily="18" charset="0"/>
                <a:cs typeface="Times New Roman" panose="02020603050405020304" pitchFamily="18" charset="0"/>
                <a:sym typeface="Symbol" panose="05050102010706020507" pitchFamily="18" charset="2"/>
              </a:rPr>
              <a:t></a:t>
            </a:r>
            <a:r>
              <a:rPr lang="es-ES" sz="2400" dirty="0">
                <a:latin typeface="Times New Roman" panose="02020603050405020304" pitchFamily="18" charset="0"/>
                <a:cs typeface="Times New Roman" panose="02020603050405020304" pitchFamily="18" charset="0"/>
              </a:rPr>
              <a:t> </a:t>
            </a:r>
            <a:r>
              <a:rPr lang="es-ES" altLang="en-US" sz="2400" dirty="0">
                <a:latin typeface="Times New Roman" panose="02020603050405020304" pitchFamily="18" charset="0"/>
                <a:cs typeface="Times New Roman" panose="02020603050405020304" pitchFamily="18" charset="0"/>
              </a:rPr>
              <a:t>X </a:t>
            </a:r>
            <a:r>
              <a:rPr lang="es-ES" altLang="en-US" sz="2400" dirty="0">
                <a:latin typeface="Times New Roman" panose="02020603050405020304" pitchFamily="18" charset="0"/>
                <a:cs typeface="Times New Roman" panose="02020603050405020304" pitchFamily="18" charset="0"/>
                <a:sym typeface="Symbol" panose="05050102010706020507" pitchFamily="18" charset="2"/>
              </a:rPr>
              <a:t></a:t>
            </a:r>
            <a:r>
              <a:rPr lang="es-ES" altLang="en-US" sz="2400" dirty="0">
                <a:latin typeface="Times New Roman" panose="02020603050405020304" pitchFamily="18" charset="0"/>
                <a:cs typeface="Times New Roman" panose="02020603050405020304" pitchFamily="18" charset="0"/>
              </a:rPr>
              <a:t> 50%, s</a:t>
            </a:r>
            <a:r>
              <a:rPr lang="es-ES" sz="2400" dirty="0">
                <a:latin typeface="Times New Roman" panose="02020603050405020304" pitchFamily="18" charset="0"/>
                <a:cs typeface="Times New Roman" panose="02020603050405020304" pitchFamily="18" charset="0"/>
              </a:rPr>
              <a:t>i justifica las ausencias, es autorizado de manera excepcional, a presentarse a la evaluación final en las tres </a:t>
            </a:r>
            <a:r>
              <a:rPr lang="es-ES" sz="2400" dirty="0" smtClean="0">
                <a:latin typeface="Times New Roman" panose="02020603050405020304" pitchFamily="18" charset="0"/>
                <a:cs typeface="Times New Roman" panose="02020603050405020304" pitchFamily="18" charset="0"/>
              </a:rPr>
              <a:t>convocatorias o </a:t>
            </a:r>
            <a:r>
              <a:rPr lang="es-ES" sz="2400" dirty="0">
                <a:latin typeface="Times New Roman" panose="02020603050405020304" pitchFamily="18" charset="0"/>
                <a:cs typeface="Times New Roman" panose="02020603050405020304" pitchFamily="18" charset="0"/>
              </a:rPr>
              <a:t>recibir la calificación final en aquellas que no tienen previsto acto de evaluación final. </a:t>
            </a:r>
            <a:r>
              <a:rPr lang="es-ES" sz="2400" dirty="0" smtClean="0">
                <a:solidFill>
                  <a:srgbClr val="000000"/>
                </a:solidFill>
                <a:latin typeface="Times New Roman" panose="02020603050405020304" pitchFamily="18" charset="0"/>
                <a:cs typeface="Times New Roman" panose="02020603050405020304" pitchFamily="18" charset="0"/>
              </a:rPr>
              <a:t>(Art </a:t>
            </a:r>
            <a:r>
              <a:rPr lang="es-ES" sz="2400" dirty="0">
                <a:solidFill>
                  <a:srgbClr val="000000"/>
                </a:solidFill>
                <a:latin typeface="Times New Roman" panose="02020603050405020304" pitchFamily="18" charset="0"/>
                <a:cs typeface="Times New Roman" panose="02020603050405020304" pitchFamily="18" charset="0"/>
              </a:rPr>
              <a:t>62)</a:t>
            </a:r>
          </a:p>
        </p:txBody>
      </p:sp>
      <p:sp>
        <p:nvSpPr>
          <p:cNvPr id="13316" name="9 Rectángulo"/>
          <p:cNvSpPr>
            <a:spLocks noChangeArrowheads="1"/>
          </p:cNvSpPr>
          <p:nvPr/>
        </p:nvSpPr>
        <p:spPr bwMode="auto">
          <a:xfrm>
            <a:off x="1458516" y="485776"/>
            <a:ext cx="3167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es-ES_tradnl" sz="2400" b="1" dirty="0" smtClean="0">
                <a:solidFill>
                  <a:srgbClr val="000000"/>
                </a:solidFill>
                <a:latin typeface="Times New Roman" panose="02020603050405020304" pitchFamily="18" charset="0"/>
                <a:cs typeface="Times New Roman" panose="02020603050405020304" pitchFamily="18" charset="0"/>
              </a:rPr>
              <a:t>Resolución 47 del 2022</a:t>
            </a:r>
            <a:endParaRPr lang="es-ES"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16251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5978"/>
            <a:ext cx="8229600" cy="493564"/>
          </a:xfrm>
        </p:spPr>
        <p:txBody>
          <a:bodyPr>
            <a:normAutofit fontScale="90000"/>
          </a:bodyPr>
          <a:lstStyle/>
          <a:p>
            <a:r>
              <a:rPr lang="es-ES" sz="2700" b="1" dirty="0" smtClean="0">
                <a:solidFill>
                  <a:srgbClr val="000000"/>
                </a:solidFill>
                <a:latin typeface="Times New Roman" panose="02020603050405020304" pitchFamily="18" charset="0"/>
                <a:cs typeface="Times New Roman" panose="02020603050405020304" pitchFamily="18" charset="0"/>
              </a:rPr>
              <a:t>Resolución </a:t>
            </a:r>
            <a:r>
              <a:rPr lang="es-ES" sz="2700" b="1" dirty="0">
                <a:solidFill>
                  <a:srgbClr val="000000"/>
                </a:solidFill>
                <a:latin typeface="Times New Roman" panose="02020603050405020304" pitchFamily="18" charset="0"/>
                <a:cs typeface="Times New Roman" panose="02020603050405020304" pitchFamily="18" charset="0"/>
              </a:rPr>
              <a:t>47 del </a:t>
            </a:r>
            <a:r>
              <a:rPr lang="es-ES" sz="2700" b="1" dirty="0" smtClean="0">
                <a:solidFill>
                  <a:srgbClr val="000000"/>
                </a:solidFill>
                <a:latin typeface="Times New Roman" panose="02020603050405020304" pitchFamily="18" charset="0"/>
                <a:cs typeface="Times New Roman" panose="02020603050405020304" pitchFamily="18" charset="0"/>
              </a:rPr>
              <a:t>2022</a:t>
            </a:r>
            <a:endParaRPr lang="es-ES" sz="2700" b="1" dirty="0">
              <a:solidFill>
                <a:srgbClr val="00000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3077" y="699542"/>
            <a:ext cx="8553128" cy="4248472"/>
          </a:xfrm>
        </p:spPr>
        <p:txBody>
          <a:bodyPr>
            <a:noAutofit/>
          </a:bodyPr>
          <a:lstStyle/>
          <a:p>
            <a:pPr marL="0" indent="0">
              <a:buNone/>
            </a:pPr>
            <a:r>
              <a:rPr lang="es-ES" sz="2000" dirty="0" smtClean="0">
                <a:solidFill>
                  <a:srgbClr val="000000"/>
                </a:solidFill>
                <a:latin typeface="Times New Roman" panose="02020603050405020304" pitchFamily="18" charset="0"/>
                <a:cs typeface="Times New Roman" panose="02020603050405020304" pitchFamily="18" charset="0"/>
              </a:rPr>
              <a:t>Los </a:t>
            </a:r>
            <a:r>
              <a:rPr lang="es-ES" sz="2000" dirty="0">
                <a:solidFill>
                  <a:srgbClr val="000000"/>
                </a:solidFill>
                <a:latin typeface="Times New Roman" panose="02020603050405020304" pitchFamily="18" charset="0"/>
                <a:cs typeface="Times New Roman" panose="02020603050405020304" pitchFamily="18" charset="0"/>
              </a:rPr>
              <a:t>estudiantes que excedan el 20% de ausencias a las actividades presenciales de una asignatura y que no sobrepasen el 50%, y que</a:t>
            </a:r>
            <a:r>
              <a:rPr lang="es-ES" sz="2000" dirty="0">
                <a:latin typeface="Times New Roman" panose="02020603050405020304" pitchFamily="18" charset="0"/>
                <a:cs typeface="Times New Roman" panose="02020603050405020304" pitchFamily="18" charset="0"/>
              </a:rPr>
              <a:t> </a:t>
            </a:r>
            <a:r>
              <a:rPr lang="es-ES" sz="2000" dirty="0" smtClean="0">
                <a:latin typeface="Times New Roman" panose="02020603050405020304" pitchFamily="18" charset="0"/>
                <a:cs typeface="Times New Roman" panose="02020603050405020304" pitchFamily="18" charset="0"/>
              </a:rPr>
              <a:t>no son autorizados </a:t>
            </a:r>
            <a:r>
              <a:rPr lang="es-ES" sz="2000" dirty="0" smtClean="0">
                <a:solidFill>
                  <a:srgbClr val="000000"/>
                </a:solidFill>
                <a:latin typeface="Times New Roman" panose="02020603050405020304" pitchFamily="18" charset="0"/>
                <a:cs typeface="Times New Roman" panose="02020603050405020304" pitchFamily="18" charset="0"/>
              </a:rPr>
              <a:t>a presentarse al acto de evaluación final de las asignaturas</a:t>
            </a:r>
            <a:r>
              <a:rPr lang="es-ES" sz="2000" dirty="0" smtClean="0">
                <a:latin typeface="Times New Roman" panose="02020603050405020304" pitchFamily="18" charset="0"/>
                <a:cs typeface="Times New Roman" panose="02020603050405020304" pitchFamily="18" charset="0"/>
              </a:rPr>
              <a:t> </a:t>
            </a:r>
            <a:r>
              <a:rPr lang="es-ES" sz="2000" dirty="0" smtClean="0">
                <a:solidFill>
                  <a:srgbClr val="000000"/>
                </a:solidFill>
                <a:latin typeface="Times New Roman" panose="02020603050405020304" pitchFamily="18" charset="0"/>
                <a:cs typeface="Times New Roman" panose="02020603050405020304" pitchFamily="18" charset="0"/>
              </a:rPr>
              <a:t>en todas las convocatorias o recibir la calificación final en aquellas que no tiene previsto acto de evaluación final,</a:t>
            </a:r>
            <a:r>
              <a:rPr lang="es-ES" sz="2000" dirty="0" smtClean="0">
                <a:latin typeface="Times New Roman" panose="02020603050405020304" pitchFamily="18" charset="0"/>
                <a:cs typeface="Times New Roman" panose="02020603050405020304" pitchFamily="18" charset="0"/>
              </a:rPr>
              <a:t> se les concede una única oportunidad y </a:t>
            </a:r>
            <a:r>
              <a:rPr lang="es-ES" sz="2000" dirty="0">
                <a:latin typeface="Times New Roman" panose="02020603050405020304" pitchFamily="18" charset="0"/>
                <a:cs typeface="Times New Roman" panose="02020603050405020304" pitchFamily="18" charset="0"/>
              </a:rPr>
              <a:t>se procede como sigue:</a:t>
            </a:r>
          </a:p>
          <a:p>
            <a:pPr marL="0" indent="0">
              <a:buNone/>
            </a:pPr>
            <a:r>
              <a:rPr lang="es-ES" sz="2000" dirty="0">
                <a:latin typeface="Times New Roman" panose="02020603050405020304" pitchFamily="18" charset="0"/>
                <a:cs typeface="Times New Roman" panose="02020603050405020304" pitchFamily="18" charset="0"/>
              </a:rPr>
              <a:t>a)	Asignatura con examen final, el estudiante obtiene la calificación de Mal (2) en 1era y 2da convocatorias. Puede presentarse solo a la 3era.</a:t>
            </a:r>
          </a:p>
          <a:p>
            <a:pPr marL="0" indent="0">
              <a:buNone/>
            </a:pPr>
            <a:r>
              <a:rPr lang="es-ES" sz="2000" dirty="0">
                <a:latin typeface="Times New Roman" panose="02020603050405020304" pitchFamily="18" charset="0"/>
                <a:cs typeface="Times New Roman" panose="02020603050405020304" pitchFamily="18" charset="0"/>
              </a:rPr>
              <a:t>b)	Asignatura no tiene previsto acto de evaluación final, el estudiante obtiene Mal (2) en la 1era y 2da Convocatorias. Puede presentarse solo a la 3era.</a:t>
            </a:r>
          </a:p>
          <a:p>
            <a:pPr marL="0" indent="0">
              <a:buNone/>
            </a:pPr>
            <a:r>
              <a:rPr lang="es-ES" sz="2000" dirty="0">
                <a:latin typeface="Times New Roman" panose="02020603050405020304" pitchFamily="18" charset="0"/>
                <a:cs typeface="Times New Roman" panose="02020603050405020304" pitchFamily="18" charset="0"/>
              </a:rPr>
              <a:t>c)	Si la asignatura tiene previsto otros tipos de evaluación final, el estudiante obtiene la calificación de Mal (2) en 1era convocatoria y puede presentarse a una 2da y única convocatoria.</a:t>
            </a:r>
          </a:p>
          <a:p>
            <a:endParaRPr lang="es-ES" sz="2000" dirty="0"/>
          </a:p>
        </p:txBody>
      </p:sp>
    </p:spTree>
    <p:extLst>
      <p:ext uri="{BB962C8B-B14F-4D97-AF65-F5344CB8AC3E}">
        <p14:creationId xmlns:p14="http://schemas.microsoft.com/office/powerpoint/2010/main" val="17662294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Conector recto 12"/>
          <p:cNvCxnSpPr/>
          <p:nvPr/>
        </p:nvCxnSpPr>
        <p:spPr>
          <a:xfrm flipH="1">
            <a:off x="5108973" y="303610"/>
            <a:ext cx="3625453" cy="4506515"/>
          </a:xfrm>
          <a:prstGeom prst="line">
            <a:avLst/>
          </a:prstGeom>
          <a:ln w="9525" cap="flat" cmpd="sng" algn="ctr">
            <a:solidFill>
              <a:schemeClr val="bg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9" name="CuadroTexto 11"/>
          <p:cNvSpPr txBox="1">
            <a:spLocks noChangeArrowheads="1"/>
          </p:cNvSpPr>
          <p:nvPr/>
        </p:nvSpPr>
        <p:spPr bwMode="auto">
          <a:xfrm>
            <a:off x="257175" y="1616869"/>
            <a:ext cx="8677275" cy="1904624"/>
          </a:xfrm>
          <a:prstGeom prst="rect">
            <a:avLst/>
          </a:prstGeom>
          <a:noFill/>
          <a:ln w="57150">
            <a:solidFill>
              <a:schemeClr val="accent1">
                <a:lumMod val="75000"/>
              </a:schemeClr>
            </a:solidFill>
            <a:miter lim="800000"/>
            <a:headEnd/>
            <a:tailEnd/>
          </a:ln>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lnSpc>
                <a:spcPct val="114000"/>
              </a:lnSpc>
              <a:spcBef>
                <a:spcPts val="450"/>
              </a:spcBef>
              <a:spcAft>
                <a:spcPts val="450"/>
              </a:spcAft>
              <a:buNone/>
              <a:defRPr/>
            </a:pPr>
            <a:r>
              <a:rPr lang="es-ES" sz="2400" b="1" dirty="0">
                <a:latin typeface="Times New Roman" panose="02020603050405020304" pitchFamily="18" charset="0"/>
                <a:cs typeface="Times New Roman" panose="02020603050405020304" pitchFamily="18" charset="0"/>
              </a:rPr>
              <a:t>Capítulo V: De la promoción</a:t>
            </a:r>
          </a:p>
          <a:p>
            <a:pPr marL="428625" indent="-428625" algn="just">
              <a:lnSpc>
                <a:spcPct val="114000"/>
              </a:lnSpc>
              <a:spcBef>
                <a:spcPts val="450"/>
              </a:spcBef>
              <a:spcAft>
                <a:spcPts val="450"/>
              </a:spcAft>
              <a:buFont typeface="Wingdings" panose="05000000000000000000" pitchFamily="2" charset="2"/>
              <a:buChar char="ü"/>
              <a:defRPr/>
            </a:pPr>
            <a:r>
              <a:rPr lang="es-ES" altLang="en-US" sz="2400" dirty="0">
                <a:latin typeface="Times New Roman" panose="02020603050405020304" pitchFamily="18" charset="0"/>
                <a:cs typeface="Times New Roman" panose="02020603050405020304" pitchFamily="18" charset="0"/>
              </a:rPr>
              <a:t>Los estudiantes del CD podrán matricular como arrastres en el siguiente curso </a:t>
            </a:r>
            <a:r>
              <a:rPr lang="es-ES" altLang="en-US" sz="2400" b="1" i="1" dirty="0">
                <a:solidFill>
                  <a:schemeClr val="accent6"/>
                </a:solidFill>
                <a:latin typeface="Times New Roman" panose="02020603050405020304" pitchFamily="18" charset="0"/>
                <a:cs typeface="Times New Roman" panose="02020603050405020304" pitchFamily="18" charset="0"/>
              </a:rPr>
              <a:t>hasta dos asignaturas con independencia del período</a:t>
            </a:r>
            <a:r>
              <a:rPr lang="es-ES" altLang="en-US" sz="2400" b="1" dirty="0">
                <a:solidFill>
                  <a:srgbClr val="740000"/>
                </a:solidFill>
                <a:latin typeface="Times New Roman" panose="02020603050405020304" pitchFamily="18" charset="0"/>
                <a:cs typeface="Times New Roman" panose="02020603050405020304" pitchFamily="18" charset="0"/>
              </a:rPr>
              <a:t> </a:t>
            </a:r>
            <a:r>
              <a:rPr lang="es-ES" altLang="en-US" sz="2400" dirty="0">
                <a:latin typeface="Times New Roman" panose="02020603050405020304" pitchFamily="18" charset="0"/>
                <a:cs typeface="Times New Roman" panose="02020603050405020304" pitchFamily="18" charset="0"/>
              </a:rPr>
              <a:t>en que estén planificadas</a:t>
            </a:r>
            <a:r>
              <a:rPr lang="es-ES" altLang="en-US" sz="2400" dirty="0">
                <a:solidFill>
                  <a:schemeClr val="accent5">
                    <a:lumMod val="50000"/>
                  </a:schemeClr>
                </a:solidFill>
                <a:latin typeface="Times New Roman" panose="02020603050405020304" pitchFamily="18" charset="0"/>
                <a:cs typeface="Times New Roman" panose="02020603050405020304" pitchFamily="18" charset="0"/>
              </a:rPr>
              <a:t>. </a:t>
            </a:r>
            <a:r>
              <a:rPr lang="es-ES_tradnl" sz="2400" b="1" dirty="0" smtClean="0">
                <a:solidFill>
                  <a:srgbClr val="000000"/>
                </a:solidFill>
                <a:latin typeface="Times New Roman" panose="02020603050405020304" pitchFamily="18" charset="0"/>
                <a:cs typeface="Times New Roman" panose="02020603050405020304" pitchFamily="18" charset="0"/>
              </a:rPr>
              <a:t>(Art </a:t>
            </a:r>
            <a:r>
              <a:rPr lang="es-ES_tradnl" sz="2400" b="1" dirty="0">
                <a:solidFill>
                  <a:srgbClr val="000000"/>
                </a:solidFill>
                <a:latin typeface="Times New Roman" panose="02020603050405020304" pitchFamily="18" charset="0"/>
                <a:cs typeface="Times New Roman" panose="02020603050405020304" pitchFamily="18" charset="0"/>
              </a:rPr>
              <a:t>74)</a:t>
            </a:r>
          </a:p>
        </p:txBody>
      </p:sp>
      <p:sp>
        <p:nvSpPr>
          <p:cNvPr id="15364" name="9 Rectángulo"/>
          <p:cNvSpPr>
            <a:spLocks noChangeArrowheads="1"/>
          </p:cNvSpPr>
          <p:nvPr/>
        </p:nvSpPr>
        <p:spPr bwMode="auto">
          <a:xfrm>
            <a:off x="1410891" y="525067"/>
            <a:ext cx="3167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None/>
            </a:pPr>
            <a:r>
              <a:rPr lang="es-ES_tradnl" sz="2400" b="1" dirty="0">
                <a:solidFill>
                  <a:srgbClr val="000000"/>
                </a:solidFill>
                <a:latin typeface="Times New Roman" panose="02020603050405020304" pitchFamily="18" charset="0"/>
                <a:cs typeface="Times New Roman" panose="02020603050405020304" pitchFamily="18" charset="0"/>
              </a:rPr>
              <a:t>Resolución 47 del 2022</a:t>
            </a:r>
          </a:p>
        </p:txBody>
      </p:sp>
    </p:spTree>
    <p:extLst>
      <p:ext uri="{BB962C8B-B14F-4D97-AF65-F5344CB8AC3E}">
        <p14:creationId xmlns:p14="http://schemas.microsoft.com/office/powerpoint/2010/main" val="19832515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792088"/>
          </a:xfrm>
          <a:solidFill>
            <a:schemeClr val="tx1">
              <a:lumMod val="90000"/>
              <a:lumOff val="10000"/>
            </a:schemeClr>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CALENDARIO ESCOLAR CURSO 2024 – 2025</a:t>
            </a:r>
            <a:br>
              <a:rPr lang="es-ES" sz="2400" b="1" dirty="0">
                <a:solidFill>
                  <a:schemeClr val="bg1"/>
                </a:solidFill>
                <a:latin typeface="Times New Roman" panose="02020603050405020304" pitchFamily="18" charset="0"/>
                <a:cs typeface="Times New Roman" panose="02020603050405020304" pitchFamily="18" charset="0"/>
              </a:rPr>
            </a:br>
            <a:r>
              <a:rPr lang="es-ES" sz="2400" b="1" dirty="0">
                <a:solidFill>
                  <a:schemeClr val="bg1"/>
                </a:solidFill>
                <a:latin typeface="Times New Roman" panose="02020603050405020304" pitchFamily="18" charset="0"/>
                <a:cs typeface="Times New Roman" panose="02020603050405020304" pitchFamily="18" charset="0"/>
              </a:rPr>
              <a:t>Enseñanza Técnica Profesional</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07504" y="816768"/>
            <a:ext cx="8928992" cy="3733800"/>
          </a:xfrm>
        </p:spPr>
        <p:txBody>
          <a:bodyPr>
            <a:normAutofit fontScale="85000" lnSpcReduction="10000"/>
          </a:bodyPr>
          <a:lstStyle/>
          <a:p>
            <a:r>
              <a:rPr lang="es-ES" sz="2400" b="1" dirty="0">
                <a:solidFill>
                  <a:srgbClr val="000000"/>
                </a:solidFill>
                <a:latin typeface="Times New Roman" panose="02020603050405020304" pitchFamily="18" charset="0"/>
                <a:cs typeface="Times New Roman" panose="02020603050405020304" pitchFamily="18" charset="0"/>
              </a:rPr>
              <a:t>Inicio del curso escolar: </a:t>
            </a:r>
            <a:r>
              <a:rPr lang="es-ES" sz="2400" dirty="0">
                <a:solidFill>
                  <a:srgbClr val="000000"/>
                </a:solidFill>
                <a:latin typeface="Times New Roman" panose="02020603050405020304" pitchFamily="18" charset="0"/>
                <a:cs typeface="Times New Roman" panose="02020603050405020304" pitchFamily="18" charset="0"/>
              </a:rPr>
              <a:t>02/09/2024.</a:t>
            </a:r>
          </a:p>
          <a:p>
            <a:r>
              <a:rPr lang="es-ES" sz="2400" b="1" dirty="0" smtClean="0">
                <a:solidFill>
                  <a:srgbClr val="000000"/>
                </a:solidFill>
                <a:latin typeface="Times New Roman" panose="02020603050405020304" pitchFamily="18" charset="0"/>
                <a:cs typeface="Times New Roman" panose="02020603050405020304" pitchFamily="18" charset="0"/>
              </a:rPr>
              <a:t>Desarrollo </a:t>
            </a:r>
            <a:r>
              <a:rPr lang="es-ES" sz="2400" b="1" dirty="0">
                <a:solidFill>
                  <a:srgbClr val="000000"/>
                </a:solidFill>
                <a:latin typeface="Times New Roman" panose="02020603050405020304" pitchFamily="18" charset="0"/>
                <a:cs typeface="Times New Roman" panose="02020603050405020304" pitchFamily="18" charset="0"/>
              </a:rPr>
              <a:t>de programas y eventos asociados: </a:t>
            </a:r>
            <a:r>
              <a:rPr lang="es-ES" sz="2400" dirty="0">
                <a:solidFill>
                  <a:srgbClr val="000000"/>
                </a:solidFill>
                <a:latin typeface="Times New Roman" panose="02020603050405020304" pitchFamily="18" charset="0"/>
                <a:cs typeface="Times New Roman" panose="02020603050405020304" pitchFamily="18" charset="0"/>
              </a:rPr>
              <a:t>del 02/09/2024 al 19/07/2025.</a:t>
            </a:r>
          </a:p>
          <a:p>
            <a:endParaRPr lang="es-ES" sz="2400" b="1" dirty="0" smtClean="0">
              <a:solidFill>
                <a:srgbClr val="000000"/>
              </a:solidFill>
              <a:latin typeface="Times New Roman" panose="02020603050405020304" pitchFamily="18" charset="0"/>
              <a:cs typeface="Times New Roman" panose="02020603050405020304" pitchFamily="18" charset="0"/>
            </a:endParaRPr>
          </a:p>
          <a:p>
            <a:r>
              <a:rPr lang="es-ES" sz="2400" b="1" dirty="0" smtClean="0">
                <a:solidFill>
                  <a:srgbClr val="000000"/>
                </a:solidFill>
                <a:latin typeface="Times New Roman" panose="02020603050405020304" pitchFamily="18" charset="0"/>
                <a:cs typeface="Times New Roman" panose="02020603050405020304" pitchFamily="18" charset="0"/>
              </a:rPr>
              <a:t>Pruebas </a:t>
            </a:r>
            <a:r>
              <a:rPr lang="es-ES" sz="2400" b="1" dirty="0">
                <a:solidFill>
                  <a:srgbClr val="000000"/>
                </a:solidFill>
                <a:latin typeface="Times New Roman" panose="02020603050405020304" pitchFamily="18" charset="0"/>
                <a:cs typeface="Times New Roman" panose="02020603050405020304" pitchFamily="18" charset="0"/>
              </a:rPr>
              <a:t>finales: </a:t>
            </a:r>
            <a:r>
              <a:rPr lang="es-ES" sz="2400" dirty="0">
                <a:solidFill>
                  <a:srgbClr val="000000"/>
                </a:solidFill>
                <a:latin typeface="Times New Roman" panose="02020603050405020304" pitchFamily="18" charset="0"/>
                <a:cs typeface="Times New Roman" panose="02020603050405020304" pitchFamily="18" charset="0"/>
              </a:rPr>
              <a:t>del 23/06/2025 al 05/07/2025.</a:t>
            </a:r>
          </a:p>
          <a:p>
            <a:r>
              <a:rPr lang="es-ES" sz="2400" b="1" dirty="0" smtClean="0">
                <a:solidFill>
                  <a:srgbClr val="000000"/>
                </a:solidFill>
                <a:latin typeface="Times New Roman" panose="02020603050405020304" pitchFamily="18" charset="0"/>
                <a:cs typeface="Times New Roman" panose="02020603050405020304" pitchFamily="18" charset="0"/>
              </a:rPr>
              <a:t>Revalorizaciones</a:t>
            </a:r>
            <a:r>
              <a:rPr lang="es-ES" sz="2400" b="1" dirty="0">
                <a:solidFill>
                  <a:srgbClr val="000000"/>
                </a:solidFill>
                <a:latin typeface="Times New Roman" panose="02020603050405020304" pitchFamily="18" charset="0"/>
                <a:cs typeface="Times New Roman" panose="02020603050405020304" pitchFamily="18" charset="0"/>
              </a:rPr>
              <a:t>: </a:t>
            </a:r>
            <a:r>
              <a:rPr lang="es-ES" sz="2400" dirty="0">
                <a:solidFill>
                  <a:srgbClr val="000000"/>
                </a:solidFill>
                <a:latin typeface="Times New Roman" panose="02020603050405020304" pitchFamily="18" charset="0"/>
                <a:cs typeface="Times New Roman" panose="02020603050405020304" pitchFamily="18" charset="0"/>
              </a:rPr>
              <a:t>del 07/07/2025 al 12/07/2025.</a:t>
            </a:r>
          </a:p>
          <a:p>
            <a:r>
              <a:rPr lang="es-ES" sz="2400" b="1" dirty="0" smtClean="0">
                <a:solidFill>
                  <a:srgbClr val="000000"/>
                </a:solidFill>
                <a:latin typeface="Times New Roman" panose="02020603050405020304" pitchFamily="18" charset="0"/>
                <a:cs typeface="Times New Roman" panose="02020603050405020304" pitchFamily="18" charset="0"/>
              </a:rPr>
              <a:t>Extraordinarios</a:t>
            </a:r>
            <a:r>
              <a:rPr lang="es-ES" sz="2400" b="1" dirty="0">
                <a:solidFill>
                  <a:srgbClr val="000000"/>
                </a:solidFill>
                <a:latin typeface="Times New Roman" panose="02020603050405020304" pitchFamily="18" charset="0"/>
                <a:cs typeface="Times New Roman" panose="02020603050405020304" pitchFamily="18" charset="0"/>
              </a:rPr>
              <a:t>: </a:t>
            </a:r>
            <a:r>
              <a:rPr lang="es-ES" sz="2400" dirty="0">
                <a:solidFill>
                  <a:srgbClr val="000000"/>
                </a:solidFill>
                <a:latin typeface="Times New Roman" panose="02020603050405020304" pitchFamily="18" charset="0"/>
                <a:cs typeface="Times New Roman" panose="02020603050405020304" pitchFamily="18" charset="0"/>
              </a:rPr>
              <a:t>del 14/07/2025 al 19/07/2025.</a:t>
            </a:r>
          </a:p>
          <a:p>
            <a:endParaRPr lang="es-ES" sz="2400" b="1" dirty="0">
              <a:solidFill>
                <a:srgbClr val="000000"/>
              </a:solidFill>
              <a:latin typeface="Times New Roman" panose="02020603050405020304" pitchFamily="18" charset="0"/>
              <a:cs typeface="Times New Roman" panose="02020603050405020304" pitchFamily="18" charset="0"/>
            </a:endParaRPr>
          </a:p>
          <a:p>
            <a:pPr marL="0" indent="0">
              <a:buNone/>
            </a:pPr>
            <a:r>
              <a:rPr lang="es-ES" sz="2400" b="1" dirty="0">
                <a:solidFill>
                  <a:srgbClr val="000000"/>
                </a:solidFill>
                <a:latin typeface="Times New Roman" panose="02020603050405020304" pitchFamily="18" charset="0"/>
                <a:cs typeface="Times New Roman" panose="02020603050405020304" pitchFamily="18" charset="0"/>
              </a:rPr>
              <a:t>Recesos Docentes.</a:t>
            </a:r>
          </a:p>
          <a:p>
            <a:pPr marL="0" indent="0">
              <a:buNone/>
            </a:pPr>
            <a:r>
              <a:rPr lang="es-ES" sz="2400" b="1" dirty="0" smtClean="0">
                <a:solidFill>
                  <a:srgbClr val="000000"/>
                </a:solidFill>
                <a:latin typeface="Times New Roman" panose="02020603050405020304" pitchFamily="18" charset="0"/>
                <a:cs typeface="Times New Roman" panose="02020603050405020304" pitchFamily="18" charset="0"/>
              </a:rPr>
              <a:t>• Homenaje </a:t>
            </a:r>
            <a:r>
              <a:rPr lang="es-ES" sz="2400" b="1" dirty="0">
                <a:solidFill>
                  <a:srgbClr val="000000"/>
                </a:solidFill>
                <a:latin typeface="Times New Roman" panose="02020603050405020304" pitchFamily="18" charset="0"/>
                <a:cs typeface="Times New Roman" panose="02020603050405020304" pitchFamily="18" charset="0"/>
              </a:rPr>
              <a:t>al Triunfo de la Revolución</a:t>
            </a:r>
            <a:r>
              <a:rPr lang="es-ES" sz="2400" dirty="0">
                <a:solidFill>
                  <a:srgbClr val="000000"/>
                </a:solidFill>
                <a:latin typeface="Times New Roman" panose="02020603050405020304" pitchFamily="18" charset="0"/>
                <a:cs typeface="Times New Roman" panose="02020603050405020304" pitchFamily="18" charset="0"/>
              </a:rPr>
              <a:t>: del 25/12/2024 al 03/01/2025.</a:t>
            </a:r>
          </a:p>
          <a:p>
            <a:pPr marL="0" indent="0">
              <a:buNone/>
            </a:pPr>
            <a:r>
              <a:rPr lang="es-ES" sz="2400" dirty="0" smtClean="0">
                <a:solidFill>
                  <a:srgbClr val="000000"/>
                </a:solidFill>
                <a:latin typeface="Times New Roman" panose="02020603050405020304" pitchFamily="18" charset="0"/>
                <a:cs typeface="Times New Roman" panose="02020603050405020304" pitchFamily="18" charset="0"/>
              </a:rPr>
              <a:t>• </a:t>
            </a:r>
            <a:r>
              <a:rPr lang="es-ES" sz="2400" b="1" dirty="0" smtClean="0">
                <a:solidFill>
                  <a:srgbClr val="000000"/>
                </a:solidFill>
                <a:latin typeface="Times New Roman" panose="02020603050405020304" pitchFamily="18" charset="0"/>
                <a:cs typeface="Times New Roman" panose="02020603050405020304" pitchFamily="18" charset="0"/>
              </a:rPr>
              <a:t>Homenaje </a:t>
            </a:r>
            <a:r>
              <a:rPr lang="es-ES" sz="2400" b="1" dirty="0">
                <a:solidFill>
                  <a:srgbClr val="000000"/>
                </a:solidFill>
                <a:latin typeface="Times New Roman" panose="02020603050405020304" pitchFamily="18" charset="0"/>
                <a:cs typeface="Times New Roman" panose="02020603050405020304" pitchFamily="18" charset="0"/>
              </a:rPr>
              <a:t>a la Victoria de Playa Girón</a:t>
            </a:r>
            <a:r>
              <a:rPr lang="es-ES" sz="2400" dirty="0">
                <a:solidFill>
                  <a:srgbClr val="000000"/>
                </a:solidFill>
                <a:latin typeface="Times New Roman" panose="02020603050405020304" pitchFamily="18" charset="0"/>
                <a:cs typeface="Times New Roman" panose="02020603050405020304" pitchFamily="18" charset="0"/>
              </a:rPr>
              <a:t>: 14/04/2025 al 19/04/2025.</a:t>
            </a:r>
          </a:p>
          <a:p>
            <a:pPr marL="0" indent="0">
              <a:buNone/>
            </a:pPr>
            <a:r>
              <a:rPr lang="es-ES" sz="2400" dirty="0" smtClean="0">
                <a:solidFill>
                  <a:srgbClr val="000000"/>
                </a:solidFill>
                <a:latin typeface="Times New Roman" panose="02020603050405020304" pitchFamily="18" charset="0"/>
                <a:cs typeface="Times New Roman" panose="02020603050405020304" pitchFamily="18" charset="0"/>
              </a:rPr>
              <a:t>• </a:t>
            </a:r>
            <a:r>
              <a:rPr lang="es-ES" sz="2400" b="1" dirty="0" smtClean="0">
                <a:solidFill>
                  <a:srgbClr val="000000"/>
                </a:solidFill>
                <a:latin typeface="Times New Roman" panose="02020603050405020304" pitchFamily="18" charset="0"/>
                <a:cs typeface="Times New Roman" panose="02020603050405020304" pitchFamily="18" charset="0"/>
              </a:rPr>
              <a:t>Período </a:t>
            </a:r>
            <a:r>
              <a:rPr lang="es-ES" sz="2400" b="1" dirty="0">
                <a:solidFill>
                  <a:srgbClr val="000000"/>
                </a:solidFill>
                <a:latin typeface="Times New Roman" panose="02020603050405020304" pitchFamily="18" charset="0"/>
                <a:cs typeface="Times New Roman" panose="02020603050405020304" pitchFamily="18" charset="0"/>
              </a:rPr>
              <a:t>vacacional de verano</a:t>
            </a:r>
            <a:r>
              <a:rPr lang="es-ES" sz="2400" dirty="0">
                <a:solidFill>
                  <a:srgbClr val="000000"/>
                </a:solidFill>
                <a:latin typeface="Times New Roman" panose="02020603050405020304" pitchFamily="18" charset="0"/>
                <a:cs typeface="Times New Roman" panose="02020603050405020304" pitchFamily="18" charset="0"/>
              </a:rPr>
              <a:t>: 21/07/2025 al 23/08/2025.</a:t>
            </a:r>
          </a:p>
          <a:p>
            <a:pPr marL="0" indent="0">
              <a:buNone/>
            </a:pPr>
            <a:endParaRPr lang="es-ES" sz="3100" dirty="0">
              <a:solidFill>
                <a:srgbClr val="FF0000"/>
              </a:solidFill>
              <a:latin typeface="Arial" panose="020B0604020202020204" pitchFamily="34" charset="0"/>
              <a:cs typeface="Arial" panose="020B0604020202020204" pitchFamily="34" charset="0"/>
            </a:endParaRPr>
          </a:p>
          <a:p>
            <a:pPr marL="0" indent="0">
              <a:buNone/>
            </a:pPr>
            <a:endParaRPr lang="es-ES" sz="2800" dirty="0">
              <a:solidFill>
                <a:srgbClr val="000000"/>
              </a:solidFill>
            </a:endParaRPr>
          </a:p>
          <a:p>
            <a:endParaRPr lang="en-US" sz="4400" dirty="0">
              <a:solidFill>
                <a:srgbClr val="000000"/>
              </a:solidFill>
            </a:endParaRPr>
          </a:p>
          <a:p>
            <a:pPr marL="0" indent="0">
              <a:buNone/>
            </a:pPr>
            <a:endParaRPr lang="en-US" sz="2400" dirty="0"/>
          </a:p>
        </p:txBody>
      </p:sp>
    </p:spTree>
    <p:extLst>
      <p:ext uri="{BB962C8B-B14F-4D97-AF65-F5344CB8AC3E}">
        <p14:creationId xmlns:p14="http://schemas.microsoft.com/office/powerpoint/2010/main" val="13357136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830996"/>
            <a:ext cx="8892480" cy="4117017"/>
          </a:xfrm>
        </p:spPr>
        <p:txBody>
          <a:bodyPr>
            <a:normAutofit fontScale="90000"/>
          </a:bodyPr>
          <a:lstStyle/>
          <a:p>
            <a:pPr algn="l">
              <a:lnSpc>
                <a:spcPct val="150000"/>
              </a:lnSpc>
            </a:pPr>
            <a:r>
              <a:rPr lang="es-ES" sz="2400" dirty="0">
                <a:latin typeface="Times New Roman" panose="02020603050405020304" pitchFamily="18" charset="0"/>
                <a:ea typeface="Times New Roman" panose="02020603050405020304" pitchFamily="18" charset="0"/>
                <a:cs typeface="Times New Roman" panose="02020603050405020304" pitchFamily="18" charset="0"/>
              </a:rPr>
              <a:t>1.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Brindar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especial atención a los estudiantes que se incorporan con nivel de ingreso de noveno grado.</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Aplicar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Plan de estudios en la Formación de Técnicos en VLA en CD aprobado por el MINED correspondiente al Resolución 115 del 2023 con tres años y medio de duración, al primer y segundo año y mantener el tercer y 4to año con el plan correspondiente a la Resolución 154/2013</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3.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Garantizar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que en cada sede se realice el estudio sistemático de los documentos rectores .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830997"/>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a:t>
            </a:r>
          </a:p>
          <a:p>
            <a:pPr algn="ctr"/>
            <a:r>
              <a:rPr lang="es-ES_tradnl" sz="2400" b="1" dirty="0" smtClean="0">
                <a:solidFill>
                  <a:schemeClr val="bg1"/>
                </a:solidFill>
                <a:latin typeface="Times New Roman" panose="02020603050405020304" pitchFamily="18" charset="0"/>
                <a:cs typeface="Times New Roman" panose="02020603050405020304" pitchFamily="18" charset="0"/>
              </a:rPr>
              <a:t>ENSEÑANZA TÉCNICA PROFESIONAL</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586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627534"/>
            <a:ext cx="8892480" cy="4176464"/>
          </a:xfrm>
        </p:spPr>
        <p:txBody>
          <a:bodyPr>
            <a:normAutofit fontScale="90000"/>
          </a:bodyPr>
          <a:lstStyle/>
          <a:p>
            <a:pPr algn="l">
              <a:lnSpc>
                <a:spcPct val="150000"/>
              </a:lnSpc>
            </a:pPr>
            <a:r>
              <a:rPr lang="es-ES" sz="2700" dirty="0" smtClean="0">
                <a:latin typeface="Times New Roman" panose="02020603050405020304" pitchFamily="18" charset="0"/>
                <a:ea typeface="Times New Roman" panose="02020603050405020304" pitchFamily="18" charset="0"/>
                <a:cs typeface="Times New Roman" panose="02020603050405020304" pitchFamily="18" charset="0"/>
              </a:rPr>
              <a:t>5</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Introducir el enfoque Una Salud como paradigma sanitario en la formación de nuestros estudiantes y en la preparación del claustro de profesores. </a:t>
            </a:r>
            <a:r>
              <a:rPr lang="es-ES" sz="240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6</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Creación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de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las Cátedras Multidisciplinarias de Una Salud, el desarrollo de cursos de superación para el claustro y cursos optativos para los estudiantes</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7.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Garantizar la preparación metodológica, pedagógica, política-ideológica, científico- técnica, económica y cultural como elemento fundamental en el trabajo para aumentar la calidad del proceso docente educativo y de transformación de los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estudiantes.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Sistema de trabajo docente-metodológico-investigativo</a:t>
            </a:r>
          </a:p>
        </p:txBody>
      </p:sp>
    </p:spTree>
    <p:extLst>
      <p:ext uri="{BB962C8B-B14F-4D97-AF65-F5344CB8AC3E}">
        <p14:creationId xmlns:p14="http://schemas.microsoft.com/office/powerpoint/2010/main" val="18420833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830996"/>
            <a:ext cx="8892480" cy="4117017"/>
          </a:xfrm>
        </p:spPr>
        <p:txBody>
          <a:bodyPr>
            <a:normAutofit/>
          </a:bodyPr>
          <a:lstStyle/>
          <a:p>
            <a:pPr algn="l"/>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4. Planificar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fondo de tiempo presencial para cada semana de acuerdo al plan de estudio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vigente.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5. Controlar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desarrollo de la Práctica en los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servicios.</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6</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El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Sistema de Evaluación se regirá por lo establecido en la Resolución 238/2014, emitida por el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MINED.</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7</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Establecer las coordinaciones necesarias con los Directores de la Educación Técnica y Profesional y/o metodólogos en cada territorio para garantizar las orientaciones metodológicas por asignaturas y el control de la calidad del proceso enseñanza aprendizaje.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830997"/>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a:t>
            </a:r>
          </a:p>
          <a:p>
            <a:pPr algn="ctr"/>
            <a:r>
              <a:rPr lang="es-ES_tradnl" sz="2400" b="1" dirty="0" smtClean="0">
                <a:solidFill>
                  <a:schemeClr val="bg1"/>
                </a:solidFill>
                <a:latin typeface="Times New Roman" panose="02020603050405020304" pitchFamily="18" charset="0"/>
                <a:cs typeface="Times New Roman" panose="02020603050405020304" pitchFamily="18" charset="0"/>
              </a:rPr>
              <a:t>ENSEÑANZA TÉCNICA PROFESIONAL</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34471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830996"/>
            <a:ext cx="8892480" cy="4117017"/>
          </a:xfrm>
        </p:spPr>
        <p:txBody>
          <a:bodyPr>
            <a:normAutofit/>
          </a:bodyPr>
          <a:lstStyle/>
          <a:p>
            <a:pPr algn="l"/>
            <a:r>
              <a:rPr lang="es-ES" sz="2400" dirty="0">
                <a:latin typeface="Times New Roman" panose="02020603050405020304" pitchFamily="18" charset="0"/>
                <a:ea typeface="Times New Roman" panose="02020603050405020304" pitchFamily="18" charset="0"/>
                <a:cs typeface="Times New Roman" panose="02020603050405020304" pitchFamily="18" charset="0"/>
              </a:rPr>
              <a:t>8</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Las Direcciones fundamentales a tener en cuenta para el trabajo metodológico son: priorizar las visitas a clases, fomentar el intercambio entre profesores, fortalecer la integración entre las asignaturas de formación general y las de la especialidad, atender de manera priorizada el Programa Director de la Lengua Materna, atender la superación de los profesores y el trabajo científico investigativo.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9</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Brindar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atención a los estudiantes </a:t>
            </a:r>
            <a:r>
              <a:rPr lang="es-ES" sz="2400" dirty="0" err="1">
                <a:latin typeface="Times New Roman" panose="02020603050405020304" pitchFamily="18" charset="0"/>
                <a:ea typeface="Times New Roman" panose="02020603050405020304" pitchFamily="18" charset="0"/>
                <a:cs typeface="Times New Roman" panose="02020603050405020304" pitchFamily="18" charset="0"/>
              </a:rPr>
              <a:t>continuantes</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que están cursando en plan de estudio en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liquidación.</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10</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Desarrollar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las diferentes formaciones técnicas en escenarios debidamente acreditados para la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docencia.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830997"/>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a:t>
            </a:r>
          </a:p>
          <a:p>
            <a:pPr algn="ctr"/>
            <a:r>
              <a:rPr lang="es-ES_tradnl" sz="2400" b="1" dirty="0" smtClean="0">
                <a:solidFill>
                  <a:schemeClr val="bg1"/>
                </a:solidFill>
                <a:latin typeface="Times New Roman" panose="02020603050405020304" pitchFamily="18" charset="0"/>
                <a:cs typeface="Times New Roman" panose="02020603050405020304" pitchFamily="18" charset="0"/>
              </a:rPr>
              <a:t>ENSEÑANZA TÉCNICA PROFESIONAL</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84388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830996"/>
            <a:ext cx="8892480" cy="4117017"/>
          </a:xfrm>
        </p:spPr>
        <p:txBody>
          <a:bodyPr>
            <a:normAutofit/>
          </a:bodyPr>
          <a:lstStyle/>
          <a:p>
            <a:pPr algn="l"/>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11</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Brindar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información necesaria a padres y profesores sobre los planes de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estudio.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12. Garantizar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Estrategia de Preparación de los estudiantes para enfrentar el Examen Final Estatal como cierre de la formación</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13</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Brindar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atención al desarrollo de los procesos académicos de las formaciones de Técnicos en las modalidades de Curso Por Encuentro (CPE).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14. Garantizar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desarrollo de las asignaturas prácticas y la práctica </a:t>
            </a:r>
            <a:r>
              <a:rPr lang="es-ES" sz="2400" dirty="0" err="1">
                <a:latin typeface="Times New Roman" panose="02020603050405020304" pitchFamily="18" charset="0"/>
                <a:ea typeface="Times New Roman" panose="02020603050405020304" pitchFamily="18" charset="0"/>
                <a:cs typeface="Times New Roman" panose="02020603050405020304" pitchFamily="18" charset="0"/>
              </a:rPr>
              <a:t>preprofesional</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en los escenarios debidamente acreditados para el logro de habilidades.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830997"/>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a:t>
            </a:r>
          </a:p>
          <a:p>
            <a:pPr algn="ctr"/>
            <a:r>
              <a:rPr lang="es-ES_tradnl" sz="2400" b="1" dirty="0" smtClean="0">
                <a:solidFill>
                  <a:schemeClr val="bg1"/>
                </a:solidFill>
                <a:latin typeface="Times New Roman" panose="02020603050405020304" pitchFamily="18" charset="0"/>
                <a:cs typeface="Times New Roman" panose="02020603050405020304" pitchFamily="18" charset="0"/>
              </a:rPr>
              <a:t>ENSEÑANZA TÉCNICA PROFESIONAL</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27384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843558"/>
          </a:xfrm>
          <a:solidFill>
            <a:schemeClr val="tx1">
              <a:lumMod val="90000"/>
              <a:lumOff val="10000"/>
            </a:schemeClr>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CRONOGRAMA DE TRABAJO PARA LA PLANIFICACIÓN DEL </a:t>
            </a:r>
            <a:r>
              <a:rPr lang="es-ES" sz="2400" b="1" dirty="0" smtClean="0">
                <a:solidFill>
                  <a:schemeClr val="bg1"/>
                </a:solidFill>
                <a:latin typeface="Times New Roman" panose="02020603050405020304" pitchFamily="18" charset="0"/>
                <a:cs typeface="Times New Roman" panose="02020603050405020304" pitchFamily="18" charset="0"/>
              </a:rPr>
              <a:t>PRIMER </a:t>
            </a:r>
            <a:r>
              <a:rPr lang="es-ES" sz="2400" b="1" dirty="0">
                <a:solidFill>
                  <a:schemeClr val="bg1"/>
                </a:solidFill>
                <a:latin typeface="Times New Roman" panose="02020603050405020304" pitchFamily="18" charset="0"/>
                <a:cs typeface="Times New Roman" panose="02020603050405020304" pitchFamily="18" charset="0"/>
              </a:rPr>
              <a:t>PERIODO DEL CURSO </a:t>
            </a:r>
            <a:r>
              <a:rPr lang="es-ES" sz="2400" b="1" dirty="0" smtClean="0">
                <a:solidFill>
                  <a:schemeClr val="bg1"/>
                </a:solidFill>
                <a:latin typeface="Times New Roman" panose="02020603050405020304" pitchFamily="18" charset="0"/>
                <a:cs typeface="Times New Roman" panose="02020603050405020304" pitchFamily="18" charset="0"/>
              </a:rPr>
              <a:t>2024 - 2025</a:t>
            </a:r>
            <a:endParaRPr lang="es-ES" sz="2400"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90500" y="987574"/>
            <a:ext cx="8763000" cy="3672408"/>
          </a:xfrm>
        </p:spPr>
        <p:txBody>
          <a:bodyPr>
            <a:noAutofit/>
          </a:bodyPr>
          <a:lstStyle/>
          <a:p>
            <a:pPr marL="0" indent="0" algn="just">
              <a:buNone/>
            </a:pPr>
            <a:r>
              <a:rPr lang="es-ES" sz="2400" b="1" u="sng" dirty="0">
                <a:solidFill>
                  <a:schemeClr val="accent5"/>
                </a:solidFill>
                <a:latin typeface="Times New Roman" panose="02020603050405020304" pitchFamily="18" charset="0"/>
                <a:cs typeface="Times New Roman" panose="02020603050405020304" pitchFamily="18" charset="0"/>
              </a:rPr>
              <a:t>PRIMERA ETAPA:</a:t>
            </a:r>
            <a:r>
              <a:rPr lang="es-ES" sz="2400" b="1" dirty="0">
                <a:solidFill>
                  <a:schemeClr val="accent5"/>
                </a:solidFill>
                <a:latin typeface="Times New Roman" panose="02020603050405020304" pitchFamily="18" charset="0"/>
                <a:cs typeface="Times New Roman" panose="02020603050405020304" pitchFamily="18" charset="0"/>
              </a:rPr>
              <a:t>  </a:t>
            </a:r>
            <a:r>
              <a:rPr lang="es-ES" sz="2400" dirty="0">
                <a:solidFill>
                  <a:srgbClr val="000000"/>
                </a:solidFill>
                <a:latin typeface="Times New Roman" panose="02020603050405020304" pitchFamily="18" charset="0"/>
                <a:cs typeface="Times New Roman" panose="02020603050405020304" pitchFamily="18" charset="0"/>
              </a:rPr>
              <a:t>Conciliación y aprobación del cronograma de planificación (julio 2024</a:t>
            </a:r>
            <a:r>
              <a:rPr lang="es-ES" sz="2400" dirty="0" smtClean="0">
                <a:solidFill>
                  <a:srgbClr val="000000"/>
                </a:solidFill>
                <a:latin typeface="Times New Roman" panose="02020603050405020304" pitchFamily="18" charset="0"/>
                <a:cs typeface="Times New Roman" panose="02020603050405020304" pitchFamily="18" charset="0"/>
              </a:rPr>
              <a:t>)</a:t>
            </a:r>
            <a:endParaRPr lang="es-ES" sz="2400" u="sng" dirty="0">
              <a:solidFill>
                <a:srgbClr val="000000"/>
              </a:solidFill>
              <a:latin typeface="Times New Roman" panose="02020603050405020304" pitchFamily="18" charset="0"/>
              <a:cs typeface="Times New Roman" panose="02020603050405020304" pitchFamily="18" charset="0"/>
            </a:endParaRPr>
          </a:p>
          <a:p>
            <a:pPr marL="0" indent="0">
              <a:buNone/>
            </a:pPr>
            <a:r>
              <a:rPr lang="es-ES" sz="2400" b="1" u="sng" dirty="0">
                <a:solidFill>
                  <a:schemeClr val="accent5"/>
                </a:solidFill>
                <a:latin typeface="Times New Roman" panose="02020603050405020304" pitchFamily="18" charset="0"/>
                <a:cs typeface="Times New Roman" panose="02020603050405020304" pitchFamily="18" charset="0"/>
              </a:rPr>
              <a:t>SEGUNDA ETAPA:</a:t>
            </a:r>
            <a:r>
              <a:rPr lang="es-ES" sz="2400" b="1" dirty="0">
                <a:solidFill>
                  <a:schemeClr val="accent5"/>
                </a:solidFill>
                <a:latin typeface="Times New Roman" panose="02020603050405020304" pitchFamily="18" charset="0"/>
                <a:cs typeface="Times New Roman" panose="02020603050405020304" pitchFamily="18" charset="0"/>
              </a:rPr>
              <a:t>  </a:t>
            </a:r>
            <a:r>
              <a:rPr lang="es-ES" sz="2400" dirty="0" smtClean="0">
                <a:solidFill>
                  <a:srgbClr val="000000"/>
                </a:solidFill>
                <a:latin typeface="Times New Roman" panose="02020603050405020304" pitchFamily="18" charset="0"/>
                <a:cs typeface="Times New Roman" panose="02020603050405020304" pitchFamily="18" charset="0"/>
              </a:rPr>
              <a:t>Implementación </a:t>
            </a:r>
            <a:r>
              <a:rPr lang="es-ES" sz="2400" dirty="0">
                <a:solidFill>
                  <a:srgbClr val="000000"/>
                </a:solidFill>
                <a:latin typeface="Times New Roman" panose="02020603050405020304" pitchFamily="18" charset="0"/>
                <a:cs typeface="Times New Roman" panose="02020603050405020304" pitchFamily="18" charset="0"/>
              </a:rPr>
              <a:t>de acciones estratégicas para la planificación y organización del primer periodo del curso 2024-2025: agosto-octubre/24</a:t>
            </a:r>
            <a:r>
              <a:rPr lang="es-ES" sz="2400" b="1" u="sng" dirty="0">
                <a:solidFill>
                  <a:srgbClr val="000000"/>
                </a:solidFill>
                <a:latin typeface="Times New Roman" panose="02020603050405020304" pitchFamily="18" charset="0"/>
                <a:cs typeface="Times New Roman" panose="02020603050405020304" pitchFamily="18" charset="0"/>
              </a:rPr>
              <a:t> </a:t>
            </a:r>
            <a:endParaRPr lang="es-ES" sz="2400" b="1" u="sng"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s-ES" sz="2400" b="1" u="sng" dirty="0">
                <a:solidFill>
                  <a:schemeClr val="accent5"/>
                </a:solidFill>
                <a:latin typeface="Times New Roman" panose="02020603050405020304" pitchFamily="18" charset="0"/>
                <a:cs typeface="Times New Roman" panose="02020603050405020304" pitchFamily="18" charset="0"/>
              </a:rPr>
              <a:t>TERCERA ETAPA:</a:t>
            </a:r>
            <a:r>
              <a:rPr lang="es-ES" sz="2400" b="1" dirty="0">
                <a:solidFill>
                  <a:schemeClr val="accent5"/>
                </a:solidFill>
                <a:latin typeface="Times New Roman" panose="02020603050405020304" pitchFamily="18" charset="0"/>
                <a:cs typeface="Times New Roman" panose="02020603050405020304" pitchFamily="18" charset="0"/>
              </a:rPr>
              <a:t> </a:t>
            </a:r>
            <a:r>
              <a:rPr lang="es-ES" sz="2400" dirty="0" smtClean="0">
                <a:solidFill>
                  <a:srgbClr val="000000"/>
                </a:solidFill>
                <a:latin typeface="Times New Roman" panose="02020603050405020304" pitchFamily="18" charset="0"/>
                <a:cs typeface="Times New Roman" panose="02020603050405020304" pitchFamily="18" charset="0"/>
              </a:rPr>
              <a:t>Cierre </a:t>
            </a:r>
            <a:r>
              <a:rPr lang="es-ES" sz="2400" dirty="0">
                <a:solidFill>
                  <a:srgbClr val="000000"/>
                </a:solidFill>
                <a:latin typeface="Times New Roman" panose="02020603050405020304" pitchFamily="18" charset="0"/>
                <a:cs typeface="Times New Roman" panose="02020603050405020304" pitchFamily="18" charset="0"/>
              </a:rPr>
              <a:t>y aprobación de la planificación y organización del primer periodo del curso 2024 - 2025: octubre de </a:t>
            </a:r>
            <a:r>
              <a:rPr lang="es-ES" sz="2400" dirty="0" smtClean="0">
                <a:solidFill>
                  <a:srgbClr val="000000"/>
                </a:solidFill>
                <a:latin typeface="Times New Roman" panose="02020603050405020304" pitchFamily="18" charset="0"/>
                <a:cs typeface="Times New Roman" panose="02020603050405020304" pitchFamily="18" charset="0"/>
              </a:rPr>
              <a:t>2024 </a:t>
            </a:r>
            <a:endParaRPr lang="es-ES" sz="2000" b="1" u="sng" dirty="0">
              <a:solidFill>
                <a:srgbClr val="000000"/>
              </a:solidFill>
            </a:endParaRPr>
          </a:p>
        </p:txBody>
      </p:sp>
    </p:spTree>
    <p:extLst>
      <p:ext uri="{BB962C8B-B14F-4D97-AF65-F5344CB8AC3E}">
        <p14:creationId xmlns:p14="http://schemas.microsoft.com/office/powerpoint/2010/main" val="2881786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6408" y="0"/>
            <a:ext cx="9036496" cy="5143500"/>
          </a:xfrm>
        </p:spPr>
        <p:txBody>
          <a:bodyPr>
            <a:noAutofit/>
          </a:bodyPr>
          <a:lstStyle/>
          <a:p>
            <a:pPr marL="342900" lvl="0" indent="-342900" algn="just">
              <a:lnSpc>
                <a:spcPct val="150000"/>
              </a:lnSpc>
              <a:buFont typeface="Symbol" panose="05050102010706020507" pitchFamily="18" charset="2"/>
              <a:buChar char=""/>
              <a:tabLst>
                <a:tab pos="457200" algn="l"/>
              </a:tabLst>
            </a:pP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Elaboración del balance de la carga semanal (modelo P2) a partir de los P1 elaborados y aprobados, de cada </a:t>
            </a:r>
            <a:r>
              <a:rPr lang="es-E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asignatura. </a:t>
            </a:r>
            <a:r>
              <a:rPr lang="es-E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(primera quincena de </a:t>
            </a:r>
            <a:r>
              <a:rPr lang="es-ES" sz="24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septiembre)</a:t>
            </a:r>
            <a:endPar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buFont typeface="Symbol" panose="05050102010706020507" pitchFamily="18" charset="2"/>
              <a:buChar char=""/>
              <a:tabLst>
                <a:tab pos="457200" algn="l"/>
              </a:tabLst>
            </a:pP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Planificación </a:t>
            </a:r>
            <a:r>
              <a:rPr lang="es-E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 </a:t>
            </a: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los períodos de preparación para la defensa, estrategia de trabajo comunitario, tiempos electivos y cursos </a:t>
            </a:r>
            <a:r>
              <a:rPr lang="es-E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optativos. </a:t>
            </a:r>
            <a:r>
              <a:rPr lang="es-E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(primera quincena de </a:t>
            </a:r>
            <a:r>
              <a:rPr lang="es-ES" sz="24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septiembre)</a:t>
            </a:r>
            <a:endPar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buFont typeface="Symbol" panose="05050102010706020507" pitchFamily="18" charset="2"/>
              <a:buChar char=""/>
              <a:tabLst>
                <a:tab pos="457200" algn="l"/>
              </a:tabLst>
            </a:pP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Análisis por cada carrera del claustro que dispone por asignaturas, </a:t>
            </a:r>
            <a:r>
              <a:rPr lang="es-E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matrículas </a:t>
            </a: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por años y sedes, realizando propuestas de escenarios para acreditar y </a:t>
            </a:r>
            <a:r>
              <a:rPr lang="es-E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reacreditar</a:t>
            </a: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 </a:t>
            </a:r>
            <a:r>
              <a:rPr lang="es-E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 </a:t>
            </a:r>
            <a:r>
              <a:rPr lang="es-ES" sz="24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s-E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primera quincena de </a:t>
            </a:r>
            <a:r>
              <a:rPr lang="es-ES" sz="24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septiembre)</a:t>
            </a:r>
            <a:endPar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buNone/>
            </a:pPr>
            <a:endParaRPr lang="es-ES" sz="2000" dirty="0">
              <a:solidFill>
                <a:srgbClr val="000000"/>
              </a:solidFill>
              <a:latin typeface="Arial" panose="020B0604020202020204" pitchFamily="34" charset="0"/>
              <a:cs typeface="Arial" panose="020B0604020202020204" pitchFamily="34" charset="0"/>
            </a:endParaRPr>
          </a:p>
          <a:p>
            <a:pPr marL="0" lvl="0" indent="0" algn="just">
              <a:buNone/>
            </a:pPr>
            <a:endParaRPr lang="es-ES" sz="2000" dirty="0">
              <a:solidFill>
                <a:srgbClr val="000000"/>
              </a:solidFill>
              <a:latin typeface="Arial" panose="020B0604020202020204" pitchFamily="34" charset="0"/>
              <a:cs typeface="Arial" panose="020B0604020202020204" pitchFamily="34" charset="0"/>
            </a:endParaRPr>
          </a:p>
          <a:p>
            <a:pPr marL="0" lvl="0" indent="0" algn="just">
              <a:buNone/>
            </a:pPr>
            <a:endParaRPr lang="en-US" sz="2000" dirty="0">
              <a:solidFill>
                <a:srgbClr val="000000"/>
              </a:solidFill>
              <a:latin typeface="Arial" panose="020B0604020202020204" pitchFamily="34" charset="0"/>
              <a:cs typeface="Arial" panose="020B0604020202020204" pitchFamily="34" charset="0"/>
            </a:endParaRPr>
          </a:p>
          <a:p>
            <a:endParaRPr lang="en-US"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7229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0" y="10134"/>
            <a:ext cx="8964488" cy="5133365"/>
          </a:xfrm>
        </p:spPr>
        <p:txBody>
          <a:bodyPr>
            <a:noAutofit/>
          </a:bodyPr>
          <a:lstStyle/>
          <a:p>
            <a:pPr algn="just">
              <a:buFont typeface="Symbol" panose="05050102010706020507" pitchFamily="18" charset="2"/>
              <a:buChar char=""/>
              <a:tabLst>
                <a:tab pos="457200" algn="l"/>
              </a:tabLst>
            </a:pPr>
            <a:endParaRPr lang="es-E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buFont typeface="Symbol" panose="05050102010706020507" pitchFamily="18" charset="2"/>
              <a:buChar char=""/>
              <a:tabLst>
                <a:tab pos="457200" algn="l"/>
              </a:tabLst>
            </a:pPr>
            <a:r>
              <a:rPr lang="es-E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Confección de </a:t>
            </a:r>
            <a:r>
              <a:rPr lang="es-E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los calendarios académicos de cada carrera por </a:t>
            </a:r>
            <a:r>
              <a:rPr lang="es-E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año. </a:t>
            </a:r>
            <a:r>
              <a:rPr lang="es-ES"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(primera quincena septiembre 2024)</a:t>
            </a:r>
          </a:p>
          <a:p>
            <a:pPr marL="342900" lvl="0" indent="-342900" algn="just">
              <a:buFont typeface="Symbol" panose="05050102010706020507" pitchFamily="18" charset="2"/>
              <a:buChar char=""/>
              <a:tabLst>
                <a:tab pos="457200" algn="l"/>
              </a:tabLst>
            </a:pPr>
            <a:r>
              <a:rPr lang="es-E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Visitas </a:t>
            </a: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 acreditación y reacreditación a escenarios docentes en la provincia </a:t>
            </a:r>
            <a:r>
              <a:rPr lang="es-E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según </a:t>
            </a: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 cronograma de recorridos aprobados por la institución y la guía de acreditación aprobada a tales efectos por el VRA.</a:t>
            </a:r>
            <a:r>
              <a:rPr lang="es-E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(octubre 2024)</a:t>
            </a:r>
            <a:endPar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buFont typeface="Symbol" panose="05050102010706020507" pitchFamily="18" charset="2"/>
              <a:buChar char=""/>
              <a:tabLst>
                <a:tab pos="457200" algn="l"/>
              </a:tabLst>
            </a:pPr>
            <a:r>
              <a:rPr lang="es-E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Conciliación </a:t>
            </a: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 los convenios docentes para actividades de educación en el trabajo y la práctica en los servicios para las formaciones por parte de las facultades, en los policlínicos, hospitales y otros escenarios del municipio de Santa Clara. </a:t>
            </a:r>
            <a:r>
              <a:rPr lang="es-E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(octubre 2024)</a:t>
            </a:r>
            <a:endPar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tabLst>
                <a:tab pos="457200" algn="l"/>
              </a:tabLst>
            </a:pPr>
            <a:endParaRPr lang="es-E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indent="0" algn="just">
              <a:buNone/>
            </a:pPr>
            <a:endParaRPr lang="en-US" sz="2000" dirty="0">
              <a:solidFill>
                <a:srgbClr val="000000"/>
              </a:solidFill>
            </a:endParaRPr>
          </a:p>
        </p:txBody>
      </p:sp>
    </p:spTree>
    <p:extLst>
      <p:ext uri="{BB962C8B-B14F-4D97-AF65-F5344CB8AC3E}">
        <p14:creationId xmlns:p14="http://schemas.microsoft.com/office/powerpoint/2010/main" val="29054856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100"/>
            <a:ext cx="9144000" cy="695442"/>
          </a:xfrm>
          <a:solidFill>
            <a:schemeClr val="tx2">
              <a:lumMod val="75000"/>
            </a:schemeClr>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CONSIDERACIONES </a:t>
            </a:r>
            <a:r>
              <a:rPr lang="es-ES" sz="2400" b="1" dirty="0" smtClean="0">
                <a:solidFill>
                  <a:schemeClr val="bg1"/>
                </a:solidFill>
                <a:latin typeface="Times New Roman" panose="02020603050405020304" pitchFamily="18" charset="0"/>
                <a:cs typeface="Times New Roman" panose="02020603050405020304" pitchFamily="18" charset="0"/>
              </a:rPr>
              <a:t>FINALES</a:t>
            </a:r>
            <a:endParaRPr lang="es-ES" sz="2400" dirty="0">
              <a:solidFill>
                <a:schemeClr val="bg1"/>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304800" y="915566"/>
            <a:ext cx="8534400" cy="3510136"/>
          </a:xfrm>
        </p:spPr>
        <p:txBody>
          <a:bodyPr>
            <a:noAutofit/>
          </a:bodyPr>
          <a:lstStyle/>
          <a:p>
            <a:pPr algn="just"/>
            <a:r>
              <a:rPr lang="x-none" sz="2400" dirty="0">
                <a:solidFill>
                  <a:srgbClr val="000000"/>
                </a:solidFill>
                <a:latin typeface="Times New Roman" panose="02020603050405020304" pitchFamily="18" charset="0"/>
                <a:cs typeface="Times New Roman" panose="02020603050405020304" pitchFamily="18" charset="0"/>
              </a:rPr>
              <a:t>Todas las carreras y programas de ESCC deben tener lista en la semana </a:t>
            </a:r>
            <a:r>
              <a:rPr lang="es-ES" sz="2400" dirty="0" smtClean="0">
                <a:solidFill>
                  <a:srgbClr val="000000"/>
                </a:solidFill>
                <a:latin typeface="Times New Roman" panose="02020603050405020304" pitchFamily="18" charset="0"/>
                <a:cs typeface="Times New Roman" panose="02020603050405020304" pitchFamily="18" charset="0"/>
              </a:rPr>
              <a:t>14 </a:t>
            </a:r>
            <a:r>
              <a:rPr lang="es-ES" sz="2400" dirty="0">
                <a:solidFill>
                  <a:srgbClr val="000000"/>
                </a:solidFill>
                <a:latin typeface="Times New Roman" panose="02020603050405020304" pitchFamily="18" charset="0"/>
                <a:cs typeface="Times New Roman" panose="02020603050405020304" pitchFamily="18" charset="0"/>
              </a:rPr>
              <a:t>al </a:t>
            </a:r>
            <a:r>
              <a:rPr lang="es-ES" sz="2400" dirty="0" smtClean="0">
                <a:solidFill>
                  <a:srgbClr val="000000"/>
                </a:solidFill>
                <a:latin typeface="Times New Roman" panose="02020603050405020304" pitchFamily="18" charset="0"/>
                <a:cs typeface="Times New Roman" panose="02020603050405020304" pitchFamily="18" charset="0"/>
              </a:rPr>
              <a:t>18 </a:t>
            </a:r>
            <a:r>
              <a:rPr lang="es-ES" sz="2400" dirty="0">
                <a:solidFill>
                  <a:srgbClr val="000000"/>
                </a:solidFill>
                <a:latin typeface="Times New Roman" panose="02020603050405020304" pitchFamily="18" charset="0"/>
                <a:cs typeface="Times New Roman" panose="02020603050405020304" pitchFamily="18" charset="0"/>
              </a:rPr>
              <a:t>de octubre de 2024 la documentación que respalda el proceso de planificación </a:t>
            </a:r>
            <a:r>
              <a:rPr lang="es-ES" sz="2400" dirty="0" smtClean="0">
                <a:solidFill>
                  <a:srgbClr val="000000"/>
                </a:solidFill>
                <a:latin typeface="Times New Roman" panose="02020603050405020304" pitchFamily="18" charset="0"/>
                <a:cs typeface="Times New Roman" panose="02020603050405020304" pitchFamily="18" charset="0"/>
              </a:rPr>
              <a:t>realizado, teniendo en cuenta las orientaciones metodológicas para el curso 2024-2025.</a:t>
            </a:r>
            <a:endParaRPr lang="en-US" sz="2400" dirty="0">
              <a:solidFill>
                <a:srgbClr val="000000"/>
              </a:solidFill>
              <a:latin typeface="Times New Roman" panose="02020603050405020304" pitchFamily="18" charset="0"/>
              <a:cs typeface="Times New Roman" panose="02020603050405020304" pitchFamily="18" charset="0"/>
            </a:endParaRPr>
          </a:p>
          <a:p>
            <a:pPr algn="just"/>
            <a:r>
              <a:rPr lang="es-ES" sz="2400" dirty="0" smtClean="0">
                <a:solidFill>
                  <a:srgbClr val="000000"/>
                </a:solidFill>
                <a:latin typeface="Times New Roman" panose="02020603050405020304" pitchFamily="18" charset="0"/>
                <a:cs typeface="Times New Roman" panose="02020603050405020304" pitchFamily="18" charset="0"/>
              </a:rPr>
              <a:t>Es necesario tener en cuenta en la planificación y desarrollo del proceso docente educativo, las prioridades establecidas en las orientaciones metodológicas del curso escolar 2024 – 2025 e implementar un sistema de trabajo docente metodológico investigativo para garantizar la calidad del proceso formativo.</a:t>
            </a:r>
            <a:endParaRPr lang="en-US" sz="2400" dirty="0">
              <a:solidFill>
                <a:srgbClr val="000000"/>
              </a:solidFill>
              <a:latin typeface="Times New Roman" panose="02020603050405020304" pitchFamily="18" charset="0"/>
              <a:cs typeface="Times New Roman" panose="02020603050405020304" pitchFamily="18" charset="0"/>
            </a:endParaRPr>
          </a:p>
          <a:p>
            <a:pPr lvl="0" algn="just"/>
            <a:endParaRPr lang="es-ES" sz="2200" dirty="0">
              <a:solidFill>
                <a:srgbClr val="000000"/>
              </a:solidFill>
            </a:endParaRPr>
          </a:p>
        </p:txBody>
      </p:sp>
    </p:spTree>
    <p:extLst>
      <p:ext uri="{BB962C8B-B14F-4D97-AF65-F5344CB8AC3E}">
        <p14:creationId xmlns:p14="http://schemas.microsoft.com/office/powerpoint/2010/main" val="24616713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shadeToTitle="1">
        <a:solidFill>
          <a:schemeClr val="tx1">
            <a:lumMod val="10000"/>
            <a:lumOff val="90000"/>
          </a:schemeClr>
        </a:solidFill>
        <a:effectLst/>
      </p:bgPr>
    </p:bg>
    <p:spTree>
      <p:nvGrpSpPr>
        <p:cNvPr id="1" name=""/>
        <p:cNvGrpSpPr/>
        <p:nvPr/>
      </p:nvGrpSpPr>
      <p:grpSpPr>
        <a:xfrm>
          <a:off x="0" y="0"/>
          <a:ext cx="0" cy="0"/>
          <a:chOff x="0" y="0"/>
          <a:chExt cx="0" cy="0"/>
        </a:xfrm>
      </p:grpSpPr>
      <p:grpSp>
        <p:nvGrpSpPr>
          <p:cNvPr id="13" name="Group 12"/>
          <p:cNvGrpSpPr/>
          <p:nvPr/>
        </p:nvGrpSpPr>
        <p:grpSpPr>
          <a:xfrm>
            <a:off x="152400" y="424652"/>
            <a:ext cx="5105400" cy="4239615"/>
            <a:chOff x="468879" y="146235"/>
            <a:chExt cx="3873356" cy="5521561"/>
          </a:xfrm>
          <a:blipFill>
            <a:blip r:embed="rId2">
              <a:extLst>
                <a:ext uri="{28A0092B-C50C-407E-A947-70E740481C1C}">
                  <a14:useLocalDpi xmlns:a14="http://schemas.microsoft.com/office/drawing/2010/main" val="0"/>
                </a:ext>
              </a:extLst>
            </a:blip>
            <a:stretch>
              <a:fillRect/>
            </a:stretch>
          </a:blipFill>
          <a:effectLst>
            <a:outerShdw blurRad="63500" sx="102000" sy="102000" algn="ctr" rotWithShape="0">
              <a:prstClr val="black">
                <a:alpha val="40000"/>
              </a:prstClr>
            </a:outerShdw>
          </a:effectLst>
        </p:grpSpPr>
        <p:sp>
          <p:nvSpPr>
            <p:cNvPr id="8" name="Diamond 7"/>
            <p:cNvSpPr/>
            <p:nvPr/>
          </p:nvSpPr>
          <p:spPr>
            <a:xfrm>
              <a:off x="738931" y="514350"/>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2" name="Diamond 11"/>
            <p:cNvSpPr/>
            <p:nvPr/>
          </p:nvSpPr>
          <p:spPr>
            <a:xfrm>
              <a:off x="1888937" y="4215109"/>
              <a:ext cx="1017164" cy="145268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4" name="Diamond 13"/>
            <p:cNvSpPr/>
            <p:nvPr/>
          </p:nvSpPr>
          <p:spPr>
            <a:xfrm>
              <a:off x="1585885" y="1733550"/>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5" name="Diamond 14"/>
            <p:cNvSpPr/>
            <p:nvPr/>
          </p:nvSpPr>
          <p:spPr>
            <a:xfrm>
              <a:off x="2438400" y="2952750"/>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7" name="Diamond 16"/>
            <p:cNvSpPr/>
            <p:nvPr/>
          </p:nvSpPr>
          <p:spPr>
            <a:xfrm>
              <a:off x="2438400" y="519184"/>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8" name="Diamond 17"/>
            <p:cNvSpPr/>
            <p:nvPr/>
          </p:nvSpPr>
          <p:spPr>
            <a:xfrm>
              <a:off x="738930" y="2952750"/>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9" name="Diamond 18"/>
            <p:cNvSpPr/>
            <p:nvPr/>
          </p:nvSpPr>
          <p:spPr>
            <a:xfrm>
              <a:off x="3325071" y="2170324"/>
              <a:ext cx="1017164" cy="145268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20" name="Diamond 19"/>
            <p:cNvSpPr/>
            <p:nvPr/>
          </p:nvSpPr>
          <p:spPr>
            <a:xfrm>
              <a:off x="1894070" y="146235"/>
              <a:ext cx="1017164" cy="145268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21" name="Diamond 20"/>
            <p:cNvSpPr/>
            <p:nvPr/>
          </p:nvSpPr>
          <p:spPr>
            <a:xfrm>
              <a:off x="468879" y="2154780"/>
              <a:ext cx="1017164" cy="145268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grpSp>
      <p:grpSp>
        <p:nvGrpSpPr>
          <p:cNvPr id="9" name="Group 8"/>
          <p:cNvGrpSpPr/>
          <p:nvPr/>
        </p:nvGrpSpPr>
        <p:grpSpPr>
          <a:xfrm>
            <a:off x="5507556" y="4551083"/>
            <a:ext cx="3357286" cy="226368"/>
            <a:chOff x="7260955" y="3762803"/>
            <a:chExt cx="4476381" cy="301824"/>
          </a:xfrm>
          <a:solidFill>
            <a:schemeClr val="accent2"/>
          </a:solidFill>
          <a:effectLst>
            <a:outerShdw blurRad="50800" dist="38100" dir="5400000" algn="t" rotWithShape="0">
              <a:prstClr val="black">
                <a:alpha val="40000"/>
              </a:prstClr>
            </a:outerShdw>
          </a:effectLst>
        </p:grpSpPr>
        <p:cxnSp>
          <p:nvCxnSpPr>
            <p:cNvPr id="5" name="Straight Connector 4"/>
            <p:cNvCxnSpPr/>
            <p:nvPr/>
          </p:nvCxnSpPr>
          <p:spPr>
            <a:xfrm>
              <a:off x="7260955" y="3916295"/>
              <a:ext cx="1960536" cy="0"/>
            </a:xfrm>
            <a:prstGeom prst="line">
              <a:avLst/>
            </a:prstGeom>
            <a:grpFill/>
            <a:ln w="762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9776800" y="3913715"/>
              <a:ext cx="1960536" cy="0"/>
            </a:xfrm>
            <a:prstGeom prst="line">
              <a:avLst/>
            </a:prstGeom>
            <a:grpFill/>
            <a:ln w="762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4-Point Star 6"/>
            <p:cNvSpPr/>
            <p:nvPr/>
          </p:nvSpPr>
          <p:spPr>
            <a:xfrm>
              <a:off x="9384224" y="3762803"/>
              <a:ext cx="247973" cy="301824"/>
            </a:xfrm>
            <a:prstGeom prst="star4">
              <a:avLst>
                <a:gd name="adj" fmla="val 17635"/>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effectLst>
                  <a:outerShdw blurRad="38100" dist="38100" dir="2700000" algn="tl">
                    <a:srgbClr val="000000">
                      <a:alpha val="43137"/>
                    </a:srgbClr>
                  </a:outerShdw>
                </a:effectLst>
              </a:endParaRPr>
            </a:p>
          </p:txBody>
        </p:sp>
      </p:grpSp>
      <p:grpSp>
        <p:nvGrpSpPr>
          <p:cNvPr id="24" name="Group 23"/>
          <p:cNvGrpSpPr/>
          <p:nvPr/>
        </p:nvGrpSpPr>
        <p:grpSpPr>
          <a:xfrm>
            <a:off x="5507556" y="361950"/>
            <a:ext cx="3357286" cy="226368"/>
            <a:chOff x="7260955" y="3762803"/>
            <a:chExt cx="4476381" cy="301824"/>
          </a:xfrm>
          <a:solidFill>
            <a:schemeClr val="accent2"/>
          </a:solidFill>
          <a:effectLst>
            <a:outerShdw blurRad="50800" dist="38100" dir="5400000" algn="t" rotWithShape="0">
              <a:prstClr val="black">
                <a:alpha val="40000"/>
              </a:prstClr>
            </a:outerShdw>
          </a:effectLst>
        </p:grpSpPr>
        <p:cxnSp>
          <p:nvCxnSpPr>
            <p:cNvPr id="25" name="Straight Connector 24"/>
            <p:cNvCxnSpPr/>
            <p:nvPr/>
          </p:nvCxnSpPr>
          <p:spPr>
            <a:xfrm>
              <a:off x="7260955" y="3916295"/>
              <a:ext cx="1960536" cy="0"/>
            </a:xfrm>
            <a:prstGeom prst="line">
              <a:avLst/>
            </a:prstGeom>
            <a:grpFill/>
            <a:ln w="762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9776800" y="3913715"/>
              <a:ext cx="1960536" cy="0"/>
            </a:xfrm>
            <a:prstGeom prst="line">
              <a:avLst/>
            </a:prstGeom>
            <a:grpFill/>
            <a:ln w="762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7" name="4-Point Star 26"/>
            <p:cNvSpPr/>
            <p:nvPr/>
          </p:nvSpPr>
          <p:spPr>
            <a:xfrm>
              <a:off x="9384224" y="3762803"/>
              <a:ext cx="247973" cy="301824"/>
            </a:xfrm>
            <a:prstGeom prst="star4">
              <a:avLst>
                <a:gd name="adj" fmla="val 17635"/>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effectLst>
                  <a:outerShdw blurRad="38100" dist="38100" dir="2700000" algn="tl">
                    <a:srgbClr val="000000">
                      <a:alpha val="43137"/>
                    </a:srgbClr>
                  </a:outerShdw>
                </a:effectLst>
              </a:endParaRPr>
            </a:p>
          </p:txBody>
        </p:sp>
      </p:grpSp>
      <p:sp>
        <p:nvSpPr>
          <p:cNvPr id="10" name="CuadroTexto 9"/>
          <p:cNvSpPr txBox="1"/>
          <p:nvPr/>
        </p:nvSpPr>
        <p:spPr>
          <a:xfrm>
            <a:off x="11146356" y="2627190"/>
            <a:ext cx="1236649" cy="2895600"/>
          </a:xfrm>
          <a:prstGeom prst="rect">
            <a:avLst/>
          </a:prstGeom>
          <a:noFill/>
        </p:spPr>
        <p:txBody>
          <a:bodyPr wrap="square" rtlCol="0">
            <a:spAutoFit/>
          </a:bodyPr>
          <a:lstStyle/>
          <a:p>
            <a:endParaRPr lang="es-ES" dirty="0"/>
          </a:p>
        </p:txBody>
      </p:sp>
      <p:sp>
        <p:nvSpPr>
          <p:cNvPr id="11" name="Rectangle 5"/>
          <p:cNvSpPr>
            <a:spLocks noChangeArrowheads="1"/>
          </p:cNvSpPr>
          <p:nvPr/>
        </p:nvSpPr>
        <p:spPr bwMode="auto">
          <a:xfrm>
            <a:off x="5040780" y="1197685"/>
            <a:ext cx="3843293"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2800" b="1"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CRONOGRAMA DE TRABAJO PARA LA PLANIFICACIÓN Y ORGANIZACIÓN</a:t>
            </a:r>
          </a:p>
          <a:p>
            <a:pPr lvl="0" algn="ctr" eaLnBrk="0" fontAlgn="base" hangingPunct="0">
              <a:spcBef>
                <a:spcPct val="0"/>
              </a:spcBef>
              <a:spcAft>
                <a:spcPct val="0"/>
              </a:spcAft>
            </a:pPr>
            <a:r>
              <a:rPr lang="es-ES" sz="2800" b="1" dirty="0">
                <a:solidFill>
                  <a:srgbClr val="000000"/>
                </a:solidFill>
                <a:ea typeface="Times New Roman" panose="02020603050405020304" pitchFamily="18" charset="0"/>
                <a:cs typeface="Arial" panose="020B0604020202020204" pitchFamily="34" charset="0"/>
              </a:rPr>
              <a:t>DEL PRIMER PERÍODO DEL CURSO 2024-2025</a:t>
            </a:r>
            <a:r>
              <a:rPr kumimoji="0" lang="es-ES" sz="2800" b="1"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a:t>
            </a:r>
            <a:r>
              <a:rPr kumimoji="0" lang="es-ES" sz="2800" b="0" i="0" u="none" strike="noStrike" cap="none" normalizeH="0" baseline="0" dirty="0">
                <a:ln>
                  <a:noFill/>
                </a:ln>
                <a:solidFill>
                  <a:srgbClr val="000000"/>
                </a:solidFill>
                <a:effectLst/>
              </a:rPr>
              <a:t> </a:t>
            </a:r>
            <a:endParaRPr kumimoji="0" lang="es-ES" sz="2800" b="0" i="0" u="none" strike="noStrike" cap="none" normalizeH="0" baseline="0" dirty="0">
              <a:ln>
                <a:noFill/>
              </a:ln>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840672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627534"/>
            <a:ext cx="8892480" cy="4176464"/>
          </a:xfrm>
        </p:spPr>
        <p:txBody>
          <a:bodyPr>
            <a:normAutofit fontScale="90000"/>
          </a:bodyPr>
          <a:lstStyle/>
          <a:p>
            <a:pPr algn="l">
              <a:lnSpc>
                <a:spcPct val="150000"/>
              </a:lnSpc>
            </a:pPr>
            <a:r>
              <a:rPr lang="es-ES" sz="2700" dirty="0">
                <a:latin typeface="Times New Roman" panose="02020603050405020304" pitchFamily="18" charset="0"/>
                <a:ea typeface="Times New Roman" panose="02020603050405020304" pitchFamily="18" charset="0"/>
                <a:cs typeface="Times New Roman" panose="02020603050405020304" pitchFamily="18" charset="0"/>
              </a:rPr>
              <a:t>8</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Conocer y cumplir las regulaciones establecidas, documentos metodológicos y rectores para los procesos universitarios</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9</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Incorporar en la preparación del claustro y la formación de los estudiantes el enfoque Una Salud como nuevo paradigma sanitario ante los retos globales</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10</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Determinar y aprobar las líneas de trabajo metodológico a partir de los principales problemas que incidieron en el proceso docente en el curso 2024</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Sistema de trabajo docente-metodológico-investigativo</a:t>
            </a:r>
          </a:p>
        </p:txBody>
      </p:sp>
    </p:spTree>
    <p:extLst>
      <p:ext uri="{BB962C8B-B14F-4D97-AF65-F5344CB8AC3E}">
        <p14:creationId xmlns:p14="http://schemas.microsoft.com/office/powerpoint/2010/main" val="4100856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627535"/>
            <a:ext cx="8892480" cy="4515966"/>
          </a:xfrm>
        </p:spPr>
        <p:txBody>
          <a:bodyPr>
            <a:normAutofit/>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11</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Elaborar el Plan de Trabajo Docente Metodológico para el curso académico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2024- 2025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según lo establecido en la Resolución 47/2022 del Ministro de Educación Superior y 200/2014 del MINED para la enseñanza técnica y profesional,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12</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Evaluar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cumplimiento del Plan de Trabajo Docente Metodológico al finalizar cada periodo</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13. Controlar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realización de las actividades metodológicas planificadas en cada escenario docente</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Sistema de trabajo docente-metodológico-investigativo</a:t>
            </a:r>
          </a:p>
        </p:txBody>
      </p:sp>
    </p:spTree>
    <p:extLst>
      <p:ext uri="{BB962C8B-B14F-4D97-AF65-F5344CB8AC3E}">
        <p14:creationId xmlns:p14="http://schemas.microsoft.com/office/powerpoint/2010/main" val="1598475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627535"/>
            <a:ext cx="8892480" cy="4515966"/>
          </a:xfrm>
        </p:spPr>
        <p:txBody>
          <a:bodyPr>
            <a:normAutofit fontScale="90000"/>
          </a:bodyPr>
          <a:lstStyle/>
          <a:p>
            <a:pPr algn="l"/>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14</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Desarrollar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los diferentes tipos de actividades científico-metodológicas en función de la preparación metodológica del claustro, a partir de las necesidades identificadas</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15</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Mantener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actualizado en cada escenario docente el expediente que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incluya:</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_ Plan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de estudio de las carreras y formaciones.</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_ Programas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y plan calendario de las asignaturas por carreras y formaciones.</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_ Plan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de trabajo docente metodológico y evidencias de su cumplimiento.</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_ Planificación docente.</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_ Resoluciones</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indicaciones y circulares metodológicas vigentes.</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_ Sistema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de habilidades por años, carreras y formaciones.</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_ Sistema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de evaluación.</a:t>
            </a: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Sistema de trabajo docente-metodológico-investigativo</a:t>
            </a:r>
          </a:p>
        </p:txBody>
      </p:sp>
    </p:spTree>
    <p:extLst>
      <p:ext uri="{BB962C8B-B14F-4D97-AF65-F5344CB8AC3E}">
        <p14:creationId xmlns:p14="http://schemas.microsoft.com/office/powerpoint/2010/main" val="1136851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627535"/>
            <a:ext cx="8892480" cy="4515966"/>
          </a:xfrm>
        </p:spPr>
        <p:txBody>
          <a:bodyPr>
            <a:normAutofit/>
          </a:bodyPr>
          <a:lstStyle/>
          <a:p>
            <a:pPr algn="l"/>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16</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Garantizar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desarrollo de la estrategia de inglés para el pregrado que garantice egresar un profesional con competencia comunicativa en el idioma.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17</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Fortalecer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trabajo de la Universidad Virtual de Salud, con un mejor diseño de los portafolios de cada carrera, programa formativo y año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académico.</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18.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Atender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de forma diferenciada a los estudiantes que tienen arrastres, reingresos, repitentes o se identifican con riesgo académico</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19.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Garantizar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participación de la FEU y la FEEM,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en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los colectivos metodológicos y en las diferentes decisiones relacionadas con el desarrollo del proceso docente educativo.</a:t>
            </a: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Sistema de trabajo docente-metodológico-investigativo</a:t>
            </a:r>
          </a:p>
        </p:txBody>
      </p:sp>
    </p:spTree>
    <p:extLst>
      <p:ext uri="{BB962C8B-B14F-4D97-AF65-F5344CB8AC3E}">
        <p14:creationId xmlns:p14="http://schemas.microsoft.com/office/powerpoint/2010/main" val="33344955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627535"/>
            <a:ext cx="8892480" cy="4515966"/>
          </a:xfrm>
        </p:spPr>
        <p:txBody>
          <a:bodyPr>
            <a:normAutofit fontScale="90000"/>
          </a:bodyPr>
          <a:lstStyle/>
          <a:p>
            <a:pPr algn="l"/>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20</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Incrementar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los proyectos de investigación científica y las publicaciones en revistas de impacto, vinculándolos a la formación doctoral</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21</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Priorizar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formación en las especialidades deficitarias,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con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incremento y desarrollo del Internado Vertical en Medicina y la práctica </a:t>
            </a:r>
            <a:r>
              <a:rPr lang="es-ES" sz="2400" dirty="0" err="1">
                <a:latin typeface="Times New Roman" panose="02020603050405020304" pitchFamily="18" charset="0"/>
                <a:ea typeface="Times New Roman" panose="02020603050405020304" pitchFamily="18" charset="0"/>
                <a:cs typeface="Times New Roman" panose="02020603050405020304" pitchFamily="18" charset="0"/>
              </a:rPr>
              <a:t>preprofesional</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ea typeface="Times New Roman" panose="02020603050405020304" pitchFamily="18" charset="0"/>
                <a:cs typeface="Times New Roman" panose="02020603050405020304" pitchFamily="18" charset="0"/>
              </a:rPr>
              <a:t>verticalizada</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en Estomatología y Enfermería</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22</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Seguir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las estrategias para incrementar la formación de especialistas de Ciencias Básicas Biomédicas, la superación del claustro y de preparación idiomática, sobre todo en inglés.</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23. Incrementar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asesoría y control de las sociedades científicas en el desarrollo de investigaciones dirigidas a los problemas docentes, asistenciales y al cuadro de salud de los territorios.</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endParaRPr lang="es-E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xmlns=""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Sistema de trabajo docente-metodológico-investigativo</a:t>
            </a:r>
          </a:p>
        </p:txBody>
      </p:sp>
    </p:spTree>
    <p:extLst>
      <p:ext uri="{BB962C8B-B14F-4D97-AF65-F5344CB8AC3E}">
        <p14:creationId xmlns:p14="http://schemas.microsoft.com/office/powerpoint/2010/main" val="34080352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9166"/>
            <a:ext cx="9144000" cy="951223"/>
          </a:xfrm>
          <a:solidFill>
            <a:schemeClr val="tx1">
              <a:lumMod val="90000"/>
              <a:lumOff val="10000"/>
            </a:schemeClr>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CALENDARIO PARA LAS CARRERAS UNIVERSITARIAS Y PROGRAMAS DE </a:t>
            </a:r>
            <a:r>
              <a:rPr lang="es-ES" sz="2400" b="1" dirty="0" smtClean="0">
                <a:solidFill>
                  <a:schemeClr val="bg1"/>
                </a:solidFill>
                <a:latin typeface="Times New Roman" panose="02020603050405020304" pitchFamily="18" charset="0"/>
                <a:cs typeface="Times New Roman" panose="02020603050405020304" pitchFamily="18" charset="0"/>
              </a:rPr>
              <a:t>ESCC</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07504" y="987574"/>
            <a:ext cx="8928992" cy="3805808"/>
          </a:xfrm>
        </p:spPr>
        <p:txBody>
          <a:bodyPr>
            <a:normAutofit lnSpcReduction="10000"/>
          </a:bodyPr>
          <a:lstStyle/>
          <a:p>
            <a:pPr marL="0" indent="0">
              <a:buNone/>
            </a:pPr>
            <a:r>
              <a:rPr lang="es-ES" sz="2600" b="1" u="sng" dirty="0">
                <a:solidFill>
                  <a:srgbClr val="000000"/>
                </a:solidFill>
                <a:latin typeface="Times New Roman" panose="02020603050405020304" pitchFamily="18" charset="0"/>
                <a:cs typeface="Times New Roman" panose="02020603050405020304" pitchFamily="18" charset="0"/>
              </a:rPr>
              <a:t>Para estudiantes de nuevo ingreso. (PRIMER PERIODO)</a:t>
            </a:r>
          </a:p>
          <a:p>
            <a:pPr marL="0" indent="0">
              <a:buNone/>
            </a:pPr>
            <a:r>
              <a:rPr lang="es-ES" sz="2600" dirty="0">
                <a:solidFill>
                  <a:srgbClr val="000000"/>
                </a:solidFill>
                <a:latin typeface="Times New Roman" panose="02020603050405020304" pitchFamily="18" charset="0"/>
                <a:cs typeface="Times New Roman" panose="02020603050405020304" pitchFamily="18" charset="0"/>
              </a:rPr>
              <a:t>(20 semanas + 1 semana de receso docente)</a:t>
            </a:r>
            <a:endParaRPr lang="es-ES" sz="2600" b="1" u="sng" dirty="0">
              <a:solidFill>
                <a:srgbClr val="000000"/>
              </a:solidFill>
              <a:latin typeface="Times New Roman" panose="02020603050405020304" pitchFamily="18" charset="0"/>
              <a:cs typeface="Times New Roman" panose="02020603050405020304" pitchFamily="18" charset="0"/>
            </a:endParaRPr>
          </a:p>
          <a:p>
            <a:r>
              <a:rPr lang="es-ES" sz="2600" b="1" dirty="0">
                <a:solidFill>
                  <a:srgbClr val="000000"/>
                </a:solidFill>
                <a:latin typeface="Times New Roman" panose="02020603050405020304" pitchFamily="18" charset="0"/>
                <a:cs typeface="Times New Roman" panose="02020603050405020304" pitchFamily="18" charset="0"/>
              </a:rPr>
              <a:t>Inicio: 16</a:t>
            </a:r>
            <a:r>
              <a:rPr lang="es-ES" sz="2600" dirty="0">
                <a:solidFill>
                  <a:srgbClr val="000000"/>
                </a:solidFill>
                <a:latin typeface="Times New Roman" panose="02020603050405020304" pitchFamily="18" charset="0"/>
                <a:cs typeface="Times New Roman" panose="02020603050405020304" pitchFamily="18" charset="0"/>
              </a:rPr>
              <a:t> de septiembre 2024 (curso introductorio)</a:t>
            </a:r>
          </a:p>
          <a:p>
            <a:r>
              <a:rPr lang="es-ES" sz="2600" b="1" dirty="0">
                <a:solidFill>
                  <a:srgbClr val="000000"/>
                </a:solidFill>
                <a:latin typeface="Times New Roman" panose="02020603050405020304" pitchFamily="18" charset="0"/>
                <a:cs typeface="Times New Roman" panose="02020603050405020304" pitchFamily="18" charset="0"/>
              </a:rPr>
              <a:t>Inicio del periodo lectivo: </a:t>
            </a:r>
            <a:r>
              <a:rPr lang="es-ES" sz="2600" dirty="0">
                <a:solidFill>
                  <a:srgbClr val="000000"/>
                </a:solidFill>
                <a:latin typeface="Times New Roman" panose="02020603050405020304" pitchFamily="18" charset="0"/>
                <a:cs typeface="Times New Roman" panose="02020603050405020304" pitchFamily="18" charset="0"/>
              </a:rPr>
              <a:t>23 de septiembre de 2024</a:t>
            </a:r>
          </a:p>
          <a:p>
            <a:r>
              <a:rPr lang="es-ES" sz="2600" b="1" dirty="0">
                <a:solidFill>
                  <a:srgbClr val="000000"/>
                </a:solidFill>
                <a:latin typeface="Times New Roman" panose="02020603050405020304" pitchFamily="18" charset="0"/>
                <a:cs typeface="Times New Roman" panose="02020603050405020304" pitchFamily="18" charset="0"/>
              </a:rPr>
              <a:t>Final: 22</a:t>
            </a:r>
            <a:r>
              <a:rPr lang="es-ES" sz="2600" dirty="0">
                <a:solidFill>
                  <a:srgbClr val="000000"/>
                </a:solidFill>
                <a:latin typeface="Times New Roman" panose="02020603050405020304" pitchFamily="18" charset="0"/>
                <a:cs typeface="Times New Roman" panose="02020603050405020304" pitchFamily="18" charset="0"/>
              </a:rPr>
              <a:t> de febrero de 2025</a:t>
            </a:r>
          </a:p>
          <a:p>
            <a:pPr marL="0" indent="0">
              <a:buNone/>
            </a:pPr>
            <a:r>
              <a:rPr lang="es-ES" sz="2600" b="1" dirty="0">
                <a:solidFill>
                  <a:srgbClr val="000000"/>
                </a:solidFill>
                <a:latin typeface="Times New Roman" panose="02020603050405020304" pitchFamily="18" charset="0"/>
                <a:cs typeface="Times New Roman" panose="02020603050405020304" pitchFamily="18" charset="0"/>
              </a:rPr>
              <a:t>Exámenes finales:</a:t>
            </a:r>
            <a:r>
              <a:rPr lang="es-ES" sz="2600" dirty="0">
                <a:solidFill>
                  <a:srgbClr val="000000"/>
                </a:solidFill>
                <a:latin typeface="Times New Roman" panose="02020603050405020304" pitchFamily="18" charset="0"/>
                <a:cs typeface="Times New Roman" panose="02020603050405020304" pitchFamily="18" charset="0"/>
              </a:rPr>
              <a:t/>
            </a:r>
            <a:br>
              <a:rPr lang="es-ES" sz="2600" dirty="0">
                <a:solidFill>
                  <a:srgbClr val="000000"/>
                </a:solidFill>
                <a:latin typeface="Times New Roman" panose="02020603050405020304" pitchFamily="18" charset="0"/>
                <a:cs typeface="Times New Roman" panose="02020603050405020304" pitchFamily="18" charset="0"/>
              </a:rPr>
            </a:br>
            <a:r>
              <a:rPr lang="es-ES" sz="2600" b="1" dirty="0">
                <a:solidFill>
                  <a:srgbClr val="000000"/>
                </a:solidFill>
                <a:latin typeface="Times New Roman" panose="02020603050405020304" pitchFamily="18" charset="0"/>
                <a:cs typeface="Times New Roman" panose="02020603050405020304" pitchFamily="18" charset="0"/>
              </a:rPr>
              <a:t>Primera convocatoria: </a:t>
            </a:r>
            <a:r>
              <a:rPr lang="es-ES" sz="2600" dirty="0">
                <a:solidFill>
                  <a:srgbClr val="000000"/>
                </a:solidFill>
                <a:latin typeface="Times New Roman" panose="02020603050405020304" pitchFamily="18" charset="0"/>
                <a:cs typeface="Times New Roman" panose="02020603050405020304" pitchFamily="18" charset="0"/>
              </a:rPr>
              <a:t>3 al 8 de febrero 2025</a:t>
            </a:r>
            <a:br>
              <a:rPr lang="es-ES" sz="2600" dirty="0">
                <a:solidFill>
                  <a:srgbClr val="000000"/>
                </a:solidFill>
                <a:latin typeface="Times New Roman" panose="02020603050405020304" pitchFamily="18" charset="0"/>
                <a:cs typeface="Times New Roman" panose="02020603050405020304" pitchFamily="18" charset="0"/>
              </a:rPr>
            </a:br>
            <a:r>
              <a:rPr lang="es-ES" sz="2600" b="1" dirty="0">
                <a:solidFill>
                  <a:srgbClr val="000000"/>
                </a:solidFill>
                <a:latin typeface="Times New Roman" panose="02020603050405020304" pitchFamily="18" charset="0"/>
                <a:cs typeface="Times New Roman" panose="02020603050405020304" pitchFamily="18" charset="0"/>
              </a:rPr>
              <a:t>Segunda convocatoria: </a:t>
            </a:r>
            <a:r>
              <a:rPr lang="es-ES" sz="2600" dirty="0">
                <a:solidFill>
                  <a:srgbClr val="000000"/>
                </a:solidFill>
                <a:latin typeface="Times New Roman" panose="02020603050405020304" pitchFamily="18" charset="0"/>
                <a:cs typeface="Times New Roman" panose="02020603050405020304" pitchFamily="18" charset="0"/>
              </a:rPr>
              <a:t>10 al 15 de febrero 2025</a:t>
            </a:r>
            <a:br>
              <a:rPr lang="es-ES" sz="2600" dirty="0">
                <a:solidFill>
                  <a:srgbClr val="000000"/>
                </a:solidFill>
                <a:latin typeface="Times New Roman" panose="02020603050405020304" pitchFamily="18" charset="0"/>
                <a:cs typeface="Times New Roman" panose="02020603050405020304" pitchFamily="18" charset="0"/>
              </a:rPr>
            </a:br>
            <a:r>
              <a:rPr lang="es-ES" sz="2600" b="1" dirty="0">
                <a:solidFill>
                  <a:srgbClr val="000000"/>
                </a:solidFill>
                <a:latin typeface="Times New Roman" panose="02020603050405020304" pitchFamily="18" charset="0"/>
                <a:cs typeface="Times New Roman" panose="02020603050405020304" pitchFamily="18" charset="0"/>
              </a:rPr>
              <a:t>Tercera convocatoria: </a:t>
            </a:r>
            <a:r>
              <a:rPr lang="es-ES" sz="2600" dirty="0">
                <a:solidFill>
                  <a:srgbClr val="000000"/>
                </a:solidFill>
                <a:latin typeface="Times New Roman" panose="02020603050405020304" pitchFamily="18" charset="0"/>
                <a:cs typeface="Times New Roman" panose="02020603050405020304" pitchFamily="18" charset="0"/>
              </a:rPr>
              <a:t>17 al 22 de febrero 2025</a:t>
            </a:r>
            <a:endParaRPr lang="en-US" sz="2600" dirty="0">
              <a:solidFill>
                <a:srgbClr val="000000"/>
              </a:solidFill>
              <a:latin typeface="Times New Roman" panose="02020603050405020304" pitchFamily="18" charset="0"/>
              <a:cs typeface="Times New Roman" panose="02020603050405020304" pitchFamily="18" charset="0"/>
            </a:endParaRPr>
          </a:p>
          <a:p>
            <a:pPr marL="0" indent="0">
              <a:buNone/>
            </a:pPr>
            <a:endParaRPr lang="es-ES" sz="3100" dirty="0">
              <a:solidFill>
                <a:srgbClr val="FF0000"/>
              </a:solidFill>
              <a:latin typeface="Arial" panose="020B0604020202020204" pitchFamily="34" charset="0"/>
              <a:cs typeface="Arial" panose="020B0604020202020204" pitchFamily="34" charset="0"/>
            </a:endParaRPr>
          </a:p>
          <a:p>
            <a:pPr marL="0" indent="0">
              <a:buNone/>
            </a:pPr>
            <a:endParaRPr lang="es-ES" sz="2800" dirty="0">
              <a:solidFill>
                <a:srgbClr val="000000"/>
              </a:solidFill>
            </a:endParaRPr>
          </a:p>
          <a:p>
            <a:endParaRPr lang="en-US" sz="4400" dirty="0">
              <a:solidFill>
                <a:srgbClr val="000000"/>
              </a:solidFill>
            </a:endParaRPr>
          </a:p>
          <a:p>
            <a:pPr marL="0" indent="0">
              <a:buNone/>
            </a:pPr>
            <a:endParaRPr lang="en-US" sz="2400" dirty="0"/>
          </a:p>
        </p:txBody>
      </p:sp>
    </p:spTree>
    <p:extLst>
      <p:ext uri="{BB962C8B-B14F-4D97-AF65-F5344CB8AC3E}">
        <p14:creationId xmlns:p14="http://schemas.microsoft.com/office/powerpoint/2010/main" val="39564142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045C0E"/>
      </a:dk1>
      <a:lt1>
        <a:srgbClr val="FFFFFF"/>
      </a:lt1>
      <a:dk2>
        <a:srgbClr val="069E23"/>
      </a:dk2>
      <a:lt2>
        <a:srgbClr val="E4E4D8"/>
      </a:lt2>
      <a:accent1>
        <a:srgbClr val="285EAE"/>
      </a:accent1>
      <a:accent2>
        <a:srgbClr val="1CB038"/>
      </a:accent2>
      <a:accent3>
        <a:srgbClr val="5D20A0"/>
      </a:accent3>
      <a:accent4>
        <a:srgbClr val="C54F07"/>
      </a:accent4>
      <a:accent5>
        <a:srgbClr val="9C1D22"/>
      </a:accent5>
      <a:accent6>
        <a:srgbClr val="FFC000"/>
      </a:accent6>
      <a:hlink>
        <a:srgbClr val="4B1967"/>
      </a:hlink>
      <a:folHlink>
        <a:srgbClr val="045C0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1535</TotalTime>
  <Words>1453</Words>
  <Application>Microsoft Office PowerPoint</Application>
  <PresentationFormat>Presentación en pantalla (16:9)</PresentationFormat>
  <Paragraphs>165</Paragraphs>
  <Slides>37</Slides>
  <Notes>22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37</vt:i4>
      </vt:variant>
    </vt:vector>
  </HeadingPairs>
  <TitlesOfParts>
    <vt:vector size="43" baseType="lpstr">
      <vt:lpstr>Arial</vt:lpstr>
      <vt:lpstr>Calibri</vt:lpstr>
      <vt:lpstr>Symbol</vt:lpstr>
      <vt:lpstr>Times New Roman</vt:lpstr>
      <vt:lpstr>Wingdings</vt:lpstr>
      <vt:lpstr>Office Theme</vt:lpstr>
      <vt:lpstr>Presentación de PowerPoint</vt:lpstr>
      <vt:lpstr>1. Garantizar la calidad del proceso docente en todas las carreras y programas formativos. 2. Garantizar el trabajo sistemático de los colectivos metodológicos.  3. Garantizar que los colectivos metodológicos sean dirigidos por los profesores de mayor categoría docente y experiencia. 4. Fortalecer la preparación metodológica de los profesores.</vt:lpstr>
      <vt:lpstr>5. Introducir el enfoque Una Salud como paradigma sanitario en la formación de nuestros estudiantes y en la preparación del claustro de profesores.  6. Creación de las Cátedras Multidisciplinarias de Una Salud, el desarrollo de cursos de superación para el claustro y cursos optativos para los estudiantes. 7. Garantizar la preparación metodológica, pedagógica, política-ideológica, científico- técnica, económica y cultural como elemento fundamental en el trabajo para aumentar la calidad del proceso docente educativo y de transformación de los estudiantes. </vt:lpstr>
      <vt:lpstr>8. Conocer y cumplir las regulaciones establecidas, documentos metodológicos y rectores para los procesos universitarios. 9. Incorporar en la preparación del claustro y la formación de los estudiantes el enfoque Una Salud como nuevo paradigma sanitario ante los retos globales.  10. Determinar y aprobar las líneas de trabajo metodológico a partir de los principales problemas que incidieron en el proceso docente en el curso 2024.</vt:lpstr>
      <vt:lpstr>11. Elaborar el Plan de Trabajo Docente Metodológico para el curso académico 2024- 2025 según lo establecido en la Resolución 47/2022 del Ministro de Educación Superior y 200/2014 del MINED para la enseñanza técnica y profesional,  12. Evaluar el cumplimiento del Plan de Trabajo Docente Metodológico al finalizar cada periodo. 13. Controlar la realización de las actividades metodológicas planificadas en cada escenario docente. </vt:lpstr>
      <vt:lpstr>14. Desarrollar los diferentes tipos de actividades científico-metodológicas en función de la preparación metodológica del claustro, a partir de las necesidades identificadas.  15. Mantener actualizado en cada escenario docente el expediente que incluya: _ Plan de estudio de las carreras y formaciones. _ Programas y plan calendario de las asignaturas por carreras y formaciones. _ Plan de trabajo docente metodológico y evidencias de su cumplimiento. _ Planificación docente. _ Resoluciones, indicaciones y circulares metodológicas vigentes. _ Sistema de habilidades por años, carreras y formaciones. _ Sistema de evaluación.</vt:lpstr>
      <vt:lpstr>16. Garantizar el desarrollo de la estrategia de inglés para el pregrado que garantice egresar un profesional con competencia comunicativa en el idioma.  17. Fortalecer el trabajo de la Universidad Virtual de Salud, con un mejor diseño de los portafolios de cada carrera, programa formativo y año académico. 18. Atender de forma diferenciada a los estudiantes que tienen arrastres, reingresos, repitentes o se identifican con riesgo académico. 19. Garantizar la participación de la FEU y la FEEM, en los colectivos metodológicos y en las diferentes decisiones relacionadas con el desarrollo del proceso docente educativo.</vt:lpstr>
      <vt:lpstr>20. Incrementar los proyectos de investigación científica y las publicaciones en revistas de impacto, vinculándolos a la formación doctoral. 21. Priorizar la formación en las especialidades deficitarias, con incremento y desarrollo del Internado Vertical en Medicina y la práctica preprofesional verticalizada en Estomatología y Enfermería. 22. Seguir las estrategias para incrementar la formación de especialistas de Ciencias Básicas Biomédicas, la superación del claustro y de preparación idiomática, sobre todo en inglés. 23. Incrementar la asesoría y control de las sociedades científicas en el desarrollo de investigaciones dirigidas a los problemas docentes, asistenciales y al cuadro de salud de los territorios. </vt:lpstr>
      <vt:lpstr>CALENDARIO PARA LAS CARRERAS UNIVERSITARIAS Y PROGRAMAS DE ESCC</vt:lpstr>
      <vt:lpstr>CALENDARIO PARA LAS CARRERAS UNIVERSITARIAS Y PROGRAMAS DE ESCC</vt:lpstr>
      <vt:lpstr>CALENDARIO PARA LAS CARRERAS UNIVERSITARIAS Y PROGRAMAS DE ESCC</vt:lpstr>
      <vt:lpstr>CALENDARIO PARA LAS CARRERAS UNIVERSITARIAS Y PROGRAMAS DE ESCC</vt:lpstr>
      <vt:lpstr>Presentación de PowerPoint</vt:lpstr>
      <vt:lpstr>Presentación de PowerPoint</vt:lpstr>
      <vt:lpstr>       1. Utilizar documentos normativos . • Planes de estudios, resoluciones e indicaciones del MINSAP, MES, MINED y MINFAR, en correspondencia con las formaciones existentes. • Protocolo para ejecutar y controlar el desarrollo de la Educación en el Trabajo en Ciencias Médicas. • Objetivos de trabajo del MINSAP para el año 2024 y 2025. • Programa del Médico y Enfermera de la Familia, 2023. • Reglamento General del Policlínico • Reglamento General de Hospitales.        2.  3. </vt:lpstr>
      <vt:lpstr>       2. Seguimiento a los estudiantes del primer año actual (curso 2024) que ya tienen desaprobadas asignaturas del primer periodo que no se arrastran y a los que puedan desaprobar asignaturas que no se arrastran del segundo periodo. 3. Los estudiantes que comienzan el primer año tendrán un calendario con el total de semanas por lo que no es necesario realizar ajustes curriculares. 4. Realizar los ajustes curriculares implementados en el curso 2024 a partir del segundo año de las carreras.        2.  3. </vt:lpstr>
      <vt:lpstr>      Reajustes curriculares a partir del segundo año de las carreras exceptuando el año terminal:  a) Incrementar la frecuencia semanal en las asignaturas de las Ciencias Básicas Biomédicas y de la Disciplina Principal Integradora. b) Mantener las asignaturas de la disciplina inglés en la modalidad presencial. c) Planificar las asignaturas de las disciplinas de Preparación para la Defensa y de Marxismo e Historia una frecuencia presencial y una a distancia. d) Planificar en la modalidad de educación a distancia las asignaturas de la disciplina de Educación física.        2.  3. </vt:lpstr>
      <vt:lpstr>Reajustes curriculares a partir del segundo año de las carreras exceptuando el año terminal:  e) Los cursos propios y optativos/electivos se desarrollaran en la modalidad de educación a distancia. f) La planificación docente se realizará semanal, no se modifica la cantidad de horas totales de las asignaturas, se planificarán horas presenciales y no presenciales, incrementando el uso del aula virtual. g) Aumentar la carga horaria semanal en el curso académico sin pasar de las cuarenta (40) horas semanales presenciales.</vt:lpstr>
      <vt:lpstr>     5. Realizar el curso introductorio para los estudiantes de nuevo ingreso de todas las carreras en la primeras semanas del curso académico.  6. Se impartirá en todas las carreras curso optativo de Violencia de género y de Una Salud como nuevo paradigma sanitario. 7. Establecer mecanismos para la retroalimentación y participación de los estudiantes respecto a los reajustes curriculares.   8. Realizar visitas de control integral a todos los escenarios docentes del territorio para certificar la calidad de los escenarios docentes.      2.  3. </vt:lpstr>
      <vt:lpstr> 9. Controlar la marcha del proceso docente educativo, priorizar control a la Educación en el trabajo. No planificar actividades docentes teóricas en el horario de la educación en el trabajo. 10. Brindar información a los estudiantes sobre las características de cada periodo. 11. Elevar la preparación metodológica a profesores, tutores y directivos docentes - asistenciales .   12. Garantizar la participación de todos los profesores en los colectivos de asignatura. </vt:lpstr>
      <vt:lpstr> 13. Consolidar la enseñanza y aplicación de los métodos clínico y epidemiológico. 14. Potenciar la virtualización de la formación empleando el aula virtual de salud . 15. Incentivar la elaboración de medios de enseñanza .   16. Mantener la revitalización de los laboratorios. 17. Evaluar el abordaje de las estrategias curriculares en las carreras. 18. Seguimiento y control a la enseñanza de las disciplinas de formación general. </vt:lpstr>
      <vt:lpstr> 19. Consolidar la implementación de la estrategia de inglés aprobada para el pregrado.  20. Cumplir con rigor el procedimiento para la elaboración, impresión, distribución, calificación, registro y conservación de exámenes . 21. Garantizar que se informe a los estudiantes, los resultados de las evaluaciones  22. Las asignaturas que no se pueden cursar como arrastre aparecen en la Resolución 189/2023 del Ministro de Salud Pública.  </vt:lpstr>
      <vt:lpstr>23. Los estudiantes que tengan que repetir alguna asignatura del año preterminal puedan comenzar la práctica preprofesional tan pronto apruebe las asignaturas, cumpliendo la cantidad de semanas establecidas para la práctica preprofesional.  24. Durante los períodos de recesos docentes, los estudiantes de los años terminales de las carreras se acogen al receso docente pero se mantendrá la realización de la guardia médica. </vt:lpstr>
      <vt:lpstr>25. Garantizar la entrega pedagógica de una rotación o asignatura a la otra. 26. Garantizar la participación de estudiantes y profesores en actividades comunitarias.  27. Identificar a los jóvenes con vulnerabilidad para su atención diferenciada. 28. Prestar atención a los problemas de ortografía, redacción y el uso correcto de la lengua materna. Aplicar Resolución 115/2023 del Ministro de Educación Superior.   29. La literatura docente disponible debe estar en manos de los estudiantes en la primera semana de clases. </vt:lpstr>
      <vt:lpstr>Presentación de PowerPoint</vt:lpstr>
      <vt:lpstr>Resolución 47 del 2022</vt:lpstr>
      <vt:lpstr>Presentación de PowerPoint</vt:lpstr>
      <vt:lpstr>CALENDARIO ESCOLAR CURSO 2024 – 2025 Enseñanza Técnica Profesional</vt:lpstr>
      <vt:lpstr>1. Brindar especial atención a los estudiantes que se incorporan con nivel de ingreso de noveno grado. 2. Aplicar el Plan de estudios en la Formación de Técnicos en VLA en CD aprobado por el MINED correspondiente al Resolución 115 del 2023 con tres años y medio de duración, al primer y segundo año y mantener el tercer y 4to año con el plan correspondiente a la Resolución 154/2013.   3. Garantizar que en cada sede se realice el estudio sistemático de los documentos rectores . </vt:lpstr>
      <vt:lpstr>4. Planificar el fondo de tiempo presencial para cada semana de acuerdo al plan de estudio vigente.   5. Controlar el desarrollo de la Práctica en los servicios. 6. El Sistema de Evaluación se regirá por lo establecido en la Resolución 238/2014, emitida por el MINED. 7. Establecer las coordinaciones necesarias con los Directores de la Educación Técnica y Profesional y/o metodólogos en cada territorio para garantizar las orientaciones metodológicas por asignaturas y el control de la calidad del proceso enseñanza aprendizaje.   </vt:lpstr>
      <vt:lpstr>8. Las Direcciones fundamentales a tener en cuenta para el trabajo metodológico son: priorizar las visitas a clases, fomentar el intercambio entre profesores, fortalecer la integración entre las asignaturas de formación general y las de la especialidad, atender de manera priorizada el Programa Director de la Lengua Materna, atender la superación de los profesores y el trabajo científico investigativo.   9. Brindar atención a los estudiantes continuantes que están cursando en plan de estudio en liquidación. 10. Desarrollar las diferentes formaciones técnicas en escenarios debidamente acreditados para la docencia. </vt:lpstr>
      <vt:lpstr>11. Brindar información necesaria a padres y profesores sobre los planes de estudio.   12. Garantizar la Estrategia de Preparación de los estudiantes para enfrentar el Examen Final Estatal como cierre de la formación. 13. Brindar atención al desarrollo de los procesos académicos de las formaciones de Técnicos en las modalidades de Curso Por Encuentro (CPE).  14. Garantizar el desarrollo de las asignaturas prácticas y la práctica preprofesional en los escenarios debidamente acreditados para el logro de habilidades. </vt:lpstr>
      <vt:lpstr>CRONOGRAMA DE TRABAJO PARA LA PLANIFICACIÓN DEL PRIMER PERIODO DEL CURSO 2024 - 2025</vt:lpstr>
      <vt:lpstr>Presentación de PowerPoint</vt:lpstr>
      <vt:lpstr>Presentación de PowerPoint</vt:lpstr>
      <vt:lpstr>CONSIDERACIONES FINALES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Preparación para el cierre del curso escolar 2019/20 e inicio del 2020/2021 en la Universidad de Ciencias Médicas de Villa Clara.</dc:title>
  <dc:creator>René Quintana Mugica</dc:creator>
  <cp:lastModifiedBy>Suanmy</cp:lastModifiedBy>
  <cp:revision>182</cp:revision>
  <dcterms:created xsi:type="dcterms:W3CDTF">2020-05-26T22:02:31Z</dcterms:created>
  <dcterms:modified xsi:type="dcterms:W3CDTF">2024-09-05T11:34:45Z</dcterms:modified>
</cp:coreProperties>
</file>