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58" r:id="rId3"/>
    <p:sldId id="259" r:id="rId4"/>
    <p:sldId id="260" r:id="rId5"/>
    <p:sldId id="261" r:id="rId6"/>
    <p:sldId id="264" r:id="rId7"/>
    <p:sldId id="265" r:id="rId8"/>
    <p:sldId id="266" r:id="rId9"/>
    <p:sldId id="269" r:id="rId10"/>
    <p:sldId id="297" r:id="rId11"/>
    <p:sldId id="271" r:id="rId12"/>
    <p:sldId id="272" r:id="rId13"/>
    <p:sldId id="273" r:id="rId14"/>
    <p:sldId id="274" r:id="rId15"/>
    <p:sldId id="275" r:id="rId16"/>
    <p:sldId id="276" r:id="rId17"/>
    <p:sldId id="277" r:id="rId18"/>
    <p:sldId id="279" r:id="rId19"/>
    <p:sldId id="280" r:id="rId20"/>
    <p:sldId id="281" r:id="rId21"/>
    <p:sldId id="282" r:id="rId22"/>
    <p:sldId id="283" r:id="rId23"/>
    <p:sldId id="284" r:id="rId24"/>
    <p:sldId id="287" r:id="rId25"/>
    <p:sldId id="288" r:id="rId26"/>
    <p:sldId id="295" r:id="rId27"/>
    <p:sldId id="298" r:id="rId28"/>
    <p:sldId id="299" r:id="rId29"/>
    <p:sldId id="302" r:id="rId30"/>
    <p:sldId id="303" r:id="rId31"/>
    <p:sldId id="306"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9" d="100"/>
          <a:sy n="39" d="100"/>
        </p:scale>
        <p:origin x="-726"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40E0D-F4A9-40F5-813C-99EC085DD970}" type="datetimeFigureOut">
              <a:rPr lang="es-ES" smtClean="0"/>
              <a:t>12/11/2024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F9ED62-E49D-41D7-8ADE-1203E8885780}" type="slidenum">
              <a:rPr lang="es-ES" smtClean="0"/>
              <a:t>‹Nº›</a:t>
            </a:fld>
            <a:endParaRPr lang="es-ES"/>
          </a:p>
        </p:txBody>
      </p:sp>
    </p:spTree>
    <p:extLst>
      <p:ext uri="{BB962C8B-B14F-4D97-AF65-F5344CB8AC3E}">
        <p14:creationId xmlns:p14="http://schemas.microsoft.com/office/powerpoint/2010/main" val="360407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0FF9ED62-E49D-41D7-8ADE-1203E8885780}" type="slidenum">
              <a:rPr lang="es-ES" smtClean="0"/>
              <a:t>30</a:t>
            </a:fld>
            <a:endParaRPr lang="es-ES"/>
          </a:p>
        </p:txBody>
      </p:sp>
    </p:spTree>
    <p:extLst>
      <p:ext uri="{BB962C8B-B14F-4D97-AF65-F5344CB8AC3E}">
        <p14:creationId xmlns:p14="http://schemas.microsoft.com/office/powerpoint/2010/main" val="4210826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11" name="10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206CF85-5314-47A6-BD03-79CEBF99B3C8}" type="datetimeFigureOut">
              <a:rPr lang="es-ES" smtClean="0"/>
              <a:t>12/11/2024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8E978EF-177F-40F6-903C-F2C7CC430680}" type="slidenum">
              <a:rPr lang="es-ES" smtClean="0"/>
              <a:t>‹Nº›</a:t>
            </a:fld>
            <a:endParaRPr lang="es-ES"/>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206CF85-5314-47A6-BD03-79CEBF99B3C8}" type="datetimeFigureOut">
              <a:rPr lang="es-ES" smtClean="0"/>
              <a:t>12/11/2024</a:t>
            </a:fld>
            <a:endParaRPr lang="es-ES"/>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ES"/>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8E978EF-177F-40F6-903C-F2C7CC43068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eprints.rclis.org/20141/1/Como_buscar_usar_informacion.pdf" TargetMode="Externa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cholar.google.com.cu/"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404664"/>
            <a:ext cx="8208912" cy="6432530"/>
          </a:xfrm>
          <a:prstGeom prst="rect">
            <a:avLst/>
          </a:prstGeom>
          <a:noFill/>
        </p:spPr>
        <p:txBody>
          <a:bodyPr wrap="square" rtlCol="0">
            <a:spAutoFit/>
          </a:bodyPr>
          <a:lstStyle/>
          <a:p>
            <a:pPr algn="ctr"/>
            <a:r>
              <a:rPr lang="es-ES" sz="2400" b="1" dirty="0" smtClean="0">
                <a:solidFill>
                  <a:srgbClr val="C00000"/>
                </a:solidFill>
                <a:latin typeface="Arial" pitchFamily="34" charset="0"/>
                <a:cs typeface="Arial" pitchFamily="34" charset="0"/>
              </a:rPr>
              <a:t>Tema 2. El Proceso de Búsqueda y recuperación de Información.</a:t>
            </a:r>
          </a:p>
          <a:p>
            <a:pPr algn="ctr"/>
            <a:endParaRPr lang="es-ES" sz="2400" b="1" dirty="0" smtClean="0">
              <a:solidFill>
                <a:srgbClr val="C00000"/>
              </a:solidFill>
              <a:latin typeface="Arial" pitchFamily="34" charset="0"/>
              <a:cs typeface="Arial" pitchFamily="34" charset="0"/>
            </a:endParaRPr>
          </a:p>
          <a:p>
            <a:r>
              <a:rPr lang="es-ES" dirty="0" smtClean="0">
                <a:latin typeface="Arial" pitchFamily="34" charset="0"/>
                <a:cs typeface="Arial" pitchFamily="34" charset="0"/>
              </a:rPr>
              <a:t>OBJETIVO GENERAL</a:t>
            </a:r>
          </a:p>
          <a:p>
            <a:pPr marL="342900" indent="-342900">
              <a:lnSpc>
                <a:spcPct val="150000"/>
              </a:lnSpc>
              <a:buFont typeface="Wingdings" pitchFamily="2" charset="2"/>
              <a:buChar char="§"/>
            </a:pPr>
            <a:r>
              <a:rPr lang="es-ES" sz="2000" dirty="0" smtClean="0">
                <a:latin typeface="Arial" pitchFamily="34" charset="0"/>
                <a:cs typeface="Arial" pitchFamily="34" charset="0"/>
              </a:rPr>
              <a:t>Presentar las etapas y actividades que se realizan durante un proceso de búsqueda de información.</a:t>
            </a:r>
          </a:p>
          <a:p>
            <a:endParaRPr lang="es-ES" sz="2000" dirty="0" smtClean="0">
              <a:latin typeface="Arial" pitchFamily="34" charset="0"/>
              <a:cs typeface="Arial" pitchFamily="34" charset="0"/>
            </a:endParaRPr>
          </a:p>
          <a:p>
            <a:endParaRPr lang="es-ES" sz="2000" dirty="0" smtClean="0">
              <a:latin typeface="Arial" pitchFamily="34" charset="0"/>
              <a:cs typeface="Arial" pitchFamily="34" charset="0"/>
            </a:endParaRPr>
          </a:p>
          <a:p>
            <a:r>
              <a:rPr lang="es-ES" dirty="0" smtClean="0">
                <a:latin typeface="Arial" pitchFamily="34" charset="0"/>
                <a:cs typeface="Arial" pitchFamily="34" charset="0"/>
              </a:rPr>
              <a:t>OBJETIVOS ESPECÍFICOS</a:t>
            </a:r>
          </a:p>
          <a:p>
            <a:endParaRPr lang="es-ES" sz="2400" dirty="0" smtClean="0">
              <a:latin typeface="Arial" pitchFamily="34" charset="0"/>
              <a:cs typeface="Arial" pitchFamily="34" charset="0"/>
            </a:endParaRPr>
          </a:p>
          <a:p>
            <a:pPr marL="342900" indent="-342900" algn="just">
              <a:lnSpc>
                <a:spcPct val="150000"/>
              </a:lnSpc>
              <a:buFont typeface="Wingdings" pitchFamily="2" charset="2"/>
              <a:buChar char="§"/>
            </a:pPr>
            <a:r>
              <a:rPr lang="es-ES" sz="2000" dirty="0" smtClean="0">
                <a:latin typeface="Arial" pitchFamily="34" charset="0"/>
                <a:cs typeface="Arial" pitchFamily="34" charset="0"/>
              </a:rPr>
              <a:t>Reconocer la importancia de las estrategias de búsqueda en la recuperación de la información.</a:t>
            </a:r>
          </a:p>
          <a:p>
            <a:pPr marL="342900" indent="-342900" algn="just">
              <a:lnSpc>
                <a:spcPct val="150000"/>
              </a:lnSpc>
              <a:buFont typeface="Wingdings" pitchFamily="2" charset="2"/>
              <a:buChar char="§"/>
            </a:pPr>
            <a:r>
              <a:rPr lang="es-ES" sz="2000" dirty="0" smtClean="0">
                <a:latin typeface="Arial" pitchFamily="34" charset="0"/>
                <a:cs typeface="Arial" pitchFamily="34" charset="0"/>
              </a:rPr>
              <a:t>Ofrecer los elementos esenciales para trazar estrategias de búsqueda adecuadas en las diferentes herramientas de búsqueda disponibles.</a:t>
            </a:r>
          </a:p>
          <a:p>
            <a:pPr marL="342900" indent="-342900">
              <a:lnSpc>
                <a:spcPct val="150000"/>
              </a:lnSpc>
              <a:buFont typeface="Wingdings" pitchFamily="2" charset="2"/>
              <a:buChar char="§"/>
            </a:pPr>
            <a:endParaRPr lang="es-ES" sz="2000" dirty="0">
              <a:solidFill>
                <a:srgbClr val="C00000"/>
              </a:solidFill>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2492896"/>
            <a:ext cx="1728191"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7641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8424936" cy="6509474"/>
          </a:xfrm>
          <a:prstGeom prst="rect">
            <a:avLst/>
          </a:prstGeom>
          <a:noFill/>
        </p:spPr>
        <p:txBody>
          <a:bodyPr wrap="square" rtlCol="0">
            <a:spAutoFit/>
          </a:bodyPr>
          <a:lstStyle/>
          <a:p>
            <a:pPr algn="just">
              <a:lnSpc>
                <a:spcPct val="150000"/>
              </a:lnSpc>
            </a:pPr>
            <a:r>
              <a:rPr lang="es-ES" b="1" dirty="0" smtClean="0">
                <a:solidFill>
                  <a:srgbClr val="C00000"/>
                </a:solidFill>
                <a:latin typeface="Arial" pitchFamily="34" charset="0"/>
                <a:cs typeface="Arial" pitchFamily="34" charset="0"/>
              </a:rPr>
              <a:t>Lenguaje natural</a:t>
            </a:r>
            <a:r>
              <a:rPr lang="es-ES" dirty="0" smtClean="0"/>
              <a:t>: Es la manera más frecuente de interrogar bases de datos  o buscar en internet. Es el lenguaje que se utiliza en la comunicación inmediata, el que utiliza el autor de un documento para transmitir sus ideas, o un usuario para solicitar o buscar información. Las </a:t>
            </a:r>
            <a:r>
              <a:rPr lang="es-ES" sz="2000" b="1" dirty="0" smtClean="0">
                <a:solidFill>
                  <a:srgbClr val="C00000"/>
                </a:solidFill>
                <a:latin typeface="Arial" pitchFamily="34" charset="0"/>
                <a:cs typeface="Arial" pitchFamily="34" charset="0"/>
              </a:rPr>
              <a:t>palabras claves </a:t>
            </a:r>
            <a:r>
              <a:rPr lang="es-ES" dirty="0" smtClean="0"/>
              <a:t>forman parte del lenguaje natural. Este lenguaje se utiliza en la búsqueda cuando: el término es nuevo, es muy específico, cuando se desea hacer una búsqueda amplia, o como complemento del lenguaje controlado.</a:t>
            </a:r>
          </a:p>
          <a:p>
            <a:pPr algn="just">
              <a:lnSpc>
                <a:spcPct val="150000"/>
              </a:lnSpc>
            </a:pPr>
            <a:endParaRPr lang="es-ES" dirty="0" smtClean="0"/>
          </a:p>
          <a:p>
            <a:pPr algn="just">
              <a:lnSpc>
                <a:spcPct val="150000"/>
              </a:lnSpc>
            </a:pPr>
            <a:r>
              <a:rPr lang="es-ES" sz="2000" b="1" dirty="0" smtClean="0">
                <a:solidFill>
                  <a:srgbClr val="C00000"/>
                </a:solidFill>
                <a:latin typeface="Arial" pitchFamily="34" charset="0"/>
                <a:cs typeface="Arial" pitchFamily="34" charset="0"/>
              </a:rPr>
              <a:t>Descriptores</a:t>
            </a:r>
            <a:r>
              <a:rPr lang="es-ES" dirty="0" smtClean="0"/>
              <a:t>: Son </a:t>
            </a:r>
            <a:r>
              <a:rPr lang="es-ES" sz="2000" b="1" dirty="0" smtClean="0">
                <a:solidFill>
                  <a:srgbClr val="C00000"/>
                </a:solidFill>
                <a:latin typeface="Arial" pitchFamily="34" charset="0"/>
                <a:cs typeface="Arial" pitchFamily="34" charset="0"/>
              </a:rPr>
              <a:t>términos controlados o normalizados </a:t>
            </a:r>
            <a:r>
              <a:rPr lang="es-ES" dirty="0" smtClean="0"/>
              <a:t>que se utilizan para indizar los documentos en un sistema de información que trabaje con ese </a:t>
            </a:r>
            <a:r>
              <a:rPr lang="es-ES" smtClean="0"/>
              <a:t>lenguaje o para </a:t>
            </a:r>
            <a:r>
              <a:rPr lang="es-ES" dirty="0" smtClean="0"/>
              <a:t>recuperar información. Esos términos se pueden consultar en </a:t>
            </a:r>
            <a:r>
              <a:rPr lang="es-ES" sz="2000" b="1" dirty="0" smtClean="0">
                <a:solidFill>
                  <a:srgbClr val="C00000"/>
                </a:solidFill>
                <a:latin typeface="Arial" pitchFamily="34" charset="0"/>
                <a:cs typeface="Arial" pitchFamily="34" charset="0"/>
              </a:rPr>
              <a:t>tesauros, </a:t>
            </a:r>
            <a:r>
              <a:rPr lang="es-ES" sz="2000" i="1" dirty="0" smtClean="0">
                <a:latin typeface="Arial" pitchFamily="34" charset="0"/>
                <a:cs typeface="Arial" pitchFamily="34" charset="0"/>
              </a:rPr>
              <a:t>que son herramientas léxicas destinadas a  normalizar terminologías en distintas aristas de la ciencia.</a:t>
            </a:r>
            <a:endParaRPr lang="es-ES" sz="2000" i="1" dirty="0">
              <a:latin typeface="Arial" pitchFamily="34" charset="0"/>
              <a:cs typeface="Arial" pitchFamily="34" charset="0"/>
            </a:endParaRPr>
          </a:p>
          <a:p>
            <a:pPr algn="just">
              <a:lnSpc>
                <a:spcPct val="150000"/>
              </a:lnSpc>
            </a:pPr>
            <a:endParaRPr lang="es-ES" dirty="0"/>
          </a:p>
        </p:txBody>
      </p:sp>
    </p:spTree>
    <p:extLst>
      <p:ext uri="{BB962C8B-B14F-4D97-AF65-F5344CB8AC3E}">
        <p14:creationId xmlns:p14="http://schemas.microsoft.com/office/powerpoint/2010/main" val="4216378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76672"/>
            <a:ext cx="8280920" cy="6801862"/>
          </a:xfrm>
          <a:prstGeom prst="rect">
            <a:avLst/>
          </a:prstGeom>
          <a:noFill/>
        </p:spPr>
        <p:txBody>
          <a:bodyPr wrap="square" rtlCol="0">
            <a:spAutoFit/>
          </a:bodyPr>
          <a:lstStyle/>
          <a:p>
            <a:pPr algn="just"/>
            <a:r>
              <a:rPr lang="es-ES" sz="2000" dirty="0" smtClean="0">
                <a:latin typeface="Arial" pitchFamily="34" charset="0"/>
                <a:cs typeface="Arial" pitchFamily="34" charset="0"/>
              </a:rPr>
              <a:t>Ejemplo: </a:t>
            </a:r>
            <a:r>
              <a:rPr lang="es-ES" sz="2000" i="1" dirty="0" smtClean="0">
                <a:latin typeface="Arial" pitchFamily="34" charset="0"/>
                <a:cs typeface="Arial" pitchFamily="34" charset="0"/>
              </a:rPr>
              <a:t>Necesita buscar bibliografía, reunir documentación sobre el cálculo de la </a:t>
            </a:r>
            <a:r>
              <a:rPr lang="es-ES" sz="2000" i="1" dirty="0">
                <a:latin typeface="Arial" pitchFamily="34" charset="0"/>
                <a:cs typeface="Arial" pitchFamily="34" charset="0"/>
              </a:rPr>
              <a:t>eficiencia térmica y el consumo de </a:t>
            </a:r>
            <a:r>
              <a:rPr lang="es-ES" sz="2000" i="1" dirty="0" smtClean="0">
                <a:latin typeface="Arial" pitchFamily="34" charset="0"/>
                <a:cs typeface="Arial" pitchFamily="34" charset="0"/>
              </a:rPr>
              <a:t>combustibles </a:t>
            </a:r>
            <a:r>
              <a:rPr lang="es-ES" sz="2000" i="1" dirty="0">
                <a:latin typeface="Arial" pitchFamily="34" charset="0"/>
                <a:cs typeface="Arial" pitchFamily="34" charset="0"/>
              </a:rPr>
              <a:t>en el proceso de secado de los minerales </a:t>
            </a:r>
            <a:r>
              <a:rPr lang="es-ES" sz="2000" i="1" dirty="0" smtClean="0">
                <a:latin typeface="Arial" pitchFamily="34" charset="0"/>
                <a:cs typeface="Arial" pitchFamily="34" charset="0"/>
              </a:rPr>
              <a:t>lateríticos en las empresas mineras.</a:t>
            </a:r>
          </a:p>
          <a:p>
            <a:endParaRPr lang="es-ES" sz="2000" dirty="0" smtClean="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Frase resumen</a:t>
            </a:r>
            <a:r>
              <a:rPr lang="es-ES" sz="2000" dirty="0" smtClean="0">
                <a:latin typeface="Arial" pitchFamily="34" charset="0"/>
                <a:cs typeface="Arial" pitchFamily="34" charset="0"/>
              </a:rPr>
              <a:t>: Cálculo en empresas mineras  de la eficiencia térmica y uso de combustibles en el secado de minerales lateriticos.</a:t>
            </a:r>
          </a:p>
          <a:p>
            <a:endParaRPr lang="es-ES" sz="2000" dirty="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Conceptos claves</a:t>
            </a:r>
            <a:r>
              <a:rPr lang="es-ES" sz="2000" dirty="0" smtClean="0">
                <a:latin typeface="Arial" pitchFamily="34" charset="0"/>
                <a:cs typeface="Arial" pitchFamily="34" charset="0"/>
              </a:rPr>
              <a:t>: Empresas mineras, eficiencia térmica, combustibles, secado, minerales lateríticos.</a:t>
            </a:r>
          </a:p>
          <a:p>
            <a:endParaRPr lang="es-ES" sz="2000" dirty="0" smtClean="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Términos alternativos</a:t>
            </a:r>
            <a:r>
              <a:rPr lang="es-ES" sz="2000" dirty="0" smtClean="0">
                <a:latin typeface="Arial" pitchFamily="34" charset="0"/>
                <a:cs typeface="Arial" pitchFamily="34" charset="0"/>
              </a:rPr>
              <a:t>: minería, lateritas, productividad, rendimiento. </a:t>
            </a:r>
          </a:p>
          <a:p>
            <a:endParaRPr lang="es-ES" sz="2000" dirty="0" smtClean="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Términos generales</a:t>
            </a:r>
            <a:r>
              <a:rPr lang="es-ES" sz="2000" dirty="0" smtClean="0">
                <a:latin typeface="Arial" pitchFamily="34" charset="0"/>
                <a:cs typeface="Arial" pitchFamily="34" charset="0"/>
              </a:rPr>
              <a:t>: Industrias, fábricas, minerales.</a:t>
            </a:r>
          </a:p>
          <a:p>
            <a:endParaRPr lang="es-ES" sz="2000" dirty="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Términos específicos</a:t>
            </a:r>
            <a:r>
              <a:rPr lang="es-ES" sz="2000" dirty="0" smtClean="0">
                <a:latin typeface="Arial" pitchFamily="34" charset="0"/>
                <a:cs typeface="Arial" pitchFamily="34" charset="0"/>
              </a:rPr>
              <a:t>: Cálculos, modelos matemáticos, cinética del secado, propiedades térmicas, transferencia de calor, plantas </a:t>
            </a:r>
            <a:r>
              <a:rPr lang="es-ES" sz="2000" dirty="0">
                <a:latin typeface="Arial" pitchFamily="34" charset="0"/>
                <a:cs typeface="Arial" pitchFamily="34" charset="0"/>
              </a:rPr>
              <a:t>de preparación del </a:t>
            </a:r>
            <a:r>
              <a:rPr lang="es-ES" sz="2000" dirty="0" smtClean="0">
                <a:latin typeface="Arial" pitchFamily="34" charset="0"/>
                <a:cs typeface="Arial" pitchFamily="34" charset="0"/>
              </a:rPr>
              <a:t>mineral, secaderos.</a:t>
            </a:r>
            <a:endParaRPr lang="es-ES" sz="2000" dirty="0">
              <a:latin typeface="Arial" pitchFamily="34" charset="0"/>
              <a:cs typeface="Arial" pitchFamily="34" charset="0"/>
            </a:endParaRPr>
          </a:p>
          <a:p>
            <a:endParaRPr lang="es-ES" sz="2000" dirty="0" smtClean="0">
              <a:latin typeface="Arial" pitchFamily="34" charset="0"/>
              <a:cs typeface="Arial" pitchFamily="34" charset="0"/>
            </a:endParaRPr>
          </a:p>
          <a:p>
            <a:r>
              <a:rPr lang="es-ES" sz="2000" b="1" dirty="0" smtClean="0">
                <a:solidFill>
                  <a:srgbClr val="FF0000"/>
                </a:solidFill>
                <a:latin typeface="Arial" pitchFamily="34" charset="0"/>
                <a:cs typeface="Arial" pitchFamily="34" charset="0"/>
              </a:rPr>
              <a:t>Términos asociados</a:t>
            </a:r>
            <a:r>
              <a:rPr lang="es-ES" sz="2000" dirty="0" smtClean="0">
                <a:latin typeface="Arial" pitchFamily="34" charset="0"/>
                <a:cs typeface="Arial" pitchFamily="34" charset="0"/>
              </a:rPr>
              <a:t>: Calor, humedad, temperatura.</a:t>
            </a:r>
            <a:endParaRPr lang="es-ES" sz="2000" dirty="0">
              <a:latin typeface="Arial" pitchFamily="34" charset="0"/>
              <a:cs typeface="Arial" pitchFamily="34" charset="0"/>
            </a:endParaRPr>
          </a:p>
          <a:p>
            <a:endParaRPr lang="es-ES" i="1" dirty="0" smtClean="0"/>
          </a:p>
          <a:p>
            <a:endParaRPr lang="es-ES" dirty="0"/>
          </a:p>
        </p:txBody>
      </p:sp>
    </p:spTree>
    <p:extLst>
      <p:ext uri="{BB962C8B-B14F-4D97-AF65-F5344CB8AC3E}">
        <p14:creationId xmlns:p14="http://schemas.microsoft.com/office/powerpoint/2010/main" val="3663179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11560" y="620688"/>
            <a:ext cx="7848872" cy="5016758"/>
          </a:xfrm>
          <a:prstGeom prst="rect">
            <a:avLst/>
          </a:prstGeom>
          <a:noFill/>
        </p:spPr>
        <p:txBody>
          <a:bodyPr wrap="square" rtlCol="0">
            <a:spAutoFit/>
          </a:bodyPr>
          <a:lstStyle/>
          <a:p>
            <a:pPr algn="ctr"/>
            <a:r>
              <a:rPr lang="es-ES" sz="2000" b="1" dirty="0">
                <a:solidFill>
                  <a:srgbClr val="C00000"/>
                </a:solidFill>
                <a:latin typeface="Arial" pitchFamily="34" charset="0"/>
                <a:cs typeface="Arial" pitchFamily="34" charset="0"/>
              </a:rPr>
              <a:t>Plantear la búsqueda en </a:t>
            </a:r>
            <a:r>
              <a:rPr lang="es-ES" sz="2000" b="1" dirty="0" smtClean="0">
                <a:solidFill>
                  <a:srgbClr val="C00000"/>
                </a:solidFill>
                <a:latin typeface="Arial" pitchFamily="34" charset="0"/>
                <a:cs typeface="Arial" pitchFamily="34" charset="0"/>
              </a:rPr>
              <a:t>inglés</a:t>
            </a:r>
          </a:p>
          <a:p>
            <a:pPr algn="ctr"/>
            <a:endParaRPr lang="es-ES" sz="2000" b="1" dirty="0">
              <a:solidFill>
                <a:srgbClr val="C00000"/>
              </a:solidFill>
              <a:latin typeface="Arial" pitchFamily="34" charset="0"/>
              <a:cs typeface="Arial" pitchFamily="34" charset="0"/>
            </a:endParaRPr>
          </a:p>
          <a:p>
            <a:r>
              <a:rPr lang="es-ES" sz="2000" b="1" dirty="0" smtClean="0">
                <a:solidFill>
                  <a:srgbClr val="C00000"/>
                </a:solidFill>
                <a:latin typeface="Arial" pitchFamily="34" charset="0"/>
                <a:cs typeface="Arial" pitchFamily="34" charset="0"/>
              </a:rPr>
              <a:t> </a:t>
            </a:r>
            <a:r>
              <a:rPr lang="es-ES" sz="2000" dirty="0"/>
              <a:t>Buscar documentación en inglés te supone: </a:t>
            </a:r>
            <a:endParaRPr lang="es-ES" sz="2000" dirty="0" smtClean="0"/>
          </a:p>
          <a:p>
            <a:endParaRPr lang="es-ES" sz="2000" dirty="0"/>
          </a:p>
          <a:p>
            <a:r>
              <a:rPr lang="es-ES" sz="2000" dirty="0"/>
              <a:t>► Inicialmente </a:t>
            </a:r>
            <a:r>
              <a:rPr lang="es-ES" sz="2000" b="1" dirty="0"/>
              <a:t>orientarte </a:t>
            </a:r>
            <a:r>
              <a:rPr lang="es-ES" sz="2000" dirty="0"/>
              <a:t>en inglés también al delimitar el tema. </a:t>
            </a:r>
            <a:endParaRPr lang="es-ES" sz="2000" dirty="0" smtClean="0"/>
          </a:p>
          <a:p>
            <a:endParaRPr lang="es-ES" sz="2000" dirty="0"/>
          </a:p>
          <a:p>
            <a:r>
              <a:rPr lang="es-ES" sz="2000" dirty="0"/>
              <a:t>► Escoger </a:t>
            </a:r>
            <a:r>
              <a:rPr lang="es-ES" sz="2000" b="1" dirty="0"/>
              <a:t>términos de búsqueda </a:t>
            </a:r>
            <a:r>
              <a:rPr lang="es-ES" sz="2000" dirty="0"/>
              <a:t>en inglés para el rastreo. </a:t>
            </a:r>
            <a:endParaRPr lang="es-ES" sz="2000" dirty="0" smtClean="0"/>
          </a:p>
          <a:p>
            <a:endParaRPr lang="es-ES" sz="2000" dirty="0"/>
          </a:p>
          <a:p>
            <a:r>
              <a:rPr lang="es-ES" sz="2000" dirty="0"/>
              <a:t>► Usar </a:t>
            </a:r>
            <a:r>
              <a:rPr lang="es-ES" sz="2000" b="1" dirty="0"/>
              <a:t>herramientas </a:t>
            </a:r>
            <a:r>
              <a:rPr lang="es-ES" sz="2000" dirty="0"/>
              <a:t>que recuperen bibliografía en inglés, internacional, etc. </a:t>
            </a:r>
            <a:endParaRPr lang="es-ES" sz="2000" dirty="0" smtClean="0"/>
          </a:p>
          <a:p>
            <a:endParaRPr lang="es-ES" sz="2000" dirty="0"/>
          </a:p>
          <a:p>
            <a:r>
              <a:rPr lang="es-ES" sz="2000" dirty="0"/>
              <a:t>► Conseguir </a:t>
            </a:r>
            <a:r>
              <a:rPr lang="es-ES" sz="2000" b="1" dirty="0"/>
              <a:t>documentos </a:t>
            </a:r>
            <a:r>
              <a:rPr lang="es-ES" sz="2000" dirty="0"/>
              <a:t>en inglés y leerlos, analizarlos, trabajar con ellos. </a:t>
            </a:r>
          </a:p>
          <a:p>
            <a:endParaRPr lang="es-ES" sz="2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006406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7848872" cy="923330"/>
          </a:xfrm>
          <a:prstGeom prst="rect">
            <a:avLst/>
          </a:prstGeom>
          <a:noFill/>
        </p:spPr>
        <p:txBody>
          <a:bodyPr wrap="square" rtlCol="0">
            <a:spAutoFit/>
          </a:bodyPr>
          <a:lstStyle/>
          <a:p>
            <a:pPr algn="ctr"/>
            <a:r>
              <a:rPr lang="es-ES" b="1" dirty="0">
                <a:solidFill>
                  <a:srgbClr val="C00000"/>
                </a:solidFill>
                <a:latin typeface="Arial" pitchFamily="34" charset="0"/>
                <a:cs typeface="Arial" pitchFamily="34" charset="0"/>
              </a:rPr>
              <a:t>Seleccionar herramientas de </a:t>
            </a:r>
            <a:r>
              <a:rPr lang="es-ES" b="1" dirty="0" smtClean="0">
                <a:solidFill>
                  <a:srgbClr val="C00000"/>
                </a:solidFill>
                <a:latin typeface="Arial" pitchFamily="34" charset="0"/>
                <a:cs typeface="Arial" pitchFamily="34" charset="0"/>
              </a:rPr>
              <a:t>búsqueda</a:t>
            </a:r>
          </a:p>
          <a:p>
            <a:endParaRPr lang="es-ES" b="1" dirty="0">
              <a:solidFill>
                <a:srgbClr val="C00000"/>
              </a:solidFill>
              <a:latin typeface="Arial" pitchFamily="34" charset="0"/>
              <a:cs typeface="Arial" pitchFamily="34" charset="0"/>
            </a:endParaRPr>
          </a:p>
          <a:p>
            <a:r>
              <a:rPr lang="es-ES" b="1" dirty="0" smtClean="0">
                <a:solidFill>
                  <a:srgbClr val="C00000"/>
                </a:solidFill>
                <a:latin typeface="Arial" pitchFamily="34" charset="0"/>
                <a:cs typeface="Arial" pitchFamily="34" charset="0"/>
              </a:rPr>
              <a:t> </a:t>
            </a:r>
            <a:endParaRPr lang="es-ES" b="1" dirty="0">
              <a:solidFill>
                <a:srgbClr val="C00000"/>
              </a:solidFill>
              <a:latin typeface="Arial" pitchFamily="34" charset="0"/>
              <a:cs typeface="Arial" pitchFamily="34" charset="0"/>
            </a:endParaRPr>
          </a:p>
        </p:txBody>
      </p:sp>
      <p:sp>
        <p:nvSpPr>
          <p:cNvPr id="4" name="3 CuadroTexto"/>
          <p:cNvSpPr txBox="1"/>
          <p:nvPr/>
        </p:nvSpPr>
        <p:spPr>
          <a:xfrm>
            <a:off x="323528" y="1340767"/>
            <a:ext cx="8496944" cy="5124480"/>
          </a:xfrm>
          <a:prstGeom prst="rect">
            <a:avLst/>
          </a:prstGeom>
          <a:noFill/>
        </p:spPr>
        <p:txBody>
          <a:bodyPr wrap="square" rtlCol="0">
            <a:spAutoFit/>
          </a:bodyPr>
          <a:lstStyle/>
          <a:p>
            <a:pPr algn="just">
              <a:lnSpc>
                <a:spcPct val="150000"/>
              </a:lnSpc>
            </a:pPr>
            <a:r>
              <a:rPr lang="es-ES" dirty="0" smtClean="0">
                <a:latin typeface="Arial" pitchFamily="34" charset="0"/>
                <a:cs typeface="Arial" pitchFamily="34" charset="0"/>
              </a:rPr>
              <a:t>La etapa nº 4 es elegir dónde buscar, con qué medios reunir la bibliografía que necesitas. Será frecuente que para hacer una búsqueda necesites </a:t>
            </a:r>
            <a:r>
              <a:rPr lang="es-ES" b="1" dirty="0" smtClean="0">
                <a:latin typeface="Arial" pitchFamily="34" charset="0"/>
                <a:cs typeface="Arial" pitchFamily="34" charset="0"/>
              </a:rPr>
              <a:t>más de una </a:t>
            </a:r>
            <a:r>
              <a:rPr lang="es-ES" dirty="0" smtClean="0">
                <a:latin typeface="Arial" pitchFamily="34" charset="0"/>
                <a:cs typeface="Arial" pitchFamily="34" charset="0"/>
              </a:rPr>
              <a:t>herramienta de búsqueda, bien sea para aclarar dudas, para completar los resultados, para encontrar varios tipos de documentos o para localizar y conseguir finalmente algunos de ellos. </a:t>
            </a:r>
          </a:p>
          <a:p>
            <a:pPr algn="ctr">
              <a:lnSpc>
                <a:spcPct val="150000"/>
              </a:lnSpc>
            </a:pPr>
            <a:r>
              <a:rPr lang="es-ES" b="1" dirty="0" smtClean="0">
                <a:solidFill>
                  <a:srgbClr val="C00000"/>
                </a:solidFill>
                <a:latin typeface="Arial" pitchFamily="34" charset="0"/>
                <a:cs typeface="Arial" pitchFamily="34" charset="0"/>
              </a:rPr>
              <a:t>¿</a:t>
            </a:r>
            <a:r>
              <a:rPr lang="es-ES" b="1" dirty="0">
                <a:solidFill>
                  <a:srgbClr val="C00000"/>
                </a:solidFill>
                <a:latin typeface="Arial" pitchFamily="34" charset="0"/>
                <a:cs typeface="Arial" pitchFamily="34" charset="0"/>
              </a:rPr>
              <a:t>Qué herramientas usar? </a:t>
            </a:r>
          </a:p>
          <a:p>
            <a:pPr algn="just">
              <a:lnSpc>
                <a:spcPct val="150000"/>
              </a:lnSpc>
            </a:pPr>
            <a:r>
              <a:rPr lang="es-ES" dirty="0">
                <a:latin typeface="Arial" pitchFamily="34" charset="0"/>
                <a:cs typeface="Arial" pitchFamily="34" charset="0"/>
              </a:rPr>
              <a:t>Aparte del buscador general de recursos, depende de la búsqueda que tengas que realizar y de la materia o disciplina en la que te muevas, pues las herramientas más especializadas varían de un ámbito de conocimiento a otro. Con el tiempo, conviene que conozcas las generales o multidisciplinares y las más importantes en tu </a:t>
            </a:r>
            <a:r>
              <a:rPr lang="es-ES" dirty="0" smtClean="0">
                <a:latin typeface="Arial" pitchFamily="34" charset="0"/>
                <a:cs typeface="Arial" pitchFamily="34" charset="0"/>
              </a:rPr>
              <a:t>disciplina. </a:t>
            </a:r>
          </a:p>
          <a:p>
            <a:pPr algn="just">
              <a:lnSpc>
                <a:spcPct val="150000"/>
              </a:lnSpc>
            </a:pPr>
            <a:endParaRPr lang="es-ES" sz="2000" dirty="0">
              <a:latin typeface="Arial" pitchFamily="34" charset="0"/>
              <a:cs typeface="Arial" pitchFamily="34" charset="0"/>
            </a:endParaRPr>
          </a:p>
        </p:txBody>
      </p:sp>
    </p:spTree>
    <p:extLst>
      <p:ext uri="{BB962C8B-B14F-4D97-AF65-F5344CB8AC3E}">
        <p14:creationId xmlns:p14="http://schemas.microsoft.com/office/powerpoint/2010/main" val="3889663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764704"/>
            <a:ext cx="7920880" cy="4401205"/>
          </a:xfrm>
          <a:prstGeom prst="rect">
            <a:avLst/>
          </a:prstGeom>
          <a:noFill/>
        </p:spPr>
        <p:txBody>
          <a:bodyPr wrap="square" rtlCol="0">
            <a:spAutoFit/>
          </a:bodyPr>
          <a:lstStyle/>
          <a:p>
            <a:pPr algn="ctr"/>
            <a:r>
              <a:rPr lang="es-ES" sz="2000" b="1" dirty="0">
                <a:solidFill>
                  <a:srgbClr val="C00000"/>
                </a:solidFill>
                <a:latin typeface="Arial" pitchFamily="34" charset="0"/>
                <a:cs typeface="Arial" pitchFamily="34" charset="0"/>
              </a:rPr>
              <a:t>¿Cómo elegir las herramientas? </a:t>
            </a:r>
            <a:endParaRPr lang="es-ES" sz="2000" b="1" dirty="0" smtClean="0">
              <a:solidFill>
                <a:srgbClr val="C00000"/>
              </a:solidFill>
              <a:latin typeface="Arial" pitchFamily="34" charset="0"/>
              <a:cs typeface="Arial" pitchFamily="34" charset="0"/>
            </a:endParaRPr>
          </a:p>
          <a:p>
            <a:pPr algn="ctr"/>
            <a:endParaRPr lang="es-ES" sz="2000" dirty="0">
              <a:solidFill>
                <a:srgbClr val="C00000"/>
              </a:solidFill>
              <a:latin typeface="Arial" pitchFamily="34" charset="0"/>
              <a:cs typeface="Arial" pitchFamily="34" charset="0"/>
            </a:endParaRPr>
          </a:p>
          <a:p>
            <a:pPr algn="just">
              <a:lnSpc>
                <a:spcPct val="150000"/>
              </a:lnSpc>
            </a:pPr>
            <a:r>
              <a:rPr lang="es-ES" sz="2000" dirty="0">
                <a:latin typeface="Arial" pitchFamily="34" charset="0"/>
                <a:cs typeface="Arial" pitchFamily="34" charset="0"/>
              </a:rPr>
              <a:t>Debes tener en cuenta para qué sirve cada una de ellas: ¿qué materias abarcan?, ¿qué tipos de contenidos o documentos incluyen?, ¿de qué época y lugar es la información que cubren?, ¿son selectivas o exhaustivas recogiendo documentos?, ¿qué información ofrecen de cada documento?, ¿incluyen enlace a los textos completos</a:t>
            </a:r>
            <a:r>
              <a:rPr lang="es-ES" sz="2000" dirty="0" smtClean="0">
                <a:latin typeface="Arial" pitchFamily="34" charset="0"/>
                <a:cs typeface="Arial" pitchFamily="34" charset="0"/>
              </a:rPr>
              <a:t>?, ¿qué lenguaje de búsqueda utiliza?, ¿da la posibilidad de utilizar operadores booleanos?, ¿en qué idioma aparece la información ?, ¿brinda opciones de ayuda?. etc</a:t>
            </a:r>
            <a:r>
              <a:rPr lang="es-ES" sz="2000" dirty="0">
                <a:latin typeface="Arial" pitchFamily="34" charset="0"/>
                <a:cs typeface="Arial" pitchFamily="34" charset="0"/>
              </a:rPr>
              <a:t>. </a:t>
            </a:r>
          </a:p>
        </p:txBody>
      </p:sp>
    </p:spTree>
    <p:extLst>
      <p:ext uri="{BB962C8B-B14F-4D97-AF65-F5344CB8AC3E}">
        <p14:creationId xmlns:p14="http://schemas.microsoft.com/office/powerpoint/2010/main" val="1609522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632848" cy="3170099"/>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Tipos de herramientas de búsqueda.</a:t>
            </a:r>
          </a:p>
          <a:p>
            <a:pPr algn="ctr"/>
            <a:endParaRPr lang="es-ES" sz="2000" b="1" dirty="0">
              <a:solidFill>
                <a:srgbClr val="C00000"/>
              </a:solidFill>
              <a:latin typeface="Arial" pitchFamily="34" charset="0"/>
              <a:cs typeface="Arial" pitchFamily="34" charset="0"/>
            </a:endParaRPr>
          </a:p>
          <a:p>
            <a:pPr marL="342900" indent="-342900">
              <a:buFont typeface="Wingdings" pitchFamily="2" charset="2"/>
              <a:buChar char="q"/>
            </a:pPr>
            <a:r>
              <a:rPr lang="es-ES" sz="2000" i="1" dirty="0" smtClean="0">
                <a:latin typeface="Arial" pitchFamily="34" charset="0"/>
                <a:cs typeface="Arial" pitchFamily="34" charset="0"/>
              </a:rPr>
              <a:t>Bases de datos documentales</a:t>
            </a:r>
          </a:p>
          <a:p>
            <a:pPr marL="342900" indent="-342900">
              <a:buFont typeface="Wingdings" pitchFamily="2" charset="2"/>
              <a:buChar char="q"/>
            </a:pPr>
            <a:endParaRPr lang="es-ES" sz="2000" i="1" dirty="0">
              <a:latin typeface="Arial" pitchFamily="34" charset="0"/>
              <a:cs typeface="Arial" pitchFamily="34" charset="0"/>
            </a:endParaRPr>
          </a:p>
          <a:p>
            <a:pPr marL="342900" indent="-342900">
              <a:buFont typeface="Wingdings" pitchFamily="2" charset="2"/>
              <a:buChar char="q"/>
            </a:pPr>
            <a:r>
              <a:rPr lang="es-ES" sz="2000" i="1" dirty="0" smtClean="0">
                <a:latin typeface="Arial" pitchFamily="34" charset="0"/>
                <a:cs typeface="Arial" pitchFamily="34" charset="0"/>
              </a:rPr>
              <a:t>Catálogos de bibliotecas</a:t>
            </a:r>
          </a:p>
          <a:p>
            <a:pPr marL="342900" indent="-342900">
              <a:buFont typeface="Wingdings" pitchFamily="2" charset="2"/>
              <a:buChar char="q"/>
            </a:pPr>
            <a:endParaRPr lang="es-ES" sz="2000" i="1" dirty="0">
              <a:latin typeface="Arial" pitchFamily="34" charset="0"/>
              <a:cs typeface="Arial" pitchFamily="34" charset="0"/>
            </a:endParaRPr>
          </a:p>
          <a:p>
            <a:pPr marL="342900" indent="-342900">
              <a:buFont typeface="Wingdings" pitchFamily="2" charset="2"/>
              <a:buChar char="q"/>
            </a:pPr>
            <a:r>
              <a:rPr lang="es-ES" sz="2000" i="1" dirty="0" smtClean="0">
                <a:latin typeface="Arial" pitchFamily="34" charset="0"/>
                <a:cs typeface="Arial" pitchFamily="34" charset="0"/>
              </a:rPr>
              <a:t>Buscadores especializados</a:t>
            </a:r>
          </a:p>
          <a:p>
            <a:pPr marL="342900" indent="-342900">
              <a:buFont typeface="Wingdings" pitchFamily="2" charset="2"/>
              <a:buChar char="q"/>
            </a:pPr>
            <a:endParaRPr lang="es-ES" sz="2000" i="1" dirty="0">
              <a:latin typeface="Arial" pitchFamily="34" charset="0"/>
              <a:cs typeface="Arial" pitchFamily="34" charset="0"/>
            </a:endParaRPr>
          </a:p>
          <a:p>
            <a:pPr marL="342900" indent="-342900">
              <a:buFont typeface="Wingdings" pitchFamily="2" charset="2"/>
              <a:buChar char="q"/>
            </a:pPr>
            <a:r>
              <a:rPr lang="es-ES" sz="2000" i="1" dirty="0" smtClean="0">
                <a:latin typeface="Arial" pitchFamily="34" charset="0"/>
                <a:cs typeface="Arial" pitchFamily="34" charset="0"/>
              </a:rPr>
              <a:t>Otras fuentes: repositorios, portales, directorios, entre otros.</a:t>
            </a:r>
          </a:p>
          <a:p>
            <a:endParaRPr lang="es-ES" sz="2000" i="1" dirty="0">
              <a:latin typeface="Arial" pitchFamily="34" charset="0"/>
              <a:cs typeface="Arial" pitchFamily="34" charset="0"/>
            </a:endParaRPr>
          </a:p>
        </p:txBody>
      </p:sp>
    </p:spTree>
    <p:extLst>
      <p:ext uri="{BB962C8B-B14F-4D97-AF65-F5344CB8AC3E}">
        <p14:creationId xmlns:p14="http://schemas.microsoft.com/office/powerpoint/2010/main" val="3953640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92696"/>
            <a:ext cx="7920880" cy="5632311"/>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Ejecutar la búsqueda</a:t>
            </a:r>
          </a:p>
          <a:p>
            <a:pPr algn="ctr"/>
            <a:endParaRPr lang="es-ES" sz="2000" b="1" dirty="0" smtClean="0">
              <a:solidFill>
                <a:srgbClr val="C00000"/>
              </a:solidFill>
              <a:latin typeface="Arial" pitchFamily="34" charset="0"/>
              <a:cs typeface="Arial" pitchFamily="34" charset="0"/>
            </a:endParaRPr>
          </a:p>
          <a:p>
            <a:pPr algn="just">
              <a:lnSpc>
                <a:spcPct val="150000"/>
              </a:lnSpc>
            </a:pPr>
            <a:r>
              <a:rPr lang="es-ES" sz="2000" dirty="0" smtClean="0"/>
              <a:t>Debe aprovechar </a:t>
            </a:r>
            <a:r>
              <a:rPr lang="es-ES" sz="2000" dirty="0"/>
              <a:t>bien el software o </a:t>
            </a:r>
            <a:r>
              <a:rPr lang="es-ES" sz="2000" b="1" dirty="0"/>
              <a:t>interfaz de consulta </a:t>
            </a:r>
            <a:r>
              <a:rPr lang="es-ES" sz="2000" dirty="0"/>
              <a:t>de la herramienta que </a:t>
            </a:r>
            <a:r>
              <a:rPr lang="es-ES" sz="2000" dirty="0" smtClean="0"/>
              <a:t>use. </a:t>
            </a:r>
          </a:p>
          <a:p>
            <a:pPr algn="just">
              <a:lnSpc>
                <a:spcPct val="150000"/>
              </a:lnSpc>
            </a:pPr>
            <a:r>
              <a:rPr lang="es-ES" sz="2000" dirty="0" smtClean="0"/>
              <a:t>Aunque </a:t>
            </a:r>
            <a:r>
              <a:rPr lang="es-ES" sz="2000" dirty="0"/>
              <a:t>todas comparten elementos comunes, cada una tiene sus propias </a:t>
            </a:r>
            <a:r>
              <a:rPr lang="es-ES" sz="2000" dirty="0" smtClean="0"/>
              <a:t>características.</a:t>
            </a:r>
          </a:p>
          <a:p>
            <a:pPr algn="just">
              <a:lnSpc>
                <a:spcPct val="150000"/>
              </a:lnSpc>
            </a:pPr>
            <a:r>
              <a:rPr lang="es-ES" sz="2000" dirty="0" smtClean="0"/>
              <a:t>En </a:t>
            </a:r>
            <a:r>
              <a:rPr lang="es-ES" sz="2000" dirty="0"/>
              <a:t>general, en los últimos años, las interfaces se han simplificado bastante. Pero aun así hay que saber </a:t>
            </a:r>
            <a:r>
              <a:rPr lang="es-ES" sz="2000" i="1" dirty="0"/>
              <a:t>explotarlas</a:t>
            </a:r>
            <a:r>
              <a:rPr lang="es-ES" sz="2000" dirty="0"/>
              <a:t>, trasladando del modo más eficaz posible tu </a:t>
            </a:r>
            <a:r>
              <a:rPr lang="es-ES" sz="2000" i="1" dirty="0"/>
              <a:t>necesidad </a:t>
            </a:r>
            <a:r>
              <a:rPr lang="es-ES" sz="2000" dirty="0"/>
              <a:t>de información, expresada en </a:t>
            </a:r>
            <a:r>
              <a:rPr lang="es-ES" sz="2000" i="1" dirty="0"/>
              <a:t>términos </a:t>
            </a:r>
            <a:r>
              <a:rPr lang="es-ES" sz="2000" dirty="0"/>
              <a:t>de búsqueda, al </a:t>
            </a:r>
            <a:r>
              <a:rPr lang="es-ES" sz="2000" i="1" dirty="0"/>
              <a:t>sistema </a:t>
            </a:r>
            <a:r>
              <a:rPr lang="es-ES" sz="2000" dirty="0"/>
              <a:t>de recuperación de información con que </a:t>
            </a:r>
            <a:r>
              <a:rPr lang="es-ES" sz="2000" dirty="0" smtClean="0"/>
              <a:t>se enfrente.</a:t>
            </a:r>
            <a:endParaRPr lang="es-ES" sz="2000" b="1" dirty="0">
              <a:solidFill>
                <a:srgbClr val="C00000"/>
              </a:solidFill>
              <a:latin typeface="Arial" pitchFamily="34" charset="0"/>
              <a:cs typeface="Arial" pitchFamily="34" charset="0"/>
            </a:endParaRPr>
          </a:p>
          <a:p>
            <a:endParaRPr lang="es-ES" sz="2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064938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20688"/>
            <a:ext cx="7920880" cy="5293757"/>
          </a:xfrm>
          <a:prstGeom prst="rect">
            <a:avLst/>
          </a:prstGeom>
          <a:noFill/>
        </p:spPr>
        <p:txBody>
          <a:bodyPr wrap="square" rtlCol="0">
            <a:spAutoFit/>
          </a:bodyPr>
          <a:lstStyle/>
          <a:p>
            <a:r>
              <a:rPr lang="es-ES" sz="2000" dirty="0" smtClean="0">
                <a:latin typeface="Arial" pitchFamily="34" charset="0"/>
                <a:cs typeface="Arial" pitchFamily="34" charset="0"/>
              </a:rPr>
              <a:t>En esta etapa se formula la ecuación de búsqueda</a:t>
            </a:r>
            <a:r>
              <a:rPr lang="es-ES" dirty="0" smtClean="0"/>
              <a:t>.</a:t>
            </a:r>
          </a:p>
          <a:p>
            <a:endParaRPr lang="es-ES" dirty="0"/>
          </a:p>
          <a:p>
            <a:pPr algn="ctr"/>
            <a:r>
              <a:rPr lang="es-ES" sz="2000" b="1" dirty="0" smtClean="0">
                <a:solidFill>
                  <a:srgbClr val="C00000"/>
                </a:solidFill>
                <a:latin typeface="Arial" pitchFamily="34" charset="0"/>
                <a:cs typeface="Arial" pitchFamily="34" charset="0"/>
              </a:rPr>
              <a:t>¿ Qué es una ecuación de búsqueda ?</a:t>
            </a:r>
          </a:p>
          <a:p>
            <a:endParaRPr lang="es-ES" sz="2000" b="1" dirty="0" smtClean="0">
              <a:solidFill>
                <a:srgbClr val="C00000"/>
              </a:solidFill>
              <a:latin typeface="Arial" pitchFamily="34" charset="0"/>
              <a:cs typeface="Arial" pitchFamily="34" charset="0"/>
            </a:endParaRPr>
          </a:p>
          <a:p>
            <a:pPr algn="just">
              <a:lnSpc>
                <a:spcPct val="150000"/>
              </a:lnSpc>
            </a:pPr>
            <a:r>
              <a:rPr lang="es-ES" sz="2000" dirty="0" smtClean="0">
                <a:latin typeface="Arial" pitchFamily="34" charset="0"/>
                <a:cs typeface="Arial" pitchFamily="34" charset="0"/>
              </a:rPr>
              <a:t>Es el conjunto de órdenes, operaciones y estructuras que organizamos siguiendo normas establecidas, indicando al sistema de búsqueda las diferentes operaciones que este debe de efectuar para permitir la consulta de las fuentes y recursos.</a:t>
            </a:r>
          </a:p>
          <a:p>
            <a:pPr algn="just">
              <a:lnSpc>
                <a:spcPct val="150000"/>
              </a:lnSpc>
            </a:pPr>
            <a:r>
              <a:rPr lang="es-ES" sz="2000" dirty="0" smtClean="0">
                <a:latin typeface="Arial" pitchFamily="34" charset="0"/>
                <a:cs typeface="Arial" pitchFamily="34" charset="0"/>
              </a:rPr>
              <a:t>Para construir una ecuación o sintaxis de búsqueda nos valemos de: </a:t>
            </a:r>
          </a:p>
          <a:p>
            <a:pPr marL="342900" indent="-342900" algn="just">
              <a:lnSpc>
                <a:spcPct val="150000"/>
              </a:lnSpc>
              <a:buFont typeface="Wingdings" pitchFamily="2" charset="2"/>
              <a:buChar char="q"/>
            </a:pPr>
            <a:r>
              <a:rPr lang="es-ES" sz="2000" i="1" dirty="0" smtClean="0">
                <a:latin typeface="Arial" pitchFamily="34" charset="0"/>
                <a:cs typeface="Arial" pitchFamily="34" charset="0"/>
              </a:rPr>
              <a:t>Operadores lógicos o booleanos</a:t>
            </a:r>
          </a:p>
          <a:p>
            <a:pPr marL="342900" indent="-342900" algn="just">
              <a:lnSpc>
                <a:spcPct val="150000"/>
              </a:lnSpc>
              <a:buFont typeface="Wingdings" pitchFamily="2" charset="2"/>
              <a:buChar char="q"/>
            </a:pPr>
            <a:r>
              <a:rPr lang="es-ES" sz="2000" i="1" dirty="0" smtClean="0">
                <a:latin typeface="Arial" pitchFamily="34" charset="0"/>
                <a:cs typeface="Arial" pitchFamily="34" charset="0"/>
              </a:rPr>
              <a:t>Operadores sintácticos o de proximidad. </a:t>
            </a:r>
            <a:endParaRPr lang="es-ES" sz="2000" i="1" dirty="0">
              <a:latin typeface="Arial" pitchFamily="34" charset="0"/>
              <a:cs typeface="Arial" pitchFamily="34" charset="0"/>
            </a:endParaRPr>
          </a:p>
          <a:p>
            <a:endParaRPr lang="es-ES" sz="2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4153576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620688"/>
            <a:ext cx="8280920" cy="3416320"/>
          </a:xfrm>
          <a:prstGeom prst="rect">
            <a:avLst/>
          </a:prstGeom>
          <a:noFill/>
        </p:spPr>
        <p:txBody>
          <a:bodyPr wrap="square" rtlCol="0">
            <a:spAutoFit/>
          </a:bodyPr>
          <a:lstStyle/>
          <a:p>
            <a:pPr algn="just">
              <a:lnSpc>
                <a:spcPct val="150000"/>
              </a:lnSpc>
            </a:pPr>
            <a:endParaRPr lang="es-ES" dirty="0" smtClean="0"/>
          </a:p>
          <a:p>
            <a:pPr algn="just">
              <a:lnSpc>
                <a:spcPct val="150000"/>
              </a:lnSpc>
            </a:pPr>
            <a:endParaRPr lang="es-ES" dirty="0"/>
          </a:p>
          <a:p>
            <a:pPr algn="just">
              <a:lnSpc>
                <a:spcPct val="150000"/>
              </a:lnSpc>
            </a:pPr>
            <a:endParaRPr lang="es-ES" dirty="0" smtClean="0"/>
          </a:p>
          <a:p>
            <a:pPr algn="just">
              <a:lnSpc>
                <a:spcPct val="150000"/>
              </a:lnSpc>
            </a:pPr>
            <a:r>
              <a:rPr lang="es-ES" dirty="0" smtClean="0"/>
              <a:t>Ejemplo: (industrias mineras OR fábricas OR empresas) AND (minerales lateriticos OR lateritas) AND secado AND eficiencia térmica.</a:t>
            </a:r>
          </a:p>
          <a:p>
            <a:pPr algn="just">
              <a:lnSpc>
                <a:spcPct val="150000"/>
              </a:lnSpc>
            </a:pPr>
            <a:r>
              <a:rPr lang="es-ES" dirty="0" smtClean="0"/>
              <a:t>Deberá recuperar: Secado y eficiencia energética de minerales lateríticos o lateritas en industrias mineras o fábricas o empresas.</a:t>
            </a:r>
            <a:endParaRPr lang="es-ES" dirty="0"/>
          </a:p>
        </p:txBody>
      </p:sp>
    </p:spTree>
    <p:extLst>
      <p:ext uri="{BB962C8B-B14F-4D97-AF65-F5344CB8AC3E}">
        <p14:creationId xmlns:p14="http://schemas.microsoft.com/office/powerpoint/2010/main" val="1253789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136904" cy="5170646"/>
          </a:xfrm>
          <a:prstGeom prst="rect">
            <a:avLst/>
          </a:prstGeom>
          <a:noFill/>
        </p:spPr>
        <p:txBody>
          <a:bodyPr wrap="square" rtlCol="0">
            <a:spAutoFit/>
          </a:bodyPr>
          <a:lstStyle/>
          <a:p>
            <a:pPr algn="ctr"/>
            <a:r>
              <a:rPr lang="es-ES" sz="2000" b="1" dirty="0">
                <a:solidFill>
                  <a:srgbClr val="C00000"/>
                </a:solidFill>
                <a:latin typeface="Arial" pitchFamily="34" charset="0"/>
                <a:cs typeface="Arial" pitchFamily="34" charset="0"/>
              </a:rPr>
              <a:t>Operadores de </a:t>
            </a:r>
            <a:r>
              <a:rPr lang="es-ES" sz="2000" b="1" dirty="0" smtClean="0">
                <a:solidFill>
                  <a:srgbClr val="C00000"/>
                </a:solidFill>
                <a:latin typeface="Arial" pitchFamily="34" charset="0"/>
                <a:cs typeface="Arial" pitchFamily="34" charset="0"/>
              </a:rPr>
              <a:t>truncamiento o máscaras</a:t>
            </a:r>
            <a:endParaRPr lang="es-ES" sz="2000" b="1" dirty="0">
              <a:solidFill>
                <a:srgbClr val="C00000"/>
              </a:solidFill>
              <a:latin typeface="Arial" pitchFamily="34" charset="0"/>
              <a:cs typeface="Arial" pitchFamily="34" charset="0"/>
            </a:endParaRPr>
          </a:p>
          <a:p>
            <a:pPr>
              <a:lnSpc>
                <a:spcPct val="150000"/>
              </a:lnSpc>
            </a:pPr>
            <a:r>
              <a:rPr lang="es-ES" dirty="0"/>
              <a:t>Los operadores de truncamiento son aquellos que nos permiten buscar </a:t>
            </a:r>
            <a:r>
              <a:rPr lang="es-ES" dirty="0" smtClean="0"/>
              <a:t>términos substituyendo </a:t>
            </a:r>
            <a:r>
              <a:rPr lang="es-ES" dirty="0"/>
              <a:t>una parte de éstos con un signo. Los operadores de truncamiento son </a:t>
            </a:r>
            <a:r>
              <a:rPr lang="es-ES" dirty="0" smtClean="0"/>
              <a:t>útiles cuando:</a:t>
            </a:r>
          </a:p>
          <a:p>
            <a:pPr>
              <a:lnSpc>
                <a:spcPct val="150000"/>
              </a:lnSpc>
            </a:pPr>
            <a:endParaRPr lang="es-ES" dirty="0"/>
          </a:p>
          <a:p>
            <a:r>
              <a:rPr lang="es-ES" dirty="0"/>
              <a:t>• Tenemos </a:t>
            </a:r>
            <a:r>
              <a:rPr lang="es-ES" b="1" dirty="0"/>
              <a:t>múltiples términos </a:t>
            </a:r>
            <a:r>
              <a:rPr lang="es-ES" dirty="0"/>
              <a:t>que provienen de la misma raíz</a:t>
            </a:r>
            <a:r>
              <a:rPr lang="es-ES" dirty="0" smtClean="0"/>
              <a:t>.</a:t>
            </a:r>
          </a:p>
          <a:p>
            <a:endParaRPr lang="es-ES" dirty="0"/>
          </a:p>
          <a:p>
            <a:r>
              <a:rPr lang="es-ES" dirty="0"/>
              <a:t>• Tenemos </a:t>
            </a:r>
            <a:r>
              <a:rPr lang="es-ES" b="1" dirty="0"/>
              <a:t>dudas </a:t>
            </a:r>
            <a:r>
              <a:rPr lang="es-ES" dirty="0"/>
              <a:t>sobre cómo se escribe una palabra o </a:t>
            </a:r>
            <a:r>
              <a:rPr lang="es-ES" dirty="0" smtClean="0"/>
              <a:t>existen</a:t>
            </a:r>
          </a:p>
          <a:p>
            <a:r>
              <a:rPr lang="es-ES" dirty="0"/>
              <a:t> </a:t>
            </a:r>
            <a:r>
              <a:rPr lang="es-ES" dirty="0" smtClean="0"/>
              <a:t>  </a:t>
            </a:r>
            <a:r>
              <a:rPr lang="es-ES" b="1" dirty="0"/>
              <a:t>variantes </a:t>
            </a:r>
            <a:r>
              <a:rPr lang="es-ES" dirty="0" smtClean="0"/>
              <a:t>para escribirla. </a:t>
            </a:r>
          </a:p>
          <a:p>
            <a:endParaRPr lang="es-ES" dirty="0"/>
          </a:p>
          <a:p>
            <a:r>
              <a:rPr lang="es-ES" dirty="0"/>
              <a:t>• Queremos buscar todas las variantes de una palabra y sus </a:t>
            </a:r>
            <a:endParaRPr lang="es-ES" dirty="0" smtClean="0"/>
          </a:p>
          <a:p>
            <a:r>
              <a:rPr lang="es-ES" dirty="0"/>
              <a:t> </a:t>
            </a:r>
            <a:r>
              <a:rPr lang="es-ES" dirty="0" smtClean="0"/>
              <a:t>  formas </a:t>
            </a:r>
            <a:r>
              <a:rPr lang="es-ES" dirty="0"/>
              <a:t>en </a:t>
            </a:r>
            <a:r>
              <a:rPr lang="es-ES" b="1" dirty="0"/>
              <a:t>singular </a:t>
            </a:r>
            <a:r>
              <a:rPr lang="es-ES" dirty="0" smtClean="0"/>
              <a:t>o </a:t>
            </a:r>
            <a:r>
              <a:rPr lang="es-ES" b="1" dirty="0" smtClean="0"/>
              <a:t>plural</a:t>
            </a:r>
            <a:r>
              <a:rPr lang="es-ES" dirty="0" smtClean="0"/>
              <a:t>. </a:t>
            </a:r>
          </a:p>
          <a:p>
            <a:endParaRPr lang="es-ES" dirty="0"/>
          </a:p>
          <a:p>
            <a:r>
              <a:rPr lang="es-ES" dirty="0"/>
              <a:t>Los signos de truncamiento más comunes son</a:t>
            </a:r>
            <a:r>
              <a:rPr lang="es-ES" dirty="0" smtClean="0"/>
              <a:t>:</a:t>
            </a:r>
          </a:p>
          <a:p>
            <a:endParaRPr lang="es-ES" dirty="0"/>
          </a:p>
          <a:p>
            <a:pPr algn="ctr"/>
            <a:r>
              <a:rPr lang="es-ES" sz="2400" b="1" dirty="0">
                <a:solidFill>
                  <a:srgbClr val="C00000"/>
                </a:solidFill>
                <a:latin typeface="Arial" pitchFamily="34" charset="0"/>
                <a:cs typeface="Arial" pitchFamily="34" charset="0"/>
              </a:rPr>
              <a:t>? $ o </a:t>
            </a:r>
            <a:r>
              <a:rPr lang="es-ES" sz="2400" b="1" dirty="0" smtClean="0">
                <a:solidFill>
                  <a:srgbClr val="C00000"/>
                </a:solidFill>
                <a:latin typeface="Arial" pitchFamily="34" charset="0"/>
                <a:cs typeface="Arial" pitchFamily="34" charset="0"/>
              </a:rPr>
              <a:t>*¨</a:t>
            </a:r>
            <a:endParaRPr lang="es-ES" sz="24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2344310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20688"/>
            <a:ext cx="8208912" cy="5109091"/>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                  ¿ Qué es un proceso de Búsqueda de Información </a:t>
            </a:r>
            <a:r>
              <a:rPr lang="es-ES" b="1" dirty="0" smtClean="0">
                <a:solidFill>
                  <a:srgbClr val="C00000"/>
                </a:solidFill>
              </a:rPr>
              <a:t>?</a:t>
            </a:r>
          </a:p>
          <a:p>
            <a:endParaRPr lang="es-ES" dirty="0"/>
          </a:p>
          <a:p>
            <a:pPr algn="just">
              <a:lnSpc>
                <a:spcPct val="150000"/>
              </a:lnSpc>
            </a:pPr>
            <a:endParaRPr lang="es-ES" sz="2000" dirty="0" smtClean="0">
              <a:latin typeface="Arial" pitchFamily="34" charset="0"/>
              <a:cs typeface="Arial" pitchFamily="34" charset="0"/>
            </a:endParaRPr>
          </a:p>
          <a:p>
            <a:pPr algn="just">
              <a:lnSpc>
                <a:spcPct val="150000"/>
              </a:lnSpc>
            </a:pPr>
            <a:r>
              <a:rPr lang="es-ES" sz="2000" dirty="0" smtClean="0">
                <a:latin typeface="Arial" pitchFamily="34" charset="0"/>
                <a:cs typeface="Arial" pitchFamily="34" charset="0"/>
              </a:rPr>
              <a:t>De </a:t>
            </a:r>
            <a:r>
              <a:rPr lang="es-ES" sz="2000" dirty="0">
                <a:latin typeface="Arial" pitchFamily="34" charset="0"/>
                <a:cs typeface="Arial" pitchFamily="34" charset="0"/>
              </a:rPr>
              <a:t>manera </a:t>
            </a:r>
            <a:r>
              <a:rPr lang="es-ES" sz="2000" u="sng" dirty="0">
                <a:latin typeface="Arial" pitchFamily="34" charset="0"/>
                <a:cs typeface="Arial" pitchFamily="34" charset="0"/>
              </a:rPr>
              <a:t>procedimental</a:t>
            </a:r>
            <a:r>
              <a:rPr lang="es-ES" sz="2000" dirty="0">
                <a:latin typeface="Arial" pitchFamily="34" charset="0"/>
                <a:cs typeface="Arial" pitchFamily="34" charset="0"/>
              </a:rPr>
              <a:t> se percibe como u</a:t>
            </a:r>
            <a:r>
              <a:rPr lang="es-ES" sz="2000" dirty="0" smtClean="0">
                <a:latin typeface="Arial" pitchFamily="34" charset="0"/>
                <a:cs typeface="Arial" pitchFamily="34" charset="0"/>
              </a:rPr>
              <a:t>na </a:t>
            </a:r>
            <a:r>
              <a:rPr lang="es-ES" sz="2000" i="1" dirty="0">
                <a:latin typeface="Arial" pitchFamily="34" charset="0"/>
                <a:cs typeface="Arial" pitchFamily="34" charset="0"/>
              </a:rPr>
              <a:t>serie de tareas que dirigen un proceso de trabajo intelectual a través de las etapas</a:t>
            </a:r>
          </a:p>
          <a:p>
            <a:pPr algn="just">
              <a:lnSpc>
                <a:spcPct val="150000"/>
              </a:lnSpc>
            </a:pPr>
            <a:r>
              <a:rPr lang="es-ES" sz="2000" i="1" dirty="0">
                <a:latin typeface="Arial" pitchFamily="34" charset="0"/>
                <a:cs typeface="Arial" pitchFamily="34" charset="0"/>
              </a:rPr>
              <a:t>de iniciación, selección, formulación, representación y presentación de </a:t>
            </a:r>
            <a:r>
              <a:rPr lang="es-ES" sz="2000" i="1" dirty="0" smtClean="0">
                <a:latin typeface="Arial" pitchFamily="34" charset="0"/>
                <a:cs typeface="Arial" pitchFamily="34" charset="0"/>
              </a:rPr>
              <a:t>resultados</a:t>
            </a:r>
            <a:r>
              <a:rPr lang="es-ES" sz="2000" i="1" dirty="0">
                <a:latin typeface="Arial" pitchFamily="34" charset="0"/>
                <a:cs typeface="Arial" pitchFamily="34" charset="0"/>
              </a:rPr>
              <a:t> </a:t>
            </a:r>
            <a:r>
              <a:rPr lang="es-ES" sz="2000" i="1" dirty="0" smtClean="0">
                <a:latin typeface="Arial" pitchFamily="34" charset="0"/>
                <a:cs typeface="Arial" pitchFamily="34" charset="0"/>
              </a:rPr>
              <a:t>mediados por las condiciones del que busca (experiencia, valores, información contextual previa, discernimiento), siendo esto observable en su forma de comportamiento y toma de decisiones en cuanto a la cantidad y calidad de la información que busca y recupera.</a:t>
            </a:r>
          </a:p>
          <a:p>
            <a:pPr algn="just">
              <a:lnSpc>
                <a:spcPct val="150000"/>
              </a:lnSpc>
            </a:pPr>
            <a:endParaRPr lang="es-ES" sz="2000" i="1" dirty="0" smtClean="0">
              <a:latin typeface="Arial" pitchFamily="34" charset="0"/>
              <a:cs typeface="Arial" pitchFamily="34" charset="0"/>
            </a:endParaRPr>
          </a:p>
          <a:p>
            <a:endParaRPr lang="es-E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1314929"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539552" y="4941168"/>
            <a:ext cx="8136904" cy="151216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3 CuadroTexto"/>
          <p:cNvSpPr txBox="1"/>
          <p:nvPr/>
        </p:nvSpPr>
        <p:spPr>
          <a:xfrm>
            <a:off x="539552" y="4941168"/>
            <a:ext cx="8136904" cy="1477328"/>
          </a:xfrm>
          <a:prstGeom prst="rect">
            <a:avLst/>
          </a:prstGeom>
          <a:noFill/>
        </p:spPr>
        <p:txBody>
          <a:bodyPr wrap="square" rtlCol="0">
            <a:spAutoFit/>
          </a:bodyPr>
          <a:lstStyle/>
          <a:p>
            <a:pPr algn="just"/>
            <a:r>
              <a:rPr lang="es-ES" dirty="0" smtClean="0">
                <a:solidFill>
                  <a:srgbClr val="C00000"/>
                </a:solidFill>
                <a:latin typeface="Arial" pitchFamily="34" charset="0"/>
                <a:cs typeface="Arial" pitchFamily="34" charset="0"/>
              </a:rPr>
              <a:t>En términos simples se puede afirmar, que la búsqueda documental o de información científica es el proceso mediante el cual se obtiene la información, los datos, las referencias o los documentos que se ajustan a las especificaciones de una solicitud, demanda o necesidad de información. Forma parte de método científico. </a:t>
            </a:r>
            <a:endParaRPr lang="es-ES"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4186903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808544"/>
            <a:ext cx="7488832" cy="2554545"/>
          </a:xfrm>
          <a:prstGeom prst="rect">
            <a:avLst/>
          </a:prstGeom>
          <a:noFill/>
        </p:spPr>
        <p:txBody>
          <a:bodyPr wrap="square" rtlCol="0">
            <a:spAutoFit/>
          </a:bodyPr>
          <a:lstStyle/>
          <a:p>
            <a:r>
              <a:rPr lang="es-ES" sz="2000" dirty="0" smtClean="0">
                <a:latin typeface="Arial" pitchFamily="34" charset="0"/>
                <a:cs typeface="Arial" pitchFamily="34" charset="0"/>
              </a:rPr>
              <a:t>Ejemplo de su uso:</a:t>
            </a:r>
          </a:p>
          <a:p>
            <a:endParaRPr lang="es-ES" sz="2000" dirty="0">
              <a:latin typeface="Arial" pitchFamily="34" charset="0"/>
              <a:cs typeface="Arial" pitchFamily="34" charset="0"/>
            </a:endParaRPr>
          </a:p>
          <a:p>
            <a:r>
              <a:rPr lang="es-ES" sz="2000" b="1" dirty="0">
                <a:solidFill>
                  <a:srgbClr val="C00000"/>
                </a:solidFill>
                <a:latin typeface="Arial" pitchFamily="34" charset="0"/>
                <a:cs typeface="Arial" pitchFamily="34" charset="0"/>
              </a:rPr>
              <a:t>A la izquierda: *ierro </a:t>
            </a:r>
            <a:r>
              <a:rPr lang="es-ES" sz="2000" b="1" dirty="0" smtClean="0">
                <a:solidFill>
                  <a:srgbClr val="C00000"/>
                </a:solidFill>
                <a:latin typeface="Arial" pitchFamily="34" charset="0"/>
                <a:cs typeface="Arial" pitchFamily="34" charset="0"/>
              </a:rPr>
              <a:t>   </a:t>
            </a:r>
            <a:r>
              <a:rPr lang="es-ES" sz="2000" dirty="0" smtClean="0">
                <a:latin typeface="Arial" pitchFamily="34" charset="0"/>
                <a:cs typeface="Arial" pitchFamily="34" charset="0"/>
              </a:rPr>
              <a:t>Busca </a:t>
            </a:r>
            <a:r>
              <a:rPr lang="es-ES" sz="2000" dirty="0">
                <a:latin typeface="Arial" pitchFamily="34" charset="0"/>
                <a:cs typeface="Arial" pitchFamily="34" charset="0"/>
              </a:rPr>
              <a:t>las palabras </a:t>
            </a:r>
            <a:r>
              <a:rPr lang="es-ES" sz="2000" i="1" dirty="0">
                <a:latin typeface="Arial" pitchFamily="34" charset="0"/>
                <a:cs typeface="Arial" pitchFamily="34" charset="0"/>
              </a:rPr>
              <a:t>hierro y </a:t>
            </a:r>
            <a:r>
              <a:rPr lang="es-ES" sz="2000" i="1" dirty="0" smtClean="0">
                <a:latin typeface="Arial" pitchFamily="34" charset="0"/>
                <a:cs typeface="Arial" pitchFamily="34" charset="0"/>
              </a:rPr>
              <a:t>fierro</a:t>
            </a:r>
          </a:p>
          <a:p>
            <a:endParaRPr lang="es-ES" sz="2000" i="1" dirty="0">
              <a:latin typeface="Arial" pitchFamily="34" charset="0"/>
              <a:cs typeface="Arial" pitchFamily="34" charset="0"/>
            </a:endParaRPr>
          </a:p>
          <a:p>
            <a:r>
              <a:rPr lang="es-ES" sz="2000" u="sng" dirty="0">
                <a:solidFill>
                  <a:srgbClr val="C00000"/>
                </a:solidFill>
                <a:latin typeface="Arial" pitchFamily="34" charset="0"/>
                <a:cs typeface="Arial" pitchFamily="34" charset="0"/>
              </a:rPr>
              <a:t>A la derecha: </a:t>
            </a:r>
            <a:r>
              <a:rPr lang="es-ES" sz="2000" u="sng" dirty="0" smtClean="0">
                <a:solidFill>
                  <a:srgbClr val="C00000"/>
                </a:solidFill>
                <a:latin typeface="Arial" pitchFamily="34" charset="0"/>
                <a:cs typeface="Arial" pitchFamily="34" charset="0"/>
              </a:rPr>
              <a:t>Inform* </a:t>
            </a:r>
            <a:r>
              <a:rPr lang="es-ES" sz="2000" dirty="0">
                <a:latin typeface="Arial" pitchFamily="34" charset="0"/>
                <a:cs typeface="Arial" pitchFamily="34" charset="0"/>
              </a:rPr>
              <a:t>Busca las palabras </a:t>
            </a:r>
            <a:r>
              <a:rPr lang="es-ES" sz="2000" dirty="0" smtClean="0">
                <a:latin typeface="Arial" pitchFamily="34" charset="0"/>
                <a:cs typeface="Arial" pitchFamily="34" charset="0"/>
              </a:rPr>
              <a:t>Información, Informacional, </a:t>
            </a:r>
            <a:r>
              <a:rPr lang="es-ES" sz="2000" dirty="0" err="1" smtClean="0">
                <a:latin typeface="Arial" pitchFamily="34" charset="0"/>
                <a:cs typeface="Arial" pitchFamily="34" charset="0"/>
              </a:rPr>
              <a:t>Informetria</a:t>
            </a:r>
            <a:r>
              <a:rPr lang="es-ES" sz="2000" dirty="0" smtClean="0">
                <a:latin typeface="Arial" pitchFamily="34" charset="0"/>
                <a:cs typeface="Arial" pitchFamily="34" charset="0"/>
              </a:rPr>
              <a:t>, </a:t>
            </a:r>
            <a:r>
              <a:rPr lang="es-ES" sz="2000" i="1" dirty="0" smtClean="0">
                <a:latin typeface="Arial" pitchFamily="34" charset="0"/>
                <a:cs typeface="Arial" pitchFamily="34" charset="0"/>
              </a:rPr>
              <a:t>etc.</a:t>
            </a:r>
          </a:p>
          <a:p>
            <a:endParaRPr lang="es-ES" sz="2000" i="1" dirty="0">
              <a:latin typeface="Arial" pitchFamily="34" charset="0"/>
              <a:cs typeface="Arial" pitchFamily="34" charset="0"/>
            </a:endParaRPr>
          </a:p>
          <a:p>
            <a:r>
              <a:rPr lang="es-ES" sz="2000" b="1" dirty="0">
                <a:solidFill>
                  <a:srgbClr val="C00000"/>
                </a:solidFill>
                <a:latin typeface="Arial" pitchFamily="34" charset="0"/>
                <a:cs typeface="Arial" pitchFamily="34" charset="0"/>
              </a:rPr>
              <a:t>Intermedio </a:t>
            </a:r>
            <a:r>
              <a:rPr lang="es-ES" sz="2000" b="1" dirty="0" err="1">
                <a:solidFill>
                  <a:srgbClr val="C00000"/>
                </a:solidFill>
                <a:latin typeface="Arial" pitchFamily="34" charset="0"/>
                <a:cs typeface="Arial" pitchFamily="34" charset="0"/>
              </a:rPr>
              <a:t>wom</a:t>
            </a:r>
            <a:r>
              <a:rPr lang="es-ES" sz="2000" b="1" dirty="0">
                <a:solidFill>
                  <a:srgbClr val="C00000"/>
                </a:solidFill>
                <a:latin typeface="Arial" pitchFamily="34" charset="0"/>
                <a:cs typeface="Arial" pitchFamily="34" charset="0"/>
              </a:rPr>
              <a:t>*n </a:t>
            </a:r>
            <a:r>
              <a:rPr lang="es-ES" sz="2000" dirty="0">
                <a:latin typeface="Arial" pitchFamily="34" charset="0"/>
                <a:cs typeface="Arial" pitchFamily="34" charset="0"/>
              </a:rPr>
              <a:t>Busca las palabras </a:t>
            </a:r>
            <a:r>
              <a:rPr lang="es-ES" sz="2000" i="1" dirty="0" err="1">
                <a:latin typeface="Arial" pitchFamily="34" charset="0"/>
                <a:cs typeface="Arial" pitchFamily="34" charset="0"/>
              </a:rPr>
              <a:t>women</a:t>
            </a:r>
            <a:r>
              <a:rPr lang="es-ES" sz="2000" i="1" dirty="0">
                <a:latin typeface="Arial" pitchFamily="34" charset="0"/>
                <a:cs typeface="Arial" pitchFamily="34" charset="0"/>
              </a:rPr>
              <a:t> y </a:t>
            </a:r>
            <a:r>
              <a:rPr lang="es-ES" sz="2000" i="1" dirty="0" err="1">
                <a:latin typeface="Arial" pitchFamily="34" charset="0"/>
                <a:cs typeface="Arial" pitchFamily="34" charset="0"/>
              </a:rPr>
              <a:t>woman</a:t>
            </a:r>
            <a:endParaRPr lang="es-ES" sz="2000" dirty="0">
              <a:latin typeface="Arial" pitchFamily="34" charset="0"/>
              <a:cs typeface="Arial" pitchFamily="34" charset="0"/>
            </a:endParaRPr>
          </a:p>
        </p:txBody>
      </p:sp>
      <p:sp>
        <p:nvSpPr>
          <p:cNvPr id="3" name="2 CuadroTexto"/>
          <p:cNvSpPr txBox="1"/>
          <p:nvPr/>
        </p:nvSpPr>
        <p:spPr>
          <a:xfrm>
            <a:off x="683568" y="3645024"/>
            <a:ext cx="7776864" cy="2246769"/>
          </a:xfrm>
          <a:prstGeom prst="rect">
            <a:avLst/>
          </a:prstGeom>
          <a:noFill/>
        </p:spPr>
        <p:txBody>
          <a:bodyPr wrap="square" rtlCol="0">
            <a:spAutoFit/>
          </a:bodyPr>
          <a:lstStyle/>
          <a:p>
            <a:pPr algn="ctr"/>
            <a:r>
              <a:rPr lang="es-ES" sz="2000" b="1" dirty="0">
                <a:solidFill>
                  <a:srgbClr val="C00000"/>
                </a:solidFill>
                <a:latin typeface="Arial" pitchFamily="34" charset="0"/>
                <a:cs typeface="Arial" pitchFamily="34" charset="0"/>
              </a:rPr>
              <a:t>Operadores de </a:t>
            </a:r>
            <a:r>
              <a:rPr lang="es-ES" sz="2000" b="1" dirty="0" smtClean="0">
                <a:solidFill>
                  <a:srgbClr val="C00000"/>
                </a:solidFill>
                <a:latin typeface="Arial" pitchFamily="34" charset="0"/>
                <a:cs typeface="Arial" pitchFamily="34" charset="0"/>
              </a:rPr>
              <a:t>proximidad o posicionales relativos</a:t>
            </a:r>
            <a:endParaRPr lang="es-ES" sz="2000" b="1" dirty="0">
              <a:solidFill>
                <a:srgbClr val="C00000"/>
              </a:solidFill>
              <a:latin typeface="Arial" pitchFamily="34" charset="0"/>
              <a:cs typeface="Arial" pitchFamily="34" charset="0"/>
            </a:endParaRPr>
          </a:p>
          <a:p>
            <a:pPr algn="just">
              <a:lnSpc>
                <a:spcPct val="150000"/>
              </a:lnSpc>
            </a:pPr>
            <a:r>
              <a:rPr lang="es-ES" sz="2000" dirty="0">
                <a:latin typeface="Arial" pitchFamily="34" charset="0"/>
                <a:cs typeface="Arial" pitchFamily="34" charset="0"/>
              </a:rPr>
              <a:t>Los operadores de proximidad o de posición sirven para especificar la ubicación </a:t>
            </a:r>
            <a:r>
              <a:rPr lang="es-ES" sz="2000" dirty="0" smtClean="0">
                <a:latin typeface="Arial" pitchFamily="34" charset="0"/>
                <a:cs typeface="Arial" pitchFamily="34" charset="0"/>
              </a:rPr>
              <a:t>relativa de </a:t>
            </a:r>
            <a:r>
              <a:rPr lang="es-ES" sz="2000" dirty="0">
                <a:latin typeface="Arial" pitchFamily="34" charset="0"/>
                <a:cs typeface="Arial" pitchFamily="34" charset="0"/>
              </a:rPr>
              <a:t>palabras específicas dentro del registro o en el texto completo de un documento, </a:t>
            </a:r>
            <a:r>
              <a:rPr lang="es-ES" sz="2000" dirty="0" smtClean="0">
                <a:latin typeface="Arial" pitchFamily="34" charset="0"/>
                <a:cs typeface="Arial" pitchFamily="34" charset="0"/>
              </a:rPr>
              <a:t>ya sea </a:t>
            </a:r>
            <a:r>
              <a:rPr lang="es-ES" sz="2000" dirty="0">
                <a:latin typeface="Arial" pitchFamily="34" charset="0"/>
                <a:cs typeface="Arial" pitchFamily="34" charset="0"/>
              </a:rPr>
              <a:t>que se encuentre en la misma frase, párrafo o línea.</a:t>
            </a:r>
          </a:p>
        </p:txBody>
      </p:sp>
    </p:spTree>
    <p:extLst>
      <p:ext uri="{BB962C8B-B14F-4D97-AF65-F5344CB8AC3E}">
        <p14:creationId xmlns:p14="http://schemas.microsoft.com/office/powerpoint/2010/main" val="1759535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92696"/>
            <a:ext cx="7776864" cy="4308872"/>
          </a:xfrm>
          <a:prstGeom prst="rect">
            <a:avLst/>
          </a:prstGeom>
          <a:noFill/>
        </p:spPr>
        <p:txBody>
          <a:bodyPr wrap="square" rtlCol="0">
            <a:spAutoFit/>
          </a:bodyPr>
          <a:lstStyle/>
          <a:p>
            <a:r>
              <a:rPr lang="es-ES" dirty="0" smtClean="0">
                <a:latin typeface="Arial" pitchFamily="34" charset="0"/>
                <a:cs typeface="Arial" pitchFamily="34" charset="0"/>
              </a:rPr>
              <a:t>NEAR (Cercanía)   </a:t>
            </a:r>
            <a:r>
              <a:rPr lang="es-ES" sz="2000" dirty="0" smtClean="0">
                <a:solidFill>
                  <a:srgbClr val="C00000"/>
                </a:solidFill>
                <a:latin typeface="Arial" pitchFamily="34" charset="0"/>
                <a:cs typeface="Arial" pitchFamily="34" charset="0"/>
              </a:rPr>
              <a:t>Industria NEAR lateritas: </a:t>
            </a:r>
          </a:p>
          <a:p>
            <a:endParaRPr lang="es-ES" sz="2000" dirty="0">
              <a:solidFill>
                <a:srgbClr val="C00000"/>
              </a:solidFill>
              <a:latin typeface="Arial" pitchFamily="34" charset="0"/>
              <a:cs typeface="Arial" pitchFamily="34" charset="0"/>
            </a:endParaRPr>
          </a:p>
          <a:p>
            <a:r>
              <a:rPr lang="es-ES" i="1" dirty="0" smtClean="0">
                <a:latin typeface="Arial" pitchFamily="34" charset="0"/>
                <a:cs typeface="Arial" pitchFamily="34" charset="0"/>
              </a:rPr>
              <a:t>Recupera registros que tengan estos términos en el mismo párrafo, o campo.</a:t>
            </a:r>
          </a:p>
          <a:p>
            <a:endParaRPr lang="es-ES" dirty="0">
              <a:latin typeface="Arial" pitchFamily="34" charset="0"/>
              <a:cs typeface="Arial" pitchFamily="34" charset="0"/>
            </a:endParaRPr>
          </a:p>
          <a:p>
            <a:endParaRPr lang="es-ES" dirty="0" smtClean="0">
              <a:latin typeface="Arial" pitchFamily="34" charset="0"/>
              <a:cs typeface="Arial" pitchFamily="34" charset="0"/>
            </a:endParaRPr>
          </a:p>
          <a:p>
            <a:r>
              <a:rPr lang="es-ES" dirty="0" smtClean="0">
                <a:latin typeface="Arial" pitchFamily="34" charset="0"/>
                <a:cs typeface="Arial" pitchFamily="34" charset="0"/>
              </a:rPr>
              <a:t>ADJ (Adyacencia) </a:t>
            </a:r>
            <a:r>
              <a:rPr lang="es-ES" b="1" dirty="0" smtClean="0">
                <a:solidFill>
                  <a:srgbClr val="C00000"/>
                </a:solidFill>
                <a:latin typeface="Arial" pitchFamily="34" charset="0"/>
                <a:cs typeface="Arial" pitchFamily="34" charset="0"/>
              </a:rPr>
              <a:t>Mineros Brasileños ADJ Brasileños Mineros: </a:t>
            </a:r>
          </a:p>
          <a:p>
            <a:endParaRPr lang="es-ES" b="1" dirty="0">
              <a:solidFill>
                <a:srgbClr val="C00000"/>
              </a:solidFill>
              <a:latin typeface="Arial" pitchFamily="34" charset="0"/>
              <a:cs typeface="Arial" pitchFamily="34" charset="0"/>
            </a:endParaRPr>
          </a:p>
          <a:p>
            <a:r>
              <a:rPr lang="es-ES" i="1" dirty="0" smtClean="0">
                <a:latin typeface="Arial" pitchFamily="34" charset="0"/>
                <a:cs typeface="Arial" pitchFamily="34" charset="0"/>
              </a:rPr>
              <a:t>Recupera registros sobre Mineros Brasileños o Brasileños Mineros, sin importar el orden en que aparezcan las palabras.</a:t>
            </a:r>
            <a:endParaRPr lang="es-ES" i="1" dirty="0" smtClean="0">
              <a:solidFill>
                <a:srgbClr val="C00000"/>
              </a:solidFill>
              <a:latin typeface="Arial" pitchFamily="34" charset="0"/>
              <a:cs typeface="Arial" pitchFamily="34" charset="0"/>
            </a:endParaRPr>
          </a:p>
          <a:p>
            <a:endParaRPr lang="es-ES" i="1" dirty="0">
              <a:latin typeface="Arial" pitchFamily="34" charset="0"/>
              <a:cs typeface="Arial" pitchFamily="34" charset="0"/>
            </a:endParaRPr>
          </a:p>
          <a:p>
            <a:endParaRPr lang="es-ES" dirty="0" smtClean="0">
              <a:latin typeface="Arial" pitchFamily="34" charset="0"/>
              <a:cs typeface="Arial" pitchFamily="34" charset="0"/>
            </a:endParaRPr>
          </a:p>
          <a:p>
            <a:r>
              <a:rPr lang="es-ES" b="1" dirty="0" smtClean="0">
                <a:latin typeface="Arial" pitchFamily="34" charset="0"/>
                <a:cs typeface="Arial" pitchFamily="34" charset="0"/>
              </a:rPr>
              <a:t>¨  ¨  </a:t>
            </a:r>
            <a:r>
              <a:rPr lang="es-ES" dirty="0" smtClean="0">
                <a:latin typeface="Arial" pitchFamily="34" charset="0"/>
                <a:cs typeface="Arial" pitchFamily="34" charset="0"/>
              </a:rPr>
              <a:t>(Frase exacta) </a:t>
            </a:r>
            <a:r>
              <a:rPr lang="es-ES" b="1" dirty="0" smtClean="0">
                <a:solidFill>
                  <a:srgbClr val="C00000"/>
                </a:solidFill>
                <a:latin typeface="Arial" pitchFamily="34" charset="0"/>
                <a:cs typeface="Arial" pitchFamily="34" charset="0"/>
              </a:rPr>
              <a:t>¨Ministerio de Educación Superior de Cuba¨: </a:t>
            </a:r>
            <a:endParaRPr lang="es-ES" b="1" dirty="0" smtClean="0">
              <a:latin typeface="Arial" pitchFamily="34" charset="0"/>
              <a:cs typeface="Arial" pitchFamily="34" charset="0"/>
            </a:endParaRPr>
          </a:p>
          <a:p>
            <a:endParaRPr lang="es-ES" dirty="0" smtClean="0">
              <a:latin typeface="Arial" pitchFamily="34" charset="0"/>
              <a:cs typeface="Arial" pitchFamily="34" charset="0"/>
            </a:endParaRPr>
          </a:p>
          <a:p>
            <a:r>
              <a:rPr lang="es-ES" i="1" dirty="0" smtClean="0">
                <a:latin typeface="Arial" pitchFamily="34" charset="0"/>
                <a:cs typeface="Arial" pitchFamily="34" charset="0"/>
              </a:rPr>
              <a:t>Recupera registros que tengan la frase exacta.</a:t>
            </a:r>
            <a:endParaRPr lang="es-ES" i="1" dirty="0">
              <a:latin typeface="Arial" pitchFamily="34" charset="0"/>
              <a:cs typeface="Arial" pitchFamily="34" charset="0"/>
            </a:endParaRPr>
          </a:p>
        </p:txBody>
      </p:sp>
    </p:spTree>
    <p:extLst>
      <p:ext uri="{BB962C8B-B14F-4D97-AF65-F5344CB8AC3E}">
        <p14:creationId xmlns:p14="http://schemas.microsoft.com/office/powerpoint/2010/main" val="1903783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620688"/>
            <a:ext cx="7992888" cy="4678204"/>
          </a:xfrm>
          <a:prstGeom prst="rect">
            <a:avLst/>
          </a:prstGeom>
          <a:noFill/>
        </p:spPr>
        <p:txBody>
          <a:bodyPr wrap="square" rtlCol="0">
            <a:spAutoFit/>
          </a:bodyPr>
          <a:lstStyle/>
          <a:p>
            <a:pPr algn="ctr"/>
            <a:r>
              <a:rPr lang="es-ES" b="1" dirty="0" smtClean="0">
                <a:solidFill>
                  <a:srgbClr val="C00000"/>
                </a:solidFill>
                <a:latin typeface="Arial" pitchFamily="34" charset="0"/>
                <a:cs typeface="Arial" pitchFamily="34" charset="0"/>
              </a:rPr>
              <a:t>Búsqueda por campos o por operadores posicionales absolutos.</a:t>
            </a:r>
          </a:p>
          <a:p>
            <a:pPr algn="ctr"/>
            <a:endParaRPr lang="es-ES" sz="2000" b="1" dirty="0">
              <a:solidFill>
                <a:srgbClr val="C00000"/>
              </a:solidFill>
              <a:latin typeface="Arial" pitchFamily="34" charset="0"/>
              <a:cs typeface="Arial" pitchFamily="34" charset="0"/>
            </a:endParaRPr>
          </a:p>
          <a:p>
            <a:pPr algn="just"/>
            <a:r>
              <a:rPr lang="es-ES" sz="2000" dirty="0">
                <a:latin typeface="Arial" pitchFamily="34" charset="0"/>
                <a:cs typeface="Arial" pitchFamily="34" charset="0"/>
              </a:rPr>
              <a:t>La búsqueda por campos viene dada por los puntos de acceso de una base de datos</a:t>
            </a:r>
            <a:r>
              <a:rPr lang="es-ES" sz="2000" dirty="0" smtClean="0">
                <a:latin typeface="Arial" pitchFamily="34" charset="0"/>
                <a:cs typeface="Arial" pitchFamily="34" charset="0"/>
              </a:rPr>
              <a:t>.</a:t>
            </a:r>
          </a:p>
          <a:p>
            <a:pPr algn="just"/>
            <a:endParaRPr lang="es-ES" sz="2000" dirty="0">
              <a:latin typeface="Arial" pitchFamily="34" charset="0"/>
              <a:cs typeface="Arial" pitchFamily="34" charset="0"/>
            </a:endParaRPr>
          </a:p>
          <a:p>
            <a:pPr algn="just"/>
            <a:r>
              <a:rPr lang="es-ES" sz="2000" dirty="0">
                <a:latin typeface="Arial" pitchFamily="34" charset="0"/>
                <a:cs typeface="Arial" pitchFamily="34" charset="0"/>
              </a:rPr>
              <a:t>La mayoría de las bases de datos permiten la búsqueda por campos. Esta opción </a:t>
            </a:r>
            <a:r>
              <a:rPr lang="es-ES" sz="2000" dirty="0" smtClean="0">
                <a:latin typeface="Arial" pitchFamily="34" charset="0"/>
                <a:cs typeface="Arial" pitchFamily="34" charset="0"/>
              </a:rPr>
              <a:t>suele aparecer </a:t>
            </a:r>
            <a:r>
              <a:rPr lang="es-ES" sz="2000" dirty="0">
                <a:latin typeface="Arial" pitchFamily="34" charset="0"/>
                <a:cs typeface="Arial" pitchFamily="34" charset="0"/>
              </a:rPr>
              <a:t>en cajas de menús en donde seleccionamos un campo específico y </a:t>
            </a:r>
            <a:r>
              <a:rPr lang="es-ES" sz="2000" dirty="0" smtClean="0">
                <a:latin typeface="Arial" pitchFamily="34" charset="0"/>
                <a:cs typeface="Arial" pitchFamily="34" charset="0"/>
              </a:rPr>
              <a:t>escribimos el </a:t>
            </a:r>
            <a:r>
              <a:rPr lang="es-ES" sz="2000" dirty="0">
                <a:latin typeface="Arial" pitchFamily="34" charset="0"/>
                <a:cs typeface="Arial" pitchFamily="34" charset="0"/>
              </a:rPr>
              <a:t>dato que </a:t>
            </a:r>
            <a:r>
              <a:rPr lang="es-ES" sz="2000" dirty="0" smtClean="0">
                <a:latin typeface="Arial" pitchFamily="34" charset="0"/>
                <a:cs typeface="Arial" pitchFamily="34" charset="0"/>
              </a:rPr>
              <a:t>conocemos.</a:t>
            </a:r>
          </a:p>
          <a:p>
            <a:pPr algn="just"/>
            <a:endParaRPr lang="es-ES" sz="2000" b="1" dirty="0">
              <a:solidFill>
                <a:srgbClr val="C00000"/>
              </a:solidFill>
              <a:latin typeface="Arial" pitchFamily="34" charset="0"/>
              <a:cs typeface="Arial" pitchFamily="34" charset="0"/>
            </a:endParaRPr>
          </a:p>
          <a:p>
            <a:pPr algn="just"/>
            <a:r>
              <a:rPr lang="es-ES" sz="2000" dirty="0" smtClean="0">
                <a:latin typeface="Arial" pitchFamily="34" charset="0"/>
                <a:cs typeface="Arial" pitchFamily="34" charset="0"/>
              </a:rPr>
              <a:t>Ejemplo: </a:t>
            </a:r>
            <a:r>
              <a:rPr lang="es-ES" sz="2000" dirty="0">
                <a:latin typeface="Arial" pitchFamily="34" charset="0"/>
                <a:cs typeface="Arial" pitchFamily="34" charset="0"/>
              </a:rPr>
              <a:t>Puedo buscar sólo en el campo de </a:t>
            </a:r>
            <a:r>
              <a:rPr lang="es-ES" sz="2000" b="1" dirty="0">
                <a:solidFill>
                  <a:srgbClr val="C00000"/>
                </a:solidFill>
                <a:latin typeface="Arial" pitchFamily="34" charset="0"/>
                <a:cs typeface="Arial" pitchFamily="34" charset="0"/>
              </a:rPr>
              <a:t>TÍTULO</a:t>
            </a:r>
            <a:r>
              <a:rPr lang="es-ES" sz="2000" dirty="0">
                <a:latin typeface="Arial" pitchFamily="34" charset="0"/>
                <a:cs typeface="Arial" pitchFamily="34" charset="0"/>
              </a:rPr>
              <a:t> de los documentos, en el de </a:t>
            </a:r>
            <a:r>
              <a:rPr lang="es-ES" sz="2000" b="1" dirty="0">
                <a:solidFill>
                  <a:srgbClr val="C00000"/>
                </a:solidFill>
                <a:latin typeface="Arial" pitchFamily="34" charset="0"/>
                <a:cs typeface="Arial" pitchFamily="34" charset="0"/>
              </a:rPr>
              <a:t>AUTORES</a:t>
            </a:r>
            <a:r>
              <a:rPr lang="es-ES" sz="2000" dirty="0">
                <a:latin typeface="Arial" pitchFamily="34" charset="0"/>
                <a:cs typeface="Arial" pitchFamily="34" charset="0"/>
              </a:rPr>
              <a:t>, en el de </a:t>
            </a:r>
            <a:r>
              <a:rPr lang="es-ES" sz="2000" b="1" dirty="0">
                <a:solidFill>
                  <a:srgbClr val="C00000"/>
                </a:solidFill>
                <a:latin typeface="Arial" pitchFamily="34" charset="0"/>
                <a:cs typeface="Arial" pitchFamily="34" charset="0"/>
              </a:rPr>
              <a:t>MATERIA</a:t>
            </a:r>
            <a:r>
              <a:rPr lang="es-ES" sz="2000" dirty="0">
                <a:latin typeface="Arial" pitchFamily="34" charset="0"/>
                <a:cs typeface="Arial" pitchFamily="34" charset="0"/>
              </a:rPr>
              <a:t>, en el de </a:t>
            </a:r>
            <a:r>
              <a:rPr lang="es-ES" sz="2000" b="1" dirty="0">
                <a:solidFill>
                  <a:srgbClr val="C00000"/>
                </a:solidFill>
                <a:latin typeface="Arial" pitchFamily="34" charset="0"/>
                <a:cs typeface="Arial" pitchFamily="34" charset="0"/>
              </a:rPr>
              <a:t>TÍTULO DE REVISTA</a:t>
            </a:r>
            <a:r>
              <a:rPr lang="es-ES" sz="2000" dirty="0">
                <a:latin typeface="Arial" pitchFamily="34" charset="0"/>
                <a:cs typeface="Arial" pitchFamily="34" charset="0"/>
              </a:rPr>
              <a:t>, en el de </a:t>
            </a:r>
            <a:r>
              <a:rPr lang="es-ES" sz="2000" dirty="0" smtClean="0">
                <a:latin typeface="Arial" pitchFamily="34" charset="0"/>
                <a:cs typeface="Arial" pitchFamily="34" charset="0"/>
              </a:rPr>
              <a:t>idioma, </a:t>
            </a:r>
            <a:r>
              <a:rPr lang="es-ES" sz="2000" b="1" dirty="0" smtClean="0">
                <a:solidFill>
                  <a:srgbClr val="C00000"/>
                </a:solidFill>
                <a:latin typeface="Arial" pitchFamily="34" charset="0"/>
                <a:cs typeface="Arial" pitchFamily="34" charset="0"/>
              </a:rPr>
              <a:t>IDIOMA</a:t>
            </a:r>
            <a:r>
              <a:rPr lang="es-ES" sz="2000" dirty="0" smtClean="0">
                <a:latin typeface="Arial" pitchFamily="34" charset="0"/>
                <a:cs typeface="Arial" pitchFamily="34" charset="0"/>
              </a:rPr>
              <a:t>, cualquier otro campo. </a:t>
            </a:r>
            <a:r>
              <a:rPr lang="es-ES" sz="2000" dirty="0"/>
              <a:t>	</a:t>
            </a:r>
          </a:p>
          <a:p>
            <a:pPr algn="just"/>
            <a:endParaRPr lang="es-ES" sz="2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297170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15616" y="692696"/>
            <a:ext cx="6696744" cy="1015663"/>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Evaluar resultados y reconducir la búsqueda</a:t>
            </a:r>
          </a:p>
          <a:p>
            <a:pPr algn="ctr"/>
            <a:endParaRPr lang="es-ES" sz="2000" b="1" dirty="0">
              <a:solidFill>
                <a:srgbClr val="C00000"/>
              </a:solidFill>
              <a:latin typeface="Arial" pitchFamily="34" charset="0"/>
              <a:cs typeface="Arial" pitchFamily="34" charset="0"/>
            </a:endParaRPr>
          </a:p>
          <a:p>
            <a:endParaRPr lang="es-ES" sz="2000" b="1" dirty="0">
              <a:solidFill>
                <a:srgbClr val="C00000"/>
              </a:solidFill>
              <a:latin typeface="Arial" pitchFamily="34" charset="0"/>
              <a:cs typeface="Arial" pitchFamily="34" charset="0"/>
            </a:endParaRPr>
          </a:p>
        </p:txBody>
      </p:sp>
      <p:sp>
        <p:nvSpPr>
          <p:cNvPr id="3" name="2 CuadroTexto"/>
          <p:cNvSpPr txBox="1"/>
          <p:nvPr/>
        </p:nvSpPr>
        <p:spPr>
          <a:xfrm>
            <a:off x="467544" y="1200528"/>
            <a:ext cx="8352928" cy="5632311"/>
          </a:xfrm>
          <a:prstGeom prst="rect">
            <a:avLst/>
          </a:prstGeom>
          <a:noFill/>
        </p:spPr>
        <p:txBody>
          <a:bodyPr wrap="square" rtlCol="0">
            <a:spAutoFit/>
          </a:bodyPr>
          <a:lstStyle/>
          <a:p>
            <a:pPr>
              <a:lnSpc>
                <a:spcPct val="150000"/>
              </a:lnSpc>
            </a:pPr>
            <a:r>
              <a:rPr lang="es-ES" sz="2000" dirty="0">
                <a:latin typeface="Arial" pitchFamily="34" charset="0"/>
                <a:cs typeface="Arial" pitchFamily="34" charset="0"/>
              </a:rPr>
              <a:t>La búsqueda de documentación es un proceso intelectual, forma parte de </a:t>
            </a:r>
            <a:r>
              <a:rPr lang="es-ES" sz="2000" dirty="0" smtClean="0">
                <a:latin typeface="Arial" pitchFamily="34" charset="0"/>
                <a:cs typeface="Arial" pitchFamily="34" charset="0"/>
              </a:rPr>
              <a:t>un aprendizaje</a:t>
            </a:r>
            <a:r>
              <a:rPr lang="es-ES" sz="2000" dirty="0">
                <a:latin typeface="Arial" pitchFamily="34" charset="0"/>
                <a:cs typeface="Arial" pitchFamily="34" charset="0"/>
              </a:rPr>
              <a:t>: incluye además de </a:t>
            </a:r>
            <a:r>
              <a:rPr lang="es-ES" sz="2000" b="1" dirty="0">
                <a:solidFill>
                  <a:srgbClr val="C00000"/>
                </a:solidFill>
                <a:latin typeface="Arial" pitchFamily="34" charset="0"/>
                <a:cs typeface="Arial" pitchFamily="34" charset="0"/>
              </a:rPr>
              <a:t>acción o </a:t>
            </a:r>
            <a:r>
              <a:rPr lang="es-ES" sz="2000" b="1" i="1" dirty="0" smtClean="0">
                <a:solidFill>
                  <a:srgbClr val="C00000"/>
                </a:solidFill>
                <a:latin typeface="Arial" pitchFamily="34" charset="0"/>
                <a:cs typeface="Arial" pitchFamily="34" charset="0"/>
              </a:rPr>
              <a:t>ejecución</a:t>
            </a:r>
            <a:r>
              <a:rPr lang="es-ES" sz="2000" dirty="0" smtClean="0">
                <a:latin typeface="Arial" pitchFamily="34" charset="0"/>
                <a:cs typeface="Arial" pitchFamily="34" charset="0"/>
              </a:rPr>
              <a:t>, </a:t>
            </a:r>
            <a:r>
              <a:rPr lang="es-ES" sz="2000" b="1" dirty="0" smtClean="0">
                <a:solidFill>
                  <a:srgbClr val="C00000"/>
                </a:solidFill>
                <a:latin typeface="Arial" pitchFamily="34" charset="0"/>
                <a:cs typeface="Arial" pitchFamily="34" charset="0"/>
              </a:rPr>
              <a:t>planificación y reflexión </a:t>
            </a:r>
            <a:r>
              <a:rPr lang="es-ES" sz="2000" dirty="0" smtClean="0">
                <a:latin typeface="Arial" pitchFamily="34" charset="0"/>
                <a:cs typeface="Arial" pitchFamily="34" charset="0"/>
              </a:rPr>
              <a:t>y </a:t>
            </a:r>
            <a:r>
              <a:rPr lang="es-ES" sz="2000" b="1" dirty="0">
                <a:solidFill>
                  <a:srgbClr val="C00000"/>
                </a:solidFill>
                <a:latin typeface="Arial" pitchFamily="34" charset="0"/>
                <a:cs typeface="Arial" pitchFamily="34" charset="0"/>
              </a:rPr>
              <a:t>evaluación o </a:t>
            </a:r>
            <a:r>
              <a:rPr lang="es-ES" sz="2000" b="1" dirty="0" smtClean="0">
                <a:solidFill>
                  <a:srgbClr val="C00000"/>
                </a:solidFill>
                <a:latin typeface="Arial" pitchFamily="34" charset="0"/>
                <a:cs typeface="Arial" pitchFamily="34" charset="0"/>
              </a:rPr>
              <a:t>análisis</a:t>
            </a:r>
            <a:r>
              <a:rPr lang="es-ES" sz="2000" dirty="0" smtClean="0">
                <a:latin typeface="Arial" pitchFamily="34" charset="0"/>
                <a:cs typeface="Arial" pitchFamily="34" charset="0"/>
              </a:rPr>
              <a:t>. </a:t>
            </a:r>
          </a:p>
          <a:p>
            <a:pPr marL="342900" indent="-342900" algn="just">
              <a:lnSpc>
                <a:spcPct val="150000"/>
              </a:lnSpc>
              <a:buFont typeface="Wingdings" pitchFamily="2" charset="2"/>
              <a:buChar char="q"/>
            </a:pPr>
            <a:r>
              <a:rPr lang="es-ES" dirty="0" smtClean="0">
                <a:latin typeface="Arial" pitchFamily="34" charset="0"/>
                <a:cs typeface="Arial" pitchFamily="34" charset="0"/>
              </a:rPr>
              <a:t>Valora </a:t>
            </a:r>
            <a:r>
              <a:rPr lang="es-ES" dirty="0">
                <a:latin typeface="Arial" pitchFamily="34" charset="0"/>
                <a:cs typeface="Arial" pitchFamily="34" charset="0"/>
              </a:rPr>
              <a:t>si los documentos son </a:t>
            </a:r>
            <a:r>
              <a:rPr lang="es-ES" b="1" dirty="0">
                <a:solidFill>
                  <a:srgbClr val="0070C0"/>
                </a:solidFill>
                <a:latin typeface="Arial" pitchFamily="34" charset="0"/>
                <a:cs typeface="Arial" pitchFamily="34" charset="0"/>
              </a:rPr>
              <a:t>adecuados y pertinentes </a:t>
            </a:r>
            <a:r>
              <a:rPr lang="es-ES" dirty="0">
                <a:latin typeface="Arial" pitchFamily="34" charset="0"/>
                <a:cs typeface="Arial" pitchFamily="34" charset="0"/>
              </a:rPr>
              <a:t>respecto a lo que buscas: si tratan del tema que necesitas, con el enfoque apropiado; si por el tipo de documento, fechas, idiomas, etc. resultan útiles. Si son pocos o muchos, si necesitas restringir la búsqueda o ampliarla. O si debes darle otra perspectiva</a:t>
            </a:r>
            <a:r>
              <a:rPr lang="es-ES" dirty="0" smtClean="0">
                <a:latin typeface="Arial" pitchFamily="34" charset="0"/>
                <a:cs typeface="Arial" pitchFamily="34" charset="0"/>
              </a:rPr>
              <a:t>.</a:t>
            </a:r>
          </a:p>
          <a:p>
            <a:pPr marL="342900" indent="-342900" algn="just">
              <a:lnSpc>
                <a:spcPct val="150000"/>
              </a:lnSpc>
              <a:buFont typeface="Wingdings" pitchFamily="2" charset="2"/>
              <a:buChar char="q"/>
            </a:pPr>
            <a:r>
              <a:rPr lang="es-ES" dirty="0" smtClean="0">
                <a:latin typeface="Arial" pitchFamily="34" charset="0"/>
                <a:cs typeface="Arial" pitchFamily="34" charset="0"/>
              </a:rPr>
              <a:t>Si </a:t>
            </a:r>
            <a:r>
              <a:rPr lang="es-ES" dirty="0">
                <a:latin typeface="Arial" pitchFamily="34" charset="0"/>
                <a:cs typeface="Arial" pitchFamily="34" charset="0"/>
              </a:rPr>
              <a:t>encuentras referencias apropiadas, fíjate en el lenguaje que utilizan, observa qué </a:t>
            </a:r>
            <a:r>
              <a:rPr lang="es-ES" b="1" dirty="0">
                <a:solidFill>
                  <a:srgbClr val="0070C0"/>
                </a:solidFill>
                <a:latin typeface="Arial" pitchFamily="34" charset="0"/>
                <a:cs typeface="Arial" pitchFamily="34" charset="0"/>
              </a:rPr>
              <a:t>términos de materia </a:t>
            </a:r>
            <a:r>
              <a:rPr lang="es-ES" dirty="0">
                <a:latin typeface="Arial" pitchFamily="34" charset="0"/>
                <a:cs typeface="Arial" pitchFamily="34" charset="0"/>
              </a:rPr>
              <a:t>aplican (palabras clave, descriptores, etiquetas temáticas) para describir su contenido, pues te pueden ser útiles para mejorar tu esquema de términos de búsqueda y perfeccionar tu rastreo. Esto es muy importante. </a:t>
            </a:r>
          </a:p>
        </p:txBody>
      </p:sp>
    </p:spTree>
    <p:extLst>
      <p:ext uri="{BB962C8B-B14F-4D97-AF65-F5344CB8AC3E}">
        <p14:creationId xmlns:p14="http://schemas.microsoft.com/office/powerpoint/2010/main" val="1575756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692696"/>
            <a:ext cx="8136904" cy="4001095"/>
          </a:xfrm>
          <a:prstGeom prst="rect">
            <a:avLst/>
          </a:prstGeom>
          <a:noFill/>
        </p:spPr>
        <p:txBody>
          <a:bodyPr wrap="square" rtlCol="0">
            <a:spAutoFit/>
          </a:bodyPr>
          <a:lstStyle/>
          <a:p>
            <a:pPr algn="ctr"/>
            <a:r>
              <a:rPr lang="es-ES" sz="2400" b="1" dirty="0">
                <a:solidFill>
                  <a:srgbClr val="C00000"/>
                </a:solidFill>
                <a:latin typeface="Arial" pitchFamily="34" charset="0"/>
                <a:cs typeface="Arial" pitchFamily="34" charset="0"/>
              </a:rPr>
              <a:t>Criterios para seleccionar contenidos web </a:t>
            </a:r>
            <a:endParaRPr lang="es-ES" sz="2400" b="1" dirty="0" smtClean="0">
              <a:solidFill>
                <a:srgbClr val="C00000"/>
              </a:solidFill>
              <a:latin typeface="Arial" pitchFamily="34" charset="0"/>
              <a:cs typeface="Arial" pitchFamily="34" charset="0"/>
            </a:endParaRPr>
          </a:p>
          <a:p>
            <a:pPr algn="ctr"/>
            <a:endParaRPr lang="es-ES" sz="2000" b="1" dirty="0">
              <a:solidFill>
                <a:srgbClr val="C00000"/>
              </a:solidFill>
              <a:latin typeface="Arial" pitchFamily="34" charset="0"/>
              <a:cs typeface="Arial" pitchFamily="34" charset="0"/>
            </a:endParaRPr>
          </a:p>
          <a:p>
            <a:pPr algn="just">
              <a:lnSpc>
                <a:spcPct val="150000"/>
              </a:lnSpc>
            </a:pPr>
            <a:r>
              <a:rPr lang="es-ES" sz="2000" dirty="0" smtClean="0">
                <a:latin typeface="Arial" pitchFamily="34" charset="0"/>
                <a:cs typeface="Arial" pitchFamily="34" charset="0"/>
              </a:rPr>
              <a:t>Conviene </a:t>
            </a:r>
            <a:r>
              <a:rPr lang="es-ES" sz="2000" dirty="0">
                <a:latin typeface="Arial" pitchFamily="34" charset="0"/>
                <a:cs typeface="Arial" pitchFamily="34" charset="0"/>
              </a:rPr>
              <a:t>que </a:t>
            </a:r>
            <a:r>
              <a:rPr lang="es-ES" sz="2000" dirty="0" smtClean="0">
                <a:latin typeface="Arial" pitchFamily="34" charset="0"/>
                <a:cs typeface="Arial" pitchFamily="34" charset="0"/>
              </a:rPr>
              <a:t>sea </a:t>
            </a:r>
            <a:r>
              <a:rPr lang="es-ES" sz="2000" b="1" dirty="0">
                <a:solidFill>
                  <a:srgbClr val="0070C0"/>
                </a:solidFill>
                <a:latin typeface="Arial" pitchFamily="34" charset="0"/>
                <a:cs typeface="Arial" pitchFamily="34" charset="0"/>
              </a:rPr>
              <a:t>selectivo y crítico</a:t>
            </a:r>
            <a:r>
              <a:rPr lang="es-ES" sz="2000" dirty="0">
                <a:latin typeface="Arial" pitchFamily="34" charset="0"/>
                <a:cs typeface="Arial" pitchFamily="34" charset="0"/>
              </a:rPr>
              <a:t>. Cuando </a:t>
            </a:r>
            <a:r>
              <a:rPr lang="es-ES" sz="2000" dirty="0" smtClean="0">
                <a:latin typeface="Arial" pitchFamily="34" charset="0"/>
                <a:cs typeface="Arial" pitchFamily="34" charset="0"/>
              </a:rPr>
              <a:t>se  enfrente </a:t>
            </a:r>
            <a:r>
              <a:rPr lang="es-ES" sz="2000" dirty="0">
                <a:latin typeface="Arial" pitchFamily="34" charset="0"/>
                <a:cs typeface="Arial" pitchFamily="34" charset="0"/>
              </a:rPr>
              <a:t>a un contenido de la Web que no </a:t>
            </a:r>
            <a:r>
              <a:rPr lang="es-ES" sz="2000" dirty="0" smtClean="0">
                <a:latin typeface="Arial" pitchFamily="34" charset="0"/>
                <a:cs typeface="Arial" pitchFamily="34" charset="0"/>
              </a:rPr>
              <a:t>le haya sido recomendado por un experto en la materia, o no le resulte familiar, no conozca </a:t>
            </a:r>
            <a:r>
              <a:rPr lang="es-ES" sz="2000" dirty="0">
                <a:latin typeface="Arial" pitchFamily="34" charset="0"/>
                <a:cs typeface="Arial" pitchFamily="34" charset="0"/>
              </a:rPr>
              <a:t>su valor o estatus, </a:t>
            </a:r>
            <a:r>
              <a:rPr lang="es-ES" sz="2000" dirty="0" smtClean="0">
                <a:latin typeface="Arial" pitchFamily="34" charset="0"/>
                <a:cs typeface="Arial" pitchFamily="34" charset="0"/>
              </a:rPr>
              <a:t>no tenga conocimientos profundos del tema, debe </a:t>
            </a:r>
            <a:r>
              <a:rPr lang="es-ES" sz="2000" dirty="0">
                <a:latin typeface="Arial" pitchFamily="34" charset="0"/>
                <a:cs typeface="Arial" pitchFamily="34" charset="0"/>
              </a:rPr>
              <a:t>analizarlo antes de aceptarlo como </a:t>
            </a:r>
            <a:r>
              <a:rPr lang="es-ES" sz="2000" dirty="0" smtClean="0">
                <a:latin typeface="Arial" pitchFamily="34" charset="0"/>
                <a:cs typeface="Arial" pitchFamily="34" charset="0"/>
              </a:rPr>
              <a:t>una fuente </a:t>
            </a:r>
            <a:r>
              <a:rPr lang="es-ES" sz="2000" dirty="0">
                <a:latin typeface="Arial" pitchFamily="34" charset="0"/>
                <a:cs typeface="Arial" pitchFamily="34" charset="0"/>
              </a:rPr>
              <a:t>de información para </a:t>
            </a:r>
            <a:r>
              <a:rPr lang="es-ES" sz="2000" dirty="0" smtClean="0">
                <a:latin typeface="Arial" pitchFamily="34" charset="0"/>
                <a:cs typeface="Arial" pitchFamily="34" charset="0"/>
              </a:rPr>
              <a:t>hacer </a:t>
            </a:r>
            <a:r>
              <a:rPr lang="es-ES" sz="2000" dirty="0">
                <a:latin typeface="Arial" pitchFamily="34" charset="0"/>
                <a:cs typeface="Arial" pitchFamily="34" charset="0"/>
              </a:rPr>
              <a:t>un trabajo, </a:t>
            </a:r>
            <a:r>
              <a:rPr lang="es-ES" sz="2000" dirty="0" smtClean="0">
                <a:latin typeface="Arial" pitchFamily="34" charset="0"/>
                <a:cs typeface="Arial" pitchFamily="34" charset="0"/>
              </a:rPr>
              <a:t>investigar, resolver una duda, brindarlo como una bibliografía, etc</a:t>
            </a:r>
            <a:r>
              <a:rPr lang="es-ES" sz="2000" dirty="0">
                <a:latin typeface="Arial" pitchFamily="34" charset="0"/>
                <a:cs typeface="Arial" pitchFamily="34" charset="0"/>
              </a:rPr>
              <a:t>. </a:t>
            </a:r>
            <a:endParaRPr lang="es-ES" sz="2000" dirty="0" smtClean="0">
              <a:latin typeface="Arial" pitchFamily="34" charset="0"/>
              <a:cs typeface="Arial" pitchFamily="34" charset="0"/>
            </a:endParaRPr>
          </a:p>
          <a:p>
            <a:pPr algn="just">
              <a:lnSpc>
                <a:spcPct val="150000"/>
              </a:lnSpc>
            </a:pPr>
            <a:r>
              <a:rPr lang="es-ES" sz="2000" dirty="0" smtClean="0">
                <a:latin typeface="Arial" pitchFamily="34" charset="0"/>
                <a:cs typeface="Arial" pitchFamily="34" charset="0"/>
              </a:rPr>
              <a:t>Para </a:t>
            </a:r>
            <a:r>
              <a:rPr lang="es-ES" sz="2000" dirty="0">
                <a:latin typeface="Arial" pitchFamily="34" charset="0"/>
                <a:cs typeface="Arial" pitchFamily="34" charset="0"/>
              </a:rPr>
              <a:t>este análisis</a:t>
            </a:r>
            <a:r>
              <a:rPr lang="es-ES" sz="2000" b="1" dirty="0">
                <a:latin typeface="Arial" pitchFamily="34" charset="0"/>
                <a:cs typeface="Arial" pitchFamily="34" charset="0"/>
              </a:rPr>
              <a:t> </a:t>
            </a:r>
            <a:r>
              <a:rPr lang="es-ES" sz="2000" dirty="0">
                <a:latin typeface="Arial" pitchFamily="34" charset="0"/>
                <a:cs typeface="Arial" pitchFamily="34" charset="0"/>
              </a:rPr>
              <a:t>l</a:t>
            </a:r>
            <a:r>
              <a:rPr lang="es-ES" sz="2000" dirty="0" smtClean="0">
                <a:latin typeface="Arial" pitchFamily="34" charset="0"/>
                <a:cs typeface="Arial" pitchFamily="34" charset="0"/>
              </a:rPr>
              <a:t>e </a:t>
            </a:r>
            <a:r>
              <a:rPr lang="es-ES" sz="2000" dirty="0">
                <a:latin typeface="Arial" pitchFamily="34" charset="0"/>
                <a:cs typeface="Arial" pitchFamily="34" charset="0"/>
              </a:rPr>
              <a:t>pueden servir de pauta, los siguientes </a:t>
            </a:r>
            <a:r>
              <a:rPr lang="es-ES" sz="2000" dirty="0" smtClean="0">
                <a:latin typeface="Arial" pitchFamily="34" charset="0"/>
                <a:cs typeface="Arial" pitchFamily="34" charset="0"/>
              </a:rPr>
              <a:t>criterios</a:t>
            </a:r>
            <a:r>
              <a:rPr lang="es-ES" sz="2000" b="1" dirty="0" smtClean="0">
                <a:latin typeface="Arial" pitchFamily="34" charset="0"/>
                <a:cs typeface="Arial" pitchFamily="34" charset="0"/>
              </a:rPr>
              <a:t> </a:t>
            </a:r>
            <a:endParaRPr lang="es-ES" sz="2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2269318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764704"/>
            <a:ext cx="7920880"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5036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764704"/>
            <a:ext cx="8064896" cy="4862870"/>
          </a:xfrm>
          <a:prstGeom prst="rect">
            <a:avLst/>
          </a:prstGeom>
          <a:noFill/>
        </p:spPr>
        <p:txBody>
          <a:bodyPr wrap="square" rtlCol="0">
            <a:spAutoFit/>
          </a:bodyPr>
          <a:lstStyle/>
          <a:p>
            <a:pPr algn="ctr"/>
            <a:r>
              <a:rPr lang="es-ES" sz="2000" b="1" dirty="0">
                <a:solidFill>
                  <a:srgbClr val="C00000"/>
                </a:solidFill>
                <a:latin typeface="Arial" pitchFamily="34" charset="0"/>
                <a:cs typeface="Arial" pitchFamily="34" charset="0"/>
              </a:rPr>
              <a:t>Elegir y reunir referencias y </a:t>
            </a:r>
            <a:r>
              <a:rPr lang="es-ES" sz="2000" b="1" dirty="0" smtClean="0">
                <a:solidFill>
                  <a:srgbClr val="C00000"/>
                </a:solidFill>
                <a:latin typeface="Arial" pitchFamily="34" charset="0"/>
                <a:cs typeface="Arial" pitchFamily="34" charset="0"/>
              </a:rPr>
              <a:t>documentos</a:t>
            </a:r>
          </a:p>
          <a:p>
            <a:pPr algn="ctr"/>
            <a:endParaRPr lang="es-ES" sz="2000" b="1" dirty="0" smtClean="0">
              <a:solidFill>
                <a:srgbClr val="C00000"/>
              </a:solidFill>
              <a:latin typeface="Arial" pitchFamily="34" charset="0"/>
              <a:cs typeface="Arial" pitchFamily="34" charset="0"/>
            </a:endParaRPr>
          </a:p>
          <a:p>
            <a:pPr algn="just">
              <a:lnSpc>
                <a:spcPct val="150000"/>
              </a:lnSpc>
            </a:pPr>
            <a:r>
              <a:rPr lang="es-ES" sz="2000" dirty="0" smtClean="0">
                <a:latin typeface="Arial" pitchFamily="34" charset="0"/>
                <a:cs typeface="Arial" pitchFamily="34" charset="0"/>
              </a:rPr>
              <a:t>Cuando </a:t>
            </a:r>
            <a:r>
              <a:rPr lang="es-ES" sz="2000" dirty="0">
                <a:latin typeface="Arial" pitchFamily="34" charset="0"/>
                <a:cs typeface="Arial" pitchFamily="34" charset="0"/>
              </a:rPr>
              <a:t>la búsqueda está satisfactoriamente acabada, esto es, después de que </a:t>
            </a:r>
            <a:r>
              <a:rPr lang="es-ES" sz="2000" dirty="0" smtClean="0">
                <a:latin typeface="Arial" pitchFamily="34" charset="0"/>
                <a:cs typeface="Arial" pitchFamily="34" charset="0"/>
              </a:rPr>
              <a:t>se hayan </a:t>
            </a:r>
            <a:r>
              <a:rPr lang="es-ES" sz="2000" dirty="0">
                <a:latin typeface="Arial" pitchFamily="34" charset="0"/>
                <a:cs typeface="Arial" pitchFamily="34" charset="0"/>
              </a:rPr>
              <a:t>evaluado los resultados y </a:t>
            </a:r>
            <a:r>
              <a:rPr lang="es-ES" sz="2000" dirty="0" smtClean="0">
                <a:latin typeface="Arial" pitchFamily="34" charset="0"/>
                <a:cs typeface="Arial" pitchFamily="34" charset="0"/>
              </a:rPr>
              <a:t>se hayan </a:t>
            </a:r>
            <a:r>
              <a:rPr lang="es-ES" sz="2000" dirty="0">
                <a:latin typeface="Arial" pitchFamily="34" charset="0"/>
                <a:cs typeface="Arial" pitchFamily="34" charset="0"/>
              </a:rPr>
              <a:t>reformulado o corregido tantas veces como sea preciso, </a:t>
            </a:r>
            <a:r>
              <a:rPr lang="es-ES" sz="2000" dirty="0" smtClean="0">
                <a:latin typeface="Arial" pitchFamily="34" charset="0"/>
                <a:cs typeface="Arial" pitchFamily="34" charset="0"/>
              </a:rPr>
              <a:t>tendrá </a:t>
            </a:r>
            <a:r>
              <a:rPr lang="es-ES" sz="2000" dirty="0">
                <a:latin typeface="Arial" pitchFamily="34" charset="0"/>
                <a:cs typeface="Arial" pitchFamily="34" charset="0"/>
              </a:rPr>
              <a:t>a </a:t>
            </a:r>
            <a:r>
              <a:rPr lang="es-ES" sz="2000" dirty="0" smtClean="0">
                <a:latin typeface="Arial" pitchFamily="34" charset="0"/>
                <a:cs typeface="Arial" pitchFamily="34" charset="0"/>
              </a:rPr>
              <a:t>su </a:t>
            </a:r>
            <a:r>
              <a:rPr lang="es-ES" sz="2000" dirty="0">
                <a:latin typeface="Arial" pitchFamily="34" charset="0"/>
                <a:cs typeface="Arial" pitchFamily="34" charset="0"/>
              </a:rPr>
              <a:t>disposición un </a:t>
            </a:r>
            <a:r>
              <a:rPr lang="es-ES" sz="2000" b="1" dirty="0">
                <a:solidFill>
                  <a:srgbClr val="C00000"/>
                </a:solidFill>
                <a:latin typeface="Arial" pitchFamily="34" charset="0"/>
                <a:cs typeface="Arial" pitchFamily="34" charset="0"/>
              </a:rPr>
              <a:t>conjunto de </a:t>
            </a:r>
            <a:r>
              <a:rPr lang="es-ES" sz="2000" b="1" dirty="0" smtClean="0">
                <a:solidFill>
                  <a:srgbClr val="C00000"/>
                </a:solidFill>
                <a:latin typeface="Arial" pitchFamily="34" charset="0"/>
                <a:cs typeface="Arial" pitchFamily="34" charset="0"/>
              </a:rPr>
              <a:t>referencias</a:t>
            </a:r>
            <a:r>
              <a:rPr lang="es-ES" sz="2000" dirty="0" smtClean="0">
                <a:latin typeface="Arial" pitchFamily="34" charset="0"/>
                <a:cs typeface="Arial" pitchFamily="34" charset="0"/>
              </a:rPr>
              <a:t>, las cuales podrá capturar </a:t>
            </a:r>
            <a:r>
              <a:rPr lang="es-ES" sz="2000" dirty="0">
                <a:latin typeface="Arial" pitchFamily="34" charset="0"/>
                <a:cs typeface="Arial" pitchFamily="34" charset="0"/>
              </a:rPr>
              <a:t>para manejarlas después. En lugar de imprimirlas o descargarlas a un archivo .</a:t>
            </a:r>
            <a:r>
              <a:rPr lang="es-ES" sz="2000" dirty="0" err="1">
                <a:latin typeface="Arial" pitchFamily="34" charset="0"/>
                <a:cs typeface="Arial" pitchFamily="34" charset="0"/>
              </a:rPr>
              <a:t>pdf</a:t>
            </a:r>
            <a:r>
              <a:rPr lang="es-ES" sz="2000" dirty="0">
                <a:latin typeface="Arial" pitchFamily="34" charset="0"/>
                <a:cs typeface="Arial" pitchFamily="34" charset="0"/>
              </a:rPr>
              <a:t>, .</a:t>
            </a:r>
            <a:r>
              <a:rPr lang="es-ES" sz="2000" dirty="0" err="1">
                <a:latin typeface="Arial" pitchFamily="34" charset="0"/>
                <a:cs typeface="Arial" pitchFamily="34" charset="0"/>
              </a:rPr>
              <a:t>html</a:t>
            </a:r>
            <a:r>
              <a:rPr lang="es-ES" sz="2000" dirty="0">
                <a:latin typeface="Arial" pitchFamily="34" charset="0"/>
                <a:cs typeface="Arial" pitchFamily="34" charset="0"/>
              </a:rPr>
              <a:t>, .</a:t>
            </a:r>
            <a:r>
              <a:rPr lang="es-ES" sz="2000" dirty="0" err="1">
                <a:latin typeface="Arial" pitchFamily="34" charset="0"/>
                <a:cs typeface="Arial" pitchFamily="34" charset="0"/>
              </a:rPr>
              <a:t>docx</a:t>
            </a:r>
            <a:r>
              <a:rPr lang="es-ES" sz="2000" dirty="0">
                <a:latin typeface="Arial" pitchFamily="34" charset="0"/>
                <a:cs typeface="Arial" pitchFamily="34" charset="0"/>
              </a:rPr>
              <a:t> o .</a:t>
            </a:r>
            <a:r>
              <a:rPr lang="es-ES" sz="2000" dirty="0" err="1">
                <a:latin typeface="Arial" pitchFamily="34" charset="0"/>
                <a:cs typeface="Arial" pitchFamily="34" charset="0"/>
              </a:rPr>
              <a:t>txt</a:t>
            </a:r>
            <a:r>
              <a:rPr lang="es-ES" sz="2000" dirty="0">
                <a:latin typeface="Arial" pitchFamily="34" charset="0"/>
                <a:cs typeface="Arial" pitchFamily="34" charset="0"/>
              </a:rPr>
              <a:t>, la mejor opción para trabajar </a:t>
            </a:r>
            <a:r>
              <a:rPr lang="es-ES" sz="2000" dirty="0" smtClean="0">
                <a:latin typeface="Arial" pitchFamily="34" charset="0"/>
                <a:cs typeface="Arial" pitchFamily="34" charset="0"/>
              </a:rPr>
              <a:t>más organizado, sin riego a que se nos pierda </a:t>
            </a:r>
            <a:r>
              <a:rPr lang="es-ES" sz="2000" dirty="0" err="1" smtClean="0">
                <a:latin typeface="Arial" pitchFamily="34" charset="0"/>
                <a:cs typeface="Arial" pitchFamily="34" charset="0"/>
              </a:rPr>
              <a:t>algúna</a:t>
            </a:r>
            <a:r>
              <a:rPr lang="es-ES" sz="2000" dirty="0" smtClean="0">
                <a:latin typeface="Arial" pitchFamily="34" charset="0"/>
                <a:cs typeface="Arial" pitchFamily="34" charset="0"/>
              </a:rPr>
              <a:t> información o documento recuperado, será exportarlas </a:t>
            </a:r>
            <a:r>
              <a:rPr lang="es-ES" sz="2000" dirty="0">
                <a:latin typeface="Arial" pitchFamily="34" charset="0"/>
                <a:cs typeface="Arial" pitchFamily="34" charset="0"/>
              </a:rPr>
              <a:t>a un </a:t>
            </a:r>
            <a:r>
              <a:rPr lang="es-ES" sz="2000" b="1" dirty="0">
                <a:solidFill>
                  <a:srgbClr val="C00000"/>
                </a:solidFill>
                <a:latin typeface="Arial" pitchFamily="34" charset="0"/>
                <a:cs typeface="Arial" pitchFamily="34" charset="0"/>
              </a:rPr>
              <a:t>gestor de bibliografía </a:t>
            </a:r>
            <a:r>
              <a:rPr lang="es-ES" sz="2000" dirty="0">
                <a:latin typeface="Arial" pitchFamily="34" charset="0"/>
                <a:cs typeface="Arial" pitchFamily="34" charset="0"/>
              </a:rPr>
              <a:t>personal, como </a:t>
            </a:r>
            <a:r>
              <a:rPr lang="es-ES" sz="2000" dirty="0" smtClean="0">
                <a:latin typeface="Arial" pitchFamily="34" charset="0"/>
                <a:cs typeface="Arial" pitchFamily="34" charset="0"/>
              </a:rPr>
              <a:t>se verá en las clases posteriores. </a:t>
            </a:r>
            <a:endParaRPr lang="es-ES" sz="20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1552787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836712"/>
            <a:ext cx="7704856" cy="6370975"/>
          </a:xfrm>
          <a:prstGeom prst="rect">
            <a:avLst/>
          </a:prstGeom>
          <a:noFill/>
        </p:spPr>
        <p:txBody>
          <a:bodyPr wrap="square" rtlCol="0">
            <a:spAutoFit/>
          </a:bodyPr>
          <a:lstStyle/>
          <a:p>
            <a:pPr algn="ctr"/>
            <a:r>
              <a:rPr lang="es-ES" sz="2400" dirty="0" smtClean="0">
                <a:solidFill>
                  <a:srgbClr val="C00000"/>
                </a:solidFill>
                <a:latin typeface="Arial" pitchFamily="34" charset="0"/>
                <a:cs typeface="Arial" pitchFamily="34" charset="0"/>
              </a:rPr>
              <a:t>Debe saber que:</a:t>
            </a:r>
          </a:p>
          <a:p>
            <a:pPr algn="ctr"/>
            <a:endParaRPr lang="es-ES" sz="2400" dirty="0">
              <a:solidFill>
                <a:srgbClr val="C00000"/>
              </a:solidFill>
              <a:latin typeface="Arial" pitchFamily="34" charset="0"/>
              <a:cs typeface="Arial" pitchFamily="34" charset="0"/>
            </a:endParaRPr>
          </a:p>
          <a:p>
            <a:pPr marL="342900" indent="-342900" algn="just">
              <a:lnSpc>
                <a:spcPct val="150000"/>
              </a:lnSpc>
              <a:buFont typeface="Wingdings" pitchFamily="2" charset="2"/>
              <a:buChar char="q"/>
            </a:pPr>
            <a:r>
              <a:rPr lang="es-ES" sz="2400" dirty="0" smtClean="0">
                <a:latin typeface="Arial" pitchFamily="34" charset="0"/>
                <a:cs typeface="Arial" pitchFamily="34" charset="0"/>
              </a:rPr>
              <a:t>Los mejores resultados de búsqueda se obtienen combinando </a:t>
            </a:r>
            <a:r>
              <a:rPr lang="es-ES" sz="2400" b="1" dirty="0" smtClean="0">
                <a:solidFill>
                  <a:srgbClr val="C00000"/>
                </a:solidFill>
                <a:latin typeface="Arial" pitchFamily="34" charset="0"/>
                <a:cs typeface="Arial" pitchFamily="34" charset="0"/>
              </a:rPr>
              <a:t>descriptores y palabras claves</a:t>
            </a:r>
            <a:r>
              <a:rPr lang="es-ES" sz="2400" dirty="0" smtClean="0">
                <a:solidFill>
                  <a:srgbClr val="C00000"/>
                </a:solidFill>
                <a:latin typeface="Arial" pitchFamily="34" charset="0"/>
                <a:cs typeface="Arial" pitchFamily="34" charset="0"/>
              </a:rPr>
              <a:t>.</a:t>
            </a:r>
          </a:p>
          <a:p>
            <a:pPr marL="342900" indent="-342900" algn="just">
              <a:lnSpc>
                <a:spcPct val="150000"/>
              </a:lnSpc>
              <a:buFont typeface="Wingdings" pitchFamily="2" charset="2"/>
              <a:buChar char="q"/>
            </a:pPr>
            <a:r>
              <a:rPr lang="es-ES" sz="2400" dirty="0">
                <a:solidFill>
                  <a:srgbClr val="C00000"/>
                </a:solidFill>
                <a:latin typeface="Arial" pitchFamily="34" charset="0"/>
                <a:cs typeface="Arial" pitchFamily="34" charset="0"/>
              </a:rPr>
              <a:t> </a:t>
            </a:r>
            <a:r>
              <a:rPr lang="es-ES" sz="2400" dirty="0" smtClean="0">
                <a:latin typeface="Arial" pitchFamily="34" charset="0"/>
                <a:cs typeface="Arial" pitchFamily="34" charset="0"/>
              </a:rPr>
              <a:t>Si interroga un sistema que utiliza palabras claves debe de buscar por todos </a:t>
            </a:r>
            <a:r>
              <a:rPr lang="es-ES" sz="2400" b="1" dirty="0" smtClean="0">
                <a:solidFill>
                  <a:srgbClr val="C00000"/>
                </a:solidFill>
                <a:latin typeface="Arial" pitchFamily="34" charset="0"/>
                <a:cs typeface="Arial" pitchFamily="34" charset="0"/>
              </a:rPr>
              <a:t>los sinónimos posibles </a:t>
            </a:r>
            <a:r>
              <a:rPr lang="es-ES" sz="2400" dirty="0" smtClean="0">
                <a:latin typeface="Arial" pitchFamily="34" charset="0"/>
                <a:cs typeface="Arial" pitchFamily="34" charset="0"/>
              </a:rPr>
              <a:t>del término de búsqueda.</a:t>
            </a:r>
          </a:p>
          <a:p>
            <a:pPr marL="342900" indent="-342900" algn="just">
              <a:lnSpc>
                <a:spcPct val="150000"/>
              </a:lnSpc>
              <a:buFont typeface="Wingdings" pitchFamily="2" charset="2"/>
              <a:buChar char="q"/>
            </a:pPr>
            <a:r>
              <a:rPr lang="es-ES" sz="2400" dirty="0" smtClean="0">
                <a:latin typeface="Arial" pitchFamily="34" charset="0"/>
                <a:cs typeface="Arial" pitchFamily="34" charset="0"/>
              </a:rPr>
              <a:t>Si interroga un sistema que trabaja con descriptores u otro lenguaje controlado, debe utilizar los </a:t>
            </a:r>
            <a:r>
              <a:rPr lang="es-ES" sz="2400" b="1" dirty="0" smtClean="0">
                <a:solidFill>
                  <a:srgbClr val="C00000"/>
                </a:solidFill>
                <a:latin typeface="Arial" pitchFamily="34" charset="0"/>
                <a:cs typeface="Arial" pitchFamily="34" charset="0"/>
              </a:rPr>
              <a:t>términos aceptados</a:t>
            </a:r>
            <a:r>
              <a:rPr lang="es-ES" sz="2400" dirty="0" smtClean="0">
                <a:latin typeface="Arial" pitchFamily="34" charset="0"/>
                <a:cs typeface="Arial" pitchFamily="34" charset="0"/>
              </a:rPr>
              <a:t> por ese sistema.</a:t>
            </a:r>
          </a:p>
          <a:p>
            <a:pPr algn="just">
              <a:lnSpc>
                <a:spcPct val="150000"/>
              </a:lnSpc>
            </a:pPr>
            <a:endParaRPr lang="es-ES" sz="2400" dirty="0" smtClean="0">
              <a:latin typeface="Arial" pitchFamily="34" charset="0"/>
              <a:cs typeface="Arial" pitchFamily="34" charset="0"/>
            </a:endParaRPr>
          </a:p>
          <a:p>
            <a:endParaRPr lang="es-ES" dirty="0"/>
          </a:p>
          <a:p>
            <a:endParaRPr lang="es-ES" dirty="0"/>
          </a:p>
        </p:txBody>
      </p:sp>
    </p:spTree>
    <p:extLst>
      <p:ext uri="{BB962C8B-B14F-4D97-AF65-F5344CB8AC3E}">
        <p14:creationId xmlns:p14="http://schemas.microsoft.com/office/powerpoint/2010/main" val="1203088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764704"/>
            <a:ext cx="7344816" cy="3347840"/>
          </a:xfrm>
          <a:prstGeom prst="rect">
            <a:avLst/>
          </a:prstGeom>
          <a:noFill/>
        </p:spPr>
        <p:txBody>
          <a:bodyPr wrap="square" rtlCol="0">
            <a:spAutoFit/>
          </a:bodyPr>
          <a:lstStyle/>
          <a:p>
            <a:pPr marL="285750" indent="-285750" algn="just">
              <a:lnSpc>
                <a:spcPct val="150000"/>
              </a:lnSpc>
              <a:buFont typeface="Wingdings" pitchFamily="2" charset="2"/>
              <a:buChar char="q"/>
            </a:pPr>
            <a:r>
              <a:rPr lang="es-ES" sz="2400" dirty="0" smtClean="0">
                <a:latin typeface="Arial" pitchFamily="34" charset="0"/>
                <a:cs typeface="Arial" pitchFamily="34" charset="0"/>
              </a:rPr>
              <a:t>Los descriptores ofrecen </a:t>
            </a:r>
            <a:r>
              <a:rPr lang="es-ES" sz="2400" dirty="0" smtClean="0">
                <a:solidFill>
                  <a:srgbClr val="C00000"/>
                </a:solidFill>
                <a:latin typeface="Arial" pitchFamily="34" charset="0"/>
                <a:cs typeface="Arial" pitchFamily="34" charset="0"/>
              </a:rPr>
              <a:t>mayor precisión</a:t>
            </a:r>
            <a:r>
              <a:rPr lang="es-ES" sz="2400" dirty="0" smtClean="0">
                <a:latin typeface="Arial" pitchFamily="34" charset="0"/>
                <a:cs typeface="Arial" pitchFamily="34" charset="0"/>
              </a:rPr>
              <a:t>, pero brindan </a:t>
            </a:r>
            <a:r>
              <a:rPr lang="es-ES" sz="2400" b="1" dirty="0" smtClean="0">
                <a:solidFill>
                  <a:srgbClr val="C00000"/>
                </a:solidFill>
                <a:latin typeface="Arial" pitchFamily="34" charset="0"/>
                <a:cs typeface="Arial" pitchFamily="34" charset="0"/>
              </a:rPr>
              <a:t>menos resultados </a:t>
            </a:r>
            <a:r>
              <a:rPr lang="es-ES" sz="2400" dirty="0" smtClean="0">
                <a:latin typeface="Arial" pitchFamily="34" charset="0"/>
                <a:cs typeface="Arial" pitchFamily="34" charset="0"/>
              </a:rPr>
              <a:t>y en ocasiones </a:t>
            </a:r>
            <a:r>
              <a:rPr lang="es-ES" sz="2400" b="1" dirty="0" smtClean="0">
                <a:solidFill>
                  <a:srgbClr val="C00000"/>
                </a:solidFill>
                <a:latin typeface="Arial" pitchFamily="34" charset="0"/>
                <a:cs typeface="Arial" pitchFamily="34" charset="0"/>
              </a:rPr>
              <a:t>silencio </a:t>
            </a:r>
            <a:r>
              <a:rPr lang="es-ES" sz="2400" dirty="0" smtClean="0">
                <a:latin typeface="Arial" pitchFamily="34" charset="0"/>
                <a:cs typeface="Arial" pitchFamily="34" charset="0"/>
              </a:rPr>
              <a:t>en la comunicación.</a:t>
            </a:r>
          </a:p>
          <a:p>
            <a:pPr marL="285750" indent="-285750" algn="just">
              <a:lnSpc>
                <a:spcPct val="150000"/>
              </a:lnSpc>
              <a:buFont typeface="Wingdings" pitchFamily="2" charset="2"/>
              <a:buChar char="q"/>
            </a:pPr>
            <a:r>
              <a:rPr lang="es-ES" sz="2400" dirty="0">
                <a:latin typeface="Arial" pitchFamily="34" charset="0"/>
                <a:cs typeface="Arial" pitchFamily="34" charset="0"/>
              </a:rPr>
              <a:t> </a:t>
            </a:r>
            <a:r>
              <a:rPr lang="es-ES" sz="2400" dirty="0" smtClean="0">
                <a:latin typeface="Arial" pitchFamily="34" charset="0"/>
                <a:cs typeface="Arial" pitchFamily="34" charset="0"/>
              </a:rPr>
              <a:t>El lenguaje natural ofrece </a:t>
            </a:r>
            <a:r>
              <a:rPr lang="es-ES" sz="2400" b="1" dirty="0" smtClean="0">
                <a:solidFill>
                  <a:srgbClr val="C00000"/>
                </a:solidFill>
                <a:latin typeface="Arial" pitchFamily="34" charset="0"/>
                <a:cs typeface="Arial" pitchFamily="34" charset="0"/>
              </a:rPr>
              <a:t>mayor exhaustividad</a:t>
            </a:r>
            <a:r>
              <a:rPr lang="es-ES" sz="2400" dirty="0" smtClean="0">
                <a:latin typeface="Arial" pitchFamily="34" charset="0"/>
                <a:cs typeface="Arial" pitchFamily="34" charset="0"/>
              </a:rPr>
              <a:t>, más resultados de búsqueda,  pero en ocasiones produce </a:t>
            </a:r>
            <a:r>
              <a:rPr lang="es-ES" sz="2400" b="1" dirty="0" smtClean="0">
                <a:solidFill>
                  <a:srgbClr val="C00000"/>
                </a:solidFill>
                <a:latin typeface="Arial" pitchFamily="34" charset="0"/>
                <a:cs typeface="Arial" pitchFamily="34" charset="0"/>
              </a:rPr>
              <a:t>ruido en la comunicación</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237514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0808" y="704002"/>
            <a:ext cx="1296144" cy="852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3275856" y="704002"/>
            <a:ext cx="4608512" cy="2677656"/>
          </a:xfrm>
          <a:prstGeom prst="rect">
            <a:avLst/>
          </a:prstGeom>
          <a:noFill/>
        </p:spPr>
        <p:txBody>
          <a:bodyPr wrap="square" rtlCol="0">
            <a:spAutoFit/>
          </a:bodyPr>
          <a:lstStyle/>
          <a:p>
            <a:r>
              <a:rPr lang="es-ES" sz="2400" b="1" dirty="0" smtClean="0">
                <a:solidFill>
                  <a:schemeClr val="accent1">
                    <a:lumMod val="75000"/>
                  </a:schemeClr>
                </a:solidFill>
                <a:latin typeface="Arial" pitchFamily="34" charset="0"/>
                <a:cs typeface="Arial" pitchFamily="34" charset="0"/>
              </a:rPr>
              <a:t>Amplíe su información…</a:t>
            </a:r>
          </a:p>
          <a:p>
            <a:endParaRPr lang="es-ES" sz="2400" b="1" dirty="0">
              <a:solidFill>
                <a:schemeClr val="accent1">
                  <a:lumMod val="75000"/>
                </a:schemeClr>
              </a:solidFill>
              <a:latin typeface="Arial" pitchFamily="34" charset="0"/>
              <a:cs typeface="Arial" pitchFamily="34" charset="0"/>
            </a:endParaRPr>
          </a:p>
          <a:p>
            <a:endParaRPr lang="es-ES" sz="2400" b="1" dirty="0" smtClean="0">
              <a:solidFill>
                <a:schemeClr val="accent1">
                  <a:lumMod val="75000"/>
                </a:schemeClr>
              </a:solidFill>
              <a:latin typeface="Arial" pitchFamily="34" charset="0"/>
              <a:cs typeface="Arial" pitchFamily="34" charset="0"/>
            </a:endParaRPr>
          </a:p>
          <a:p>
            <a:endParaRPr lang="es-ES" sz="2400" b="1" dirty="0" smtClean="0">
              <a:solidFill>
                <a:schemeClr val="accent1">
                  <a:lumMod val="75000"/>
                </a:schemeClr>
              </a:solidFill>
              <a:latin typeface="Arial" pitchFamily="34" charset="0"/>
              <a:cs typeface="Arial" pitchFamily="34" charset="0"/>
            </a:endParaRPr>
          </a:p>
          <a:p>
            <a:endParaRPr lang="es-ES" sz="2400" b="1" dirty="0">
              <a:solidFill>
                <a:schemeClr val="accent1">
                  <a:lumMod val="75000"/>
                </a:schemeClr>
              </a:solidFill>
              <a:latin typeface="Arial" pitchFamily="34" charset="0"/>
              <a:cs typeface="Arial" pitchFamily="34" charset="0"/>
            </a:endParaRPr>
          </a:p>
          <a:p>
            <a:endParaRPr lang="es-ES" sz="2400" b="1" dirty="0" smtClean="0">
              <a:solidFill>
                <a:schemeClr val="accent1">
                  <a:lumMod val="75000"/>
                </a:schemeClr>
              </a:solidFill>
              <a:latin typeface="Arial" pitchFamily="34" charset="0"/>
              <a:cs typeface="Arial" pitchFamily="34" charset="0"/>
            </a:endParaRPr>
          </a:p>
          <a:p>
            <a:endParaRPr lang="es-ES" sz="2400" b="1" dirty="0">
              <a:solidFill>
                <a:schemeClr val="accent1">
                  <a:lumMod val="75000"/>
                </a:schemeClr>
              </a:solidFill>
              <a:latin typeface="Arial" pitchFamily="34" charset="0"/>
              <a:cs typeface="Arial" pitchFamily="34" charset="0"/>
            </a:endParaRPr>
          </a:p>
        </p:txBody>
      </p:sp>
      <p:sp>
        <p:nvSpPr>
          <p:cNvPr id="6" name="5 CuadroTexto"/>
          <p:cNvSpPr txBox="1"/>
          <p:nvPr/>
        </p:nvSpPr>
        <p:spPr>
          <a:xfrm>
            <a:off x="539552" y="2042830"/>
            <a:ext cx="8136904" cy="4708981"/>
          </a:xfrm>
          <a:prstGeom prst="rect">
            <a:avLst/>
          </a:prstGeom>
          <a:noFill/>
        </p:spPr>
        <p:txBody>
          <a:bodyPr wrap="square" rtlCol="0">
            <a:spAutoFit/>
          </a:bodyPr>
          <a:lstStyle/>
          <a:p>
            <a:pPr>
              <a:lnSpc>
                <a:spcPct val="150000"/>
              </a:lnSpc>
            </a:pPr>
            <a:r>
              <a:rPr lang="es-ES" sz="2000" dirty="0" smtClean="0">
                <a:latin typeface="Arial" pitchFamily="34" charset="0"/>
                <a:cs typeface="Arial" pitchFamily="34" charset="0"/>
              </a:rPr>
              <a:t>Sokol, N. (2004). </a:t>
            </a:r>
            <a:r>
              <a:rPr lang="es-ES" sz="2000" i="1" dirty="0" smtClean="0">
                <a:latin typeface="Arial" pitchFamily="34" charset="0"/>
                <a:cs typeface="Arial" pitchFamily="34" charset="0"/>
              </a:rPr>
              <a:t>Búsqueda y Recuperación de la información</a:t>
            </a:r>
            <a:r>
              <a:rPr lang="es-ES" sz="2000" dirty="0" smtClean="0">
                <a:latin typeface="Arial" pitchFamily="34" charset="0"/>
                <a:cs typeface="Arial" pitchFamily="34" charset="0"/>
              </a:rPr>
              <a:t>:</a:t>
            </a:r>
          </a:p>
          <a:p>
            <a:pPr>
              <a:lnSpc>
                <a:spcPct val="150000"/>
              </a:lnSpc>
            </a:pPr>
            <a:r>
              <a:rPr lang="es-ES" sz="2000" dirty="0">
                <a:latin typeface="Arial" pitchFamily="34" charset="0"/>
                <a:cs typeface="Arial" pitchFamily="34" charset="0"/>
              </a:rPr>
              <a:t> </a:t>
            </a:r>
            <a:r>
              <a:rPr lang="es-ES" sz="2000" dirty="0" smtClean="0">
                <a:latin typeface="Arial" pitchFamily="34" charset="0"/>
                <a:cs typeface="Arial" pitchFamily="34" charset="0"/>
              </a:rPr>
              <a:t>     selección de lecturas. La Habana: Editorial Félix Varela.</a:t>
            </a:r>
          </a:p>
          <a:p>
            <a:pPr>
              <a:lnSpc>
                <a:spcPct val="150000"/>
              </a:lnSpc>
            </a:pPr>
            <a:endParaRPr lang="es-ES" sz="2000" dirty="0">
              <a:latin typeface="Arial" pitchFamily="34" charset="0"/>
              <a:cs typeface="Arial" pitchFamily="34" charset="0"/>
            </a:endParaRPr>
          </a:p>
          <a:p>
            <a:pPr>
              <a:lnSpc>
                <a:spcPct val="150000"/>
              </a:lnSpc>
            </a:pPr>
            <a:r>
              <a:rPr lang="es-ES" sz="2000" dirty="0" smtClean="0">
                <a:latin typeface="Arial" pitchFamily="34" charset="0"/>
                <a:cs typeface="Arial" pitchFamily="34" charset="0"/>
              </a:rPr>
              <a:t>Martínez, L.J. (2003). </a:t>
            </a:r>
            <a:r>
              <a:rPr lang="es-ES" sz="2000" i="1" dirty="0" smtClean="0">
                <a:latin typeface="Arial" pitchFamily="34" charset="0"/>
                <a:cs typeface="Arial" pitchFamily="34" charset="0"/>
              </a:rPr>
              <a:t>¿Cómo buscar y usar información científica ?: </a:t>
            </a:r>
          </a:p>
          <a:p>
            <a:pPr>
              <a:lnSpc>
                <a:spcPct val="150000"/>
              </a:lnSpc>
            </a:pPr>
            <a:r>
              <a:rPr lang="es-ES" sz="2000" i="1" dirty="0">
                <a:latin typeface="Arial" pitchFamily="34" charset="0"/>
                <a:cs typeface="Arial" pitchFamily="34" charset="0"/>
              </a:rPr>
              <a:t> </a:t>
            </a:r>
            <a:r>
              <a:rPr lang="es-ES" sz="2000" i="1" dirty="0" smtClean="0">
                <a:latin typeface="Arial" pitchFamily="34" charset="0"/>
                <a:cs typeface="Arial" pitchFamily="34" charset="0"/>
              </a:rPr>
              <a:t>     guía para estudiantes universitarios</a:t>
            </a:r>
            <a:r>
              <a:rPr lang="es-ES" sz="2000" dirty="0" smtClean="0">
                <a:latin typeface="Arial" pitchFamily="34" charset="0"/>
                <a:cs typeface="Arial" pitchFamily="34" charset="0"/>
              </a:rPr>
              <a:t>. Santander, España.</a:t>
            </a:r>
            <a:r>
              <a:rPr lang="es-ES" sz="2000" dirty="0">
                <a:latin typeface="Arial" pitchFamily="34" charset="0"/>
                <a:cs typeface="Arial" pitchFamily="34" charset="0"/>
              </a:rPr>
              <a:t> </a:t>
            </a:r>
            <a:endParaRPr lang="es-ES" sz="2000" dirty="0" smtClean="0">
              <a:latin typeface="Arial" pitchFamily="34" charset="0"/>
              <a:cs typeface="Arial" pitchFamily="34" charset="0"/>
            </a:endParaRPr>
          </a:p>
          <a:p>
            <a:pPr>
              <a:lnSpc>
                <a:spcPct val="150000"/>
              </a:lnSpc>
            </a:pPr>
            <a:r>
              <a:rPr lang="es-ES" sz="2000" dirty="0">
                <a:latin typeface="Arial" pitchFamily="34" charset="0"/>
                <a:cs typeface="Arial" pitchFamily="34" charset="0"/>
              </a:rPr>
              <a:t> </a:t>
            </a:r>
            <a:r>
              <a:rPr lang="es-ES" sz="2000" dirty="0" smtClean="0">
                <a:latin typeface="Arial" pitchFamily="34" charset="0"/>
                <a:cs typeface="Arial" pitchFamily="34" charset="0"/>
              </a:rPr>
              <a:t>     Recuperado </a:t>
            </a:r>
            <a:r>
              <a:rPr lang="es-ES" sz="2000" dirty="0">
                <a:latin typeface="Arial" pitchFamily="34" charset="0"/>
                <a:cs typeface="Arial" pitchFamily="34" charset="0"/>
              </a:rPr>
              <a:t>de: </a:t>
            </a:r>
            <a:r>
              <a:rPr lang="es-ES" sz="2000" dirty="0">
                <a:latin typeface="Arial" pitchFamily="34" charset="0"/>
                <a:cs typeface="Arial" pitchFamily="34" charset="0"/>
                <a:hlinkClick r:id="rId3"/>
              </a:rPr>
              <a:t>http://</a:t>
            </a:r>
            <a:r>
              <a:rPr lang="es-ES" sz="2000" dirty="0" smtClean="0">
                <a:latin typeface="Arial" pitchFamily="34" charset="0"/>
                <a:cs typeface="Arial" pitchFamily="34" charset="0"/>
                <a:hlinkClick r:id="rId3"/>
              </a:rPr>
              <a:t>eprints.rclis.org/20141/1/Como_buscar_usar_informacion.pdf</a:t>
            </a:r>
            <a:endParaRPr lang="es-ES" sz="2000" dirty="0" smtClean="0">
              <a:latin typeface="Arial" pitchFamily="34" charset="0"/>
              <a:cs typeface="Arial" pitchFamily="34" charset="0"/>
            </a:endParaRPr>
          </a:p>
          <a:p>
            <a:pPr>
              <a:lnSpc>
                <a:spcPct val="150000"/>
              </a:lnSpc>
            </a:pPr>
            <a:endParaRPr lang="es-ES" sz="2000" dirty="0" smtClean="0">
              <a:latin typeface="Arial" pitchFamily="34" charset="0"/>
              <a:cs typeface="Arial" pitchFamily="34" charset="0"/>
            </a:endParaRPr>
          </a:p>
          <a:p>
            <a:pPr>
              <a:lnSpc>
                <a:spcPct val="150000"/>
              </a:lnSpc>
            </a:pPr>
            <a:r>
              <a:rPr lang="es-ES" sz="2000" i="1" dirty="0" smtClean="0"/>
              <a:t> </a:t>
            </a:r>
          </a:p>
          <a:p>
            <a:pPr>
              <a:lnSpc>
                <a:spcPct val="150000"/>
              </a:lnSpc>
            </a:pPr>
            <a:endParaRPr lang="es-ES" sz="2000" dirty="0">
              <a:latin typeface="Arial" pitchFamily="34" charset="0"/>
              <a:cs typeface="Arial" pitchFamily="34" charset="0"/>
            </a:endParaRPr>
          </a:p>
        </p:txBody>
      </p:sp>
    </p:spTree>
    <p:extLst>
      <p:ext uri="{BB962C8B-B14F-4D97-AF65-F5344CB8AC3E}">
        <p14:creationId xmlns:p14="http://schemas.microsoft.com/office/powerpoint/2010/main" val="3488704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548680"/>
            <a:ext cx="8352928" cy="6555641"/>
          </a:xfrm>
          <a:prstGeom prst="rect">
            <a:avLst/>
          </a:prstGeom>
          <a:noFill/>
        </p:spPr>
        <p:txBody>
          <a:bodyPr wrap="square" rtlCol="0">
            <a:spAutoFit/>
          </a:bodyPr>
          <a:lstStyle/>
          <a:p>
            <a:pPr>
              <a:lnSpc>
                <a:spcPct val="150000"/>
              </a:lnSpc>
            </a:pPr>
            <a:r>
              <a:rPr lang="es-ES" sz="2000" dirty="0">
                <a:latin typeface="Arial" pitchFamily="34" charset="0"/>
                <a:cs typeface="Arial" pitchFamily="34" charset="0"/>
              </a:rPr>
              <a:t>Es </a:t>
            </a:r>
            <a:r>
              <a:rPr lang="es-ES" sz="2000" dirty="0" smtClean="0">
                <a:latin typeface="Arial" pitchFamily="34" charset="0"/>
                <a:cs typeface="Arial" pitchFamily="34" charset="0"/>
              </a:rPr>
              <a:t>un proceso </a:t>
            </a:r>
            <a:r>
              <a:rPr lang="es-ES" sz="2000" dirty="0">
                <a:latin typeface="Arial" pitchFamily="34" charset="0"/>
                <a:cs typeface="Arial" pitchFamily="34" charset="0"/>
              </a:rPr>
              <a:t>inherentemente </a:t>
            </a:r>
            <a:r>
              <a:rPr lang="es-ES" sz="2000" b="1" dirty="0">
                <a:solidFill>
                  <a:srgbClr val="C00000"/>
                </a:solidFill>
                <a:latin typeface="Arial" pitchFamily="34" charset="0"/>
                <a:cs typeface="Arial" pitchFamily="34" charset="0"/>
              </a:rPr>
              <a:t>interactivo</a:t>
            </a:r>
            <a:r>
              <a:rPr lang="es-ES" sz="2000" dirty="0">
                <a:latin typeface="Arial" pitchFamily="34" charset="0"/>
                <a:cs typeface="Arial" pitchFamily="34" charset="0"/>
              </a:rPr>
              <a:t>, porque cuando los buscadores de </a:t>
            </a:r>
            <a:r>
              <a:rPr lang="es-ES" sz="2000" dirty="0" smtClean="0">
                <a:latin typeface="Arial" pitchFamily="34" charset="0"/>
                <a:cs typeface="Arial" pitchFamily="34" charset="0"/>
              </a:rPr>
              <a:t>información guían </a:t>
            </a:r>
            <a:r>
              <a:rPr lang="es-ES" sz="2000" dirty="0">
                <a:latin typeface="Arial" pitchFamily="34" charset="0"/>
                <a:cs typeface="Arial" pitchFamily="34" charset="0"/>
              </a:rPr>
              <a:t>su atención hacia la búsqueda, aceptan y se adaptan a los estímulos del </a:t>
            </a:r>
            <a:r>
              <a:rPr lang="es-ES" sz="2000" dirty="0" smtClean="0">
                <a:latin typeface="Arial" pitchFamily="34" charset="0"/>
                <a:cs typeface="Arial" pitchFamily="34" charset="0"/>
              </a:rPr>
              <a:t>proceso. Es un proceso reflexivo, intencional, dirigido a fines, en el cual se evalúan los </a:t>
            </a:r>
            <a:r>
              <a:rPr lang="es-ES" sz="2000" dirty="0">
                <a:latin typeface="Arial" pitchFamily="34" charset="0"/>
                <a:cs typeface="Arial" pitchFamily="34" charset="0"/>
              </a:rPr>
              <a:t>progresos de búsqueda y </a:t>
            </a:r>
            <a:r>
              <a:rPr lang="es-ES" sz="2000" dirty="0" smtClean="0">
                <a:latin typeface="Arial" pitchFamily="34" charset="0"/>
                <a:cs typeface="Arial" pitchFamily="34" charset="0"/>
              </a:rPr>
              <a:t>se evalúa </a:t>
            </a:r>
            <a:r>
              <a:rPr lang="es-ES" sz="2000" dirty="0">
                <a:latin typeface="Arial" pitchFamily="34" charset="0"/>
                <a:cs typeface="Arial" pitchFamily="34" charset="0"/>
              </a:rPr>
              <a:t>la eficacia de </a:t>
            </a:r>
            <a:r>
              <a:rPr lang="es-ES" sz="2000" dirty="0" smtClean="0">
                <a:latin typeface="Arial" pitchFamily="34" charset="0"/>
                <a:cs typeface="Arial" pitchFamily="34" charset="0"/>
              </a:rPr>
              <a:t>continuar buscando</a:t>
            </a:r>
            <a:r>
              <a:rPr lang="es-ES" sz="2000" dirty="0">
                <a:latin typeface="Arial" pitchFamily="34" charset="0"/>
                <a:cs typeface="Arial" pitchFamily="34" charset="0"/>
              </a:rPr>
              <a:t>. </a:t>
            </a:r>
            <a:endParaRPr lang="es-ES" sz="2000" dirty="0" smtClean="0">
              <a:latin typeface="Arial" pitchFamily="34" charset="0"/>
              <a:cs typeface="Arial" pitchFamily="34" charset="0"/>
            </a:endParaRPr>
          </a:p>
          <a:p>
            <a:pPr>
              <a:lnSpc>
                <a:spcPct val="150000"/>
              </a:lnSpc>
            </a:pPr>
            <a:r>
              <a:rPr lang="es-ES" sz="2000" dirty="0" smtClean="0">
                <a:latin typeface="Arial" pitchFamily="34" charset="0"/>
                <a:cs typeface="Arial" pitchFamily="34" charset="0"/>
              </a:rPr>
              <a:t>Por </a:t>
            </a:r>
            <a:r>
              <a:rPr lang="es-ES" sz="2000" dirty="0">
                <a:latin typeface="Arial" pitchFamily="34" charset="0"/>
                <a:cs typeface="Arial" pitchFamily="34" charset="0"/>
              </a:rPr>
              <a:t>consiguiente, es un proceso </a:t>
            </a:r>
            <a:r>
              <a:rPr lang="es-ES" sz="2000" b="1" dirty="0">
                <a:solidFill>
                  <a:srgbClr val="C00000"/>
                </a:solidFill>
                <a:latin typeface="Arial" pitchFamily="34" charset="0"/>
                <a:cs typeface="Arial" pitchFamily="34" charset="0"/>
              </a:rPr>
              <a:t>cibernético</a:t>
            </a:r>
            <a:r>
              <a:rPr lang="es-ES" sz="2000" dirty="0">
                <a:latin typeface="Arial" pitchFamily="34" charset="0"/>
                <a:cs typeface="Arial" pitchFamily="34" charset="0"/>
              </a:rPr>
              <a:t> en el cual el estado </a:t>
            </a:r>
            <a:r>
              <a:rPr lang="es-ES" sz="2000" dirty="0" smtClean="0">
                <a:latin typeface="Arial" pitchFamily="34" charset="0"/>
                <a:cs typeface="Arial" pitchFamily="34" charset="0"/>
              </a:rPr>
              <a:t>de conocimiento </a:t>
            </a:r>
            <a:r>
              <a:rPr lang="es-ES" sz="2000" dirty="0">
                <a:latin typeface="Arial" pitchFamily="34" charset="0"/>
                <a:cs typeface="Arial" pitchFamily="34" charset="0"/>
              </a:rPr>
              <a:t>cambia a través de las aportaciones, conclusiones y de </a:t>
            </a:r>
            <a:r>
              <a:rPr lang="es-ES" sz="2000" dirty="0" smtClean="0">
                <a:latin typeface="Arial" pitchFamily="34" charset="0"/>
                <a:cs typeface="Arial" pitchFamily="34" charset="0"/>
              </a:rPr>
              <a:t>la retroalimentación </a:t>
            </a:r>
            <a:r>
              <a:rPr lang="es-ES" sz="2000" dirty="0">
                <a:latin typeface="Arial" pitchFamily="34" charset="0"/>
                <a:cs typeface="Arial" pitchFamily="34" charset="0"/>
              </a:rPr>
              <a:t>de nueva información</a:t>
            </a:r>
            <a:r>
              <a:rPr lang="es-ES" sz="2000" dirty="0" smtClean="0">
                <a:latin typeface="Arial" pitchFamily="34" charset="0"/>
                <a:cs typeface="Arial" pitchFamily="34" charset="0"/>
              </a:rPr>
              <a:t>.</a:t>
            </a:r>
          </a:p>
          <a:p>
            <a:pPr>
              <a:lnSpc>
                <a:spcPct val="150000"/>
              </a:lnSpc>
            </a:pPr>
            <a:r>
              <a:rPr lang="es-ES" sz="2000" dirty="0" smtClean="0">
                <a:latin typeface="Arial" pitchFamily="34" charset="0"/>
                <a:cs typeface="Arial" pitchFamily="34" charset="0"/>
              </a:rPr>
              <a:t>Y es también un proceso </a:t>
            </a:r>
            <a:r>
              <a:rPr lang="es-ES" sz="2000" b="1" dirty="0" smtClean="0">
                <a:solidFill>
                  <a:srgbClr val="C00000"/>
                </a:solidFill>
                <a:latin typeface="Arial" pitchFamily="34" charset="0"/>
                <a:cs typeface="Arial" pitchFamily="34" charset="0"/>
              </a:rPr>
              <a:t>iterativo</a:t>
            </a:r>
            <a:r>
              <a:rPr lang="es-ES" sz="2000" dirty="0" smtClean="0">
                <a:latin typeface="Arial" pitchFamily="34" charset="0"/>
                <a:cs typeface="Arial" pitchFamily="34" charset="0"/>
              </a:rPr>
              <a:t>, del cual se aprende algo con cada respuesta que da el sistema, y con cada refinamiento de la búsqueda, atendiendo a las diversas expectativas de información. La información encontrada puede conducir a una nueva e inesperada dirección, disminuyendo la prioridad de una meta en favor de otra.</a:t>
            </a:r>
          </a:p>
          <a:p>
            <a:pPr>
              <a:lnSpc>
                <a:spcPct val="150000"/>
              </a:lnSpc>
            </a:pPr>
            <a:endParaRPr lang="es-ES" sz="2000" dirty="0">
              <a:latin typeface="Arial" pitchFamily="34" charset="0"/>
              <a:cs typeface="Arial" pitchFamily="34" charset="0"/>
            </a:endParaRPr>
          </a:p>
        </p:txBody>
      </p:sp>
    </p:spTree>
    <p:extLst>
      <p:ext uri="{BB962C8B-B14F-4D97-AF65-F5344CB8AC3E}">
        <p14:creationId xmlns:p14="http://schemas.microsoft.com/office/powerpoint/2010/main" val="41650499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764704"/>
            <a:ext cx="6840760" cy="3908762"/>
          </a:xfrm>
          <a:prstGeom prst="rect">
            <a:avLst/>
          </a:prstGeom>
          <a:noFill/>
        </p:spPr>
        <p:txBody>
          <a:bodyPr wrap="square" rtlCol="0">
            <a:spAutoFit/>
          </a:bodyPr>
          <a:lstStyle/>
          <a:p>
            <a:r>
              <a:rPr lang="es-ES" sz="2000" b="1" dirty="0" smtClean="0">
                <a:solidFill>
                  <a:schemeClr val="accent1">
                    <a:lumMod val="75000"/>
                  </a:schemeClr>
                </a:solidFill>
                <a:latin typeface="Arial" pitchFamily="34" charset="0"/>
                <a:cs typeface="Arial" pitchFamily="34" charset="0"/>
              </a:rPr>
              <a:t>Selección de Herramientas generales del web</a:t>
            </a:r>
          </a:p>
          <a:p>
            <a:endParaRPr lang="es-ES" sz="2000" b="1" dirty="0">
              <a:solidFill>
                <a:schemeClr val="accent1">
                  <a:lumMod val="75000"/>
                </a:schemeClr>
              </a:solidFill>
              <a:latin typeface="Arial" pitchFamily="34" charset="0"/>
              <a:cs typeface="Arial" pitchFamily="34" charset="0"/>
            </a:endParaRPr>
          </a:p>
          <a:p>
            <a:pPr marL="342900" indent="-342900">
              <a:buFont typeface="Wingdings" pitchFamily="2" charset="2"/>
              <a:buChar char="§"/>
            </a:pPr>
            <a:r>
              <a:rPr lang="es-ES" sz="2400" dirty="0" smtClean="0">
                <a:latin typeface="Arial" pitchFamily="34" charset="0"/>
                <a:cs typeface="Arial" pitchFamily="34" charset="0"/>
              </a:rPr>
              <a:t>Motores de búsqueda</a:t>
            </a:r>
          </a:p>
          <a:p>
            <a:pPr marL="342900" indent="-342900">
              <a:buFont typeface="Wingdings" pitchFamily="2" charset="2"/>
              <a:buChar char="§"/>
            </a:pPr>
            <a:endParaRPr lang="es-ES" sz="2400" dirty="0" smtClean="0">
              <a:latin typeface="Arial" pitchFamily="34" charset="0"/>
              <a:cs typeface="Arial" pitchFamily="34" charset="0"/>
            </a:endParaRPr>
          </a:p>
          <a:p>
            <a:pPr marL="342900" indent="-342900">
              <a:buFont typeface="Wingdings" pitchFamily="2" charset="2"/>
              <a:buChar char="§"/>
            </a:pPr>
            <a:r>
              <a:rPr lang="es-ES" sz="2400" dirty="0" smtClean="0">
                <a:latin typeface="Arial" pitchFamily="34" charset="0"/>
                <a:cs typeface="Arial" pitchFamily="34" charset="0"/>
              </a:rPr>
              <a:t>Metabuscadores</a:t>
            </a:r>
          </a:p>
          <a:p>
            <a:pPr marL="342900" indent="-342900">
              <a:buFont typeface="Wingdings" pitchFamily="2" charset="2"/>
              <a:buChar char="§"/>
            </a:pPr>
            <a:endParaRPr lang="es-ES" sz="2400" dirty="0" smtClean="0">
              <a:latin typeface="Arial" pitchFamily="34" charset="0"/>
              <a:cs typeface="Arial" pitchFamily="34" charset="0"/>
            </a:endParaRPr>
          </a:p>
          <a:p>
            <a:pPr marL="342900" indent="-342900">
              <a:buFont typeface="Wingdings" pitchFamily="2" charset="2"/>
              <a:buChar char="§"/>
            </a:pPr>
            <a:r>
              <a:rPr lang="es-ES" sz="2400" dirty="0" smtClean="0">
                <a:latin typeface="Arial" pitchFamily="34" charset="0"/>
                <a:cs typeface="Arial" pitchFamily="34" charset="0"/>
              </a:rPr>
              <a:t>Directorios de materias</a:t>
            </a:r>
          </a:p>
          <a:p>
            <a:pPr marL="342900" indent="-342900">
              <a:buFont typeface="Wingdings" pitchFamily="2" charset="2"/>
              <a:buChar char="§"/>
            </a:pPr>
            <a:endParaRPr lang="es-ES" sz="2400" dirty="0" smtClean="0">
              <a:latin typeface="Arial" pitchFamily="34" charset="0"/>
              <a:cs typeface="Arial" pitchFamily="34" charset="0"/>
            </a:endParaRPr>
          </a:p>
          <a:p>
            <a:pPr marL="342900" indent="-342900">
              <a:buFont typeface="Wingdings" pitchFamily="2" charset="2"/>
              <a:buChar char="§"/>
            </a:pPr>
            <a:r>
              <a:rPr lang="es-ES" sz="2400" dirty="0" smtClean="0">
                <a:latin typeface="Arial" pitchFamily="34" charset="0"/>
                <a:cs typeface="Arial" pitchFamily="34" charset="0"/>
              </a:rPr>
              <a:t>Guías de materias</a:t>
            </a:r>
          </a:p>
          <a:p>
            <a:pPr marL="342900" indent="-342900">
              <a:buFont typeface="Wingdings" pitchFamily="2" charset="2"/>
              <a:buChar char="§"/>
            </a:pPr>
            <a:endParaRPr lang="es-ES" sz="2000" b="1" dirty="0" smtClean="0">
              <a:solidFill>
                <a:schemeClr val="accent1">
                  <a:lumMod val="75000"/>
                </a:schemeClr>
              </a:solidFill>
              <a:latin typeface="Arial" pitchFamily="34" charset="0"/>
              <a:cs typeface="Arial" pitchFamily="34" charset="0"/>
            </a:endParaRPr>
          </a:p>
          <a:p>
            <a:pPr marL="342900" indent="-342900">
              <a:buFont typeface="Wingdings" pitchFamily="2" charset="2"/>
              <a:buChar char="§"/>
            </a:pPr>
            <a:endParaRPr lang="es-ES" sz="2000" b="1"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611488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6696744"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539552" y="476672"/>
            <a:ext cx="3636404" cy="646331"/>
          </a:xfrm>
          <a:prstGeom prst="rect">
            <a:avLst/>
          </a:prstGeom>
          <a:noFill/>
        </p:spPr>
        <p:txBody>
          <a:bodyPr wrap="square" rtlCol="0">
            <a:spAutoFit/>
          </a:bodyPr>
          <a:lstStyle/>
          <a:p>
            <a:r>
              <a:rPr lang="es-ES" dirty="0">
                <a:hlinkClick r:id="rId3"/>
              </a:rPr>
              <a:t>http://scholar.google.com.cu</a:t>
            </a:r>
            <a:r>
              <a:rPr lang="es-ES" dirty="0" smtClean="0">
                <a:hlinkClick r:id="rId3"/>
              </a:rPr>
              <a:t>/</a:t>
            </a:r>
            <a:endParaRPr lang="es-ES" dirty="0" smtClean="0"/>
          </a:p>
          <a:p>
            <a:endParaRPr lang="es-ES" dirty="0"/>
          </a:p>
        </p:txBody>
      </p:sp>
    </p:spTree>
    <p:extLst>
      <p:ext uri="{BB962C8B-B14F-4D97-AF65-F5344CB8AC3E}">
        <p14:creationId xmlns:p14="http://schemas.microsoft.com/office/powerpoint/2010/main" val="974345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7992888" cy="6201698"/>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Tipología de Búsquedas</a:t>
            </a:r>
          </a:p>
          <a:p>
            <a:pPr algn="ctr"/>
            <a:endParaRPr lang="es-ES" sz="2000" b="1" dirty="0">
              <a:solidFill>
                <a:srgbClr val="C00000"/>
              </a:solidFill>
              <a:latin typeface="Arial" pitchFamily="34" charset="0"/>
              <a:cs typeface="Arial" pitchFamily="34" charset="0"/>
            </a:endParaRPr>
          </a:p>
          <a:p>
            <a:pPr marL="285750" indent="-285750">
              <a:lnSpc>
                <a:spcPct val="150000"/>
              </a:lnSpc>
              <a:buFont typeface="Wingdings" pitchFamily="2" charset="2"/>
              <a:buChar char="q"/>
            </a:pPr>
            <a:r>
              <a:rPr lang="es-ES" i="1" dirty="0" smtClean="0">
                <a:latin typeface="Arial" pitchFamily="34" charset="0"/>
                <a:cs typeface="Arial" pitchFamily="34" charset="0"/>
              </a:rPr>
              <a:t>Búsquedas de elementos conocidos</a:t>
            </a:r>
            <a:r>
              <a:rPr lang="es-ES" dirty="0" smtClean="0">
                <a:latin typeface="Arial" pitchFamily="34" charset="0"/>
                <a:cs typeface="Arial" pitchFamily="34" charset="0"/>
              </a:rPr>
              <a:t>: Responden a preguntas bien definidas y con pocas, o una sola respuesta. Habitualmente se conoce dónde buscar. Se tiene alguna referencia del documento: título, autor. Utilizan en su respuesta: </a:t>
            </a:r>
            <a:r>
              <a:rPr lang="es-ES" u="sng" dirty="0" smtClean="0">
                <a:latin typeface="Arial" pitchFamily="34" charset="0"/>
                <a:cs typeface="Arial" pitchFamily="34" charset="0"/>
              </a:rPr>
              <a:t>catálogos de bibliotecas y bases de datos bibliográficas.</a:t>
            </a:r>
          </a:p>
          <a:p>
            <a:pPr marL="285750" indent="-285750">
              <a:lnSpc>
                <a:spcPct val="150000"/>
              </a:lnSpc>
              <a:buFont typeface="Wingdings" pitchFamily="2" charset="2"/>
              <a:buChar char="q"/>
            </a:pPr>
            <a:r>
              <a:rPr lang="es-ES" i="1" dirty="0" smtClean="0">
                <a:latin typeface="Arial" pitchFamily="34" charset="0"/>
                <a:cs typeface="Arial" pitchFamily="34" charset="0"/>
              </a:rPr>
              <a:t>Búsqueda temática: </a:t>
            </a:r>
            <a:r>
              <a:rPr lang="es-ES" dirty="0" smtClean="0">
                <a:latin typeface="Arial" pitchFamily="34" charset="0"/>
                <a:cs typeface="Arial" pitchFamily="34" charset="0"/>
              </a:rPr>
              <a:t>Se necesitan localizar documentos que se desconoce cómo solicitar a un servicio de información, suelen tratarse de temas complejos que articulan distintas variables o temas poco conocidos. Pueden subdividirse en tres categorías:</a:t>
            </a:r>
          </a:p>
          <a:p>
            <a:pPr marL="285750" indent="-285750">
              <a:lnSpc>
                <a:spcPct val="150000"/>
              </a:lnSpc>
              <a:buFont typeface="Arial" pitchFamily="34" charset="0"/>
              <a:buChar char="•"/>
            </a:pPr>
            <a:r>
              <a:rPr lang="es-ES" sz="1600" b="1" dirty="0" smtClean="0">
                <a:solidFill>
                  <a:srgbClr val="FF0000"/>
                </a:solidFill>
                <a:latin typeface="Arial" pitchFamily="34" charset="0"/>
                <a:cs typeface="Arial" pitchFamily="34" charset="0"/>
              </a:rPr>
              <a:t>Búsquedas  de información que ayudan a resolver una determinada solicitud que contribuye a la toma de decisiones. Suficiente con un dato factual o un único documento para resolver el problema.</a:t>
            </a:r>
          </a:p>
          <a:p>
            <a:pPr>
              <a:lnSpc>
                <a:spcPct val="150000"/>
              </a:lnSpc>
            </a:pPr>
            <a:r>
              <a:rPr lang="es-ES" sz="1600" b="1" dirty="0" smtClean="0">
                <a:solidFill>
                  <a:srgbClr val="FF0000"/>
                </a:solidFill>
                <a:latin typeface="Arial" pitchFamily="34" charset="0"/>
                <a:cs typeface="Arial" pitchFamily="34" charset="0"/>
              </a:rPr>
              <a:t> </a:t>
            </a:r>
            <a:endParaRPr lang="es-ES" sz="1600" b="1" dirty="0">
              <a:solidFill>
                <a:srgbClr val="FF0000"/>
              </a:solidFill>
              <a:latin typeface="Arial" pitchFamily="34" charset="0"/>
              <a:cs typeface="Arial" pitchFamily="34" charset="0"/>
            </a:endParaRPr>
          </a:p>
          <a:p>
            <a:endParaRPr lang="es-ES" b="1" dirty="0">
              <a:solidFill>
                <a:srgbClr val="C00000"/>
              </a:solidFill>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404665"/>
            <a:ext cx="1248138"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4023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20688"/>
            <a:ext cx="7920880" cy="5309146"/>
          </a:xfrm>
          <a:prstGeom prst="rect">
            <a:avLst/>
          </a:prstGeom>
          <a:noFill/>
        </p:spPr>
        <p:txBody>
          <a:bodyPr wrap="square" rtlCol="0">
            <a:spAutoFit/>
          </a:bodyPr>
          <a:lstStyle/>
          <a:p>
            <a:pPr marL="285750" indent="-285750" algn="just">
              <a:lnSpc>
                <a:spcPct val="150000"/>
              </a:lnSpc>
              <a:buFont typeface="Arial" pitchFamily="34" charset="0"/>
              <a:buChar char="•"/>
            </a:pPr>
            <a:r>
              <a:rPr lang="es-ES" sz="1600" b="1" dirty="0" smtClean="0">
                <a:solidFill>
                  <a:srgbClr val="FF0000"/>
                </a:solidFill>
                <a:latin typeface="Arial" pitchFamily="34" charset="0"/>
                <a:cs typeface="Arial" pitchFamily="34" charset="0"/>
              </a:rPr>
              <a:t>Búsqueda sobre lo publicado sobre un determinado tema. </a:t>
            </a:r>
            <a:r>
              <a:rPr lang="es-ES" sz="1600" dirty="0" smtClean="0">
                <a:solidFill>
                  <a:srgbClr val="FF0000"/>
                </a:solidFill>
                <a:latin typeface="Arial" pitchFamily="34" charset="0"/>
                <a:cs typeface="Arial" pitchFamily="34" charset="0"/>
              </a:rPr>
              <a:t>Se resuelve con una búsqueda retrospectiva. Son las búsquedas más frecuentes.</a:t>
            </a:r>
          </a:p>
          <a:p>
            <a:pPr marL="285750" indent="-285750" algn="just">
              <a:lnSpc>
                <a:spcPct val="150000"/>
              </a:lnSpc>
              <a:buFont typeface="Arial" pitchFamily="34" charset="0"/>
              <a:buChar char="•"/>
            </a:pPr>
            <a:r>
              <a:rPr lang="es-ES" sz="1600" b="1" dirty="0" smtClean="0">
                <a:solidFill>
                  <a:srgbClr val="FF0000"/>
                </a:solidFill>
                <a:latin typeface="Arial" pitchFamily="34" charset="0"/>
                <a:cs typeface="Arial" pitchFamily="34" charset="0"/>
              </a:rPr>
              <a:t>Búsqueda de conocimientos actualizados. </a:t>
            </a:r>
            <a:r>
              <a:rPr lang="es-ES" sz="1600" dirty="0" smtClean="0">
                <a:solidFill>
                  <a:srgbClr val="FF0000"/>
                </a:solidFill>
                <a:latin typeface="Arial" pitchFamily="34" charset="0"/>
                <a:cs typeface="Arial" pitchFamily="34" charset="0"/>
              </a:rPr>
              <a:t>Se resuelve con una búsqueda corriente, realizada después de una búsqueda retrospectiva.</a:t>
            </a:r>
          </a:p>
          <a:p>
            <a:pPr marL="285750" indent="-285750" algn="just">
              <a:lnSpc>
                <a:spcPct val="150000"/>
              </a:lnSpc>
              <a:buFont typeface="Wingdings" pitchFamily="2" charset="2"/>
              <a:buChar char="q"/>
            </a:pPr>
            <a:r>
              <a:rPr lang="es-ES" i="1" dirty="0" smtClean="0">
                <a:latin typeface="Arial" pitchFamily="34" charset="0"/>
                <a:cs typeface="Arial" pitchFamily="34" charset="0"/>
              </a:rPr>
              <a:t>Búsqueda exploratoria</a:t>
            </a:r>
            <a:r>
              <a:rPr lang="es-ES" dirty="0" smtClean="0">
                <a:latin typeface="Arial" pitchFamily="34" charset="0"/>
                <a:cs typeface="Arial" pitchFamily="34" charset="0"/>
              </a:rPr>
              <a:t>: Se desconoce exactamente lo que se quiere encontrar, el tema de búsqueda es amplio y la expectativa es conocer algo en términos generales o introducirse en un tema.</a:t>
            </a:r>
          </a:p>
          <a:p>
            <a:pPr marL="285750" indent="-285750" algn="just">
              <a:lnSpc>
                <a:spcPct val="150000"/>
              </a:lnSpc>
              <a:buFont typeface="Wingdings" pitchFamily="2" charset="2"/>
              <a:buChar char="q"/>
            </a:pPr>
            <a:r>
              <a:rPr lang="es-ES" i="1" dirty="0" smtClean="0">
                <a:latin typeface="Arial" pitchFamily="34" charset="0"/>
                <a:cs typeface="Arial" pitchFamily="34" charset="0"/>
              </a:rPr>
              <a:t>Búsqueda global: </a:t>
            </a:r>
            <a:r>
              <a:rPr lang="es-ES" dirty="0" smtClean="0">
                <a:latin typeface="Arial" pitchFamily="34" charset="0"/>
                <a:cs typeface="Arial" pitchFamily="34" charset="0"/>
              </a:rPr>
              <a:t>Conocer con profundidad un tema</a:t>
            </a:r>
            <a:r>
              <a:rPr lang="es-ES" i="1" dirty="0" smtClean="0">
                <a:latin typeface="Arial" pitchFamily="34" charset="0"/>
                <a:cs typeface="Arial" pitchFamily="34" charset="0"/>
              </a:rPr>
              <a:t>. Se trata de inspeccionar todos los aspectos y detalles de una materia, para lo cual en la consulta se incluirán términos relacionados. </a:t>
            </a:r>
          </a:p>
          <a:p>
            <a:pPr marL="285750" indent="-285750" algn="just">
              <a:lnSpc>
                <a:spcPct val="150000"/>
              </a:lnSpc>
              <a:buFont typeface="Wingdings" pitchFamily="2" charset="2"/>
              <a:buChar char="q"/>
            </a:pPr>
            <a:r>
              <a:rPr lang="es-ES" i="1" dirty="0" smtClean="0">
                <a:latin typeface="Arial" pitchFamily="34" charset="0"/>
                <a:cs typeface="Arial" pitchFamily="34" charset="0"/>
              </a:rPr>
              <a:t>Búsquedas personalizadas y búsquedas delegadas.</a:t>
            </a:r>
          </a:p>
          <a:p>
            <a:pPr marL="285750" indent="-285750" algn="just">
              <a:lnSpc>
                <a:spcPct val="150000"/>
              </a:lnSpc>
              <a:buFont typeface="Wingdings" pitchFamily="2" charset="2"/>
              <a:buChar char="q"/>
            </a:pPr>
            <a:r>
              <a:rPr lang="es-ES" i="1" dirty="0" smtClean="0">
                <a:latin typeface="Arial" pitchFamily="34" charset="0"/>
                <a:cs typeface="Arial" pitchFamily="34" charset="0"/>
              </a:rPr>
              <a:t>Búsquedas manuales.</a:t>
            </a:r>
          </a:p>
          <a:p>
            <a:pPr marL="285750" indent="-285750" algn="just">
              <a:lnSpc>
                <a:spcPct val="150000"/>
              </a:lnSpc>
              <a:buFont typeface="Wingdings" pitchFamily="2" charset="2"/>
              <a:buChar char="q"/>
            </a:pPr>
            <a:r>
              <a:rPr lang="es-ES" i="1" dirty="0" smtClean="0">
                <a:latin typeface="Arial" pitchFamily="34" charset="0"/>
                <a:cs typeface="Arial" pitchFamily="34" charset="0"/>
              </a:rPr>
              <a:t>Búsqueda automatizadas online y offline.</a:t>
            </a:r>
            <a:endParaRPr lang="es-ES" i="1" dirty="0">
              <a:latin typeface="Arial" pitchFamily="34" charset="0"/>
              <a:cs typeface="Arial" pitchFamily="34" charset="0"/>
            </a:endParaRPr>
          </a:p>
        </p:txBody>
      </p:sp>
    </p:spTree>
    <p:extLst>
      <p:ext uri="{BB962C8B-B14F-4D97-AF65-F5344CB8AC3E}">
        <p14:creationId xmlns:p14="http://schemas.microsoft.com/office/powerpoint/2010/main" val="2958812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39552" y="692696"/>
            <a:ext cx="7992888" cy="3600986"/>
          </a:xfrm>
          <a:prstGeom prst="rect">
            <a:avLst/>
          </a:prstGeom>
          <a:noFill/>
        </p:spPr>
        <p:txBody>
          <a:bodyPr wrap="square" rtlCol="0">
            <a:spAutoFit/>
          </a:bodyPr>
          <a:lstStyle/>
          <a:p>
            <a:pPr algn="ctr"/>
            <a:r>
              <a:rPr lang="es-ES" sz="2400" dirty="0" smtClean="0">
                <a:solidFill>
                  <a:srgbClr val="C00000"/>
                </a:solidFill>
                <a:latin typeface="Arial" pitchFamily="34" charset="0"/>
                <a:cs typeface="Arial" pitchFamily="34" charset="0"/>
              </a:rPr>
              <a:t>Estrategia de Búsqueda</a:t>
            </a:r>
          </a:p>
          <a:p>
            <a:pPr algn="ctr"/>
            <a:endParaRPr lang="es-ES" sz="2400"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Es un plan ideal de interrogación de una base de datos a llevar a cabo para obtener con la mayor rapidez, economía, exhaustividad y pertinencia posible la información deseada.</a:t>
            </a:r>
          </a:p>
          <a:p>
            <a:pPr algn="just">
              <a:lnSpc>
                <a:spcPct val="150000"/>
              </a:lnSpc>
            </a:pPr>
            <a:endParaRPr lang="es-ES" sz="2400" dirty="0">
              <a:latin typeface="Arial" pitchFamily="34" charset="0"/>
              <a:cs typeface="Arial" pitchFamily="34" charset="0"/>
            </a:endParaRPr>
          </a:p>
        </p:txBody>
      </p:sp>
      <p:sp>
        <p:nvSpPr>
          <p:cNvPr id="4" name="3 Rectángulo"/>
          <p:cNvSpPr/>
          <p:nvPr/>
        </p:nvSpPr>
        <p:spPr>
          <a:xfrm>
            <a:off x="827584" y="3789040"/>
            <a:ext cx="7488832"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27584" y="3933056"/>
            <a:ext cx="7704856" cy="1754326"/>
          </a:xfrm>
          <a:prstGeom prst="rect">
            <a:avLst/>
          </a:prstGeom>
          <a:noFill/>
        </p:spPr>
        <p:txBody>
          <a:bodyPr wrap="square" rtlCol="0">
            <a:spAutoFit/>
          </a:bodyPr>
          <a:lstStyle/>
          <a:p>
            <a:r>
              <a:rPr lang="es-ES" dirty="0"/>
              <a:t>Que sigas </a:t>
            </a:r>
            <a:r>
              <a:rPr lang="es-ES" i="1" dirty="0"/>
              <a:t>métodos</a:t>
            </a:r>
            <a:r>
              <a:rPr lang="es-ES" dirty="0"/>
              <a:t>, o </a:t>
            </a:r>
            <a:r>
              <a:rPr lang="es-ES" i="1" dirty="0"/>
              <a:t>reglas</a:t>
            </a:r>
            <a:r>
              <a:rPr lang="es-ES" dirty="0"/>
              <a:t>, </a:t>
            </a:r>
            <a:r>
              <a:rPr lang="es-ES" dirty="0" smtClean="0"/>
              <a:t>no </a:t>
            </a:r>
            <a:r>
              <a:rPr lang="es-ES" dirty="0"/>
              <a:t>significa que se puedan dar </a:t>
            </a:r>
            <a:r>
              <a:rPr lang="es-ES" i="1" dirty="0" smtClean="0"/>
              <a:t>recetas</a:t>
            </a:r>
            <a:r>
              <a:rPr lang="es-ES" dirty="0" smtClean="0"/>
              <a:t>. </a:t>
            </a:r>
            <a:r>
              <a:rPr lang="es-ES" b="1" dirty="0"/>
              <a:t>No hay recetas </a:t>
            </a:r>
            <a:r>
              <a:rPr lang="es-ES" dirty="0"/>
              <a:t>para encontrar buena información. Ni </a:t>
            </a:r>
            <a:r>
              <a:rPr lang="es-ES" dirty="0" smtClean="0"/>
              <a:t>se aplican en todas las búsquedas, las mismas estrategias. Siempre tiene </a:t>
            </a:r>
            <a:r>
              <a:rPr lang="es-ES" dirty="0"/>
              <a:t>que entrar en juego tu capacidad de pensar, de juzgar, de analizar, de ponderar…Y de aprender significativamente. </a:t>
            </a:r>
          </a:p>
        </p:txBody>
      </p:sp>
    </p:spTree>
    <p:extLst>
      <p:ext uri="{BB962C8B-B14F-4D97-AF65-F5344CB8AC3E}">
        <p14:creationId xmlns:p14="http://schemas.microsoft.com/office/powerpoint/2010/main" val="2412174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11560" y="764704"/>
            <a:ext cx="7704856" cy="5324535"/>
          </a:xfrm>
          <a:prstGeom prst="rect">
            <a:avLst/>
          </a:prstGeom>
          <a:noFill/>
        </p:spPr>
        <p:txBody>
          <a:bodyPr wrap="square" rtlCol="0">
            <a:spAutoFit/>
          </a:bodyPr>
          <a:lstStyle/>
          <a:p>
            <a:r>
              <a:rPr lang="es-ES" sz="2000" b="1" dirty="0" smtClean="0">
                <a:solidFill>
                  <a:srgbClr val="C00000"/>
                </a:solidFill>
                <a:latin typeface="Arial" pitchFamily="34" charset="0"/>
                <a:cs typeface="Arial" pitchFamily="34" charset="0"/>
              </a:rPr>
              <a:t>Etapas para llevar a cabo un Proceso de Búsqueda</a:t>
            </a:r>
          </a:p>
          <a:p>
            <a:endParaRPr lang="es-ES" sz="2000" b="1" dirty="0">
              <a:solidFill>
                <a:srgbClr val="C00000"/>
              </a:solidFill>
              <a:latin typeface="Arial" pitchFamily="34" charset="0"/>
              <a:cs typeface="Arial" pitchFamily="34" charset="0"/>
            </a:endParaRPr>
          </a:p>
          <a:p>
            <a:r>
              <a:rPr lang="es-ES" sz="2000" b="1" dirty="0" smtClean="0">
                <a:solidFill>
                  <a:srgbClr val="C00000"/>
                </a:solidFill>
                <a:latin typeface="Arial" pitchFamily="34" charset="0"/>
                <a:cs typeface="Arial" pitchFamily="34" charset="0"/>
              </a:rPr>
              <a:t> </a:t>
            </a:r>
            <a:endParaRPr lang="es-ES" sz="2000" dirty="0"/>
          </a:p>
          <a:p>
            <a:pPr marL="342900" indent="-342900">
              <a:buFont typeface="Wingdings" pitchFamily="2" charset="2"/>
              <a:buChar char="q"/>
            </a:pPr>
            <a:r>
              <a:rPr lang="es-ES" sz="2000" b="1" dirty="0">
                <a:solidFill>
                  <a:srgbClr val="002060"/>
                </a:solidFill>
              </a:rPr>
              <a:t>Definir bien el problema </a:t>
            </a:r>
            <a:endParaRPr lang="es-ES" sz="2000" b="1" dirty="0" smtClean="0">
              <a:solidFill>
                <a:srgbClr val="002060"/>
              </a:solidFill>
            </a:endParaRPr>
          </a:p>
          <a:p>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Escoger </a:t>
            </a:r>
            <a:r>
              <a:rPr lang="es-ES" sz="2000" b="1" dirty="0">
                <a:solidFill>
                  <a:srgbClr val="002060"/>
                </a:solidFill>
              </a:rPr>
              <a:t>términos de búsqueda </a:t>
            </a:r>
            <a:endParaRPr lang="es-ES" sz="2000" b="1" dirty="0" smtClean="0">
              <a:solidFill>
                <a:srgbClr val="002060"/>
              </a:solidFill>
            </a:endParaRPr>
          </a:p>
          <a:p>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Plantear </a:t>
            </a:r>
            <a:r>
              <a:rPr lang="es-ES" sz="2000" b="1" dirty="0">
                <a:solidFill>
                  <a:srgbClr val="002060"/>
                </a:solidFill>
              </a:rPr>
              <a:t>la búsqueda en inglés </a:t>
            </a:r>
            <a:endParaRPr lang="es-ES" sz="2000" b="1" dirty="0" smtClean="0">
              <a:solidFill>
                <a:srgbClr val="002060"/>
              </a:solidFill>
            </a:endParaRPr>
          </a:p>
          <a:p>
            <a:pPr marL="342900" indent="-342900">
              <a:buFont typeface="Wingdings" pitchFamily="2" charset="2"/>
              <a:buChar char="q"/>
            </a:pPr>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Seleccionar </a:t>
            </a:r>
            <a:r>
              <a:rPr lang="es-ES" sz="2000" b="1" dirty="0">
                <a:solidFill>
                  <a:srgbClr val="002060"/>
                </a:solidFill>
              </a:rPr>
              <a:t>herramientas de búsqueda </a:t>
            </a:r>
            <a:endParaRPr lang="es-ES" sz="2000" b="1" dirty="0" smtClean="0">
              <a:solidFill>
                <a:srgbClr val="002060"/>
              </a:solidFill>
            </a:endParaRPr>
          </a:p>
          <a:p>
            <a:pPr marL="342900" indent="-342900">
              <a:buFont typeface="Wingdings" pitchFamily="2" charset="2"/>
              <a:buChar char="q"/>
            </a:pPr>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Ejecutar </a:t>
            </a:r>
            <a:r>
              <a:rPr lang="es-ES" sz="2000" b="1" dirty="0">
                <a:solidFill>
                  <a:srgbClr val="002060"/>
                </a:solidFill>
              </a:rPr>
              <a:t>la búsqueda </a:t>
            </a:r>
            <a:endParaRPr lang="es-ES" sz="2000" b="1" dirty="0" smtClean="0">
              <a:solidFill>
                <a:srgbClr val="002060"/>
              </a:solidFill>
            </a:endParaRPr>
          </a:p>
          <a:p>
            <a:pPr marL="342900" indent="-342900">
              <a:buFont typeface="Wingdings" pitchFamily="2" charset="2"/>
              <a:buChar char="q"/>
            </a:pPr>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Evaluar </a:t>
            </a:r>
            <a:r>
              <a:rPr lang="es-ES" sz="2000" b="1" dirty="0">
                <a:solidFill>
                  <a:srgbClr val="002060"/>
                </a:solidFill>
              </a:rPr>
              <a:t>resultados y reconducir la búsqueda </a:t>
            </a:r>
            <a:endParaRPr lang="es-ES" sz="2000" b="1" dirty="0" smtClean="0">
              <a:solidFill>
                <a:srgbClr val="002060"/>
              </a:solidFill>
            </a:endParaRPr>
          </a:p>
          <a:p>
            <a:endParaRPr lang="es-ES" sz="2000" dirty="0">
              <a:solidFill>
                <a:srgbClr val="002060"/>
              </a:solidFill>
            </a:endParaRPr>
          </a:p>
          <a:p>
            <a:pPr marL="342900" indent="-342900">
              <a:buFont typeface="Wingdings" pitchFamily="2" charset="2"/>
              <a:buChar char="q"/>
            </a:pPr>
            <a:r>
              <a:rPr lang="es-ES" sz="2000" b="1" dirty="0" smtClean="0">
                <a:solidFill>
                  <a:srgbClr val="002060"/>
                </a:solidFill>
              </a:rPr>
              <a:t>Elegir </a:t>
            </a:r>
            <a:r>
              <a:rPr lang="es-ES" sz="2000" b="1" dirty="0">
                <a:solidFill>
                  <a:srgbClr val="002060"/>
                </a:solidFill>
              </a:rPr>
              <a:t>y reunir referencias y documentos </a:t>
            </a:r>
            <a:endParaRPr lang="es-ES" sz="2000" dirty="0">
              <a:solidFill>
                <a:srgbClr val="002060"/>
              </a:solidFill>
            </a:endParaRPr>
          </a:p>
          <a:p>
            <a:pPr marL="342900" indent="-342900">
              <a:buFont typeface="Wingdings" pitchFamily="2" charset="2"/>
              <a:buChar char="q"/>
            </a:pPr>
            <a:endParaRPr lang="es-ES" sz="20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249263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620688"/>
            <a:ext cx="7848872" cy="4401205"/>
          </a:xfrm>
          <a:prstGeom prst="rect">
            <a:avLst/>
          </a:prstGeom>
          <a:noFill/>
        </p:spPr>
        <p:txBody>
          <a:bodyPr wrap="square" rtlCol="0">
            <a:spAutoFit/>
          </a:bodyPr>
          <a:lstStyle/>
          <a:p>
            <a:pPr algn="ctr"/>
            <a:r>
              <a:rPr lang="es-ES" sz="2000" b="1" dirty="0" smtClean="0">
                <a:solidFill>
                  <a:srgbClr val="C00000"/>
                </a:solidFill>
                <a:latin typeface="Arial" pitchFamily="34" charset="0"/>
                <a:cs typeface="Arial" pitchFamily="34" charset="0"/>
              </a:rPr>
              <a:t>Definir bien el problema</a:t>
            </a:r>
          </a:p>
          <a:p>
            <a:endParaRPr lang="es-ES" sz="2000" dirty="0">
              <a:solidFill>
                <a:srgbClr val="C00000"/>
              </a:solidFill>
              <a:latin typeface="Arial" pitchFamily="34" charset="0"/>
              <a:cs typeface="Arial" pitchFamily="34" charset="0"/>
            </a:endParaRPr>
          </a:p>
          <a:p>
            <a:pPr algn="just">
              <a:lnSpc>
                <a:spcPct val="150000"/>
              </a:lnSpc>
            </a:pPr>
            <a:r>
              <a:rPr lang="es-ES" sz="2000" dirty="0"/>
              <a:t>Consiste en los preparativos, en </a:t>
            </a:r>
            <a:r>
              <a:rPr lang="es-ES" sz="2000" dirty="0" smtClean="0"/>
              <a:t>aclararse </a:t>
            </a:r>
            <a:r>
              <a:rPr lang="es-ES" sz="2000" dirty="0"/>
              <a:t>sobre lo que </a:t>
            </a:r>
            <a:r>
              <a:rPr lang="es-ES" sz="2000" dirty="0" smtClean="0"/>
              <a:t>busca, </a:t>
            </a:r>
            <a:r>
              <a:rPr lang="es-ES" sz="2000" dirty="0"/>
              <a:t>en plantear adecuadamente </a:t>
            </a:r>
            <a:r>
              <a:rPr lang="es-ES" sz="2000" dirty="0" smtClean="0"/>
              <a:t>su </a:t>
            </a:r>
            <a:r>
              <a:rPr lang="es-ES" sz="2000" i="1" dirty="0">
                <a:solidFill>
                  <a:srgbClr val="FF0000"/>
                </a:solidFill>
                <a:latin typeface="Arial" pitchFamily="34" charset="0"/>
                <a:cs typeface="Arial" pitchFamily="34" charset="0"/>
              </a:rPr>
              <a:t>necesidad de información. </a:t>
            </a:r>
            <a:r>
              <a:rPr lang="es-ES" sz="2000" i="1" dirty="0" smtClean="0">
                <a:latin typeface="Arial" pitchFamily="34" charset="0"/>
                <a:cs typeface="Arial" pitchFamily="34" charset="0"/>
              </a:rPr>
              <a:t>Debe definir una cobertura de información en el tiempo, delimitar lo que ya conoce sobre el tema, si se conoce autores especializados en el tema, qué clases de documentos les interesa. Debe dejar claro los distintos puntos de vista desde los cuales puede enfocarse el tema, confrontar lo conocido, con lo desconocido. </a:t>
            </a:r>
            <a:endParaRPr lang="es-ES" sz="2000" i="1" dirty="0">
              <a:latin typeface="Arial" pitchFamily="34" charset="0"/>
              <a:cs typeface="Arial" pitchFamily="34" charset="0"/>
            </a:endParaRPr>
          </a:p>
        </p:txBody>
      </p:sp>
    </p:spTree>
    <p:extLst>
      <p:ext uri="{BB962C8B-B14F-4D97-AF65-F5344CB8AC3E}">
        <p14:creationId xmlns:p14="http://schemas.microsoft.com/office/powerpoint/2010/main" val="3791810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908720"/>
            <a:ext cx="6115291" cy="400110"/>
          </a:xfrm>
          <a:prstGeom prst="rect">
            <a:avLst/>
          </a:prstGeom>
        </p:spPr>
        <p:txBody>
          <a:bodyPr wrap="square">
            <a:spAutoFit/>
          </a:bodyPr>
          <a:lstStyle/>
          <a:p>
            <a:pPr algn="ctr"/>
            <a:r>
              <a:rPr lang="es-ES" sz="2000" b="1" dirty="0">
                <a:solidFill>
                  <a:srgbClr val="C00000"/>
                </a:solidFill>
                <a:latin typeface="Arial" pitchFamily="34" charset="0"/>
                <a:cs typeface="Arial" pitchFamily="34" charset="0"/>
              </a:rPr>
              <a:t>Escoger términos de búsqueda </a:t>
            </a:r>
          </a:p>
        </p:txBody>
      </p:sp>
      <p:sp>
        <p:nvSpPr>
          <p:cNvPr id="4" name="3 CuadroTexto"/>
          <p:cNvSpPr txBox="1"/>
          <p:nvPr/>
        </p:nvSpPr>
        <p:spPr>
          <a:xfrm>
            <a:off x="539552" y="1628800"/>
            <a:ext cx="8064896" cy="2949525"/>
          </a:xfrm>
          <a:prstGeom prst="rect">
            <a:avLst/>
          </a:prstGeom>
          <a:noFill/>
        </p:spPr>
        <p:txBody>
          <a:bodyPr wrap="square" rtlCol="0">
            <a:spAutoFit/>
          </a:bodyPr>
          <a:lstStyle/>
          <a:p>
            <a:pPr algn="just">
              <a:lnSpc>
                <a:spcPct val="150000"/>
              </a:lnSpc>
            </a:pPr>
            <a:r>
              <a:rPr lang="es-ES" dirty="0" smtClean="0">
                <a:latin typeface="Arial" pitchFamily="34" charset="0"/>
                <a:cs typeface="Arial" pitchFamily="34" charset="0"/>
              </a:rPr>
              <a:t>Formular la búsqueda en </a:t>
            </a:r>
            <a:r>
              <a:rPr lang="es-ES" i="1" dirty="0" smtClean="0">
                <a:latin typeface="Arial" pitchFamily="34" charset="0"/>
                <a:cs typeface="Arial" pitchFamily="34" charset="0"/>
              </a:rPr>
              <a:t>términos de búsqueda adecuados y representativos.</a:t>
            </a:r>
            <a:r>
              <a:rPr lang="es-ES" dirty="0">
                <a:latin typeface="Arial" pitchFamily="34" charset="0"/>
                <a:cs typeface="Arial" pitchFamily="34" charset="0"/>
              </a:rPr>
              <a:t> Una vez delimitado el problema, piensa en los términos de búsqueda y haz una lista o esquema con todos los que se te ocurran. Aprovecha las consultas</a:t>
            </a:r>
            <a:r>
              <a:rPr lang="es-ES" b="1" dirty="0">
                <a:latin typeface="Arial" pitchFamily="34" charset="0"/>
                <a:cs typeface="Arial" pitchFamily="34" charset="0"/>
              </a:rPr>
              <a:t> </a:t>
            </a:r>
            <a:r>
              <a:rPr lang="es-ES" dirty="0" smtClean="0">
                <a:latin typeface="Arial" pitchFamily="34" charset="0"/>
                <a:cs typeface="Arial" pitchFamily="34" charset="0"/>
              </a:rPr>
              <a:t>iniciales </a:t>
            </a:r>
            <a:r>
              <a:rPr lang="es-ES" dirty="0">
                <a:latin typeface="Arial" pitchFamily="34" charset="0"/>
                <a:cs typeface="Arial" pitchFamily="34" charset="0"/>
              </a:rPr>
              <a:t>en Internet u otras fuentes, para captar terminología. </a:t>
            </a:r>
            <a:endParaRPr lang="es-ES" dirty="0" smtClean="0">
              <a:latin typeface="Arial" pitchFamily="34" charset="0"/>
              <a:cs typeface="Arial" pitchFamily="34" charset="0"/>
            </a:endParaRPr>
          </a:p>
          <a:p>
            <a:pPr algn="just">
              <a:lnSpc>
                <a:spcPct val="150000"/>
              </a:lnSpc>
            </a:pPr>
            <a:endParaRPr lang="es-ES" i="1" dirty="0" smtClean="0">
              <a:latin typeface="Arial" pitchFamily="34" charset="0"/>
              <a:cs typeface="Arial" pitchFamily="34" charset="0"/>
            </a:endParaRPr>
          </a:p>
          <a:p>
            <a:pPr>
              <a:lnSpc>
                <a:spcPct val="150000"/>
              </a:lnSpc>
            </a:pPr>
            <a:endParaRPr lang="es-ES"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7" y="3861048"/>
            <a:ext cx="784887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34449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1056</TotalTime>
  <Words>2572</Words>
  <Application>Microsoft Office PowerPoint</Application>
  <PresentationFormat>Presentación en pantalla (4:3)</PresentationFormat>
  <Paragraphs>206</Paragraphs>
  <Slides>31</Slides>
  <Notes>1</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Aspecto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Niurka de la Vara</dc:creator>
  <cp:lastModifiedBy>admin</cp:lastModifiedBy>
  <cp:revision>91</cp:revision>
  <dcterms:created xsi:type="dcterms:W3CDTF">2017-03-29T14:14:19Z</dcterms:created>
  <dcterms:modified xsi:type="dcterms:W3CDTF">2024-11-12T16:59:39Z</dcterms:modified>
</cp:coreProperties>
</file>