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83" r:id="rId4"/>
    <p:sldId id="284" r:id="rId5"/>
    <p:sldId id="285" r:id="rId6"/>
    <p:sldId id="288" r:id="rId7"/>
    <p:sldId id="290" r:id="rId8"/>
    <p:sldId id="291" r:id="rId9"/>
    <p:sldId id="292" r:id="rId10"/>
    <p:sldId id="293" r:id="rId11"/>
    <p:sldId id="294" r:id="rId12"/>
    <p:sldId id="295" r:id="rId13"/>
    <p:sldId id="296" r:id="rId14"/>
    <p:sldId id="297" r:id="rId15"/>
    <p:sldId id="298" r:id="rId16"/>
    <p:sldId id="260" r:id="rId17"/>
    <p:sldId id="259" r:id="rId18"/>
    <p:sldId id="261" r:id="rId19"/>
    <p:sldId id="273" r:id="rId20"/>
    <p:sldId id="287" r:id="rId2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F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226" autoAdjust="0"/>
  </p:normalViewPr>
  <p:slideViewPr>
    <p:cSldViewPr snapToGrid="0">
      <p:cViewPr>
        <p:scale>
          <a:sx n="42" d="100"/>
          <a:sy n="42" d="100"/>
        </p:scale>
        <p:origin x="-240" y="-17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CAFE78-A94E-4A36-9322-CFA4956958F5}" type="datetimeFigureOut">
              <a:rPr lang="es-MX" smtClean="0"/>
              <a:t>12/11/2024</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80160A-C334-42B2-A22F-4F08F2B893B6}" type="slidenum">
              <a:rPr lang="es-MX" smtClean="0"/>
              <a:t>‹Nº›</a:t>
            </a:fld>
            <a:endParaRPr lang="es-MX"/>
          </a:p>
        </p:txBody>
      </p:sp>
    </p:spTree>
    <p:extLst>
      <p:ext uri="{BB962C8B-B14F-4D97-AF65-F5344CB8AC3E}">
        <p14:creationId xmlns:p14="http://schemas.microsoft.com/office/powerpoint/2010/main" val="4072729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solidFill>
                  <a:srgbClr val="595959"/>
                </a:solidFill>
                <a:latin typeface="Arial" panose="020B0604020202020204" pitchFamily="34" charset="0"/>
                <a:cs typeface="Arial" panose="020B0604020202020204" pitchFamily="34" charset="0"/>
              </a:rPr>
              <a:t>El avance vertiginoso de las tecnologías de la información y las comunicaciones, que se inició en la segunda mitad del pasado siglo, matiza el mundo actual y a una sociedad que ha dado en llamarse sociedad de la información. En ella, una parte importante del esfuerzo del hombre se ha concentrado en la producción, manejo y uso de la información. El surgimiento, desarrollo y expansión de la informática y las telecomunicaciones, ha supuesto una revolución sin precedentes en el mundo.</a:t>
            </a:r>
            <a:r>
              <a:rPr lang="es-MX" sz="1200" baseline="30000" dirty="0" smtClean="0">
                <a:solidFill>
                  <a:srgbClr val="595959"/>
                </a:solidFill>
                <a:latin typeface="Arial" panose="020B0604020202020204" pitchFamily="34" charset="0"/>
                <a:cs typeface="Arial" panose="020B0604020202020204" pitchFamily="34" charset="0"/>
              </a:rPr>
              <a:t> </a:t>
            </a:r>
            <a:r>
              <a:rPr lang="es-MX" sz="1200" dirty="0" smtClean="0">
                <a:solidFill>
                  <a:srgbClr val="595959"/>
                </a:solidFill>
                <a:latin typeface="Arial" panose="020B0604020202020204" pitchFamily="34" charset="0"/>
                <a:cs typeface="Arial" panose="020B0604020202020204" pitchFamily="34" charset="0"/>
              </a:rPr>
              <a:t>Internet, su mayor exponente, se ha convertido en una gran biblioteca caótica que crece continua y aceleradamente.</a:t>
            </a:r>
            <a:endParaRPr lang="es-MX" sz="1200" dirty="0" smtClean="0">
              <a:latin typeface="Arial" panose="020B0604020202020204" pitchFamily="34" charset="0"/>
              <a:cs typeface="Arial" panose="020B0604020202020204" pitchFamily="34" charset="0"/>
            </a:endParaRPr>
          </a:p>
          <a:p>
            <a:endParaRPr lang="es-ES" dirty="0"/>
          </a:p>
        </p:txBody>
      </p:sp>
      <p:sp>
        <p:nvSpPr>
          <p:cNvPr id="4" name="Marcador de número de diapositiva 3"/>
          <p:cNvSpPr>
            <a:spLocks noGrp="1"/>
          </p:cNvSpPr>
          <p:nvPr>
            <p:ph type="sldNum" sz="quarter" idx="10"/>
          </p:nvPr>
        </p:nvSpPr>
        <p:spPr/>
        <p:txBody>
          <a:bodyPr/>
          <a:lstStyle/>
          <a:p>
            <a:fld id="{6280160A-C334-42B2-A22F-4F08F2B893B6}" type="slidenum">
              <a:rPr lang="es-MX" smtClean="0"/>
              <a:t>2</a:t>
            </a:fld>
            <a:endParaRPr lang="es-MX"/>
          </a:p>
        </p:txBody>
      </p:sp>
    </p:spTree>
    <p:extLst>
      <p:ext uri="{BB962C8B-B14F-4D97-AF65-F5344CB8AC3E}">
        <p14:creationId xmlns:p14="http://schemas.microsoft.com/office/powerpoint/2010/main" val="1127002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74AA728A-0A6B-4409-A528-ADFED40C938F}" type="datetimeFigureOut">
              <a:rPr lang="es-MX" smtClean="0"/>
              <a:t>12/11/2024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895A5CF-B773-4510-95C1-2A6D13421BD5}" type="slidenum">
              <a:rPr lang="es-MX" smtClean="0"/>
              <a:t>‹Nº›</a:t>
            </a:fld>
            <a:endParaRPr lang="es-MX"/>
          </a:p>
        </p:txBody>
      </p:sp>
    </p:spTree>
    <p:extLst>
      <p:ext uri="{BB962C8B-B14F-4D97-AF65-F5344CB8AC3E}">
        <p14:creationId xmlns:p14="http://schemas.microsoft.com/office/powerpoint/2010/main" val="4250533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4AA728A-0A6B-4409-A528-ADFED40C938F}" type="datetimeFigureOut">
              <a:rPr lang="es-MX" smtClean="0"/>
              <a:t>12/11/2024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895A5CF-B773-4510-95C1-2A6D13421BD5}" type="slidenum">
              <a:rPr lang="es-MX" smtClean="0"/>
              <a:t>‹Nº›</a:t>
            </a:fld>
            <a:endParaRPr lang="es-MX"/>
          </a:p>
        </p:txBody>
      </p:sp>
    </p:spTree>
    <p:extLst>
      <p:ext uri="{BB962C8B-B14F-4D97-AF65-F5344CB8AC3E}">
        <p14:creationId xmlns:p14="http://schemas.microsoft.com/office/powerpoint/2010/main" val="3844995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4AA728A-0A6B-4409-A528-ADFED40C938F}" type="datetimeFigureOut">
              <a:rPr lang="es-MX" smtClean="0"/>
              <a:t>12/11/2024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895A5CF-B773-4510-95C1-2A6D13421BD5}" type="slidenum">
              <a:rPr lang="es-MX" smtClean="0"/>
              <a:t>‹Nº›</a:t>
            </a:fld>
            <a:endParaRPr lang="es-MX"/>
          </a:p>
        </p:txBody>
      </p:sp>
    </p:spTree>
    <p:extLst>
      <p:ext uri="{BB962C8B-B14F-4D97-AF65-F5344CB8AC3E}">
        <p14:creationId xmlns:p14="http://schemas.microsoft.com/office/powerpoint/2010/main" val="2654531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4AA728A-0A6B-4409-A528-ADFED40C938F}" type="datetimeFigureOut">
              <a:rPr lang="es-MX" smtClean="0"/>
              <a:t>12/11/2024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895A5CF-B773-4510-95C1-2A6D13421BD5}" type="slidenum">
              <a:rPr lang="es-MX" smtClean="0"/>
              <a:t>‹Nº›</a:t>
            </a:fld>
            <a:endParaRPr lang="es-MX"/>
          </a:p>
        </p:txBody>
      </p:sp>
    </p:spTree>
    <p:extLst>
      <p:ext uri="{BB962C8B-B14F-4D97-AF65-F5344CB8AC3E}">
        <p14:creationId xmlns:p14="http://schemas.microsoft.com/office/powerpoint/2010/main" val="2520862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74AA728A-0A6B-4409-A528-ADFED40C938F}" type="datetimeFigureOut">
              <a:rPr lang="es-MX" smtClean="0"/>
              <a:t>12/11/2024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895A5CF-B773-4510-95C1-2A6D13421BD5}" type="slidenum">
              <a:rPr lang="es-MX" smtClean="0"/>
              <a:t>‹Nº›</a:t>
            </a:fld>
            <a:endParaRPr lang="es-MX"/>
          </a:p>
        </p:txBody>
      </p:sp>
    </p:spTree>
    <p:extLst>
      <p:ext uri="{BB962C8B-B14F-4D97-AF65-F5344CB8AC3E}">
        <p14:creationId xmlns:p14="http://schemas.microsoft.com/office/powerpoint/2010/main" val="120566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74AA728A-0A6B-4409-A528-ADFED40C938F}" type="datetimeFigureOut">
              <a:rPr lang="es-MX" smtClean="0"/>
              <a:t>12/11/2024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895A5CF-B773-4510-95C1-2A6D13421BD5}" type="slidenum">
              <a:rPr lang="es-MX" smtClean="0"/>
              <a:t>‹Nº›</a:t>
            </a:fld>
            <a:endParaRPr lang="es-MX"/>
          </a:p>
        </p:txBody>
      </p:sp>
    </p:spTree>
    <p:extLst>
      <p:ext uri="{BB962C8B-B14F-4D97-AF65-F5344CB8AC3E}">
        <p14:creationId xmlns:p14="http://schemas.microsoft.com/office/powerpoint/2010/main" val="829873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74AA728A-0A6B-4409-A528-ADFED40C938F}" type="datetimeFigureOut">
              <a:rPr lang="es-MX" smtClean="0"/>
              <a:t>12/11/2024</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B895A5CF-B773-4510-95C1-2A6D13421BD5}" type="slidenum">
              <a:rPr lang="es-MX" smtClean="0"/>
              <a:t>‹Nº›</a:t>
            </a:fld>
            <a:endParaRPr lang="es-MX"/>
          </a:p>
        </p:txBody>
      </p:sp>
    </p:spTree>
    <p:extLst>
      <p:ext uri="{BB962C8B-B14F-4D97-AF65-F5344CB8AC3E}">
        <p14:creationId xmlns:p14="http://schemas.microsoft.com/office/powerpoint/2010/main" val="2809242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74AA728A-0A6B-4409-A528-ADFED40C938F}" type="datetimeFigureOut">
              <a:rPr lang="es-MX" smtClean="0"/>
              <a:t>12/11/2024</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B895A5CF-B773-4510-95C1-2A6D13421BD5}" type="slidenum">
              <a:rPr lang="es-MX" smtClean="0"/>
              <a:t>‹Nº›</a:t>
            </a:fld>
            <a:endParaRPr lang="es-MX"/>
          </a:p>
        </p:txBody>
      </p:sp>
    </p:spTree>
    <p:extLst>
      <p:ext uri="{BB962C8B-B14F-4D97-AF65-F5344CB8AC3E}">
        <p14:creationId xmlns:p14="http://schemas.microsoft.com/office/powerpoint/2010/main" val="2658072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4AA728A-0A6B-4409-A528-ADFED40C938F}" type="datetimeFigureOut">
              <a:rPr lang="es-MX" smtClean="0"/>
              <a:t>12/11/2024</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B895A5CF-B773-4510-95C1-2A6D13421BD5}" type="slidenum">
              <a:rPr lang="es-MX" smtClean="0"/>
              <a:t>‹Nº›</a:t>
            </a:fld>
            <a:endParaRPr lang="es-MX"/>
          </a:p>
        </p:txBody>
      </p:sp>
    </p:spTree>
    <p:extLst>
      <p:ext uri="{BB962C8B-B14F-4D97-AF65-F5344CB8AC3E}">
        <p14:creationId xmlns:p14="http://schemas.microsoft.com/office/powerpoint/2010/main" val="2675941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4AA728A-0A6B-4409-A528-ADFED40C938F}" type="datetimeFigureOut">
              <a:rPr lang="es-MX" smtClean="0"/>
              <a:t>12/11/2024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895A5CF-B773-4510-95C1-2A6D13421BD5}" type="slidenum">
              <a:rPr lang="es-MX" smtClean="0"/>
              <a:t>‹Nº›</a:t>
            </a:fld>
            <a:endParaRPr lang="es-MX"/>
          </a:p>
        </p:txBody>
      </p:sp>
    </p:spTree>
    <p:extLst>
      <p:ext uri="{BB962C8B-B14F-4D97-AF65-F5344CB8AC3E}">
        <p14:creationId xmlns:p14="http://schemas.microsoft.com/office/powerpoint/2010/main" val="3237434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4AA728A-0A6B-4409-A528-ADFED40C938F}" type="datetimeFigureOut">
              <a:rPr lang="es-MX" smtClean="0"/>
              <a:t>12/11/2024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895A5CF-B773-4510-95C1-2A6D13421BD5}" type="slidenum">
              <a:rPr lang="es-MX" smtClean="0"/>
              <a:t>‹Nº›</a:t>
            </a:fld>
            <a:endParaRPr lang="es-MX"/>
          </a:p>
        </p:txBody>
      </p:sp>
    </p:spTree>
    <p:extLst>
      <p:ext uri="{BB962C8B-B14F-4D97-AF65-F5344CB8AC3E}">
        <p14:creationId xmlns:p14="http://schemas.microsoft.com/office/powerpoint/2010/main" val="10436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AA728A-0A6B-4409-A528-ADFED40C938F}" type="datetimeFigureOut">
              <a:rPr lang="es-MX" smtClean="0"/>
              <a:t>12/11/2024</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5A5CF-B773-4510-95C1-2A6D13421BD5}" type="slidenum">
              <a:rPr lang="es-MX" smtClean="0"/>
              <a:t>‹Nº›</a:t>
            </a:fld>
            <a:endParaRPr lang="es-MX"/>
          </a:p>
        </p:txBody>
      </p:sp>
    </p:spTree>
    <p:extLst>
      <p:ext uri="{BB962C8B-B14F-4D97-AF65-F5344CB8AC3E}">
        <p14:creationId xmlns:p14="http://schemas.microsoft.com/office/powerpoint/2010/main" val="547215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iah.bmn.sld.cu/cgi-bin/wxis.exe/iah/?IsisScript=iah/iah.xis&amp;lang=E&amp;base=cumed" TargetMode="Externa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lacs.bvsalud.org/es/" TargetMode="Externa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earch.ebscohost.com/Community.aspx?authtype=ip&amp;ugt=723731163C1635673716359632453E1227E363D36713699367E327E330133603&amp;stsug=AiejKKmqYDj7YeG7Immz94oNzJxLLEgTnS9rjveJ4pgeOfHTG2C2p1W0xcKEuKRtWivnnOuGwljIud3JsryoKi3a7Hu8XNxMiiMdIF6e6bjPxFiIfqKC0d0nipq_JD58KMR2OFHpX7i-BgpfAv-pMyB5kYjwb2gSppVrvciiX1hbSrk&amp;IsAdminMobile=N&amp;encid=22D731263C3635173786350632953C47377373C377C379C377C377C370C376C33013&amp;selectServicesToken=AycniNFYqHi2e-uf2VIx7j7VuPX_qA2UFVkq6QxuVswTAangNaNv1_-rRBU9DfIbHjJTXiEtfpSCWDCN-EgqPKFQ6hEAXB9FJCb8LFhKd6pKxtnUcmpvAbJJ105CZLo4Xu6H8Ib6dg4TR0OMLUc7PVSUL3DZ-LZH6bKug7bmoV38scFXi8Cxr4Dnu6lNZrBIklz5vd6s206jir72IOpUkCvBQVyNNwkJ2Tse81jtN5SK09tGbwf_QFl-0H-DP4fyLVLBXYA_R5epa2aeuxfnyImCD1knS97dGbb4NJdgygZVRqfseHkemE677cP-iMhb3nkUxGEByMlYBbfWIYGYHKHO7di_HyY6B1Q" TargetMode="Externa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clinicalkey.es/" TargetMode="Externa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97953" y="1396352"/>
            <a:ext cx="10655897" cy="646331"/>
          </a:xfrm>
          <a:prstGeom prst="rect">
            <a:avLst/>
          </a:prstGeom>
        </p:spPr>
        <p:txBody>
          <a:bodyPr wrap="square">
            <a:spAutoFit/>
          </a:bodyPr>
          <a:lstStyle/>
          <a:p>
            <a:pPr algn="ctr"/>
            <a:r>
              <a:rPr lang="es-ES" sz="3600" b="1" dirty="0">
                <a:latin typeface="Arial" panose="020B0604020202020204" pitchFamily="34" charset="0"/>
                <a:ea typeface="Times New Roman" panose="02020603050405020304" pitchFamily="18" charset="0"/>
              </a:rPr>
              <a:t>Selección y uso de herramientas de búsqueda</a:t>
            </a:r>
            <a:endParaRPr lang="es-MX" sz="3600" dirty="0"/>
          </a:p>
        </p:txBody>
      </p:sp>
      <p:grpSp>
        <p:nvGrpSpPr>
          <p:cNvPr id="3" name="Group 5879"/>
          <p:cNvGrpSpPr/>
          <p:nvPr/>
        </p:nvGrpSpPr>
        <p:grpSpPr>
          <a:xfrm>
            <a:off x="7528178" y="4140457"/>
            <a:ext cx="4663822" cy="2717543"/>
            <a:chOff x="-4317" y="9148"/>
            <a:chExt cx="4664075" cy="2717800"/>
          </a:xfrm>
        </p:grpSpPr>
        <p:pic>
          <p:nvPicPr>
            <p:cNvPr id="8" name="Picture 5924"/>
            <p:cNvPicPr/>
            <p:nvPr/>
          </p:nvPicPr>
          <p:blipFill>
            <a:blip r:embed="rId2"/>
            <a:stretch>
              <a:fillRect/>
            </a:stretch>
          </p:blipFill>
          <p:spPr>
            <a:xfrm>
              <a:off x="-4317" y="9148"/>
              <a:ext cx="4664075" cy="2717800"/>
            </a:xfrm>
            <a:prstGeom prst="rect">
              <a:avLst/>
            </a:prstGeom>
          </p:spPr>
        </p:pic>
        <p:pic>
          <p:nvPicPr>
            <p:cNvPr id="9" name="Picture 5925"/>
            <p:cNvPicPr/>
            <p:nvPr/>
          </p:nvPicPr>
          <p:blipFill>
            <a:blip r:embed="rId3"/>
            <a:stretch>
              <a:fillRect/>
            </a:stretch>
          </p:blipFill>
          <p:spPr>
            <a:xfrm>
              <a:off x="497332" y="313948"/>
              <a:ext cx="4162425" cy="2413000"/>
            </a:xfrm>
            <a:prstGeom prst="rect">
              <a:avLst/>
            </a:prstGeom>
          </p:spPr>
        </p:pic>
        <p:pic>
          <p:nvPicPr>
            <p:cNvPr id="10" name="Picture 5926"/>
            <p:cNvPicPr/>
            <p:nvPr/>
          </p:nvPicPr>
          <p:blipFill>
            <a:blip r:embed="rId4"/>
            <a:stretch>
              <a:fillRect/>
            </a:stretch>
          </p:blipFill>
          <p:spPr>
            <a:xfrm>
              <a:off x="998982" y="606048"/>
              <a:ext cx="3660775" cy="2120900"/>
            </a:xfrm>
            <a:prstGeom prst="rect">
              <a:avLst/>
            </a:prstGeom>
          </p:spPr>
        </p:pic>
        <p:pic>
          <p:nvPicPr>
            <p:cNvPr id="11" name="Picture 37"/>
            <p:cNvPicPr/>
            <p:nvPr/>
          </p:nvPicPr>
          <p:blipFill>
            <a:blip r:embed="rId5"/>
            <a:stretch>
              <a:fillRect/>
            </a:stretch>
          </p:blipFill>
          <p:spPr>
            <a:xfrm>
              <a:off x="3340226" y="1817882"/>
              <a:ext cx="1079754" cy="511302"/>
            </a:xfrm>
            <a:prstGeom prst="rect">
              <a:avLst/>
            </a:prstGeom>
          </p:spPr>
        </p:pic>
      </p:grpSp>
      <p:grpSp>
        <p:nvGrpSpPr>
          <p:cNvPr id="4" name="Group 5880"/>
          <p:cNvGrpSpPr/>
          <p:nvPr/>
        </p:nvGrpSpPr>
        <p:grpSpPr>
          <a:xfrm rot="5400000">
            <a:off x="-2338441" y="2338441"/>
            <a:ext cx="5502254" cy="825372"/>
            <a:chOff x="0" y="-5587"/>
            <a:chExt cx="5502275" cy="825500"/>
          </a:xfrm>
        </p:grpSpPr>
        <p:pic>
          <p:nvPicPr>
            <p:cNvPr id="5" name="Picture 5927"/>
            <p:cNvPicPr/>
            <p:nvPr/>
          </p:nvPicPr>
          <p:blipFill>
            <a:blip r:embed="rId6"/>
            <a:stretch>
              <a:fillRect/>
            </a:stretch>
          </p:blipFill>
          <p:spPr>
            <a:xfrm>
              <a:off x="0" y="-5587"/>
              <a:ext cx="5502275" cy="825500"/>
            </a:xfrm>
            <a:prstGeom prst="rect">
              <a:avLst/>
            </a:prstGeom>
          </p:spPr>
        </p:pic>
        <p:pic>
          <p:nvPicPr>
            <p:cNvPr id="6" name="Picture 5928"/>
            <p:cNvPicPr/>
            <p:nvPr/>
          </p:nvPicPr>
          <p:blipFill>
            <a:blip r:embed="rId7"/>
            <a:stretch>
              <a:fillRect/>
            </a:stretch>
          </p:blipFill>
          <p:spPr>
            <a:xfrm>
              <a:off x="0" y="273812"/>
              <a:ext cx="4826000" cy="546100"/>
            </a:xfrm>
            <a:prstGeom prst="rect">
              <a:avLst/>
            </a:prstGeom>
          </p:spPr>
        </p:pic>
        <p:pic>
          <p:nvPicPr>
            <p:cNvPr id="7" name="Picture 5929"/>
            <p:cNvPicPr/>
            <p:nvPr/>
          </p:nvPicPr>
          <p:blipFill>
            <a:blip r:embed="rId8"/>
            <a:stretch>
              <a:fillRect/>
            </a:stretch>
          </p:blipFill>
          <p:spPr>
            <a:xfrm>
              <a:off x="0" y="492887"/>
              <a:ext cx="4235450" cy="327025"/>
            </a:xfrm>
            <a:prstGeom prst="rect">
              <a:avLst/>
            </a:prstGeom>
          </p:spPr>
        </p:pic>
      </p:grpSp>
      <p:grpSp>
        <p:nvGrpSpPr>
          <p:cNvPr id="12" name="Group 5880"/>
          <p:cNvGrpSpPr/>
          <p:nvPr/>
        </p:nvGrpSpPr>
        <p:grpSpPr>
          <a:xfrm>
            <a:off x="0" y="6032628"/>
            <a:ext cx="5502254" cy="825372"/>
            <a:chOff x="0" y="-5587"/>
            <a:chExt cx="5502275" cy="825500"/>
          </a:xfrm>
        </p:grpSpPr>
        <p:pic>
          <p:nvPicPr>
            <p:cNvPr id="13" name="Picture 5927"/>
            <p:cNvPicPr/>
            <p:nvPr/>
          </p:nvPicPr>
          <p:blipFill>
            <a:blip r:embed="rId6"/>
            <a:stretch>
              <a:fillRect/>
            </a:stretch>
          </p:blipFill>
          <p:spPr>
            <a:xfrm>
              <a:off x="0" y="-5587"/>
              <a:ext cx="5502275" cy="825500"/>
            </a:xfrm>
            <a:prstGeom prst="rect">
              <a:avLst/>
            </a:prstGeom>
          </p:spPr>
        </p:pic>
        <p:pic>
          <p:nvPicPr>
            <p:cNvPr id="14" name="Picture 5928"/>
            <p:cNvPicPr/>
            <p:nvPr/>
          </p:nvPicPr>
          <p:blipFill>
            <a:blip r:embed="rId7"/>
            <a:stretch>
              <a:fillRect/>
            </a:stretch>
          </p:blipFill>
          <p:spPr>
            <a:xfrm>
              <a:off x="0" y="273812"/>
              <a:ext cx="4826000" cy="546100"/>
            </a:xfrm>
            <a:prstGeom prst="rect">
              <a:avLst/>
            </a:prstGeom>
          </p:spPr>
        </p:pic>
        <p:pic>
          <p:nvPicPr>
            <p:cNvPr id="15" name="Picture 5929"/>
            <p:cNvPicPr/>
            <p:nvPr/>
          </p:nvPicPr>
          <p:blipFill>
            <a:blip r:embed="rId8"/>
            <a:stretch>
              <a:fillRect/>
            </a:stretch>
          </p:blipFill>
          <p:spPr>
            <a:xfrm>
              <a:off x="0" y="492887"/>
              <a:ext cx="4235450" cy="327025"/>
            </a:xfrm>
            <a:prstGeom prst="rect">
              <a:avLst/>
            </a:prstGeom>
          </p:spPr>
        </p:pic>
      </p:grpSp>
      <p:sp>
        <p:nvSpPr>
          <p:cNvPr id="16" name="CuadroTexto 15"/>
          <p:cNvSpPr txBox="1"/>
          <p:nvPr/>
        </p:nvSpPr>
        <p:spPr>
          <a:xfrm>
            <a:off x="3462357" y="3622157"/>
            <a:ext cx="7108962" cy="830997"/>
          </a:xfrm>
          <a:prstGeom prst="rect">
            <a:avLst/>
          </a:prstGeom>
          <a:noFill/>
        </p:spPr>
        <p:txBody>
          <a:bodyPr wrap="square" rtlCol="0">
            <a:spAutoFit/>
          </a:bodyPr>
          <a:lstStyle/>
          <a:p>
            <a:r>
              <a:rPr lang="es-ES" sz="2400" b="1" dirty="0" smtClean="0">
                <a:latin typeface="Arial" panose="020B0604020202020204" pitchFamily="34" charset="0"/>
                <a:cs typeface="Arial" panose="020B0604020202020204" pitchFamily="34" charset="0"/>
              </a:rPr>
              <a:t>Profesoras: </a:t>
            </a:r>
            <a:r>
              <a:rPr lang="es-ES" sz="2400" dirty="0" err="1" smtClean="0">
                <a:latin typeface="Arial" panose="020B0604020202020204" pitchFamily="34" charset="0"/>
                <a:cs typeface="Arial" panose="020B0604020202020204" pitchFamily="34" charset="0"/>
              </a:rPr>
              <a:t>MsC</a:t>
            </a:r>
            <a:r>
              <a:rPr lang="es-ES" sz="2400" dirty="0" smtClean="0">
                <a:latin typeface="Arial" panose="020B0604020202020204" pitchFamily="34" charset="0"/>
                <a:cs typeface="Arial" panose="020B0604020202020204" pitchFamily="34" charset="0"/>
              </a:rPr>
              <a:t>. Ania López Duque</a:t>
            </a:r>
          </a:p>
          <a:p>
            <a:r>
              <a:rPr lang="es-ES" sz="2400" dirty="0">
                <a:latin typeface="Arial" panose="020B0604020202020204" pitchFamily="34" charset="0"/>
                <a:cs typeface="Arial" panose="020B0604020202020204" pitchFamily="34" charset="0"/>
              </a:rPr>
              <a:t> </a:t>
            </a:r>
            <a:r>
              <a:rPr lang="es-ES" sz="2400" dirty="0" smtClean="0">
                <a:latin typeface="Arial" panose="020B0604020202020204" pitchFamily="34" charset="0"/>
                <a:cs typeface="Arial" panose="020B0604020202020204" pitchFamily="34" charset="0"/>
              </a:rPr>
              <a:t>                       Lic. </a:t>
            </a:r>
            <a:r>
              <a:rPr lang="es-ES" sz="2400" dirty="0" err="1" smtClean="0">
                <a:latin typeface="Arial" panose="020B0604020202020204" pitchFamily="34" charset="0"/>
                <a:cs typeface="Arial" panose="020B0604020202020204" pitchFamily="34" charset="0"/>
              </a:rPr>
              <a:t>Yenisbell</a:t>
            </a:r>
            <a:r>
              <a:rPr lang="es-ES" sz="2400" dirty="0" smtClean="0">
                <a:latin typeface="Arial" panose="020B0604020202020204" pitchFamily="34" charset="0"/>
                <a:cs typeface="Arial" panose="020B0604020202020204" pitchFamily="34" charset="0"/>
              </a:rPr>
              <a:t> Sánchez</a:t>
            </a:r>
            <a:endParaRPr lang="es-E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87097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040310" y="707554"/>
            <a:ext cx="9218240" cy="5262979"/>
          </a:xfrm>
          <a:prstGeom prst="rect">
            <a:avLst/>
          </a:prstGeom>
          <a:noFill/>
        </p:spPr>
        <p:txBody>
          <a:bodyPr wrap="square" rtlCol="0">
            <a:spAutoFit/>
          </a:bodyPr>
          <a:lstStyle/>
          <a:p>
            <a:pPr algn="ctr"/>
            <a:r>
              <a:rPr lang="es-ES" sz="2400" b="1" dirty="0">
                <a:solidFill>
                  <a:srgbClr val="C00000"/>
                </a:solidFill>
                <a:latin typeface="Arial" pitchFamily="34" charset="0"/>
                <a:cs typeface="Arial" pitchFamily="34" charset="0"/>
              </a:rPr>
              <a:t>¿Cómo elegir las herramientas? </a:t>
            </a:r>
            <a:endParaRPr lang="es-ES" sz="2400" b="1" dirty="0" smtClean="0">
              <a:solidFill>
                <a:srgbClr val="C00000"/>
              </a:solidFill>
              <a:latin typeface="Arial" pitchFamily="34" charset="0"/>
              <a:cs typeface="Arial" pitchFamily="34" charset="0"/>
            </a:endParaRPr>
          </a:p>
          <a:p>
            <a:pPr algn="ctr"/>
            <a:endParaRPr lang="es-ES" sz="2400" dirty="0">
              <a:solidFill>
                <a:srgbClr val="C00000"/>
              </a:solidFill>
              <a:latin typeface="Arial" pitchFamily="34" charset="0"/>
              <a:cs typeface="Arial" pitchFamily="34" charset="0"/>
            </a:endParaRPr>
          </a:p>
          <a:p>
            <a:pPr algn="just">
              <a:lnSpc>
                <a:spcPct val="150000"/>
              </a:lnSpc>
            </a:pPr>
            <a:r>
              <a:rPr lang="es-ES" sz="2400" dirty="0">
                <a:latin typeface="Arial" pitchFamily="34" charset="0"/>
                <a:cs typeface="Arial" pitchFamily="34" charset="0"/>
              </a:rPr>
              <a:t>Debes tener en cuenta para qué sirve cada una de ellas: ¿qué materias abarcan?, ¿qué tipos de contenidos o documentos incluyen?, ¿de qué época y lugar es la información que cubren?, ¿son selectivas o exhaustivas recogiendo documentos?, ¿qué información ofrecen de cada documento?, ¿incluyen enlace a los textos completos</a:t>
            </a:r>
            <a:r>
              <a:rPr lang="es-ES" sz="2400" dirty="0" smtClean="0">
                <a:latin typeface="Arial" pitchFamily="34" charset="0"/>
                <a:cs typeface="Arial" pitchFamily="34" charset="0"/>
              </a:rPr>
              <a:t>?, ¿qué lenguaje de búsqueda utiliza?, ¿da la posibilidad de utilizar operadores booleanos?, ¿en qué idioma aparece la información ?, ¿brinda opciones de ayuda?. etc</a:t>
            </a:r>
            <a:r>
              <a:rPr lang="es-ES" sz="2400" dirty="0">
                <a:latin typeface="Arial" pitchFamily="34" charset="0"/>
                <a:cs typeface="Arial" pitchFamily="34" charset="0"/>
              </a:rPr>
              <a:t>. </a:t>
            </a: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2"/>
            <a:stretch>
              <a:fillRect/>
            </a:stretch>
          </p:blipFill>
          <p:spPr>
            <a:xfrm>
              <a:off x="0" y="-5587"/>
              <a:ext cx="5502275" cy="825500"/>
            </a:xfrm>
            <a:prstGeom prst="rect">
              <a:avLst/>
            </a:prstGeom>
          </p:spPr>
        </p:pic>
        <p:pic>
          <p:nvPicPr>
            <p:cNvPr id="5" name="Picture 5928"/>
            <p:cNvPicPr/>
            <p:nvPr/>
          </p:nvPicPr>
          <p:blipFill>
            <a:blip r:embed="rId3"/>
            <a:stretch>
              <a:fillRect/>
            </a:stretch>
          </p:blipFill>
          <p:spPr>
            <a:xfrm>
              <a:off x="0" y="273812"/>
              <a:ext cx="4826000" cy="546100"/>
            </a:xfrm>
            <a:prstGeom prst="rect">
              <a:avLst/>
            </a:prstGeom>
          </p:spPr>
        </p:pic>
        <p:pic>
          <p:nvPicPr>
            <p:cNvPr id="6"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38862275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530152" y="464096"/>
            <a:ext cx="9728398" cy="6186309"/>
          </a:xfrm>
          <a:prstGeom prst="rect">
            <a:avLst/>
          </a:prstGeom>
          <a:noFill/>
        </p:spPr>
        <p:txBody>
          <a:bodyPr wrap="square" rtlCol="0">
            <a:spAutoFit/>
          </a:bodyPr>
          <a:lstStyle/>
          <a:p>
            <a:pPr marL="342900" indent="-342900" algn="ctr">
              <a:buFont typeface="Wingdings" pitchFamily="2" charset="2"/>
              <a:buChar char="q"/>
            </a:pPr>
            <a:r>
              <a:rPr lang="es-ES" sz="2400" b="1" dirty="0">
                <a:solidFill>
                  <a:srgbClr val="002060"/>
                </a:solidFill>
                <a:latin typeface="Arial" panose="020B0604020202020204" pitchFamily="34" charset="0"/>
                <a:cs typeface="Arial" panose="020B0604020202020204" pitchFamily="34" charset="0"/>
              </a:rPr>
              <a:t>Ejecutar la búsqueda</a:t>
            </a:r>
          </a:p>
          <a:p>
            <a:pPr algn="ctr"/>
            <a:endParaRPr lang="es-ES" sz="2400" b="1" dirty="0" smtClean="0">
              <a:solidFill>
                <a:srgbClr val="C00000"/>
              </a:solidFill>
              <a:latin typeface="Arial" pitchFamily="34" charset="0"/>
              <a:cs typeface="Arial" pitchFamily="34" charset="0"/>
            </a:endParaRPr>
          </a:p>
          <a:p>
            <a:pPr algn="just">
              <a:lnSpc>
                <a:spcPct val="150000"/>
              </a:lnSpc>
            </a:pPr>
            <a:r>
              <a:rPr lang="es-ES" sz="2400" dirty="0" smtClean="0">
                <a:latin typeface="Arial" panose="020B0604020202020204" pitchFamily="34" charset="0"/>
                <a:cs typeface="Arial" panose="020B0604020202020204" pitchFamily="34" charset="0"/>
              </a:rPr>
              <a:t>Debe aprovechar </a:t>
            </a:r>
            <a:r>
              <a:rPr lang="es-ES" sz="2400" dirty="0">
                <a:latin typeface="Arial" panose="020B0604020202020204" pitchFamily="34" charset="0"/>
                <a:cs typeface="Arial" panose="020B0604020202020204" pitchFamily="34" charset="0"/>
              </a:rPr>
              <a:t>bien el software o </a:t>
            </a:r>
            <a:r>
              <a:rPr lang="es-ES" sz="2400" b="1" dirty="0">
                <a:latin typeface="Arial" panose="020B0604020202020204" pitchFamily="34" charset="0"/>
                <a:cs typeface="Arial" panose="020B0604020202020204" pitchFamily="34" charset="0"/>
              </a:rPr>
              <a:t>interfaz de consulta </a:t>
            </a:r>
            <a:r>
              <a:rPr lang="es-ES" sz="2400" dirty="0">
                <a:latin typeface="Arial" panose="020B0604020202020204" pitchFamily="34" charset="0"/>
                <a:cs typeface="Arial" panose="020B0604020202020204" pitchFamily="34" charset="0"/>
              </a:rPr>
              <a:t>de la herramienta que </a:t>
            </a:r>
            <a:r>
              <a:rPr lang="es-ES" sz="2400" dirty="0" smtClean="0">
                <a:latin typeface="Arial" panose="020B0604020202020204" pitchFamily="34" charset="0"/>
                <a:cs typeface="Arial" panose="020B0604020202020204" pitchFamily="34" charset="0"/>
              </a:rPr>
              <a:t>use. </a:t>
            </a:r>
          </a:p>
          <a:p>
            <a:pPr algn="just">
              <a:lnSpc>
                <a:spcPct val="150000"/>
              </a:lnSpc>
            </a:pPr>
            <a:r>
              <a:rPr lang="es-ES" sz="2400" dirty="0" smtClean="0">
                <a:latin typeface="Arial" panose="020B0604020202020204" pitchFamily="34" charset="0"/>
                <a:cs typeface="Arial" panose="020B0604020202020204" pitchFamily="34" charset="0"/>
              </a:rPr>
              <a:t>Aunque </a:t>
            </a:r>
            <a:r>
              <a:rPr lang="es-ES" sz="2400" dirty="0">
                <a:latin typeface="Arial" panose="020B0604020202020204" pitchFamily="34" charset="0"/>
                <a:cs typeface="Arial" panose="020B0604020202020204" pitchFamily="34" charset="0"/>
              </a:rPr>
              <a:t>todas comparten elementos comunes, cada una tiene sus propias </a:t>
            </a:r>
            <a:r>
              <a:rPr lang="es-ES" sz="2400" dirty="0" smtClean="0">
                <a:latin typeface="Arial" panose="020B0604020202020204" pitchFamily="34" charset="0"/>
                <a:cs typeface="Arial" panose="020B0604020202020204" pitchFamily="34" charset="0"/>
              </a:rPr>
              <a:t>características.</a:t>
            </a:r>
          </a:p>
          <a:p>
            <a:pPr algn="just">
              <a:lnSpc>
                <a:spcPct val="150000"/>
              </a:lnSpc>
            </a:pPr>
            <a:r>
              <a:rPr lang="es-ES" sz="2400" dirty="0" smtClean="0">
                <a:latin typeface="Arial" panose="020B0604020202020204" pitchFamily="34" charset="0"/>
                <a:cs typeface="Arial" panose="020B0604020202020204" pitchFamily="34" charset="0"/>
              </a:rPr>
              <a:t>En </a:t>
            </a:r>
            <a:r>
              <a:rPr lang="es-ES" sz="2400" dirty="0">
                <a:latin typeface="Arial" panose="020B0604020202020204" pitchFamily="34" charset="0"/>
                <a:cs typeface="Arial" panose="020B0604020202020204" pitchFamily="34" charset="0"/>
              </a:rPr>
              <a:t>general, en los últimos años, las interfaces se han simplificado bastante. Pero aun así hay que saber </a:t>
            </a:r>
            <a:r>
              <a:rPr lang="es-ES" sz="2400" i="1" dirty="0">
                <a:latin typeface="Arial" panose="020B0604020202020204" pitchFamily="34" charset="0"/>
                <a:cs typeface="Arial" panose="020B0604020202020204" pitchFamily="34" charset="0"/>
              </a:rPr>
              <a:t>explotarlas</a:t>
            </a:r>
            <a:r>
              <a:rPr lang="es-ES" sz="2400" dirty="0">
                <a:latin typeface="Arial" panose="020B0604020202020204" pitchFamily="34" charset="0"/>
                <a:cs typeface="Arial" panose="020B0604020202020204" pitchFamily="34" charset="0"/>
              </a:rPr>
              <a:t>, trasladando del modo más eficaz posible tu </a:t>
            </a:r>
            <a:r>
              <a:rPr lang="es-ES" sz="2400" i="1" dirty="0">
                <a:latin typeface="Arial" panose="020B0604020202020204" pitchFamily="34" charset="0"/>
                <a:cs typeface="Arial" panose="020B0604020202020204" pitchFamily="34" charset="0"/>
              </a:rPr>
              <a:t>necesidad </a:t>
            </a:r>
            <a:r>
              <a:rPr lang="es-ES" sz="2400" dirty="0">
                <a:latin typeface="Arial" panose="020B0604020202020204" pitchFamily="34" charset="0"/>
                <a:cs typeface="Arial" panose="020B0604020202020204" pitchFamily="34" charset="0"/>
              </a:rPr>
              <a:t>de información, expresada en </a:t>
            </a:r>
            <a:r>
              <a:rPr lang="es-ES" sz="2400" i="1" dirty="0">
                <a:latin typeface="Arial" panose="020B0604020202020204" pitchFamily="34" charset="0"/>
                <a:cs typeface="Arial" panose="020B0604020202020204" pitchFamily="34" charset="0"/>
              </a:rPr>
              <a:t>términos </a:t>
            </a:r>
            <a:r>
              <a:rPr lang="es-ES" sz="2400" dirty="0">
                <a:latin typeface="Arial" panose="020B0604020202020204" pitchFamily="34" charset="0"/>
                <a:cs typeface="Arial" panose="020B0604020202020204" pitchFamily="34" charset="0"/>
              </a:rPr>
              <a:t>de búsqueda, al </a:t>
            </a:r>
            <a:r>
              <a:rPr lang="es-ES" sz="2400" i="1" dirty="0">
                <a:latin typeface="Arial" panose="020B0604020202020204" pitchFamily="34" charset="0"/>
                <a:cs typeface="Arial" panose="020B0604020202020204" pitchFamily="34" charset="0"/>
              </a:rPr>
              <a:t>sistema </a:t>
            </a:r>
            <a:r>
              <a:rPr lang="es-ES" sz="2400" dirty="0">
                <a:latin typeface="Arial" panose="020B0604020202020204" pitchFamily="34" charset="0"/>
                <a:cs typeface="Arial" panose="020B0604020202020204" pitchFamily="34" charset="0"/>
              </a:rPr>
              <a:t>de recuperación de información con que </a:t>
            </a:r>
            <a:r>
              <a:rPr lang="es-ES" sz="2400" dirty="0" smtClean="0">
                <a:latin typeface="Arial" panose="020B0604020202020204" pitchFamily="34" charset="0"/>
                <a:cs typeface="Arial" panose="020B0604020202020204" pitchFamily="34" charset="0"/>
              </a:rPr>
              <a:t>se enfrente.</a:t>
            </a:r>
            <a:endParaRPr lang="es-ES" sz="2400" b="1" dirty="0">
              <a:solidFill>
                <a:srgbClr val="C00000"/>
              </a:solidFill>
              <a:latin typeface="Arial" pitchFamily="34" charset="0"/>
              <a:cs typeface="Arial" pitchFamily="34" charset="0"/>
            </a:endParaRPr>
          </a:p>
          <a:p>
            <a:endParaRPr lang="es-ES" sz="2400" b="1" dirty="0">
              <a:solidFill>
                <a:srgbClr val="C00000"/>
              </a:solidFill>
              <a:latin typeface="Arial" pitchFamily="34" charset="0"/>
              <a:cs typeface="Arial" pitchFamily="34" charset="0"/>
            </a:endParaRP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2"/>
            <a:stretch>
              <a:fillRect/>
            </a:stretch>
          </p:blipFill>
          <p:spPr>
            <a:xfrm>
              <a:off x="0" y="-5587"/>
              <a:ext cx="5502275" cy="825500"/>
            </a:xfrm>
            <a:prstGeom prst="rect">
              <a:avLst/>
            </a:prstGeom>
          </p:spPr>
        </p:pic>
        <p:pic>
          <p:nvPicPr>
            <p:cNvPr id="5" name="Picture 5928"/>
            <p:cNvPicPr/>
            <p:nvPr/>
          </p:nvPicPr>
          <p:blipFill>
            <a:blip r:embed="rId3"/>
            <a:stretch>
              <a:fillRect/>
            </a:stretch>
          </p:blipFill>
          <p:spPr>
            <a:xfrm>
              <a:off x="0" y="273812"/>
              <a:ext cx="4826000" cy="546100"/>
            </a:xfrm>
            <a:prstGeom prst="rect">
              <a:avLst/>
            </a:prstGeom>
          </p:spPr>
        </p:pic>
        <p:pic>
          <p:nvPicPr>
            <p:cNvPr id="6"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26925262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244402" y="449238"/>
            <a:ext cx="9918898" cy="5816977"/>
          </a:xfrm>
          <a:prstGeom prst="rect">
            <a:avLst/>
          </a:prstGeom>
          <a:noFill/>
        </p:spPr>
        <p:txBody>
          <a:bodyPr wrap="square" rtlCol="0">
            <a:spAutoFit/>
          </a:bodyPr>
          <a:lstStyle/>
          <a:p>
            <a:r>
              <a:rPr lang="es-ES" sz="2400" dirty="0" smtClean="0">
                <a:latin typeface="Arial" panose="020B0604020202020204" pitchFamily="34" charset="0"/>
                <a:cs typeface="Arial" pitchFamily="34" charset="0"/>
              </a:rPr>
              <a:t>En esta etapa se formula la ecuación de búsqueda.</a:t>
            </a:r>
          </a:p>
          <a:p>
            <a:endParaRPr lang="es-ES" sz="2400" dirty="0">
              <a:latin typeface="Arial" panose="020B0604020202020204" pitchFamily="34" charset="0"/>
              <a:cs typeface="Arial" panose="020B0604020202020204" pitchFamily="34" charset="0"/>
            </a:endParaRPr>
          </a:p>
          <a:p>
            <a:pPr algn="ctr"/>
            <a:r>
              <a:rPr lang="es-ES" sz="2400" b="1" dirty="0" smtClean="0">
                <a:solidFill>
                  <a:srgbClr val="C00000"/>
                </a:solidFill>
                <a:latin typeface="Arial" pitchFamily="34" charset="0"/>
                <a:cs typeface="Arial" pitchFamily="34" charset="0"/>
              </a:rPr>
              <a:t>¿ Qué es una ecuación de búsqueda ?</a:t>
            </a:r>
          </a:p>
          <a:p>
            <a:endParaRPr lang="es-ES" sz="2400" b="1" dirty="0" smtClean="0">
              <a:solidFill>
                <a:srgbClr val="C00000"/>
              </a:solidFill>
              <a:latin typeface="Arial" pitchFamily="34" charset="0"/>
              <a:cs typeface="Arial" pitchFamily="34" charset="0"/>
            </a:endParaRPr>
          </a:p>
          <a:p>
            <a:pPr algn="just">
              <a:lnSpc>
                <a:spcPct val="150000"/>
              </a:lnSpc>
            </a:pPr>
            <a:r>
              <a:rPr lang="es-ES" sz="2400" dirty="0" smtClean="0">
                <a:latin typeface="Arial" pitchFamily="34" charset="0"/>
                <a:cs typeface="Arial" pitchFamily="34" charset="0"/>
              </a:rPr>
              <a:t>Es el conjunto de órdenes, operaciones y estructuras que organizamos siguiendo normas establecidas, indicando al sistema de búsqueda las diferentes operaciones que este debe de efectuar para permitir la consulta de las fuentes y recursos.</a:t>
            </a:r>
          </a:p>
          <a:p>
            <a:pPr algn="just">
              <a:lnSpc>
                <a:spcPct val="150000"/>
              </a:lnSpc>
            </a:pPr>
            <a:r>
              <a:rPr lang="es-ES" sz="2400" dirty="0" smtClean="0">
                <a:latin typeface="Arial" pitchFamily="34" charset="0"/>
                <a:cs typeface="Arial" pitchFamily="34" charset="0"/>
              </a:rPr>
              <a:t>Para construir una ecuación o sintaxis de búsqueda nos valemos de: </a:t>
            </a:r>
          </a:p>
          <a:p>
            <a:pPr marL="342900" indent="-342900" algn="just">
              <a:lnSpc>
                <a:spcPct val="150000"/>
              </a:lnSpc>
              <a:buFont typeface="Wingdings" pitchFamily="2" charset="2"/>
              <a:buChar char="q"/>
            </a:pPr>
            <a:r>
              <a:rPr lang="es-ES" sz="2400" i="1" dirty="0" smtClean="0">
                <a:latin typeface="Arial" pitchFamily="34" charset="0"/>
                <a:cs typeface="Arial" pitchFamily="34" charset="0"/>
              </a:rPr>
              <a:t>Operadores lógicos o booleanos</a:t>
            </a:r>
          </a:p>
          <a:p>
            <a:pPr marL="342900" indent="-342900" algn="just">
              <a:lnSpc>
                <a:spcPct val="150000"/>
              </a:lnSpc>
              <a:buFont typeface="Wingdings" pitchFamily="2" charset="2"/>
              <a:buChar char="q"/>
            </a:pPr>
            <a:r>
              <a:rPr lang="es-ES" sz="2400" i="1" dirty="0" smtClean="0">
                <a:latin typeface="Arial" pitchFamily="34" charset="0"/>
                <a:cs typeface="Arial" pitchFamily="34" charset="0"/>
              </a:rPr>
              <a:t>Operadores sintácticos o de proximidad. </a:t>
            </a:r>
            <a:endParaRPr lang="es-ES" sz="2400" i="1" dirty="0">
              <a:latin typeface="Arial" pitchFamily="34" charset="0"/>
              <a:cs typeface="Arial" pitchFamily="34" charset="0"/>
            </a:endParaRPr>
          </a:p>
          <a:p>
            <a:endParaRPr lang="es-ES" sz="2400" b="1" dirty="0">
              <a:solidFill>
                <a:srgbClr val="C00000"/>
              </a:solidFill>
              <a:latin typeface="Arial" pitchFamily="34" charset="0"/>
              <a:cs typeface="Arial" pitchFamily="34" charset="0"/>
            </a:endParaRP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2"/>
            <a:stretch>
              <a:fillRect/>
            </a:stretch>
          </p:blipFill>
          <p:spPr>
            <a:xfrm>
              <a:off x="0" y="-5587"/>
              <a:ext cx="5502275" cy="825500"/>
            </a:xfrm>
            <a:prstGeom prst="rect">
              <a:avLst/>
            </a:prstGeom>
          </p:spPr>
        </p:pic>
        <p:pic>
          <p:nvPicPr>
            <p:cNvPr id="5" name="Picture 5928"/>
            <p:cNvPicPr/>
            <p:nvPr/>
          </p:nvPicPr>
          <p:blipFill>
            <a:blip r:embed="rId3"/>
            <a:stretch>
              <a:fillRect/>
            </a:stretch>
          </p:blipFill>
          <p:spPr>
            <a:xfrm>
              <a:off x="0" y="273812"/>
              <a:ext cx="4826000" cy="546100"/>
            </a:xfrm>
            <a:prstGeom prst="rect">
              <a:avLst/>
            </a:prstGeom>
          </p:spPr>
        </p:pic>
        <p:pic>
          <p:nvPicPr>
            <p:cNvPr id="6"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12841041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77194" y="734988"/>
            <a:ext cx="10067106" cy="4893647"/>
          </a:xfrm>
          <a:prstGeom prst="rect">
            <a:avLst/>
          </a:prstGeom>
          <a:noFill/>
        </p:spPr>
        <p:txBody>
          <a:bodyPr wrap="square" rtlCol="0">
            <a:spAutoFit/>
          </a:bodyPr>
          <a:lstStyle/>
          <a:p>
            <a:pPr algn="ctr"/>
            <a:r>
              <a:rPr lang="es-ES" sz="2400" b="1" dirty="0" smtClean="0">
                <a:solidFill>
                  <a:srgbClr val="C00000"/>
                </a:solidFill>
                <a:latin typeface="Arial" panose="020B0604020202020204" pitchFamily="34" charset="0"/>
                <a:cs typeface="Arial" pitchFamily="34" charset="0"/>
              </a:rPr>
              <a:t>Búsqueda por campos o por operadores posicionales absolutos.</a:t>
            </a:r>
          </a:p>
          <a:p>
            <a:pPr algn="ctr"/>
            <a:endParaRPr lang="es-ES" sz="2400" b="1" dirty="0">
              <a:solidFill>
                <a:srgbClr val="C00000"/>
              </a:solidFill>
              <a:latin typeface="Arial" pitchFamily="34" charset="0"/>
              <a:cs typeface="Arial" pitchFamily="34" charset="0"/>
            </a:endParaRPr>
          </a:p>
          <a:p>
            <a:pPr algn="just"/>
            <a:r>
              <a:rPr lang="es-ES" sz="2400" dirty="0">
                <a:latin typeface="Arial" pitchFamily="34" charset="0"/>
                <a:cs typeface="Arial" pitchFamily="34" charset="0"/>
              </a:rPr>
              <a:t>La búsqueda por campos viene dada por los puntos de acceso de una base de datos</a:t>
            </a:r>
            <a:r>
              <a:rPr lang="es-ES" sz="2400" dirty="0" smtClean="0">
                <a:latin typeface="Arial" pitchFamily="34" charset="0"/>
                <a:cs typeface="Arial" pitchFamily="34" charset="0"/>
              </a:rPr>
              <a:t>.</a:t>
            </a:r>
          </a:p>
          <a:p>
            <a:pPr algn="just"/>
            <a:endParaRPr lang="es-ES" sz="2400" dirty="0">
              <a:latin typeface="Arial" pitchFamily="34" charset="0"/>
              <a:cs typeface="Arial" pitchFamily="34" charset="0"/>
            </a:endParaRPr>
          </a:p>
          <a:p>
            <a:pPr algn="just"/>
            <a:r>
              <a:rPr lang="es-ES" sz="2400" dirty="0">
                <a:latin typeface="Arial" pitchFamily="34" charset="0"/>
                <a:cs typeface="Arial" pitchFamily="34" charset="0"/>
              </a:rPr>
              <a:t>La mayoría de las bases de datos permiten la búsqueda por campos. Esta opción </a:t>
            </a:r>
            <a:r>
              <a:rPr lang="es-ES" sz="2400" dirty="0" smtClean="0">
                <a:latin typeface="Arial" pitchFamily="34" charset="0"/>
                <a:cs typeface="Arial" pitchFamily="34" charset="0"/>
              </a:rPr>
              <a:t>suele aparecer </a:t>
            </a:r>
            <a:r>
              <a:rPr lang="es-ES" sz="2400" dirty="0">
                <a:latin typeface="Arial" pitchFamily="34" charset="0"/>
                <a:cs typeface="Arial" pitchFamily="34" charset="0"/>
              </a:rPr>
              <a:t>en cajas de menús en donde seleccionamos un campo específico y </a:t>
            </a:r>
            <a:r>
              <a:rPr lang="es-ES" sz="2400" dirty="0" smtClean="0">
                <a:latin typeface="Arial" pitchFamily="34" charset="0"/>
                <a:cs typeface="Arial" pitchFamily="34" charset="0"/>
              </a:rPr>
              <a:t>escribimos el </a:t>
            </a:r>
            <a:r>
              <a:rPr lang="es-ES" sz="2400" dirty="0">
                <a:latin typeface="Arial" pitchFamily="34" charset="0"/>
                <a:cs typeface="Arial" pitchFamily="34" charset="0"/>
              </a:rPr>
              <a:t>dato que </a:t>
            </a:r>
            <a:r>
              <a:rPr lang="es-ES" sz="2400" dirty="0" smtClean="0">
                <a:latin typeface="Arial" pitchFamily="34" charset="0"/>
                <a:cs typeface="Arial" pitchFamily="34" charset="0"/>
              </a:rPr>
              <a:t>conocemos.</a:t>
            </a:r>
          </a:p>
          <a:p>
            <a:pPr algn="just"/>
            <a:endParaRPr lang="es-ES" sz="2400" b="1" dirty="0">
              <a:solidFill>
                <a:srgbClr val="C00000"/>
              </a:solidFill>
              <a:latin typeface="Arial" pitchFamily="34" charset="0"/>
              <a:cs typeface="Arial" pitchFamily="34" charset="0"/>
            </a:endParaRPr>
          </a:p>
          <a:p>
            <a:pPr algn="just"/>
            <a:r>
              <a:rPr lang="es-ES" sz="2400" dirty="0" smtClean="0">
                <a:latin typeface="Arial" pitchFamily="34" charset="0"/>
                <a:cs typeface="Arial" pitchFamily="34" charset="0"/>
              </a:rPr>
              <a:t>Ejemplo: </a:t>
            </a:r>
            <a:r>
              <a:rPr lang="es-ES" sz="2400" dirty="0">
                <a:latin typeface="Arial" pitchFamily="34" charset="0"/>
                <a:cs typeface="Arial" pitchFamily="34" charset="0"/>
              </a:rPr>
              <a:t>Puedo buscar sólo en el campo de </a:t>
            </a:r>
            <a:r>
              <a:rPr lang="es-ES" sz="2400" b="1" dirty="0">
                <a:solidFill>
                  <a:srgbClr val="C00000"/>
                </a:solidFill>
                <a:latin typeface="Arial" pitchFamily="34" charset="0"/>
                <a:cs typeface="Arial" pitchFamily="34" charset="0"/>
              </a:rPr>
              <a:t>TÍTULO</a:t>
            </a:r>
            <a:r>
              <a:rPr lang="es-ES" sz="2400" dirty="0">
                <a:latin typeface="Arial" pitchFamily="34" charset="0"/>
                <a:cs typeface="Arial" pitchFamily="34" charset="0"/>
              </a:rPr>
              <a:t> de los documentos, en el de </a:t>
            </a:r>
            <a:r>
              <a:rPr lang="es-ES" sz="2400" b="1" dirty="0">
                <a:solidFill>
                  <a:srgbClr val="C00000"/>
                </a:solidFill>
                <a:latin typeface="Arial" pitchFamily="34" charset="0"/>
                <a:cs typeface="Arial" pitchFamily="34" charset="0"/>
              </a:rPr>
              <a:t>AUTORES</a:t>
            </a:r>
            <a:r>
              <a:rPr lang="es-ES" sz="2400" dirty="0">
                <a:latin typeface="Arial" pitchFamily="34" charset="0"/>
                <a:cs typeface="Arial" pitchFamily="34" charset="0"/>
              </a:rPr>
              <a:t>, en el de </a:t>
            </a:r>
            <a:r>
              <a:rPr lang="es-ES" sz="2400" b="1" dirty="0">
                <a:solidFill>
                  <a:srgbClr val="C00000"/>
                </a:solidFill>
                <a:latin typeface="Arial" pitchFamily="34" charset="0"/>
                <a:cs typeface="Arial" pitchFamily="34" charset="0"/>
              </a:rPr>
              <a:t>MATERIA</a:t>
            </a:r>
            <a:r>
              <a:rPr lang="es-ES" sz="2400" dirty="0">
                <a:latin typeface="Arial" pitchFamily="34" charset="0"/>
                <a:cs typeface="Arial" pitchFamily="34" charset="0"/>
              </a:rPr>
              <a:t>, en el de </a:t>
            </a:r>
            <a:r>
              <a:rPr lang="es-ES" sz="2400" b="1" dirty="0">
                <a:solidFill>
                  <a:srgbClr val="C00000"/>
                </a:solidFill>
                <a:latin typeface="Arial" pitchFamily="34" charset="0"/>
                <a:cs typeface="Arial" pitchFamily="34" charset="0"/>
              </a:rPr>
              <a:t>TÍTULO DE REVISTA</a:t>
            </a:r>
            <a:r>
              <a:rPr lang="es-ES" sz="2400" dirty="0">
                <a:latin typeface="Arial" pitchFamily="34" charset="0"/>
                <a:cs typeface="Arial" pitchFamily="34" charset="0"/>
              </a:rPr>
              <a:t>, en el </a:t>
            </a:r>
            <a:r>
              <a:rPr lang="es-ES" sz="2400" dirty="0" smtClean="0">
                <a:latin typeface="Arial" pitchFamily="34" charset="0"/>
                <a:cs typeface="Arial" pitchFamily="34" charset="0"/>
              </a:rPr>
              <a:t>de </a:t>
            </a:r>
            <a:r>
              <a:rPr lang="es-ES" sz="2400" b="1" dirty="0" smtClean="0">
                <a:solidFill>
                  <a:srgbClr val="C00000"/>
                </a:solidFill>
                <a:latin typeface="Arial" pitchFamily="34" charset="0"/>
                <a:cs typeface="Arial" pitchFamily="34" charset="0"/>
              </a:rPr>
              <a:t>IDIOMA</a:t>
            </a:r>
            <a:r>
              <a:rPr lang="es-ES" sz="2400" dirty="0" smtClean="0">
                <a:latin typeface="Arial" pitchFamily="34" charset="0"/>
                <a:cs typeface="Arial" pitchFamily="34" charset="0"/>
              </a:rPr>
              <a:t>, cualquier otro campo. </a:t>
            </a:r>
            <a:r>
              <a:rPr lang="es-ES" sz="2400" dirty="0">
                <a:latin typeface="Arial" panose="020B0604020202020204" pitchFamily="34" charset="0"/>
                <a:cs typeface="Arial" panose="020B0604020202020204" pitchFamily="34" charset="0"/>
              </a:rPr>
              <a:t>	</a:t>
            </a:r>
          </a:p>
          <a:p>
            <a:pPr algn="just"/>
            <a:endParaRPr lang="es-ES" sz="2400" b="1" dirty="0">
              <a:solidFill>
                <a:srgbClr val="C00000"/>
              </a:solidFill>
              <a:latin typeface="Arial" pitchFamily="34" charset="0"/>
              <a:cs typeface="Arial" pitchFamily="34" charset="0"/>
            </a:endParaRP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2"/>
            <a:stretch>
              <a:fillRect/>
            </a:stretch>
          </p:blipFill>
          <p:spPr>
            <a:xfrm>
              <a:off x="0" y="-5587"/>
              <a:ext cx="5502275" cy="825500"/>
            </a:xfrm>
            <a:prstGeom prst="rect">
              <a:avLst/>
            </a:prstGeom>
          </p:spPr>
        </p:pic>
        <p:pic>
          <p:nvPicPr>
            <p:cNvPr id="5" name="Picture 5928"/>
            <p:cNvPicPr/>
            <p:nvPr/>
          </p:nvPicPr>
          <p:blipFill>
            <a:blip r:embed="rId3"/>
            <a:stretch>
              <a:fillRect/>
            </a:stretch>
          </p:blipFill>
          <p:spPr>
            <a:xfrm>
              <a:off x="0" y="273812"/>
              <a:ext cx="4826000" cy="546100"/>
            </a:xfrm>
            <a:prstGeom prst="rect">
              <a:avLst/>
            </a:prstGeom>
          </p:spPr>
        </p:pic>
        <p:pic>
          <p:nvPicPr>
            <p:cNvPr id="6"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12654764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473497" y="0"/>
            <a:ext cx="7987956" cy="1200329"/>
          </a:xfrm>
          <a:prstGeom prst="rect">
            <a:avLst/>
          </a:prstGeom>
          <a:noFill/>
        </p:spPr>
        <p:txBody>
          <a:bodyPr wrap="square" rtlCol="0">
            <a:spAutoFit/>
          </a:bodyPr>
          <a:lstStyle/>
          <a:p>
            <a:pPr algn="ctr"/>
            <a:r>
              <a:rPr lang="es-ES" sz="2400" b="1" dirty="0" smtClean="0">
                <a:solidFill>
                  <a:srgbClr val="C00000"/>
                </a:solidFill>
                <a:latin typeface="Arial" panose="020B0604020202020204" pitchFamily="34" charset="0"/>
                <a:cs typeface="Arial" pitchFamily="34" charset="0"/>
              </a:rPr>
              <a:t>Evaluar resultados y reconducir la búsqueda</a:t>
            </a:r>
          </a:p>
          <a:p>
            <a:pPr algn="ctr"/>
            <a:endParaRPr lang="es-ES" sz="2400" b="1" dirty="0">
              <a:solidFill>
                <a:srgbClr val="C00000"/>
              </a:solidFill>
              <a:latin typeface="Arial" pitchFamily="34" charset="0"/>
              <a:cs typeface="Arial" pitchFamily="34" charset="0"/>
            </a:endParaRPr>
          </a:p>
          <a:p>
            <a:endParaRPr lang="es-ES" sz="2400" b="1" dirty="0">
              <a:solidFill>
                <a:srgbClr val="C00000"/>
              </a:solidFill>
              <a:latin typeface="Arial" pitchFamily="34" charset="0"/>
              <a:cs typeface="Arial" pitchFamily="34" charset="0"/>
            </a:endParaRPr>
          </a:p>
        </p:txBody>
      </p:sp>
      <p:sp>
        <p:nvSpPr>
          <p:cNvPr id="3" name="2 CuadroTexto"/>
          <p:cNvSpPr txBox="1"/>
          <p:nvPr/>
        </p:nvSpPr>
        <p:spPr>
          <a:xfrm>
            <a:off x="1219200" y="457578"/>
            <a:ext cx="10496550" cy="6324808"/>
          </a:xfrm>
          <a:prstGeom prst="rect">
            <a:avLst/>
          </a:prstGeom>
          <a:noFill/>
        </p:spPr>
        <p:txBody>
          <a:bodyPr wrap="square" rtlCol="0">
            <a:spAutoFit/>
          </a:bodyPr>
          <a:lstStyle/>
          <a:p>
            <a:pPr>
              <a:lnSpc>
                <a:spcPct val="150000"/>
              </a:lnSpc>
            </a:pPr>
            <a:r>
              <a:rPr lang="es-ES" sz="2400" dirty="0">
                <a:latin typeface="Arial" panose="020B0604020202020204" pitchFamily="34" charset="0"/>
                <a:cs typeface="Arial" pitchFamily="34" charset="0"/>
              </a:rPr>
              <a:t>La búsqueda de documentación es un proceso intelectual, forma parte de </a:t>
            </a:r>
            <a:r>
              <a:rPr lang="es-ES" sz="2400" dirty="0" smtClean="0">
                <a:latin typeface="Arial" pitchFamily="34" charset="0"/>
                <a:cs typeface="Arial" pitchFamily="34" charset="0"/>
              </a:rPr>
              <a:t>un aprendizaje</a:t>
            </a:r>
            <a:r>
              <a:rPr lang="es-ES" sz="2400" dirty="0">
                <a:latin typeface="Arial" pitchFamily="34" charset="0"/>
                <a:cs typeface="Arial" pitchFamily="34" charset="0"/>
              </a:rPr>
              <a:t>: incluye además de </a:t>
            </a:r>
            <a:r>
              <a:rPr lang="es-ES" sz="2400" b="1" dirty="0">
                <a:solidFill>
                  <a:srgbClr val="C00000"/>
                </a:solidFill>
                <a:latin typeface="Arial" pitchFamily="34" charset="0"/>
                <a:cs typeface="Arial" pitchFamily="34" charset="0"/>
              </a:rPr>
              <a:t>acción o </a:t>
            </a:r>
            <a:r>
              <a:rPr lang="es-ES" sz="2400" b="1" i="1" dirty="0" smtClean="0">
                <a:solidFill>
                  <a:srgbClr val="C00000"/>
                </a:solidFill>
                <a:latin typeface="Arial" pitchFamily="34" charset="0"/>
                <a:cs typeface="Arial" pitchFamily="34" charset="0"/>
              </a:rPr>
              <a:t>ejecución</a:t>
            </a:r>
            <a:r>
              <a:rPr lang="es-ES" sz="2400" dirty="0" smtClean="0">
                <a:latin typeface="Arial" pitchFamily="34" charset="0"/>
                <a:cs typeface="Arial" pitchFamily="34" charset="0"/>
              </a:rPr>
              <a:t>, </a:t>
            </a:r>
            <a:r>
              <a:rPr lang="es-ES" sz="2400" b="1" dirty="0" smtClean="0">
                <a:solidFill>
                  <a:srgbClr val="C00000"/>
                </a:solidFill>
                <a:latin typeface="Arial" pitchFamily="34" charset="0"/>
                <a:cs typeface="Arial" pitchFamily="34" charset="0"/>
              </a:rPr>
              <a:t>planificación y reflexión </a:t>
            </a:r>
            <a:r>
              <a:rPr lang="es-ES" sz="2400" dirty="0" smtClean="0">
                <a:latin typeface="Arial" pitchFamily="34" charset="0"/>
                <a:cs typeface="Arial" pitchFamily="34" charset="0"/>
              </a:rPr>
              <a:t>y </a:t>
            </a:r>
            <a:r>
              <a:rPr lang="es-ES" sz="2400" b="1" dirty="0">
                <a:solidFill>
                  <a:srgbClr val="C00000"/>
                </a:solidFill>
                <a:latin typeface="Arial" pitchFamily="34" charset="0"/>
                <a:cs typeface="Arial" pitchFamily="34" charset="0"/>
              </a:rPr>
              <a:t>evaluación o </a:t>
            </a:r>
            <a:r>
              <a:rPr lang="es-ES" sz="2400" b="1" dirty="0" smtClean="0">
                <a:solidFill>
                  <a:srgbClr val="C00000"/>
                </a:solidFill>
                <a:latin typeface="Arial" pitchFamily="34" charset="0"/>
                <a:cs typeface="Arial" pitchFamily="34" charset="0"/>
              </a:rPr>
              <a:t>análisis</a:t>
            </a:r>
            <a:r>
              <a:rPr lang="es-ES" sz="2400" dirty="0" smtClean="0">
                <a:latin typeface="Arial" pitchFamily="34" charset="0"/>
                <a:cs typeface="Arial" pitchFamily="34" charset="0"/>
              </a:rPr>
              <a:t>. </a:t>
            </a:r>
          </a:p>
          <a:p>
            <a:pPr marL="342900" indent="-342900" algn="just">
              <a:lnSpc>
                <a:spcPct val="150000"/>
              </a:lnSpc>
              <a:buFont typeface="Wingdings" pitchFamily="2" charset="2"/>
              <a:buChar char="q"/>
            </a:pPr>
            <a:r>
              <a:rPr lang="es-ES" sz="2200" dirty="0" smtClean="0">
                <a:latin typeface="Arial" pitchFamily="34" charset="0"/>
                <a:cs typeface="Arial" pitchFamily="34" charset="0"/>
              </a:rPr>
              <a:t>Valora </a:t>
            </a:r>
            <a:r>
              <a:rPr lang="es-ES" sz="2200" dirty="0">
                <a:latin typeface="Arial" pitchFamily="34" charset="0"/>
                <a:cs typeface="Arial" pitchFamily="34" charset="0"/>
              </a:rPr>
              <a:t>si los documentos son </a:t>
            </a:r>
            <a:r>
              <a:rPr lang="es-ES" sz="2200" b="1" dirty="0">
                <a:solidFill>
                  <a:srgbClr val="0070C0"/>
                </a:solidFill>
                <a:latin typeface="Arial" pitchFamily="34" charset="0"/>
                <a:cs typeface="Arial" pitchFamily="34" charset="0"/>
              </a:rPr>
              <a:t>adecuados y pertinentes </a:t>
            </a:r>
            <a:r>
              <a:rPr lang="es-ES" sz="2200" dirty="0">
                <a:latin typeface="Arial" pitchFamily="34" charset="0"/>
                <a:cs typeface="Arial" pitchFamily="34" charset="0"/>
              </a:rPr>
              <a:t>respecto a lo que buscas: si tratan del tema que necesitas, con el enfoque apropiado; si por el tipo de documento, fechas, idiomas, etc. resultan útiles. Si son pocos o muchos, si necesitas restringir la búsqueda o ampliarla. O si debes darle otra perspectiva</a:t>
            </a:r>
            <a:r>
              <a:rPr lang="es-ES" sz="2200" dirty="0" smtClean="0">
                <a:latin typeface="Arial" pitchFamily="34" charset="0"/>
                <a:cs typeface="Arial" pitchFamily="34" charset="0"/>
              </a:rPr>
              <a:t>.</a:t>
            </a:r>
          </a:p>
          <a:p>
            <a:pPr marL="342900" indent="-342900" algn="just">
              <a:lnSpc>
                <a:spcPct val="150000"/>
              </a:lnSpc>
              <a:buFont typeface="Wingdings" pitchFamily="2" charset="2"/>
              <a:buChar char="q"/>
            </a:pPr>
            <a:r>
              <a:rPr lang="es-ES" sz="2200" dirty="0" smtClean="0">
                <a:latin typeface="Arial" pitchFamily="34" charset="0"/>
                <a:cs typeface="Arial" pitchFamily="34" charset="0"/>
              </a:rPr>
              <a:t>Si </a:t>
            </a:r>
            <a:r>
              <a:rPr lang="es-ES" sz="2200" dirty="0">
                <a:latin typeface="Arial" pitchFamily="34" charset="0"/>
                <a:cs typeface="Arial" pitchFamily="34" charset="0"/>
              </a:rPr>
              <a:t>encuentras referencias apropiadas, fíjate en el lenguaje que utilizan, observa qué </a:t>
            </a:r>
            <a:r>
              <a:rPr lang="es-ES" sz="2200" b="1" dirty="0">
                <a:solidFill>
                  <a:srgbClr val="0070C0"/>
                </a:solidFill>
                <a:latin typeface="Arial" pitchFamily="34" charset="0"/>
                <a:cs typeface="Arial" pitchFamily="34" charset="0"/>
              </a:rPr>
              <a:t>términos de materia </a:t>
            </a:r>
            <a:r>
              <a:rPr lang="es-ES" sz="2200" dirty="0">
                <a:latin typeface="Arial" pitchFamily="34" charset="0"/>
                <a:cs typeface="Arial" pitchFamily="34" charset="0"/>
              </a:rPr>
              <a:t>aplican (palabras clave, descriptores, etiquetas temáticas) para describir su contenido, pues te pueden ser útiles para mejorar tu esquema de términos de búsqueda y perfeccionar tu rastreo. Esto es muy importante. </a:t>
            </a:r>
          </a:p>
        </p:txBody>
      </p:sp>
      <p:grpSp>
        <p:nvGrpSpPr>
          <p:cNvPr id="4" name="Group 5880"/>
          <p:cNvGrpSpPr/>
          <p:nvPr/>
        </p:nvGrpSpPr>
        <p:grpSpPr>
          <a:xfrm rot="5400000">
            <a:off x="-2338441" y="2338441"/>
            <a:ext cx="5502254" cy="825372"/>
            <a:chOff x="0" y="-5587"/>
            <a:chExt cx="5502275" cy="825500"/>
          </a:xfrm>
        </p:grpSpPr>
        <p:pic>
          <p:nvPicPr>
            <p:cNvPr id="5" name="Picture 5927"/>
            <p:cNvPicPr/>
            <p:nvPr/>
          </p:nvPicPr>
          <p:blipFill>
            <a:blip r:embed="rId2"/>
            <a:stretch>
              <a:fillRect/>
            </a:stretch>
          </p:blipFill>
          <p:spPr>
            <a:xfrm>
              <a:off x="0" y="-5587"/>
              <a:ext cx="5502275" cy="825500"/>
            </a:xfrm>
            <a:prstGeom prst="rect">
              <a:avLst/>
            </a:prstGeom>
          </p:spPr>
        </p:pic>
        <p:pic>
          <p:nvPicPr>
            <p:cNvPr id="6" name="Picture 5928"/>
            <p:cNvPicPr/>
            <p:nvPr/>
          </p:nvPicPr>
          <p:blipFill>
            <a:blip r:embed="rId3"/>
            <a:stretch>
              <a:fillRect/>
            </a:stretch>
          </p:blipFill>
          <p:spPr>
            <a:xfrm>
              <a:off x="0" y="273812"/>
              <a:ext cx="4826000" cy="546100"/>
            </a:xfrm>
            <a:prstGeom prst="rect">
              <a:avLst/>
            </a:prstGeom>
          </p:spPr>
        </p:pic>
        <p:pic>
          <p:nvPicPr>
            <p:cNvPr id="7"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34956389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781994" y="345604"/>
            <a:ext cx="9495606" cy="5816977"/>
          </a:xfrm>
          <a:prstGeom prst="rect">
            <a:avLst/>
          </a:prstGeom>
          <a:noFill/>
        </p:spPr>
        <p:txBody>
          <a:bodyPr wrap="square" rtlCol="0">
            <a:spAutoFit/>
          </a:bodyPr>
          <a:lstStyle/>
          <a:p>
            <a:pPr marL="342900" indent="-342900" algn="ctr">
              <a:buFont typeface="Wingdings" pitchFamily="2" charset="2"/>
              <a:buChar char="q"/>
            </a:pPr>
            <a:r>
              <a:rPr lang="es-ES" sz="2400" b="1" dirty="0">
                <a:solidFill>
                  <a:srgbClr val="002060"/>
                </a:solidFill>
                <a:latin typeface="Arial" panose="020B0604020202020204" pitchFamily="34" charset="0"/>
                <a:cs typeface="Arial" panose="020B0604020202020204" pitchFamily="34" charset="0"/>
              </a:rPr>
              <a:t>Elegir y reunir referencias y documentos</a:t>
            </a:r>
          </a:p>
          <a:p>
            <a:pPr algn="ctr"/>
            <a:endParaRPr lang="es-ES" sz="2400" b="1" dirty="0" smtClean="0">
              <a:solidFill>
                <a:srgbClr val="C00000"/>
              </a:solidFill>
              <a:latin typeface="Arial" pitchFamily="34" charset="0"/>
              <a:cs typeface="Arial" pitchFamily="34" charset="0"/>
            </a:endParaRPr>
          </a:p>
          <a:p>
            <a:pPr algn="just">
              <a:lnSpc>
                <a:spcPct val="150000"/>
              </a:lnSpc>
            </a:pPr>
            <a:r>
              <a:rPr lang="es-ES" sz="2400" dirty="0" smtClean="0">
                <a:latin typeface="Arial" pitchFamily="34" charset="0"/>
                <a:cs typeface="Arial" pitchFamily="34" charset="0"/>
              </a:rPr>
              <a:t>Cuando </a:t>
            </a:r>
            <a:r>
              <a:rPr lang="es-ES" sz="2400" dirty="0">
                <a:latin typeface="Arial" pitchFamily="34" charset="0"/>
                <a:cs typeface="Arial" pitchFamily="34" charset="0"/>
              </a:rPr>
              <a:t>la búsqueda está satisfactoriamente acabada, esto es, después de que </a:t>
            </a:r>
            <a:r>
              <a:rPr lang="es-ES" sz="2400" dirty="0" smtClean="0">
                <a:latin typeface="Arial" pitchFamily="34" charset="0"/>
                <a:cs typeface="Arial" pitchFamily="34" charset="0"/>
              </a:rPr>
              <a:t>se hayan </a:t>
            </a:r>
            <a:r>
              <a:rPr lang="es-ES" sz="2400" dirty="0">
                <a:latin typeface="Arial" pitchFamily="34" charset="0"/>
                <a:cs typeface="Arial" pitchFamily="34" charset="0"/>
              </a:rPr>
              <a:t>evaluado los resultados y </a:t>
            </a:r>
            <a:r>
              <a:rPr lang="es-ES" sz="2400" dirty="0" smtClean="0">
                <a:latin typeface="Arial" pitchFamily="34" charset="0"/>
                <a:cs typeface="Arial" pitchFamily="34" charset="0"/>
              </a:rPr>
              <a:t>se hayan </a:t>
            </a:r>
            <a:r>
              <a:rPr lang="es-ES" sz="2400" dirty="0">
                <a:latin typeface="Arial" pitchFamily="34" charset="0"/>
                <a:cs typeface="Arial" pitchFamily="34" charset="0"/>
              </a:rPr>
              <a:t>reformulado o corregido tantas veces como sea preciso, </a:t>
            </a:r>
            <a:r>
              <a:rPr lang="es-ES" sz="2400" dirty="0" smtClean="0">
                <a:latin typeface="Arial" pitchFamily="34" charset="0"/>
                <a:cs typeface="Arial" pitchFamily="34" charset="0"/>
              </a:rPr>
              <a:t>tendrá </a:t>
            </a:r>
            <a:r>
              <a:rPr lang="es-ES" sz="2400" dirty="0">
                <a:latin typeface="Arial" pitchFamily="34" charset="0"/>
                <a:cs typeface="Arial" pitchFamily="34" charset="0"/>
              </a:rPr>
              <a:t>a </a:t>
            </a:r>
            <a:r>
              <a:rPr lang="es-ES" sz="2400" dirty="0" smtClean="0">
                <a:latin typeface="Arial" pitchFamily="34" charset="0"/>
                <a:cs typeface="Arial" pitchFamily="34" charset="0"/>
              </a:rPr>
              <a:t>su </a:t>
            </a:r>
            <a:r>
              <a:rPr lang="es-ES" sz="2400" dirty="0">
                <a:latin typeface="Arial" pitchFamily="34" charset="0"/>
                <a:cs typeface="Arial" pitchFamily="34" charset="0"/>
              </a:rPr>
              <a:t>disposición un </a:t>
            </a:r>
            <a:r>
              <a:rPr lang="es-ES" sz="2400" b="1" dirty="0">
                <a:solidFill>
                  <a:srgbClr val="C00000"/>
                </a:solidFill>
                <a:latin typeface="Arial" pitchFamily="34" charset="0"/>
                <a:cs typeface="Arial" pitchFamily="34" charset="0"/>
              </a:rPr>
              <a:t>conjunto de </a:t>
            </a:r>
            <a:r>
              <a:rPr lang="es-ES" sz="2400" b="1" dirty="0" smtClean="0">
                <a:solidFill>
                  <a:srgbClr val="C00000"/>
                </a:solidFill>
                <a:latin typeface="Arial" pitchFamily="34" charset="0"/>
                <a:cs typeface="Arial" pitchFamily="34" charset="0"/>
              </a:rPr>
              <a:t>referencias</a:t>
            </a:r>
            <a:r>
              <a:rPr lang="es-ES" sz="2400" dirty="0" smtClean="0">
                <a:latin typeface="Arial" pitchFamily="34" charset="0"/>
                <a:cs typeface="Arial" pitchFamily="34" charset="0"/>
              </a:rPr>
              <a:t>, las cuales podrá capturar </a:t>
            </a:r>
            <a:r>
              <a:rPr lang="es-ES" sz="2400" dirty="0">
                <a:latin typeface="Arial" pitchFamily="34" charset="0"/>
                <a:cs typeface="Arial" pitchFamily="34" charset="0"/>
              </a:rPr>
              <a:t>para manejarlas después. En lugar de imprimirlas o descargarlas a un archivo .</a:t>
            </a:r>
            <a:r>
              <a:rPr lang="es-ES" sz="2400" dirty="0" err="1">
                <a:latin typeface="Arial" pitchFamily="34" charset="0"/>
                <a:cs typeface="Arial" pitchFamily="34" charset="0"/>
              </a:rPr>
              <a:t>pdf</a:t>
            </a:r>
            <a:r>
              <a:rPr lang="es-ES" sz="2400" dirty="0">
                <a:latin typeface="Arial" pitchFamily="34" charset="0"/>
                <a:cs typeface="Arial" pitchFamily="34" charset="0"/>
              </a:rPr>
              <a:t>, .</a:t>
            </a:r>
            <a:r>
              <a:rPr lang="es-ES" sz="2400" dirty="0" err="1">
                <a:latin typeface="Arial" pitchFamily="34" charset="0"/>
                <a:cs typeface="Arial" pitchFamily="34" charset="0"/>
              </a:rPr>
              <a:t>html</a:t>
            </a:r>
            <a:r>
              <a:rPr lang="es-ES" sz="2400" dirty="0">
                <a:latin typeface="Arial" pitchFamily="34" charset="0"/>
                <a:cs typeface="Arial" pitchFamily="34" charset="0"/>
              </a:rPr>
              <a:t>, .</a:t>
            </a:r>
            <a:r>
              <a:rPr lang="es-ES" sz="2400" dirty="0" err="1">
                <a:latin typeface="Arial" pitchFamily="34" charset="0"/>
                <a:cs typeface="Arial" pitchFamily="34" charset="0"/>
              </a:rPr>
              <a:t>docx</a:t>
            </a:r>
            <a:r>
              <a:rPr lang="es-ES" sz="2400" dirty="0">
                <a:latin typeface="Arial" pitchFamily="34" charset="0"/>
                <a:cs typeface="Arial" pitchFamily="34" charset="0"/>
              </a:rPr>
              <a:t> o .</a:t>
            </a:r>
            <a:r>
              <a:rPr lang="es-ES" sz="2400" dirty="0" err="1">
                <a:latin typeface="Arial" pitchFamily="34" charset="0"/>
                <a:cs typeface="Arial" pitchFamily="34" charset="0"/>
              </a:rPr>
              <a:t>txt</a:t>
            </a:r>
            <a:r>
              <a:rPr lang="es-ES" sz="2400" dirty="0">
                <a:latin typeface="Arial" pitchFamily="34" charset="0"/>
                <a:cs typeface="Arial" pitchFamily="34" charset="0"/>
              </a:rPr>
              <a:t>, la mejor opción para trabajar </a:t>
            </a:r>
            <a:r>
              <a:rPr lang="es-ES" sz="2400" dirty="0" smtClean="0">
                <a:latin typeface="Arial" pitchFamily="34" charset="0"/>
                <a:cs typeface="Arial" pitchFamily="34" charset="0"/>
              </a:rPr>
              <a:t>más organizado, sin riego a que se nos pierda </a:t>
            </a:r>
            <a:r>
              <a:rPr lang="es-ES" sz="2400" dirty="0" err="1" smtClean="0">
                <a:latin typeface="Arial" pitchFamily="34" charset="0"/>
                <a:cs typeface="Arial" pitchFamily="34" charset="0"/>
              </a:rPr>
              <a:t>algúna</a:t>
            </a:r>
            <a:r>
              <a:rPr lang="es-ES" sz="2400" dirty="0" smtClean="0">
                <a:latin typeface="Arial" pitchFamily="34" charset="0"/>
                <a:cs typeface="Arial" pitchFamily="34" charset="0"/>
              </a:rPr>
              <a:t> información o documento recuperado, será exportarlas </a:t>
            </a:r>
            <a:r>
              <a:rPr lang="es-ES" sz="2400" dirty="0">
                <a:latin typeface="Arial" pitchFamily="34" charset="0"/>
                <a:cs typeface="Arial" pitchFamily="34" charset="0"/>
              </a:rPr>
              <a:t>a un </a:t>
            </a:r>
            <a:r>
              <a:rPr lang="es-ES" sz="2400" b="1" dirty="0">
                <a:solidFill>
                  <a:srgbClr val="C00000"/>
                </a:solidFill>
                <a:latin typeface="Arial" pitchFamily="34" charset="0"/>
                <a:cs typeface="Arial" pitchFamily="34" charset="0"/>
              </a:rPr>
              <a:t>gestor de bibliografía </a:t>
            </a:r>
            <a:r>
              <a:rPr lang="es-ES" sz="2400" dirty="0">
                <a:latin typeface="Arial" pitchFamily="34" charset="0"/>
                <a:cs typeface="Arial" pitchFamily="34" charset="0"/>
              </a:rPr>
              <a:t>personal, como </a:t>
            </a:r>
            <a:r>
              <a:rPr lang="es-ES" sz="2400" dirty="0" smtClean="0">
                <a:latin typeface="Arial" pitchFamily="34" charset="0"/>
                <a:cs typeface="Arial" pitchFamily="34" charset="0"/>
              </a:rPr>
              <a:t>se verá en las clases posteriores. </a:t>
            </a:r>
            <a:endParaRPr lang="es-ES" sz="2400" dirty="0">
              <a:solidFill>
                <a:srgbClr val="C00000"/>
              </a:solidFill>
              <a:latin typeface="Arial" pitchFamily="34" charset="0"/>
              <a:cs typeface="Arial" pitchFamily="34" charset="0"/>
            </a:endParaRP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2"/>
            <a:stretch>
              <a:fillRect/>
            </a:stretch>
          </p:blipFill>
          <p:spPr>
            <a:xfrm>
              <a:off x="0" y="-5587"/>
              <a:ext cx="5502275" cy="825500"/>
            </a:xfrm>
            <a:prstGeom prst="rect">
              <a:avLst/>
            </a:prstGeom>
          </p:spPr>
        </p:pic>
        <p:pic>
          <p:nvPicPr>
            <p:cNvPr id="5" name="Picture 5928"/>
            <p:cNvPicPr/>
            <p:nvPr/>
          </p:nvPicPr>
          <p:blipFill>
            <a:blip r:embed="rId3"/>
            <a:stretch>
              <a:fillRect/>
            </a:stretch>
          </p:blipFill>
          <p:spPr>
            <a:xfrm>
              <a:off x="0" y="273812"/>
              <a:ext cx="4826000" cy="546100"/>
            </a:xfrm>
            <a:prstGeom prst="rect">
              <a:avLst/>
            </a:prstGeom>
          </p:spPr>
        </p:pic>
        <p:pic>
          <p:nvPicPr>
            <p:cNvPr id="6"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26605004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09836" y="1452563"/>
            <a:ext cx="7319963" cy="3970318"/>
          </a:xfrm>
          <a:prstGeom prst="rect">
            <a:avLst/>
          </a:prstGeom>
        </p:spPr>
        <p:txBody>
          <a:bodyPr wrap="square">
            <a:spAutoFit/>
          </a:bodyPr>
          <a:lstStyle/>
          <a:p>
            <a:pPr algn="just">
              <a:lnSpc>
                <a:spcPct val="150000"/>
              </a:lnSpc>
            </a:pPr>
            <a:r>
              <a:rPr lang="es-MX" sz="2400" b="1" dirty="0" err="1" smtClean="0">
                <a:latin typeface="Arial" panose="020B0604020202020204" pitchFamily="34" charset="0"/>
                <a:cs typeface="Arial" panose="020B0604020202020204" pitchFamily="34" charset="0"/>
                <a:hlinkClick r:id="rId2"/>
              </a:rPr>
              <a:t>Cumed</a:t>
            </a:r>
            <a:endParaRPr lang="es-MX" sz="2400" b="1" dirty="0" smtClean="0">
              <a:latin typeface="Arial" panose="020B0604020202020204" pitchFamily="34" charset="0"/>
              <a:cs typeface="Arial" panose="020B0604020202020204" pitchFamily="34" charset="0"/>
            </a:endParaRPr>
          </a:p>
          <a:p>
            <a:pPr algn="just">
              <a:lnSpc>
                <a:spcPct val="150000"/>
              </a:lnSpc>
            </a:pPr>
            <a:r>
              <a:rPr lang="es-MX" sz="2400" dirty="0" smtClean="0">
                <a:latin typeface="Arial" panose="020B0604020202020204" pitchFamily="34" charset="0"/>
                <a:cs typeface="Arial" panose="020B0604020202020204" pitchFamily="34" charset="0"/>
              </a:rPr>
              <a:t>Base </a:t>
            </a:r>
            <a:r>
              <a:rPr lang="es-MX" sz="2400" dirty="0">
                <a:latin typeface="Arial" panose="020B0604020202020204" pitchFamily="34" charset="0"/>
                <a:cs typeface="Arial" panose="020B0604020202020204" pitchFamily="34" charset="0"/>
              </a:rPr>
              <a:t>de datos bibliográfica desarrollada por el Centro Nacional de Información de Ciencias Médicas de Cuba y los centros cooperantes de la red del Sistema Nacional de Salud. Registra la producción científica cubana en el campo de la medicina y ciencias afines.</a:t>
            </a: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3"/>
            <a:stretch>
              <a:fillRect/>
            </a:stretch>
          </p:blipFill>
          <p:spPr>
            <a:xfrm>
              <a:off x="0" y="-5587"/>
              <a:ext cx="5502275" cy="825500"/>
            </a:xfrm>
            <a:prstGeom prst="rect">
              <a:avLst/>
            </a:prstGeom>
          </p:spPr>
        </p:pic>
        <p:pic>
          <p:nvPicPr>
            <p:cNvPr id="5" name="Picture 5928"/>
            <p:cNvPicPr/>
            <p:nvPr/>
          </p:nvPicPr>
          <p:blipFill>
            <a:blip r:embed="rId4"/>
            <a:stretch>
              <a:fillRect/>
            </a:stretch>
          </p:blipFill>
          <p:spPr>
            <a:xfrm>
              <a:off x="0" y="273812"/>
              <a:ext cx="4826000" cy="546100"/>
            </a:xfrm>
            <a:prstGeom prst="rect">
              <a:avLst/>
            </a:prstGeom>
          </p:spPr>
        </p:pic>
        <p:pic>
          <p:nvPicPr>
            <p:cNvPr id="6" name="Picture 5929"/>
            <p:cNvPicPr/>
            <p:nvPr/>
          </p:nvPicPr>
          <p:blipFill>
            <a:blip r:embed="rId5"/>
            <a:stretch>
              <a:fillRect/>
            </a:stretch>
          </p:blipFill>
          <p:spPr>
            <a:xfrm>
              <a:off x="0" y="492887"/>
              <a:ext cx="4235450" cy="327025"/>
            </a:xfrm>
            <a:prstGeom prst="rect">
              <a:avLst/>
            </a:prstGeom>
          </p:spPr>
        </p:pic>
      </p:grpSp>
      <p:sp>
        <p:nvSpPr>
          <p:cNvPr id="7" name="Rectángulo 6"/>
          <p:cNvSpPr/>
          <p:nvPr/>
        </p:nvSpPr>
        <p:spPr>
          <a:xfrm>
            <a:off x="2768886" y="329684"/>
            <a:ext cx="6801862" cy="646331"/>
          </a:xfrm>
          <a:prstGeom prst="rect">
            <a:avLst/>
          </a:prstGeom>
        </p:spPr>
        <p:txBody>
          <a:bodyPr wrap="none">
            <a:spAutoFit/>
          </a:bodyPr>
          <a:lstStyle/>
          <a:p>
            <a:r>
              <a:rPr lang="es-ES" sz="3600" b="1" dirty="0">
                <a:latin typeface="Arial" panose="020B0604020202020204" pitchFamily="34" charset="0"/>
                <a:ea typeface="Times New Roman" panose="02020603050405020304" pitchFamily="18" charset="0"/>
                <a:cs typeface="Arial" panose="020B0604020202020204" pitchFamily="34" charset="0"/>
              </a:rPr>
              <a:t>Bases de Datos Bibliográficas</a:t>
            </a:r>
            <a:endParaRPr lang="es-ES"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28470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695450" y="0"/>
            <a:ext cx="8537065" cy="6858000"/>
          </a:xfrm>
          <a:prstGeom prst="rect">
            <a:avLst/>
          </a:prstGeom>
        </p:spPr>
      </p:pic>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3"/>
            <a:stretch>
              <a:fillRect/>
            </a:stretch>
          </p:blipFill>
          <p:spPr>
            <a:xfrm>
              <a:off x="0" y="-5587"/>
              <a:ext cx="5502275" cy="825500"/>
            </a:xfrm>
            <a:prstGeom prst="rect">
              <a:avLst/>
            </a:prstGeom>
          </p:spPr>
        </p:pic>
        <p:pic>
          <p:nvPicPr>
            <p:cNvPr id="5" name="Picture 5928"/>
            <p:cNvPicPr/>
            <p:nvPr/>
          </p:nvPicPr>
          <p:blipFill>
            <a:blip r:embed="rId4"/>
            <a:stretch>
              <a:fillRect/>
            </a:stretch>
          </p:blipFill>
          <p:spPr>
            <a:xfrm>
              <a:off x="0" y="273812"/>
              <a:ext cx="4826000" cy="546100"/>
            </a:xfrm>
            <a:prstGeom prst="rect">
              <a:avLst/>
            </a:prstGeom>
          </p:spPr>
        </p:pic>
        <p:pic>
          <p:nvPicPr>
            <p:cNvPr id="6" name="Picture 5929"/>
            <p:cNvPicPr/>
            <p:nvPr/>
          </p:nvPicPr>
          <p:blipFill>
            <a:blip r:embed="rId5"/>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17640422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433636" y="1332169"/>
            <a:ext cx="7472362" cy="4524315"/>
          </a:xfrm>
          <a:prstGeom prst="rect">
            <a:avLst/>
          </a:prstGeom>
        </p:spPr>
        <p:txBody>
          <a:bodyPr wrap="square">
            <a:spAutoFit/>
          </a:bodyPr>
          <a:lstStyle/>
          <a:p>
            <a:pPr algn="just">
              <a:lnSpc>
                <a:spcPct val="150000"/>
              </a:lnSpc>
            </a:pPr>
            <a:r>
              <a:rPr lang="es-MX" sz="2400" b="1" dirty="0" smtClean="0">
                <a:latin typeface="Arial" panose="020B0604020202020204" pitchFamily="34" charset="0"/>
                <a:cs typeface="Arial" panose="020B0604020202020204" pitchFamily="34" charset="0"/>
                <a:hlinkClick r:id="rId2"/>
              </a:rPr>
              <a:t>Lilacs</a:t>
            </a:r>
            <a:endParaRPr lang="es-MX" sz="2400" b="1" dirty="0" smtClean="0">
              <a:latin typeface="Arial" panose="020B0604020202020204" pitchFamily="34" charset="0"/>
              <a:cs typeface="Arial" panose="020B0604020202020204" pitchFamily="34" charset="0"/>
            </a:endParaRPr>
          </a:p>
          <a:p>
            <a:pPr algn="just">
              <a:lnSpc>
                <a:spcPct val="150000"/>
              </a:lnSpc>
            </a:pPr>
            <a:r>
              <a:rPr lang="es-MX" sz="2400" dirty="0" smtClean="0">
                <a:latin typeface="Arial" panose="020B0604020202020204" pitchFamily="34" charset="0"/>
                <a:cs typeface="Arial" panose="020B0604020202020204" pitchFamily="34" charset="0"/>
              </a:rPr>
              <a:t>Literatura </a:t>
            </a:r>
            <a:r>
              <a:rPr lang="es-MX" sz="2400" dirty="0">
                <a:latin typeface="Arial" panose="020B0604020202020204" pitchFamily="34" charset="0"/>
                <a:cs typeface="Arial" panose="020B0604020202020204" pitchFamily="34" charset="0"/>
              </a:rPr>
              <a:t>Latinoamericana y del Caribe en Ciencias de la Salud. Producida a partir de 1982. Su objetivo es el control bibliográfico y la diseminación de la literatura científico técnica en el área de la salud. Incluye: libros, capítulos de libros, tesis, anales de congresos o conferencias, informes técnico científicos, artículos de revistas, etc.</a:t>
            </a: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3"/>
            <a:stretch>
              <a:fillRect/>
            </a:stretch>
          </p:blipFill>
          <p:spPr>
            <a:xfrm>
              <a:off x="0" y="-5587"/>
              <a:ext cx="5502275" cy="825500"/>
            </a:xfrm>
            <a:prstGeom prst="rect">
              <a:avLst/>
            </a:prstGeom>
          </p:spPr>
        </p:pic>
        <p:pic>
          <p:nvPicPr>
            <p:cNvPr id="5" name="Picture 5928"/>
            <p:cNvPicPr/>
            <p:nvPr/>
          </p:nvPicPr>
          <p:blipFill>
            <a:blip r:embed="rId4"/>
            <a:stretch>
              <a:fillRect/>
            </a:stretch>
          </p:blipFill>
          <p:spPr>
            <a:xfrm>
              <a:off x="0" y="273812"/>
              <a:ext cx="4826000" cy="546100"/>
            </a:xfrm>
            <a:prstGeom prst="rect">
              <a:avLst/>
            </a:prstGeom>
          </p:spPr>
        </p:pic>
        <p:pic>
          <p:nvPicPr>
            <p:cNvPr id="6" name="Picture 5929"/>
            <p:cNvPicPr/>
            <p:nvPr/>
          </p:nvPicPr>
          <p:blipFill>
            <a:blip r:embed="rId5"/>
            <a:stretch>
              <a:fillRect/>
            </a:stretch>
          </p:blipFill>
          <p:spPr>
            <a:xfrm>
              <a:off x="0" y="492887"/>
              <a:ext cx="4235450" cy="327025"/>
            </a:xfrm>
            <a:prstGeom prst="rect">
              <a:avLst/>
            </a:prstGeom>
          </p:spPr>
        </p:pic>
      </p:grpSp>
      <p:sp>
        <p:nvSpPr>
          <p:cNvPr id="7" name="Rectángulo 6"/>
          <p:cNvSpPr/>
          <p:nvPr/>
        </p:nvSpPr>
        <p:spPr>
          <a:xfrm>
            <a:off x="2768886" y="329684"/>
            <a:ext cx="6801862" cy="646331"/>
          </a:xfrm>
          <a:prstGeom prst="rect">
            <a:avLst/>
          </a:prstGeom>
        </p:spPr>
        <p:txBody>
          <a:bodyPr wrap="none">
            <a:spAutoFit/>
          </a:bodyPr>
          <a:lstStyle/>
          <a:p>
            <a:r>
              <a:rPr lang="es-ES" sz="3600" b="1" dirty="0">
                <a:latin typeface="Arial" panose="020B0604020202020204" pitchFamily="34" charset="0"/>
                <a:ea typeface="Times New Roman" panose="02020603050405020304" pitchFamily="18" charset="0"/>
                <a:cs typeface="Arial" panose="020B0604020202020204" pitchFamily="34" charset="0"/>
              </a:rPr>
              <a:t>Bases de Datos Bibliográficas</a:t>
            </a:r>
            <a:endParaRPr lang="es-ES"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87175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357722" y="1557338"/>
            <a:ext cx="8434389" cy="4524315"/>
          </a:xfrm>
          <a:prstGeom prst="rect">
            <a:avLst/>
          </a:prstGeom>
        </p:spPr>
        <p:txBody>
          <a:bodyPr wrap="square">
            <a:spAutoFit/>
          </a:bodyPr>
          <a:lstStyle/>
          <a:p>
            <a:pPr algn="just">
              <a:lnSpc>
                <a:spcPct val="150000"/>
              </a:lnSpc>
            </a:pPr>
            <a:r>
              <a:rPr lang="es-MX" sz="2400" b="1" dirty="0" err="1" smtClean="0">
                <a:latin typeface="Arial" panose="020B0604020202020204" pitchFamily="34" charset="0"/>
                <a:cs typeface="Arial" panose="020B0604020202020204" pitchFamily="34" charset="0"/>
                <a:hlinkClick r:id="rId2"/>
              </a:rPr>
              <a:t>Ebsco</a:t>
            </a:r>
            <a:endParaRPr lang="es-MX" sz="2400" b="1" dirty="0" smtClean="0">
              <a:latin typeface="Arial" panose="020B0604020202020204" pitchFamily="34" charset="0"/>
              <a:cs typeface="Arial" panose="020B0604020202020204" pitchFamily="34" charset="0"/>
            </a:endParaRPr>
          </a:p>
          <a:p>
            <a:pPr algn="just">
              <a:lnSpc>
                <a:spcPct val="150000"/>
              </a:lnSpc>
            </a:pPr>
            <a:r>
              <a:rPr lang="es-MX" sz="2400" dirty="0" smtClean="0">
                <a:latin typeface="Arial" panose="020B0604020202020204" pitchFamily="34" charset="0"/>
                <a:cs typeface="Arial" panose="020B0604020202020204" pitchFamily="34" charset="0"/>
              </a:rPr>
              <a:t>Base </a:t>
            </a:r>
            <a:r>
              <a:rPr lang="es-MX" sz="2400" dirty="0">
                <a:latin typeface="Arial" panose="020B0604020202020204" pitchFamily="34" charset="0"/>
                <a:cs typeface="Arial" panose="020B0604020202020204" pitchFamily="34" charset="0"/>
              </a:rPr>
              <a:t>de datos referencial que ofrece textos completos, índices y publicaciones periódicas académicas que cubren diferentes áreas de las ciencias y las humanidades. Sus colecciones están disponibles en </a:t>
            </a:r>
            <a:r>
              <a:rPr lang="es-MX" sz="2400" dirty="0" err="1">
                <a:latin typeface="Arial" panose="020B0604020202020204" pitchFamily="34" charset="0"/>
                <a:cs typeface="Arial" panose="020B0604020202020204" pitchFamily="34" charset="0"/>
              </a:rPr>
              <a:t>EBSCOhost</a:t>
            </a:r>
            <a:r>
              <a:rPr lang="es-MX" sz="2400" dirty="0">
                <a:latin typeface="Arial" panose="020B0604020202020204" pitchFamily="34" charset="0"/>
                <a:cs typeface="Arial" panose="020B0604020202020204" pitchFamily="34" charset="0"/>
              </a:rPr>
              <a:t>, un sistema de referencias en línea que combina contenido de calidad con herramientas de búsqueda y recuperación de información.</a:t>
            </a: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3"/>
            <a:stretch>
              <a:fillRect/>
            </a:stretch>
          </p:blipFill>
          <p:spPr>
            <a:xfrm>
              <a:off x="0" y="-5587"/>
              <a:ext cx="5502275" cy="825500"/>
            </a:xfrm>
            <a:prstGeom prst="rect">
              <a:avLst/>
            </a:prstGeom>
          </p:spPr>
        </p:pic>
        <p:pic>
          <p:nvPicPr>
            <p:cNvPr id="5" name="Picture 5928"/>
            <p:cNvPicPr/>
            <p:nvPr/>
          </p:nvPicPr>
          <p:blipFill>
            <a:blip r:embed="rId4"/>
            <a:stretch>
              <a:fillRect/>
            </a:stretch>
          </p:blipFill>
          <p:spPr>
            <a:xfrm>
              <a:off x="0" y="273812"/>
              <a:ext cx="4826000" cy="546100"/>
            </a:xfrm>
            <a:prstGeom prst="rect">
              <a:avLst/>
            </a:prstGeom>
          </p:spPr>
        </p:pic>
        <p:pic>
          <p:nvPicPr>
            <p:cNvPr id="6" name="Picture 5929"/>
            <p:cNvPicPr/>
            <p:nvPr/>
          </p:nvPicPr>
          <p:blipFill>
            <a:blip r:embed="rId5"/>
            <a:stretch>
              <a:fillRect/>
            </a:stretch>
          </p:blipFill>
          <p:spPr>
            <a:xfrm>
              <a:off x="0" y="492887"/>
              <a:ext cx="4235450" cy="327025"/>
            </a:xfrm>
            <a:prstGeom prst="rect">
              <a:avLst/>
            </a:prstGeom>
          </p:spPr>
        </p:pic>
      </p:grpSp>
      <p:sp>
        <p:nvSpPr>
          <p:cNvPr id="7" name="Rectángulo 6"/>
          <p:cNvSpPr/>
          <p:nvPr/>
        </p:nvSpPr>
        <p:spPr>
          <a:xfrm>
            <a:off x="2357721" y="217885"/>
            <a:ext cx="8434389" cy="1138773"/>
          </a:xfrm>
          <a:prstGeom prst="rect">
            <a:avLst/>
          </a:prstGeom>
        </p:spPr>
        <p:txBody>
          <a:bodyPr wrap="square">
            <a:spAutoFit/>
          </a:bodyPr>
          <a:lstStyle/>
          <a:p>
            <a:pPr algn="just"/>
            <a:r>
              <a:rPr lang="es-ES" sz="3400" b="1" dirty="0" smtClean="0">
                <a:latin typeface="Arial" panose="020B0604020202020204" pitchFamily="34" charset="0"/>
                <a:ea typeface="Times New Roman" panose="02020603050405020304" pitchFamily="18" charset="0"/>
                <a:cs typeface="Arial" panose="020B0604020202020204" pitchFamily="34" charset="0"/>
              </a:rPr>
              <a:t>Fuentes </a:t>
            </a:r>
            <a:r>
              <a:rPr lang="es-ES" sz="3400" b="1" dirty="0">
                <a:latin typeface="Arial" panose="020B0604020202020204" pitchFamily="34" charset="0"/>
                <a:ea typeface="Times New Roman" panose="02020603050405020304" pitchFamily="18" charset="0"/>
                <a:cs typeface="Arial" panose="020B0604020202020204" pitchFamily="34" charset="0"/>
              </a:rPr>
              <a:t>de información disponibles a texto completo</a:t>
            </a:r>
          </a:p>
        </p:txBody>
      </p:sp>
    </p:spTree>
    <p:extLst>
      <p:ext uri="{BB962C8B-B14F-4D97-AF65-F5344CB8AC3E}">
        <p14:creationId xmlns:p14="http://schemas.microsoft.com/office/powerpoint/2010/main" val="3955112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828800" y="363141"/>
            <a:ext cx="9010650" cy="6186309"/>
          </a:xfrm>
          <a:prstGeom prst="rect">
            <a:avLst/>
          </a:prstGeom>
        </p:spPr>
        <p:txBody>
          <a:bodyPr wrap="square">
            <a:spAutoFit/>
          </a:bodyPr>
          <a:lstStyle/>
          <a:p>
            <a:pPr algn="just">
              <a:lnSpc>
                <a:spcPct val="150000"/>
              </a:lnSpc>
            </a:pPr>
            <a:r>
              <a:rPr lang="es-MX" sz="2400" dirty="0">
                <a:solidFill>
                  <a:srgbClr val="595959"/>
                </a:solidFill>
                <a:latin typeface="Arial" panose="020B0604020202020204" pitchFamily="34" charset="0"/>
                <a:cs typeface="Arial" panose="020B0604020202020204" pitchFamily="34" charset="0"/>
              </a:rPr>
              <a:t>El avance vertiginoso de las tecnologías de la información y las comunicaciones, que se inició en la segunda mitad del pasado siglo, matiza el mundo actual y a una sociedad que ha dado en llamarse </a:t>
            </a:r>
            <a:r>
              <a:rPr lang="es-MX" sz="2400" b="1" dirty="0">
                <a:solidFill>
                  <a:srgbClr val="595959"/>
                </a:solidFill>
                <a:latin typeface="Arial" panose="020B0604020202020204" pitchFamily="34" charset="0"/>
                <a:cs typeface="Arial" panose="020B0604020202020204" pitchFamily="34" charset="0"/>
              </a:rPr>
              <a:t>sociedad de la información</a:t>
            </a:r>
            <a:r>
              <a:rPr lang="es-MX" sz="2400" dirty="0">
                <a:solidFill>
                  <a:srgbClr val="595959"/>
                </a:solidFill>
                <a:latin typeface="Arial" panose="020B0604020202020204" pitchFamily="34" charset="0"/>
                <a:cs typeface="Arial" panose="020B0604020202020204" pitchFamily="34" charset="0"/>
              </a:rPr>
              <a:t>. En ella, una parte importante del esfuerzo del hombre se ha concentrado en la producción, manejo y uso de la información</a:t>
            </a:r>
            <a:r>
              <a:rPr lang="es-MX" sz="2400" dirty="0" smtClean="0">
                <a:solidFill>
                  <a:srgbClr val="595959"/>
                </a:solidFill>
                <a:latin typeface="Arial" panose="020B0604020202020204" pitchFamily="34" charset="0"/>
                <a:cs typeface="Arial" panose="020B0604020202020204" pitchFamily="34" charset="0"/>
              </a:rPr>
              <a:t>.</a:t>
            </a:r>
            <a:r>
              <a:rPr lang="es-MX" sz="2400" dirty="0">
                <a:solidFill>
                  <a:srgbClr val="595959"/>
                </a:solidFill>
                <a:latin typeface="Arial" panose="020B0604020202020204" pitchFamily="34" charset="0"/>
                <a:cs typeface="Arial" panose="020B0604020202020204" pitchFamily="34" charset="0"/>
              </a:rPr>
              <a:t> El surgimiento, desarrollo y expansión de la informática y las telecomunicaciones, ha supuesto una revolución sin precedentes en el mundo</a:t>
            </a:r>
            <a:r>
              <a:rPr lang="es-MX" sz="2400" dirty="0" smtClean="0">
                <a:solidFill>
                  <a:srgbClr val="595959"/>
                </a:solidFill>
                <a:latin typeface="Arial" panose="020B0604020202020204" pitchFamily="34" charset="0"/>
                <a:cs typeface="Arial" panose="020B0604020202020204" pitchFamily="34" charset="0"/>
              </a:rPr>
              <a:t>.</a:t>
            </a:r>
            <a:r>
              <a:rPr lang="es-MX" sz="2400" baseline="30000" dirty="0">
                <a:solidFill>
                  <a:srgbClr val="595959"/>
                </a:solidFill>
                <a:latin typeface="Arial" panose="020B0604020202020204" pitchFamily="34" charset="0"/>
                <a:cs typeface="Arial" panose="020B0604020202020204" pitchFamily="34" charset="0"/>
              </a:rPr>
              <a:t> </a:t>
            </a:r>
            <a:r>
              <a:rPr lang="es-MX" sz="2400" b="1" dirty="0">
                <a:solidFill>
                  <a:srgbClr val="595959"/>
                </a:solidFill>
                <a:latin typeface="Arial" panose="020B0604020202020204" pitchFamily="34" charset="0"/>
                <a:cs typeface="Arial" panose="020B0604020202020204" pitchFamily="34" charset="0"/>
              </a:rPr>
              <a:t>Internet</a:t>
            </a:r>
            <a:r>
              <a:rPr lang="es-MX" sz="2400" dirty="0">
                <a:solidFill>
                  <a:srgbClr val="595959"/>
                </a:solidFill>
                <a:latin typeface="Arial" panose="020B0604020202020204" pitchFamily="34" charset="0"/>
                <a:cs typeface="Arial" panose="020B0604020202020204" pitchFamily="34" charset="0"/>
              </a:rPr>
              <a:t>, su mayor exponente, se ha convertido en una gran biblioteca caótica que crece continua y aceleradamente.</a:t>
            </a:r>
            <a:endParaRPr lang="es-MX" sz="2400" dirty="0">
              <a:latin typeface="Arial" panose="020B0604020202020204" pitchFamily="34" charset="0"/>
              <a:cs typeface="Arial" panose="020B0604020202020204" pitchFamily="34" charset="0"/>
            </a:endParaRPr>
          </a:p>
        </p:txBody>
      </p:sp>
      <p:grpSp>
        <p:nvGrpSpPr>
          <p:cNvPr id="4" name="Group 5880"/>
          <p:cNvGrpSpPr/>
          <p:nvPr/>
        </p:nvGrpSpPr>
        <p:grpSpPr>
          <a:xfrm rot="5400000">
            <a:off x="-2338441" y="2338441"/>
            <a:ext cx="5502254" cy="825372"/>
            <a:chOff x="0" y="-5587"/>
            <a:chExt cx="5502275" cy="825500"/>
          </a:xfrm>
        </p:grpSpPr>
        <p:pic>
          <p:nvPicPr>
            <p:cNvPr id="5" name="Picture 5927"/>
            <p:cNvPicPr/>
            <p:nvPr/>
          </p:nvPicPr>
          <p:blipFill>
            <a:blip r:embed="rId3"/>
            <a:stretch>
              <a:fillRect/>
            </a:stretch>
          </p:blipFill>
          <p:spPr>
            <a:xfrm>
              <a:off x="0" y="-5587"/>
              <a:ext cx="5502275" cy="825500"/>
            </a:xfrm>
            <a:prstGeom prst="rect">
              <a:avLst/>
            </a:prstGeom>
          </p:spPr>
        </p:pic>
        <p:pic>
          <p:nvPicPr>
            <p:cNvPr id="6" name="Picture 5928"/>
            <p:cNvPicPr/>
            <p:nvPr/>
          </p:nvPicPr>
          <p:blipFill>
            <a:blip r:embed="rId4"/>
            <a:stretch>
              <a:fillRect/>
            </a:stretch>
          </p:blipFill>
          <p:spPr>
            <a:xfrm>
              <a:off x="0" y="273812"/>
              <a:ext cx="4826000" cy="546100"/>
            </a:xfrm>
            <a:prstGeom prst="rect">
              <a:avLst/>
            </a:prstGeom>
          </p:spPr>
        </p:pic>
        <p:pic>
          <p:nvPicPr>
            <p:cNvPr id="7" name="Picture 5929"/>
            <p:cNvPicPr/>
            <p:nvPr/>
          </p:nvPicPr>
          <p:blipFill>
            <a:blip r:embed="rId5"/>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2349261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14550" y="1289388"/>
            <a:ext cx="8420100" cy="577850"/>
          </a:xfrm>
          <a:prstGeom prst="rect">
            <a:avLst/>
          </a:prstGeom>
        </p:spPr>
        <p:txBody>
          <a:bodyPr wrap="square">
            <a:spAutoFit/>
          </a:bodyPr>
          <a:lstStyle/>
          <a:p>
            <a:pPr algn="just">
              <a:lnSpc>
                <a:spcPct val="150000"/>
              </a:lnSpc>
            </a:pPr>
            <a:r>
              <a:rPr lang="es-ES" sz="2400" b="1" u="sng" dirty="0" err="1" smtClean="0">
                <a:solidFill>
                  <a:srgbClr val="1F7A1F"/>
                </a:solidFill>
                <a:latin typeface="Arial" panose="020B0604020202020204" pitchFamily="34" charset="0"/>
                <a:ea typeface="Times New Roman" panose="02020603050405020304" pitchFamily="18" charset="0"/>
                <a:cs typeface="Arial" panose="020B0604020202020204" pitchFamily="34" charset="0"/>
                <a:hlinkClick r:id="rId2" tooltip="Acceder a ClinicalKey, potente motor de búsqueda clínico"/>
              </a:rPr>
              <a:t>ClinicalKey</a:t>
            </a:r>
            <a:r>
              <a:rPr lang="es-ES" sz="2400" dirty="0" smtClean="0">
                <a:latin typeface="Arial" panose="020B0604020202020204" pitchFamily="34" charset="0"/>
                <a:ea typeface="Times New Roman" panose="02020603050405020304" pitchFamily="18" charset="0"/>
                <a:cs typeface="Arial" panose="020B0604020202020204" pitchFamily="34" charset="0"/>
              </a:rPr>
              <a:t> </a:t>
            </a: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3"/>
            <a:stretch>
              <a:fillRect/>
            </a:stretch>
          </p:blipFill>
          <p:spPr>
            <a:xfrm>
              <a:off x="0" y="-5587"/>
              <a:ext cx="5502275" cy="825500"/>
            </a:xfrm>
            <a:prstGeom prst="rect">
              <a:avLst/>
            </a:prstGeom>
          </p:spPr>
        </p:pic>
        <p:pic>
          <p:nvPicPr>
            <p:cNvPr id="5" name="Picture 5928"/>
            <p:cNvPicPr/>
            <p:nvPr/>
          </p:nvPicPr>
          <p:blipFill>
            <a:blip r:embed="rId4"/>
            <a:stretch>
              <a:fillRect/>
            </a:stretch>
          </p:blipFill>
          <p:spPr>
            <a:xfrm>
              <a:off x="0" y="273812"/>
              <a:ext cx="4826000" cy="546100"/>
            </a:xfrm>
            <a:prstGeom prst="rect">
              <a:avLst/>
            </a:prstGeom>
          </p:spPr>
        </p:pic>
        <p:pic>
          <p:nvPicPr>
            <p:cNvPr id="6" name="Picture 5929"/>
            <p:cNvPicPr/>
            <p:nvPr/>
          </p:nvPicPr>
          <p:blipFill>
            <a:blip r:embed="rId5"/>
            <a:stretch>
              <a:fillRect/>
            </a:stretch>
          </p:blipFill>
          <p:spPr>
            <a:xfrm>
              <a:off x="0" y="492887"/>
              <a:ext cx="4235450" cy="327025"/>
            </a:xfrm>
            <a:prstGeom prst="rect">
              <a:avLst/>
            </a:prstGeom>
          </p:spPr>
        </p:pic>
      </p:grpSp>
      <p:sp>
        <p:nvSpPr>
          <p:cNvPr id="7" name="Rectángulo 6"/>
          <p:cNvSpPr/>
          <p:nvPr/>
        </p:nvSpPr>
        <p:spPr>
          <a:xfrm>
            <a:off x="2114550" y="2085934"/>
            <a:ext cx="8153400" cy="3416320"/>
          </a:xfrm>
          <a:prstGeom prst="rect">
            <a:avLst/>
          </a:prstGeom>
        </p:spPr>
        <p:txBody>
          <a:bodyPr wrap="square">
            <a:spAutoFit/>
          </a:bodyPr>
          <a:lstStyle/>
          <a:p>
            <a:pPr algn="just">
              <a:lnSpc>
                <a:spcPct val="150000"/>
              </a:lnSpc>
              <a:spcAft>
                <a:spcPts val="0"/>
              </a:spcAft>
            </a:pPr>
            <a:r>
              <a:rPr lang="es-MX" sz="2400" dirty="0">
                <a:solidFill>
                  <a:srgbClr val="3F3F3F"/>
                </a:solidFill>
                <a:latin typeface="Arial" panose="020B0604020202020204" pitchFamily="34" charset="0"/>
                <a:ea typeface="Times New Roman" panose="02020603050405020304" pitchFamily="18" charset="0"/>
              </a:rPr>
              <a:t>Motor inteligente de búsqueda de información clínica de la editorial </a:t>
            </a:r>
            <a:r>
              <a:rPr lang="es-MX" sz="2400" dirty="0" err="1">
                <a:solidFill>
                  <a:srgbClr val="3F3F3F"/>
                </a:solidFill>
                <a:latin typeface="Arial" panose="020B0604020202020204" pitchFamily="34" charset="0"/>
                <a:ea typeface="Times New Roman" panose="02020603050405020304" pitchFamily="18" charset="0"/>
              </a:rPr>
              <a:t>Elsevier</a:t>
            </a:r>
            <a:r>
              <a:rPr lang="es-MX" sz="2400" dirty="0">
                <a:solidFill>
                  <a:srgbClr val="3F3F3F"/>
                </a:solidFill>
                <a:latin typeface="Arial" panose="020B0604020202020204" pitchFamily="34" charset="0"/>
                <a:ea typeface="Times New Roman" panose="02020603050405020304" pitchFamily="18" charset="0"/>
              </a:rPr>
              <a:t> que proporciona a los especialistas respuestas rápidas y relevantes. Accede a la colección de recursos más completa y actualizada de </a:t>
            </a:r>
            <a:r>
              <a:rPr lang="es-MX" sz="2400" dirty="0" err="1">
                <a:solidFill>
                  <a:srgbClr val="3F3F3F"/>
                </a:solidFill>
                <a:latin typeface="Arial" panose="020B0604020202020204" pitchFamily="34" charset="0"/>
                <a:ea typeface="Times New Roman" panose="02020603050405020304" pitchFamily="18" charset="0"/>
              </a:rPr>
              <a:t>Elsevier</a:t>
            </a:r>
            <a:r>
              <a:rPr lang="es-MX" sz="2400" dirty="0">
                <a:solidFill>
                  <a:srgbClr val="3F3F3F"/>
                </a:solidFill>
                <a:latin typeface="Arial" panose="020B0604020202020204" pitchFamily="34" charset="0"/>
                <a:ea typeface="Times New Roman" panose="02020603050405020304" pitchFamily="18" charset="0"/>
              </a:rPr>
              <a:t> a texto completo, en inglés y español, cubriendo todas las especialidades médicas y quirúrgicas.</a:t>
            </a:r>
            <a:endParaRPr lang="es-ES" sz="2400" dirty="0">
              <a:effectLst/>
              <a:latin typeface="Times New Roman" panose="02020603050405020304" pitchFamily="18" charset="0"/>
              <a:ea typeface="Times New Roman" panose="02020603050405020304" pitchFamily="18" charset="0"/>
            </a:endParaRPr>
          </a:p>
        </p:txBody>
      </p:sp>
      <p:sp>
        <p:nvSpPr>
          <p:cNvPr id="8" name="Rectángulo 7"/>
          <p:cNvSpPr/>
          <p:nvPr/>
        </p:nvSpPr>
        <p:spPr>
          <a:xfrm>
            <a:off x="2167221" y="217885"/>
            <a:ext cx="8434389" cy="1138773"/>
          </a:xfrm>
          <a:prstGeom prst="rect">
            <a:avLst/>
          </a:prstGeom>
        </p:spPr>
        <p:txBody>
          <a:bodyPr wrap="square">
            <a:spAutoFit/>
          </a:bodyPr>
          <a:lstStyle/>
          <a:p>
            <a:pPr algn="just"/>
            <a:r>
              <a:rPr lang="es-ES" sz="3400" b="1" dirty="0" smtClean="0">
                <a:latin typeface="Arial" panose="020B0604020202020204" pitchFamily="34" charset="0"/>
                <a:ea typeface="Times New Roman" panose="02020603050405020304" pitchFamily="18" charset="0"/>
                <a:cs typeface="Arial" panose="020B0604020202020204" pitchFamily="34" charset="0"/>
              </a:rPr>
              <a:t>Fuentes </a:t>
            </a:r>
            <a:r>
              <a:rPr lang="es-ES" sz="3400" b="1" dirty="0">
                <a:latin typeface="Arial" panose="020B0604020202020204" pitchFamily="34" charset="0"/>
                <a:ea typeface="Times New Roman" panose="02020603050405020304" pitchFamily="18" charset="0"/>
                <a:cs typeface="Arial" panose="020B0604020202020204" pitchFamily="34" charset="0"/>
              </a:rPr>
              <a:t>de información disponibles a texto completo</a:t>
            </a:r>
          </a:p>
        </p:txBody>
      </p:sp>
    </p:spTree>
    <p:extLst>
      <p:ext uri="{BB962C8B-B14F-4D97-AF65-F5344CB8AC3E}">
        <p14:creationId xmlns:p14="http://schemas.microsoft.com/office/powerpoint/2010/main" val="8698522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32181" y="272534"/>
            <a:ext cx="7803739" cy="461665"/>
          </a:xfrm>
          <a:prstGeom prst="rect">
            <a:avLst/>
          </a:prstGeom>
        </p:spPr>
        <p:txBody>
          <a:bodyPr wrap="none">
            <a:spAutoFit/>
          </a:bodyPr>
          <a:lstStyle/>
          <a:p>
            <a:pPr algn="ctr"/>
            <a:r>
              <a:rPr lang="es-ES" sz="2400" b="1" dirty="0" smtClean="0">
                <a:solidFill>
                  <a:srgbClr val="C00000"/>
                </a:solidFill>
                <a:latin typeface="Arial" panose="020B0604020202020204" pitchFamily="34" charset="0"/>
                <a:cs typeface="Arial" pitchFamily="34" charset="0"/>
              </a:rPr>
              <a:t>¿Qué </a:t>
            </a:r>
            <a:r>
              <a:rPr lang="es-ES" sz="2400" b="1" dirty="0">
                <a:solidFill>
                  <a:srgbClr val="C00000"/>
                </a:solidFill>
                <a:latin typeface="Arial" panose="020B0604020202020204" pitchFamily="34" charset="0"/>
                <a:cs typeface="Arial" pitchFamily="34" charset="0"/>
              </a:rPr>
              <a:t>es un proceso de Búsqueda de </a:t>
            </a:r>
            <a:r>
              <a:rPr lang="es-ES" sz="2400" b="1" dirty="0" smtClean="0">
                <a:solidFill>
                  <a:srgbClr val="C00000"/>
                </a:solidFill>
                <a:latin typeface="Arial" panose="020B0604020202020204" pitchFamily="34" charset="0"/>
                <a:cs typeface="Arial" pitchFamily="34" charset="0"/>
              </a:rPr>
              <a:t>Información?</a:t>
            </a:r>
            <a:endParaRPr lang="es-ES" sz="2400" b="1" dirty="0">
              <a:solidFill>
                <a:srgbClr val="C00000"/>
              </a:solidFill>
              <a:latin typeface="Arial" panose="020B0604020202020204" pitchFamily="34" charset="0"/>
              <a:cs typeface="Arial" pitchFamily="34" charset="0"/>
            </a:endParaRPr>
          </a:p>
        </p:txBody>
      </p:sp>
      <p:sp>
        <p:nvSpPr>
          <p:cNvPr id="3" name="Rectángulo 2"/>
          <p:cNvSpPr/>
          <p:nvPr/>
        </p:nvSpPr>
        <p:spPr>
          <a:xfrm>
            <a:off x="1028700" y="1000542"/>
            <a:ext cx="10210799" cy="2677656"/>
          </a:xfrm>
          <a:prstGeom prst="rect">
            <a:avLst/>
          </a:prstGeom>
        </p:spPr>
        <p:txBody>
          <a:bodyPr wrap="square">
            <a:spAutoFit/>
          </a:bodyPr>
          <a:lstStyle/>
          <a:p>
            <a:pPr algn="just"/>
            <a:r>
              <a:rPr lang="es-ES" sz="2400" dirty="0">
                <a:latin typeface="Arial" pitchFamily="34" charset="0"/>
                <a:cs typeface="Arial" pitchFamily="34" charset="0"/>
              </a:rPr>
              <a:t>De manera </a:t>
            </a:r>
            <a:r>
              <a:rPr lang="es-ES" sz="2400" u="sng" dirty="0">
                <a:latin typeface="Arial" pitchFamily="34" charset="0"/>
                <a:cs typeface="Arial" pitchFamily="34" charset="0"/>
              </a:rPr>
              <a:t>procedimental</a:t>
            </a:r>
            <a:r>
              <a:rPr lang="es-ES" sz="2400" dirty="0">
                <a:latin typeface="Arial" pitchFamily="34" charset="0"/>
                <a:cs typeface="Arial" pitchFamily="34" charset="0"/>
              </a:rPr>
              <a:t> se percibe como una serie de tareas que dirigen un proceso de trabajo intelectual a través de las </a:t>
            </a:r>
            <a:r>
              <a:rPr lang="es-ES" sz="2400" dirty="0" smtClean="0">
                <a:latin typeface="Arial" pitchFamily="34" charset="0"/>
                <a:cs typeface="Arial" pitchFamily="34" charset="0"/>
              </a:rPr>
              <a:t>etapas de </a:t>
            </a:r>
            <a:r>
              <a:rPr lang="es-ES" sz="2400" dirty="0">
                <a:latin typeface="Arial" pitchFamily="34" charset="0"/>
                <a:cs typeface="Arial" pitchFamily="34" charset="0"/>
              </a:rPr>
              <a:t>iniciación, selección, formulación, representación y presentación de resultados mediados por las condiciones del que busca (experiencia, valores, información contextual previa, discernimiento), siendo esto observable en su forma de comportamiento y toma de decisiones en cuanto a la cantidad y calidad de la información que busca y recupera.</a:t>
            </a:r>
          </a:p>
        </p:txBody>
      </p:sp>
      <p:sp>
        <p:nvSpPr>
          <p:cNvPr id="4" name="3 CuadroTexto"/>
          <p:cNvSpPr txBox="1"/>
          <p:nvPr/>
        </p:nvSpPr>
        <p:spPr>
          <a:xfrm>
            <a:off x="1028699" y="3944541"/>
            <a:ext cx="10210799" cy="1938992"/>
          </a:xfrm>
          <a:prstGeom prst="rect">
            <a:avLst/>
          </a:prstGeom>
          <a:solidFill>
            <a:srgbClr val="E7FFE7"/>
          </a:solidFill>
          <a:ln w="57150">
            <a:solidFill>
              <a:schemeClr val="accent6">
                <a:lumMod val="50000"/>
              </a:schemeClr>
            </a:solidFill>
          </a:ln>
        </p:spPr>
        <p:txBody>
          <a:bodyPr wrap="square" rtlCol="0">
            <a:spAutoFit/>
          </a:bodyPr>
          <a:lstStyle/>
          <a:p>
            <a:pPr algn="just"/>
            <a:r>
              <a:rPr lang="es-ES" sz="2400" dirty="0" smtClean="0">
                <a:solidFill>
                  <a:srgbClr val="C00000"/>
                </a:solidFill>
                <a:latin typeface="Arial" pitchFamily="34" charset="0"/>
                <a:cs typeface="Arial" pitchFamily="34" charset="0"/>
              </a:rPr>
              <a:t>En términos simples se puede afirmar, que la búsqueda documental o de información científica es el proceso mediante el cual se obtiene la información, los datos, las referencias o los documentos que se ajustan a las especificaciones de una solicitud, demanda o necesidad de información. Forma parte de método científico. </a:t>
            </a:r>
            <a:endParaRPr lang="es-ES" sz="2400" dirty="0">
              <a:solidFill>
                <a:srgbClr val="C00000"/>
              </a:solidFill>
              <a:latin typeface="Arial" pitchFamily="34" charset="0"/>
              <a:cs typeface="Arial" pitchFamily="34" charset="0"/>
            </a:endParaRPr>
          </a:p>
        </p:txBody>
      </p:sp>
      <p:grpSp>
        <p:nvGrpSpPr>
          <p:cNvPr id="5" name="Group 5880"/>
          <p:cNvGrpSpPr/>
          <p:nvPr/>
        </p:nvGrpSpPr>
        <p:grpSpPr>
          <a:xfrm rot="5400000">
            <a:off x="-2338441" y="2338441"/>
            <a:ext cx="5502254" cy="825372"/>
            <a:chOff x="0" y="-5587"/>
            <a:chExt cx="5502275" cy="825500"/>
          </a:xfrm>
        </p:grpSpPr>
        <p:pic>
          <p:nvPicPr>
            <p:cNvPr id="6" name="Picture 5927"/>
            <p:cNvPicPr/>
            <p:nvPr/>
          </p:nvPicPr>
          <p:blipFill>
            <a:blip r:embed="rId2"/>
            <a:stretch>
              <a:fillRect/>
            </a:stretch>
          </p:blipFill>
          <p:spPr>
            <a:xfrm>
              <a:off x="0" y="-5587"/>
              <a:ext cx="5502275" cy="825500"/>
            </a:xfrm>
            <a:prstGeom prst="rect">
              <a:avLst/>
            </a:prstGeom>
          </p:spPr>
        </p:pic>
        <p:pic>
          <p:nvPicPr>
            <p:cNvPr id="7" name="Picture 5928"/>
            <p:cNvPicPr/>
            <p:nvPr/>
          </p:nvPicPr>
          <p:blipFill>
            <a:blip r:embed="rId3"/>
            <a:stretch>
              <a:fillRect/>
            </a:stretch>
          </p:blipFill>
          <p:spPr>
            <a:xfrm>
              <a:off x="0" y="273812"/>
              <a:ext cx="4826000" cy="546100"/>
            </a:xfrm>
            <a:prstGeom prst="rect">
              <a:avLst/>
            </a:prstGeom>
          </p:spPr>
        </p:pic>
        <p:pic>
          <p:nvPicPr>
            <p:cNvPr id="8"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5691523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09650" y="290304"/>
            <a:ext cx="10668000" cy="6186309"/>
          </a:xfrm>
          <a:prstGeom prst="rect">
            <a:avLst/>
          </a:prstGeom>
        </p:spPr>
        <p:txBody>
          <a:bodyPr wrap="square">
            <a:spAutoFit/>
          </a:bodyPr>
          <a:lstStyle/>
          <a:p>
            <a:pPr algn="ctr">
              <a:spcAft>
                <a:spcPts val="1200"/>
              </a:spcAft>
            </a:pPr>
            <a:r>
              <a:rPr lang="es-ES" sz="2400" b="1" dirty="0">
                <a:latin typeface="Arial" pitchFamily="34" charset="0"/>
                <a:cs typeface="Arial" pitchFamily="34" charset="0"/>
              </a:rPr>
              <a:t>Debes saber que:</a:t>
            </a:r>
          </a:p>
          <a:p>
            <a:pPr marL="457200" indent="-457200" algn="just">
              <a:spcAft>
                <a:spcPts val="1200"/>
              </a:spcAft>
              <a:buFont typeface="Wingdings" pitchFamily="2" charset="2"/>
              <a:buChar char="§"/>
            </a:pPr>
            <a:r>
              <a:rPr lang="es-ES" sz="2400" dirty="0">
                <a:latin typeface="Arial" pitchFamily="34" charset="0"/>
                <a:cs typeface="Arial" pitchFamily="34" charset="0"/>
              </a:rPr>
              <a:t>El conocimiento de un tema cuanto más acabado, posibilita identificar mejor la información precisa requerida para solucionar el problema. </a:t>
            </a:r>
          </a:p>
          <a:p>
            <a:pPr marL="457200" indent="-457200" algn="just">
              <a:spcAft>
                <a:spcPts val="1200"/>
              </a:spcAft>
              <a:buFont typeface="Wingdings" pitchFamily="2" charset="2"/>
              <a:buChar char="§"/>
            </a:pPr>
            <a:r>
              <a:rPr lang="es-ES" sz="2400" dirty="0" smtClean="0">
                <a:latin typeface="Arial" pitchFamily="34" charset="0"/>
                <a:cs typeface="Arial" pitchFamily="34" charset="0"/>
              </a:rPr>
              <a:t>Las </a:t>
            </a:r>
            <a:r>
              <a:rPr lang="es-ES" sz="2400" dirty="0">
                <a:latin typeface="Arial" pitchFamily="34" charset="0"/>
                <a:cs typeface="Arial" pitchFamily="34" charset="0"/>
              </a:rPr>
              <a:t>habilidades de quien realiza la búsqueda, son determinantes en la consecución de los resultados.</a:t>
            </a:r>
          </a:p>
          <a:p>
            <a:pPr marL="457200" indent="-457200" algn="just">
              <a:spcAft>
                <a:spcPts val="1200"/>
              </a:spcAft>
              <a:buFont typeface="Wingdings" pitchFamily="2" charset="2"/>
              <a:buChar char="§"/>
            </a:pPr>
            <a:r>
              <a:rPr lang="es-ES" sz="2400" dirty="0" smtClean="0">
                <a:latin typeface="Arial" pitchFamily="34" charset="0"/>
                <a:cs typeface="Arial" pitchFamily="34" charset="0"/>
              </a:rPr>
              <a:t>Los </a:t>
            </a:r>
            <a:r>
              <a:rPr lang="es-ES" sz="2400" dirty="0">
                <a:latin typeface="Arial" pitchFamily="34" charset="0"/>
                <a:cs typeface="Arial" pitchFamily="34" charset="0"/>
              </a:rPr>
              <a:t>procesos de búsquedas producen aprendizaje.</a:t>
            </a:r>
          </a:p>
          <a:p>
            <a:pPr marL="457200" indent="-457200" algn="just">
              <a:spcAft>
                <a:spcPts val="1200"/>
              </a:spcAft>
              <a:buFont typeface="Wingdings" pitchFamily="2" charset="2"/>
              <a:buChar char="§"/>
            </a:pPr>
            <a:r>
              <a:rPr lang="es-ES" sz="2400" dirty="0" smtClean="0">
                <a:latin typeface="Arial" pitchFamily="34" charset="0"/>
                <a:cs typeface="Arial" pitchFamily="34" charset="0"/>
              </a:rPr>
              <a:t>La </a:t>
            </a:r>
            <a:r>
              <a:rPr lang="es-ES" sz="2400" dirty="0">
                <a:latin typeface="Arial" pitchFamily="34" charset="0"/>
                <a:cs typeface="Arial" pitchFamily="34" charset="0"/>
              </a:rPr>
              <a:t>exploración y navegación por una búsqueda inexacta, también puede producir un conocimiento por desconocimiento.</a:t>
            </a:r>
          </a:p>
          <a:p>
            <a:pPr marL="457200" indent="-457200" algn="just">
              <a:spcAft>
                <a:spcPts val="1200"/>
              </a:spcAft>
              <a:buFont typeface="Wingdings" pitchFamily="2" charset="2"/>
              <a:buChar char="§"/>
            </a:pPr>
            <a:r>
              <a:rPr lang="es-ES" sz="2400" dirty="0" smtClean="0">
                <a:latin typeface="Arial" pitchFamily="34" charset="0"/>
                <a:cs typeface="Arial" pitchFamily="34" charset="0"/>
              </a:rPr>
              <a:t>Las </a:t>
            </a:r>
            <a:r>
              <a:rPr lang="es-ES" sz="2400" dirty="0">
                <a:latin typeface="Arial" pitchFamily="34" charset="0"/>
                <a:cs typeface="Arial" pitchFamily="34" charset="0"/>
              </a:rPr>
              <a:t>necesidades de información no son satisfechas por una recuperación final de documentos, sino por una serie de selecciones parciales e información fragmentada encontradas a lo largo de toda la búsqueda.</a:t>
            </a:r>
          </a:p>
          <a:p>
            <a:pPr marL="457200" indent="-457200" algn="just">
              <a:spcAft>
                <a:spcPts val="1200"/>
              </a:spcAft>
              <a:buFont typeface="Wingdings" pitchFamily="2" charset="2"/>
              <a:buChar char="§"/>
            </a:pPr>
            <a:r>
              <a:rPr lang="es-ES" sz="2400" dirty="0" smtClean="0">
                <a:latin typeface="Arial" pitchFamily="34" charset="0"/>
                <a:cs typeface="Arial" pitchFamily="34" charset="0"/>
              </a:rPr>
              <a:t>No </a:t>
            </a:r>
            <a:r>
              <a:rPr lang="es-ES" sz="2400" dirty="0">
                <a:latin typeface="Arial" pitchFamily="34" charset="0"/>
                <a:cs typeface="Arial" pitchFamily="34" charset="0"/>
              </a:rPr>
              <a:t>se busca ciegamente o por ensayo y error, sino definiendo los problemas, formulando hipótesis, contrastando y evaluando resultados. Planear y evaluar son elementos esenciales del proceso de búsqueda.</a:t>
            </a: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2"/>
            <a:stretch>
              <a:fillRect/>
            </a:stretch>
          </p:blipFill>
          <p:spPr>
            <a:xfrm>
              <a:off x="0" y="-5587"/>
              <a:ext cx="5502275" cy="825500"/>
            </a:xfrm>
            <a:prstGeom prst="rect">
              <a:avLst/>
            </a:prstGeom>
          </p:spPr>
        </p:pic>
        <p:pic>
          <p:nvPicPr>
            <p:cNvPr id="5" name="Picture 5928"/>
            <p:cNvPicPr/>
            <p:nvPr/>
          </p:nvPicPr>
          <p:blipFill>
            <a:blip r:embed="rId3"/>
            <a:stretch>
              <a:fillRect/>
            </a:stretch>
          </p:blipFill>
          <p:spPr>
            <a:xfrm>
              <a:off x="0" y="273812"/>
              <a:ext cx="4826000" cy="546100"/>
            </a:xfrm>
            <a:prstGeom prst="rect">
              <a:avLst/>
            </a:prstGeom>
          </p:spPr>
        </p:pic>
        <p:pic>
          <p:nvPicPr>
            <p:cNvPr id="6"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32073782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CuadroTexto"/>
          <p:cNvSpPr txBox="1"/>
          <p:nvPr/>
        </p:nvSpPr>
        <p:spPr>
          <a:xfrm>
            <a:off x="2021260" y="117693"/>
            <a:ext cx="8684840" cy="6001643"/>
          </a:xfrm>
          <a:prstGeom prst="rect">
            <a:avLst/>
          </a:prstGeom>
          <a:noFill/>
        </p:spPr>
        <p:txBody>
          <a:bodyPr wrap="square" rtlCol="0">
            <a:spAutoFit/>
          </a:bodyPr>
          <a:lstStyle/>
          <a:p>
            <a:r>
              <a:rPr lang="es-ES" sz="2400" b="1" dirty="0" smtClean="0">
                <a:solidFill>
                  <a:srgbClr val="C00000"/>
                </a:solidFill>
                <a:latin typeface="Arial" panose="020B0604020202020204" pitchFamily="34" charset="0"/>
                <a:cs typeface="Arial" pitchFamily="34" charset="0"/>
              </a:rPr>
              <a:t>Etapas para llevar a cabo un proceso de búsqueda</a:t>
            </a:r>
          </a:p>
          <a:p>
            <a:r>
              <a:rPr lang="es-ES" sz="2400" b="1" dirty="0" smtClean="0">
                <a:solidFill>
                  <a:srgbClr val="C00000"/>
                </a:solidFill>
                <a:latin typeface="Arial" panose="020B0604020202020204" pitchFamily="34" charset="0"/>
                <a:cs typeface="Arial" pitchFamily="34" charset="0"/>
              </a:rPr>
              <a:t> </a:t>
            </a:r>
            <a:endParaRPr lang="es-ES" sz="2400" dirty="0">
              <a:latin typeface="Arial" panose="020B0604020202020204" pitchFamily="34" charset="0"/>
              <a:cs typeface="Arial" panose="020B0604020202020204" pitchFamily="34" charset="0"/>
            </a:endParaRPr>
          </a:p>
          <a:p>
            <a:pPr marL="342900" indent="-342900">
              <a:buFont typeface="Wingdings" pitchFamily="2" charset="2"/>
              <a:buChar char="q"/>
            </a:pPr>
            <a:r>
              <a:rPr lang="es-ES" sz="2400" b="1" dirty="0">
                <a:solidFill>
                  <a:srgbClr val="002060"/>
                </a:solidFill>
                <a:latin typeface="Arial" panose="020B0604020202020204" pitchFamily="34" charset="0"/>
                <a:cs typeface="Arial" panose="020B0604020202020204" pitchFamily="34" charset="0"/>
              </a:rPr>
              <a:t>Definir bien el problema </a:t>
            </a:r>
            <a:endParaRPr lang="es-ES" sz="2400" b="1" dirty="0" smtClean="0">
              <a:solidFill>
                <a:srgbClr val="002060"/>
              </a:solidFill>
              <a:latin typeface="Arial" panose="020B0604020202020204" pitchFamily="34" charset="0"/>
              <a:cs typeface="Arial" panose="020B0604020202020204" pitchFamily="34" charset="0"/>
            </a:endParaRPr>
          </a:p>
          <a:p>
            <a:endParaRPr lang="es-ES" sz="2400" dirty="0">
              <a:solidFill>
                <a:srgbClr val="002060"/>
              </a:solidFill>
              <a:latin typeface="Arial" panose="020B0604020202020204" pitchFamily="34" charset="0"/>
              <a:cs typeface="Arial" panose="020B0604020202020204" pitchFamily="34" charset="0"/>
            </a:endParaRPr>
          </a:p>
          <a:p>
            <a:pPr marL="342900" indent="-342900">
              <a:buFont typeface="Wingdings" pitchFamily="2" charset="2"/>
              <a:buChar char="q"/>
            </a:pPr>
            <a:r>
              <a:rPr lang="es-ES" sz="2400" b="1" dirty="0" smtClean="0">
                <a:solidFill>
                  <a:srgbClr val="002060"/>
                </a:solidFill>
                <a:latin typeface="Arial" panose="020B0604020202020204" pitchFamily="34" charset="0"/>
                <a:cs typeface="Arial" panose="020B0604020202020204" pitchFamily="34" charset="0"/>
              </a:rPr>
              <a:t>Escoger </a:t>
            </a:r>
            <a:r>
              <a:rPr lang="es-ES" sz="2400" b="1" dirty="0">
                <a:solidFill>
                  <a:srgbClr val="002060"/>
                </a:solidFill>
                <a:latin typeface="Arial" panose="020B0604020202020204" pitchFamily="34" charset="0"/>
                <a:cs typeface="Arial" panose="020B0604020202020204" pitchFamily="34" charset="0"/>
              </a:rPr>
              <a:t>términos de búsqueda </a:t>
            </a:r>
            <a:endParaRPr lang="es-ES" sz="2400" b="1" dirty="0" smtClean="0">
              <a:solidFill>
                <a:srgbClr val="002060"/>
              </a:solidFill>
              <a:latin typeface="Arial" panose="020B0604020202020204" pitchFamily="34" charset="0"/>
              <a:cs typeface="Arial" panose="020B0604020202020204" pitchFamily="34" charset="0"/>
            </a:endParaRPr>
          </a:p>
          <a:p>
            <a:endParaRPr lang="es-ES" sz="2400" dirty="0">
              <a:solidFill>
                <a:srgbClr val="002060"/>
              </a:solidFill>
              <a:latin typeface="Arial" panose="020B0604020202020204" pitchFamily="34" charset="0"/>
              <a:cs typeface="Arial" panose="020B0604020202020204" pitchFamily="34" charset="0"/>
            </a:endParaRPr>
          </a:p>
          <a:p>
            <a:pPr marL="342900" indent="-342900" algn="just">
              <a:buFont typeface="Wingdings" pitchFamily="2" charset="2"/>
              <a:buChar char="q"/>
            </a:pPr>
            <a:r>
              <a:rPr lang="es-ES" sz="2400" b="1" dirty="0" smtClean="0">
                <a:solidFill>
                  <a:srgbClr val="002060"/>
                </a:solidFill>
                <a:latin typeface="Arial" panose="020B0604020202020204" pitchFamily="34" charset="0"/>
                <a:cs typeface="Arial" panose="020B0604020202020204" pitchFamily="34" charset="0"/>
              </a:rPr>
              <a:t>Plantear </a:t>
            </a:r>
            <a:r>
              <a:rPr lang="es-ES" sz="2400" b="1" dirty="0">
                <a:solidFill>
                  <a:srgbClr val="002060"/>
                </a:solidFill>
                <a:latin typeface="Arial" panose="020B0604020202020204" pitchFamily="34" charset="0"/>
                <a:cs typeface="Arial" panose="020B0604020202020204" pitchFamily="34" charset="0"/>
              </a:rPr>
              <a:t>la búsqueda en </a:t>
            </a:r>
            <a:r>
              <a:rPr lang="es-ES" sz="2400" b="1" dirty="0" smtClean="0">
                <a:solidFill>
                  <a:srgbClr val="002060"/>
                </a:solidFill>
                <a:latin typeface="Arial" panose="020B0604020202020204" pitchFamily="34" charset="0"/>
                <a:cs typeface="Arial" panose="020B0604020202020204" pitchFamily="34" charset="0"/>
              </a:rPr>
              <a:t>inglés</a:t>
            </a:r>
          </a:p>
          <a:p>
            <a:pPr algn="just"/>
            <a:endParaRPr lang="es-ES" sz="2400" dirty="0">
              <a:solidFill>
                <a:srgbClr val="002060"/>
              </a:solidFill>
              <a:latin typeface="Arial" panose="020B0604020202020204" pitchFamily="34" charset="0"/>
              <a:cs typeface="Arial" panose="020B0604020202020204" pitchFamily="34" charset="0"/>
            </a:endParaRPr>
          </a:p>
          <a:p>
            <a:pPr marL="342900" indent="-342900">
              <a:buFont typeface="Wingdings" pitchFamily="2" charset="2"/>
              <a:buChar char="q"/>
            </a:pPr>
            <a:r>
              <a:rPr lang="es-ES" sz="2400" b="1" dirty="0" smtClean="0">
                <a:solidFill>
                  <a:srgbClr val="002060"/>
                </a:solidFill>
                <a:latin typeface="Arial" panose="020B0604020202020204" pitchFamily="34" charset="0"/>
                <a:cs typeface="Arial" panose="020B0604020202020204" pitchFamily="34" charset="0"/>
              </a:rPr>
              <a:t>Seleccionar </a:t>
            </a:r>
            <a:r>
              <a:rPr lang="es-ES" sz="2400" b="1" dirty="0">
                <a:solidFill>
                  <a:srgbClr val="002060"/>
                </a:solidFill>
                <a:latin typeface="Arial" panose="020B0604020202020204" pitchFamily="34" charset="0"/>
                <a:cs typeface="Arial" panose="020B0604020202020204" pitchFamily="34" charset="0"/>
              </a:rPr>
              <a:t>herramientas de búsqueda </a:t>
            </a:r>
            <a:endParaRPr lang="es-ES" sz="2400" b="1" dirty="0" smtClean="0">
              <a:solidFill>
                <a:srgbClr val="002060"/>
              </a:solidFill>
              <a:latin typeface="Arial" panose="020B0604020202020204" pitchFamily="34" charset="0"/>
              <a:cs typeface="Arial" panose="020B0604020202020204" pitchFamily="34" charset="0"/>
            </a:endParaRPr>
          </a:p>
          <a:p>
            <a:pPr marL="342900" indent="-342900">
              <a:buFont typeface="Wingdings" pitchFamily="2" charset="2"/>
              <a:buChar char="q"/>
            </a:pPr>
            <a:endParaRPr lang="es-ES" sz="2400" dirty="0">
              <a:solidFill>
                <a:srgbClr val="002060"/>
              </a:solidFill>
              <a:latin typeface="Arial" panose="020B0604020202020204" pitchFamily="34" charset="0"/>
              <a:cs typeface="Arial" panose="020B0604020202020204" pitchFamily="34" charset="0"/>
            </a:endParaRPr>
          </a:p>
          <a:p>
            <a:pPr marL="342900" indent="-342900">
              <a:buFont typeface="Wingdings" pitchFamily="2" charset="2"/>
              <a:buChar char="q"/>
            </a:pPr>
            <a:r>
              <a:rPr lang="es-ES" sz="2400" b="1" dirty="0" smtClean="0">
                <a:solidFill>
                  <a:srgbClr val="002060"/>
                </a:solidFill>
                <a:latin typeface="Arial" panose="020B0604020202020204" pitchFamily="34" charset="0"/>
                <a:cs typeface="Arial" panose="020B0604020202020204" pitchFamily="34" charset="0"/>
              </a:rPr>
              <a:t>Ejecutar </a:t>
            </a:r>
            <a:r>
              <a:rPr lang="es-ES" sz="2400" b="1" dirty="0">
                <a:solidFill>
                  <a:srgbClr val="002060"/>
                </a:solidFill>
                <a:latin typeface="Arial" panose="020B0604020202020204" pitchFamily="34" charset="0"/>
                <a:cs typeface="Arial" panose="020B0604020202020204" pitchFamily="34" charset="0"/>
              </a:rPr>
              <a:t>la búsqueda </a:t>
            </a:r>
            <a:endParaRPr lang="es-ES" sz="2400" b="1" dirty="0" smtClean="0">
              <a:solidFill>
                <a:srgbClr val="002060"/>
              </a:solidFill>
              <a:latin typeface="Arial" panose="020B0604020202020204" pitchFamily="34" charset="0"/>
              <a:cs typeface="Arial" panose="020B0604020202020204" pitchFamily="34" charset="0"/>
            </a:endParaRPr>
          </a:p>
          <a:p>
            <a:pPr marL="342900" indent="-342900">
              <a:buFont typeface="Wingdings" pitchFamily="2" charset="2"/>
              <a:buChar char="q"/>
            </a:pPr>
            <a:endParaRPr lang="es-ES" sz="2400" dirty="0">
              <a:solidFill>
                <a:srgbClr val="002060"/>
              </a:solidFill>
              <a:latin typeface="Arial" panose="020B0604020202020204" pitchFamily="34" charset="0"/>
              <a:cs typeface="Arial" panose="020B0604020202020204" pitchFamily="34" charset="0"/>
            </a:endParaRPr>
          </a:p>
          <a:p>
            <a:pPr marL="342900" indent="-342900">
              <a:buFont typeface="Wingdings" pitchFamily="2" charset="2"/>
              <a:buChar char="q"/>
            </a:pPr>
            <a:r>
              <a:rPr lang="es-ES" sz="2400" b="1" dirty="0" smtClean="0">
                <a:solidFill>
                  <a:srgbClr val="002060"/>
                </a:solidFill>
                <a:latin typeface="Arial" panose="020B0604020202020204" pitchFamily="34" charset="0"/>
                <a:cs typeface="Arial" panose="020B0604020202020204" pitchFamily="34" charset="0"/>
              </a:rPr>
              <a:t>Evaluar </a:t>
            </a:r>
            <a:r>
              <a:rPr lang="es-ES" sz="2400" b="1" dirty="0">
                <a:solidFill>
                  <a:srgbClr val="002060"/>
                </a:solidFill>
                <a:latin typeface="Arial" panose="020B0604020202020204" pitchFamily="34" charset="0"/>
                <a:cs typeface="Arial" panose="020B0604020202020204" pitchFamily="34" charset="0"/>
              </a:rPr>
              <a:t>resultados y reconducir la búsqueda </a:t>
            </a:r>
            <a:endParaRPr lang="es-ES" sz="2400" b="1" dirty="0" smtClean="0">
              <a:solidFill>
                <a:srgbClr val="002060"/>
              </a:solidFill>
              <a:latin typeface="Arial" panose="020B0604020202020204" pitchFamily="34" charset="0"/>
              <a:cs typeface="Arial" panose="020B0604020202020204" pitchFamily="34" charset="0"/>
            </a:endParaRPr>
          </a:p>
          <a:p>
            <a:endParaRPr lang="es-ES" sz="2400" dirty="0">
              <a:solidFill>
                <a:srgbClr val="002060"/>
              </a:solidFill>
              <a:latin typeface="Arial" panose="020B0604020202020204" pitchFamily="34" charset="0"/>
              <a:cs typeface="Arial" panose="020B0604020202020204" pitchFamily="34" charset="0"/>
            </a:endParaRPr>
          </a:p>
          <a:p>
            <a:pPr marL="342900" indent="-342900">
              <a:buFont typeface="Wingdings" pitchFamily="2" charset="2"/>
              <a:buChar char="q"/>
            </a:pPr>
            <a:r>
              <a:rPr lang="es-ES" sz="2400" b="1" dirty="0" smtClean="0">
                <a:solidFill>
                  <a:srgbClr val="002060"/>
                </a:solidFill>
                <a:latin typeface="Arial" panose="020B0604020202020204" pitchFamily="34" charset="0"/>
                <a:cs typeface="Arial" panose="020B0604020202020204" pitchFamily="34" charset="0"/>
              </a:rPr>
              <a:t>Elegir </a:t>
            </a:r>
            <a:r>
              <a:rPr lang="es-ES" sz="2400" b="1" dirty="0">
                <a:solidFill>
                  <a:srgbClr val="002060"/>
                </a:solidFill>
                <a:latin typeface="Arial" panose="020B0604020202020204" pitchFamily="34" charset="0"/>
                <a:cs typeface="Arial" panose="020B0604020202020204" pitchFamily="34" charset="0"/>
              </a:rPr>
              <a:t>y reunir referencias y documentos </a:t>
            </a:r>
            <a:endParaRPr lang="es-ES" sz="2400" dirty="0">
              <a:solidFill>
                <a:srgbClr val="002060"/>
              </a:solidFill>
              <a:latin typeface="Arial" panose="020B0604020202020204" pitchFamily="34" charset="0"/>
              <a:cs typeface="Arial" panose="020B0604020202020204" pitchFamily="34" charset="0"/>
            </a:endParaRPr>
          </a:p>
          <a:p>
            <a:pPr marL="342900" indent="-342900">
              <a:buFont typeface="Wingdings" pitchFamily="2" charset="2"/>
              <a:buChar char="q"/>
            </a:pPr>
            <a:endParaRPr lang="es-ES" sz="2400" b="1" dirty="0">
              <a:solidFill>
                <a:srgbClr val="002060"/>
              </a:solidFill>
              <a:latin typeface="Arial" pitchFamily="34" charset="0"/>
              <a:cs typeface="Arial" pitchFamily="34" charset="0"/>
            </a:endParaRP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2"/>
            <a:stretch>
              <a:fillRect/>
            </a:stretch>
          </p:blipFill>
          <p:spPr>
            <a:xfrm>
              <a:off x="0" y="-5587"/>
              <a:ext cx="5502275" cy="825500"/>
            </a:xfrm>
            <a:prstGeom prst="rect">
              <a:avLst/>
            </a:prstGeom>
          </p:spPr>
        </p:pic>
        <p:pic>
          <p:nvPicPr>
            <p:cNvPr id="5" name="Picture 5928"/>
            <p:cNvPicPr/>
            <p:nvPr/>
          </p:nvPicPr>
          <p:blipFill>
            <a:blip r:embed="rId3"/>
            <a:stretch>
              <a:fillRect/>
            </a:stretch>
          </p:blipFill>
          <p:spPr>
            <a:xfrm>
              <a:off x="0" y="273812"/>
              <a:ext cx="4826000" cy="546100"/>
            </a:xfrm>
            <a:prstGeom prst="rect">
              <a:avLst/>
            </a:prstGeom>
          </p:spPr>
        </p:pic>
        <p:pic>
          <p:nvPicPr>
            <p:cNvPr id="6"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15584589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CuadroTexto"/>
          <p:cNvSpPr txBox="1"/>
          <p:nvPr/>
        </p:nvSpPr>
        <p:spPr>
          <a:xfrm>
            <a:off x="1502718" y="925488"/>
            <a:ext cx="9908232" cy="4708981"/>
          </a:xfrm>
          <a:prstGeom prst="rect">
            <a:avLst/>
          </a:prstGeom>
          <a:noFill/>
        </p:spPr>
        <p:txBody>
          <a:bodyPr wrap="square" rtlCol="0">
            <a:spAutoFit/>
          </a:bodyPr>
          <a:lstStyle/>
          <a:p>
            <a:pPr marL="342900" indent="-342900" algn="ctr">
              <a:buFont typeface="Wingdings" pitchFamily="2" charset="2"/>
              <a:buChar char="q"/>
            </a:pPr>
            <a:r>
              <a:rPr lang="es-ES" sz="2400" b="1" dirty="0">
                <a:solidFill>
                  <a:srgbClr val="002060"/>
                </a:solidFill>
                <a:latin typeface="Arial" panose="020B0604020202020204" pitchFamily="34" charset="0"/>
                <a:cs typeface="Arial" panose="020B0604020202020204" pitchFamily="34" charset="0"/>
              </a:rPr>
              <a:t>Definir bien el problema</a:t>
            </a:r>
          </a:p>
          <a:p>
            <a:endParaRPr lang="es-ES" sz="2400" dirty="0">
              <a:solidFill>
                <a:srgbClr val="C00000"/>
              </a:solidFill>
              <a:latin typeface="Arial" pitchFamily="34" charset="0"/>
              <a:cs typeface="Arial" pitchFamily="34" charset="0"/>
            </a:endParaRPr>
          </a:p>
          <a:p>
            <a:pPr algn="just">
              <a:lnSpc>
                <a:spcPct val="150000"/>
              </a:lnSpc>
            </a:pPr>
            <a:r>
              <a:rPr lang="es-ES" sz="2400" dirty="0">
                <a:latin typeface="Arial" panose="020B0604020202020204" pitchFamily="34" charset="0"/>
                <a:cs typeface="Arial" panose="020B0604020202020204" pitchFamily="34" charset="0"/>
              </a:rPr>
              <a:t>Consiste en los preparativos, en </a:t>
            </a:r>
            <a:r>
              <a:rPr lang="es-ES" sz="2400" dirty="0" smtClean="0">
                <a:latin typeface="Arial" panose="020B0604020202020204" pitchFamily="34" charset="0"/>
                <a:cs typeface="Arial" panose="020B0604020202020204" pitchFamily="34" charset="0"/>
              </a:rPr>
              <a:t>aclararse </a:t>
            </a:r>
            <a:r>
              <a:rPr lang="es-ES" sz="2400" dirty="0">
                <a:latin typeface="Arial" panose="020B0604020202020204" pitchFamily="34" charset="0"/>
                <a:cs typeface="Arial" panose="020B0604020202020204" pitchFamily="34" charset="0"/>
              </a:rPr>
              <a:t>sobre lo que </a:t>
            </a:r>
            <a:r>
              <a:rPr lang="es-ES" sz="2400" dirty="0" smtClean="0">
                <a:latin typeface="Arial" panose="020B0604020202020204" pitchFamily="34" charset="0"/>
                <a:cs typeface="Arial" panose="020B0604020202020204" pitchFamily="34" charset="0"/>
              </a:rPr>
              <a:t>busca, </a:t>
            </a:r>
            <a:r>
              <a:rPr lang="es-ES" sz="2400" dirty="0">
                <a:latin typeface="Arial" panose="020B0604020202020204" pitchFamily="34" charset="0"/>
                <a:cs typeface="Arial" panose="020B0604020202020204" pitchFamily="34" charset="0"/>
              </a:rPr>
              <a:t>en plantear adecuadamente </a:t>
            </a:r>
            <a:r>
              <a:rPr lang="es-ES" sz="2400" dirty="0" smtClean="0">
                <a:latin typeface="Arial" panose="020B0604020202020204" pitchFamily="34" charset="0"/>
                <a:cs typeface="Arial" panose="020B0604020202020204" pitchFamily="34" charset="0"/>
              </a:rPr>
              <a:t>su </a:t>
            </a:r>
            <a:r>
              <a:rPr lang="es-ES" sz="2400" dirty="0">
                <a:solidFill>
                  <a:srgbClr val="FF0000"/>
                </a:solidFill>
                <a:latin typeface="Arial" pitchFamily="34" charset="0"/>
                <a:cs typeface="Arial" pitchFamily="34" charset="0"/>
              </a:rPr>
              <a:t>necesidad de información. </a:t>
            </a:r>
            <a:r>
              <a:rPr lang="es-ES" sz="2400" dirty="0" smtClean="0">
                <a:latin typeface="Arial" pitchFamily="34" charset="0"/>
                <a:cs typeface="Arial" pitchFamily="34" charset="0"/>
              </a:rPr>
              <a:t>Debe definir una cobertura de información en el tiempo, delimitar lo que ya conoce sobre el tema, si se conoce autores especializados en el tema, qué clases de documentos les interesa. Debe dejar claro los distintos puntos de vista desde los cuales puede enfocarse el tema, confrontar lo conocido, con lo desconocido. </a:t>
            </a:r>
            <a:endParaRPr lang="es-ES" sz="2400" dirty="0">
              <a:latin typeface="Arial" pitchFamily="34" charset="0"/>
              <a:cs typeface="Arial" pitchFamily="34" charset="0"/>
            </a:endParaRPr>
          </a:p>
        </p:txBody>
      </p:sp>
      <p:grpSp>
        <p:nvGrpSpPr>
          <p:cNvPr id="5" name="Group 5880"/>
          <p:cNvGrpSpPr/>
          <p:nvPr/>
        </p:nvGrpSpPr>
        <p:grpSpPr>
          <a:xfrm rot="5400000">
            <a:off x="-2338441" y="2338441"/>
            <a:ext cx="5502254" cy="825372"/>
            <a:chOff x="0" y="-5587"/>
            <a:chExt cx="5502275" cy="825500"/>
          </a:xfrm>
        </p:grpSpPr>
        <p:pic>
          <p:nvPicPr>
            <p:cNvPr id="6" name="Picture 5927"/>
            <p:cNvPicPr/>
            <p:nvPr/>
          </p:nvPicPr>
          <p:blipFill>
            <a:blip r:embed="rId2"/>
            <a:stretch>
              <a:fillRect/>
            </a:stretch>
          </p:blipFill>
          <p:spPr>
            <a:xfrm>
              <a:off x="0" y="-5587"/>
              <a:ext cx="5502275" cy="825500"/>
            </a:xfrm>
            <a:prstGeom prst="rect">
              <a:avLst/>
            </a:prstGeom>
          </p:spPr>
        </p:pic>
        <p:pic>
          <p:nvPicPr>
            <p:cNvPr id="7" name="Picture 5928"/>
            <p:cNvPicPr/>
            <p:nvPr/>
          </p:nvPicPr>
          <p:blipFill>
            <a:blip r:embed="rId3"/>
            <a:stretch>
              <a:fillRect/>
            </a:stretch>
          </p:blipFill>
          <p:spPr>
            <a:xfrm>
              <a:off x="0" y="273812"/>
              <a:ext cx="4826000" cy="546100"/>
            </a:xfrm>
            <a:prstGeom prst="rect">
              <a:avLst/>
            </a:prstGeom>
          </p:spPr>
        </p:pic>
        <p:pic>
          <p:nvPicPr>
            <p:cNvPr id="8"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16147204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Rectángulo"/>
          <p:cNvSpPr/>
          <p:nvPr/>
        </p:nvSpPr>
        <p:spPr>
          <a:xfrm>
            <a:off x="2905004" y="203870"/>
            <a:ext cx="6115291" cy="461665"/>
          </a:xfrm>
          <a:prstGeom prst="rect">
            <a:avLst/>
          </a:prstGeom>
        </p:spPr>
        <p:txBody>
          <a:bodyPr wrap="square">
            <a:spAutoFit/>
          </a:bodyPr>
          <a:lstStyle/>
          <a:p>
            <a:pPr marL="342900" indent="-342900" algn="ctr">
              <a:buFont typeface="Wingdings" pitchFamily="2" charset="2"/>
              <a:buChar char="q"/>
            </a:pPr>
            <a:r>
              <a:rPr lang="es-ES" sz="2400" b="1" dirty="0">
                <a:solidFill>
                  <a:srgbClr val="002060"/>
                </a:solidFill>
                <a:latin typeface="Arial" panose="020B0604020202020204" pitchFamily="34" charset="0"/>
                <a:cs typeface="Arial" panose="020B0604020202020204" pitchFamily="34" charset="0"/>
              </a:rPr>
              <a:t>Escoger términos de búsqueda </a:t>
            </a:r>
          </a:p>
        </p:txBody>
      </p:sp>
      <p:sp>
        <p:nvSpPr>
          <p:cNvPr id="3" name="3 CuadroTexto"/>
          <p:cNvSpPr txBox="1"/>
          <p:nvPr/>
        </p:nvSpPr>
        <p:spPr>
          <a:xfrm>
            <a:off x="1730155" y="647644"/>
            <a:ext cx="9233098" cy="4524315"/>
          </a:xfrm>
          <a:prstGeom prst="rect">
            <a:avLst/>
          </a:prstGeom>
          <a:noFill/>
        </p:spPr>
        <p:txBody>
          <a:bodyPr wrap="square" rtlCol="0">
            <a:spAutoFit/>
          </a:bodyPr>
          <a:lstStyle/>
          <a:p>
            <a:pPr algn="just">
              <a:lnSpc>
                <a:spcPct val="150000"/>
              </a:lnSpc>
            </a:pPr>
            <a:r>
              <a:rPr lang="es-ES" sz="2400" dirty="0" smtClean="0">
                <a:latin typeface="Arial" pitchFamily="34" charset="0"/>
                <a:cs typeface="Arial" pitchFamily="34" charset="0"/>
              </a:rPr>
              <a:t>Formular la búsqueda en </a:t>
            </a:r>
            <a:r>
              <a:rPr lang="es-ES" sz="2400" b="1" dirty="0" smtClean="0">
                <a:latin typeface="Arial" pitchFamily="34" charset="0"/>
                <a:cs typeface="Arial" pitchFamily="34" charset="0"/>
              </a:rPr>
              <a:t>términos de búsqueda adecuados</a:t>
            </a:r>
            <a:r>
              <a:rPr lang="es-ES" sz="2400" dirty="0" smtClean="0">
                <a:latin typeface="Arial" pitchFamily="34" charset="0"/>
                <a:cs typeface="Arial" pitchFamily="34" charset="0"/>
              </a:rPr>
              <a:t> </a:t>
            </a:r>
            <a:r>
              <a:rPr lang="es-ES" sz="2400" b="1" dirty="0" smtClean="0">
                <a:latin typeface="Arial" pitchFamily="34" charset="0"/>
                <a:cs typeface="Arial" pitchFamily="34" charset="0"/>
              </a:rPr>
              <a:t>y representativos</a:t>
            </a:r>
            <a:r>
              <a:rPr lang="es-ES" sz="2400" dirty="0" smtClean="0">
                <a:latin typeface="Arial" pitchFamily="34" charset="0"/>
                <a:cs typeface="Arial" pitchFamily="34" charset="0"/>
              </a:rPr>
              <a:t>.</a:t>
            </a:r>
            <a:r>
              <a:rPr lang="es-ES" sz="2400" dirty="0">
                <a:latin typeface="Arial" pitchFamily="34" charset="0"/>
                <a:cs typeface="Arial" pitchFamily="34" charset="0"/>
              </a:rPr>
              <a:t> Una vez delimitado el problema, piensa en los términos de búsqueda y haz una lista o esquema con todos los que se te ocurran. Aprovecha las consultas </a:t>
            </a:r>
            <a:r>
              <a:rPr lang="es-ES" sz="2400" dirty="0" smtClean="0">
                <a:latin typeface="Arial" pitchFamily="34" charset="0"/>
                <a:cs typeface="Arial" pitchFamily="34" charset="0"/>
              </a:rPr>
              <a:t>iniciales </a:t>
            </a:r>
            <a:r>
              <a:rPr lang="es-ES" sz="2400" dirty="0">
                <a:latin typeface="Arial" pitchFamily="34" charset="0"/>
                <a:cs typeface="Arial" pitchFamily="34" charset="0"/>
              </a:rPr>
              <a:t>en Internet u otras fuentes, para captar terminología. </a:t>
            </a:r>
            <a:endParaRPr lang="es-ES" sz="2400" dirty="0" smtClean="0">
              <a:latin typeface="Arial" pitchFamily="34" charset="0"/>
              <a:cs typeface="Arial" pitchFamily="34" charset="0"/>
            </a:endParaRPr>
          </a:p>
          <a:p>
            <a:pPr algn="just">
              <a:lnSpc>
                <a:spcPct val="150000"/>
              </a:lnSpc>
            </a:pPr>
            <a:r>
              <a:rPr lang="es-ES" sz="2400" dirty="0" smtClean="0">
                <a:latin typeface="Arial" pitchFamily="34" charset="0"/>
                <a:cs typeface="Arial" pitchFamily="34" charset="0"/>
              </a:rPr>
              <a:t>Los </a:t>
            </a:r>
            <a:r>
              <a:rPr lang="es-ES" sz="2400" b="1" dirty="0" smtClean="0">
                <a:latin typeface="Arial" pitchFamily="34" charset="0"/>
                <a:cs typeface="Arial" pitchFamily="34" charset="0"/>
              </a:rPr>
              <a:t>tipos de términos </a:t>
            </a:r>
            <a:r>
              <a:rPr lang="es-ES" sz="2400" dirty="0" smtClean="0">
                <a:latin typeface="Arial" pitchFamily="34" charset="0"/>
                <a:cs typeface="Arial" pitchFamily="34" charset="0"/>
              </a:rPr>
              <a:t>de búsqueda que puedes buscar son:</a:t>
            </a:r>
          </a:p>
          <a:p>
            <a:pPr algn="just">
              <a:lnSpc>
                <a:spcPct val="150000"/>
              </a:lnSpc>
            </a:pPr>
            <a:endParaRPr lang="es-ES" sz="2400" dirty="0" smtClean="0">
              <a:latin typeface="Arial" pitchFamily="34" charset="0"/>
              <a:cs typeface="Arial" pitchFamily="34" charset="0"/>
            </a:endParaRPr>
          </a:p>
          <a:p>
            <a:pPr>
              <a:lnSpc>
                <a:spcPct val="150000"/>
              </a:lnSpc>
            </a:pPr>
            <a:endParaRPr lang="es-ES" sz="2400" dirty="0">
              <a:latin typeface="Arial" pitchFamily="34" charset="0"/>
              <a:cs typeface="Arial" pitchFamily="34" charset="0"/>
            </a:endParaRPr>
          </a:p>
        </p:txBody>
      </p:sp>
      <p:grpSp>
        <p:nvGrpSpPr>
          <p:cNvPr id="4" name="Group 5880"/>
          <p:cNvGrpSpPr/>
          <p:nvPr/>
        </p:nvGrpSpPr>
        <p:grpSpPr>
          <a:xfrm rot="5400000">
            <a:off x="-2338441" y="2338441"/>
            <a:ext cx="5502254" cy="825372"/>
            <a:chOff x="0" y="-5587"/>
            <a:chExt cx="5502275" cy="825500"/>
          </a:xfrm>
        </p:grpSpPr>
        <p:pic>
          <p:nvPicPr>
            <p:cNvPr id="5" name="Picture 5927"/>
            <p:cNvPicPr/>
            <p:nvPr/>
          </p:nvPicPr>
          <p:blipFill>
            <a:blip r:embed="rId2"/>
            <a:stretch>
              <a:fillRect/>
            </a:stretch>
          </p:blipFill>
          <p:spPr>
            <a:xfrm>
              <a:off x="0" y="-5587"/>
              <a:ext cx="5502275" cy="825500"/>
            </a:xfrm>
            <a:prstGeom prst="rect">
              <a:avLst/>
            </a:prstGeom>
          </p:spPr>
        </p:pic>
        <p:pic>
          <p:nvPicPr>
            <p:cNvPr id="6" name="Picture 5928"/>
            <p:cNvPicPr/>
            <p:nvPr/>
          </p:nvPicPr>
          <p:blipFill>
            <a:blip r:embed="rId3"/>
            <a:stretch>
              <a:fillRect/>
            </a:stretch>
          </p:blipFill>
          <p:spPr>
            <a:xfrm>
              <a:off x="0" y="273812"/>
              <a:ext cx="4826000" cy="546100"/>
            </a:xfrm>
            <a:prstGeom prst="rect">
              <a:avLst/>
            </a:prstGeom>
          </p:spPr>
        </p:pic>
        <p:pic>
          <p:nvPicPr>
            <p:cNvPr id="7" name="Picture 5929"/>
            <p:cNvPicPr/>
            <p:nvPr/>
          </p:nvPicPr>
          <p:blipFill>
            <a:blip r:embed="rId4"/>
            <a:stretch>
              <a:fillRect/>
            </a:stretch>
          </p:blipFill>
          <p:spPr>
            <a:xfrm>
              <a:off x="0" y="492887"/>
              <a:ext cx="4235450" cy="327025"/>
            </a:xfrm>
            <a:prstGeom prst="rect">
              <a:avLst/>
            </a:prstGeom>
          </p:spPr>
        </p:pic>
      </p:grpSp>
      <p:sp>
        <p:nvSpPr>
          <p:cNvPr id="9" name="CuadroTexto 8"/>
          <p:cNvSpPr txBox="1"/>
          <p:nvPr/>
        </p:nvSpPr>
        <p:spPr>
          <a:xfrm>
            <a:off x="1741428" y="4174187"/>
            <a:ext cx="2857500" cy="1015663"/>
          </a:xfrm>
          <a:prstGeom prst="rect">
            <a:avLst/>
          </a:prstGeom>
          <a:solidFill>
            <a:srgbClr val="E7FFE7"/>
          </a:solidFill>
          <a:ln w="38100">
            <a:solidFill>
              <a:schemeClr val="accent6">
                <a:lumMod val="50000"/>
              </a:schemeClr>
            </a:solidFill>
          </a:ln>
        </p:spPr>
        <p:txBody>
          <a:bodyPr wrap="square" rtlCol="0">
            <a:spAutoFit/>
          </a:bodyPr>
          <a:lstStyle/>
          <a:p>
            <a:r>
              <a:rPr lang="es-ES" sz="2000" b="1" dirty="0" smtClean="0">
                <a:latin typeface="Arial" panose="020B0604020202020204" pitchFamily="34" charset="0"/>
                <a:cs typeface="Arial" panose="020B0604020202020204" pitchFamily="34" charset="0"/>
              </a:rPr>
              <a:t>Términos alternativos</a:t>
            </a:r>
          </a:p>
          <a:p>
            <a:r>
              <a:rPr lang="es-ES" sz="2000" b="1" dirty="0" smtClean="0">
                <a:latin typeface="Arial" panose="020B0604020202020204" pitchFamily="34" charset="0"/>
                <a:cs typeface="Arial" panose="020B0604020202020204" pitchFamily="34" charset="0"/>
              </a:rPr>
              <a:t>Sinónimos comunes o técnicos</a:t>
            </a:r>
            <a:endParaRPr lang="es-ES" sz="2000" b="1" dirty="0">
              <a:latin typeface="Arial" panose="020B0604020202020204" pitchFamily="34" charset="0"/>
              <a:cs typeface="Arial" panose="020B0604020202020204" pitchFamily="34" charset="0"/>
            </a:endParaRPr>
          </a:p>
        </p:txBody>
      </p:sp>
      <p:sp>
        <p:nvSpPr>
          <p:cNvPr id="10" name="CuadroTexto 9"/>
          <p:cNvSpPr txBox="1"/>
          <p:nvPr/>
        </p:nvSpPr>
        <p:spPr>
          <a:xfrm>
            <a:off x="5045717" y="5404673"/>
            <a:ext cx="2178446" cy="400110"/>
          </a:xfrm>
          <a:prstGeom prst="rect">
            <a:avLst/>
          </a:prstGeom>
          <a:solidFill>
            <a:srgbClr val="E7FFE7"/>
          </a:solidFill>
          <a:ln w="38100">
            <a:solidFill>
              <a:schemeClr val="accent6">
                <a:lumMod val="50000"/>
              </a:schemeClr>
            </a:solidFill>
          </a:ln>
        </p:spPr>
        <p:txBody>
          <a:bodyPr wrap="square" rtlCol="0">
            <a:spAutoFit/>
          </a:bodyPr>
          <a:lstStyle/>
          <a:p>
            <a:r>
              <a:rPr lang="es-ES" sz="2000" b="1" dirty="0" smtClean="0">
                <a:latin typeface="Arial" panose="020B0604020202020204" pitchFamily="34" charset="0"/>
                <a:cs typeface="Arial" panose="020B0604020202020204" pitchFamily="34" charset="0"/>
              </a:rPr>
              <a:t>Frase resumen</a:t>
            </a:r>
            <a:endParaRPr lang="es-ES" sz="2000" b="1" dirty="0">
              <a:latin typeface="Arial" panose="020B0604020202020204" pitchFamily="34" charset="0"/>
              <a:cs typeface="Arial" panose="020B0604020202020204" pitchFamily="34" charset="0"/>
            </a:endParaRPr>
          </a:p>
        </p:txBody>
      </p:sp>
      <p:sp>
        <p:nvSpPr>
          <p:cNvPr id="11" name="CuadroTexto 10"/>
          <p:cNvSpPr txBox="1"/>
          <p:nvPr/>
        </p:nvSpPr>
        <p:spPr>
          <a:xfrm>
            <a:off x="1730155" y="5404673"/>
            <a:ext cx="2692500" cy="707886"/>
          </a:xfrm>
          <a:prstGeom prst="rect">
            <a:avLst/>
          </a:prstGeom>
          <a:solidFill>
            <a:srgbClr val="E7FFE7"/>
          </a:solidFill>
          <a:ln w="38100">
            <a:solidFill>
              <a:schemeClr val="accent6">
                <a:lumMod val="50000"/>
              </a:schemeClr>
            </a:solidFill>
          </a:ln>
        </p:spPr>
        <p:txBody>
          <a:bodyPr wrap="square" rtlCol="0">
            <a:spAutoFit/>
          </a:bodyPr>
          <a:lstStyle/>
          <a:p>
            <a:r>
              <a:rPr lang="es-ES" sz="2000" b="1" dirty="0" smtClean="0">
                <a:latin typeface="Arial" panose="020B0604020202020204" pitchFamily="34" charset="0"/>
                <a:cs typeface="Arial" panose="020B0604020202020204" pitchFamily="34" charset="0"/>
              </a:rPr>
              <a:t>Palabras clave, conceptos básicos</a:t>
            </a:r>
            <a:endParaRPr lang="es-ES" sz="2000" b="1" dirty="0">
              <a:latin typeface="Arial" panose="020B0604020202020204" pitchFamily="34" charset="0"/>
              <a:cs typeface="Arial" panose="020B0604020202020204" pitchFamily="34" charset="0"/>
            </a:endParaRPr>
          </a:p>
        </p:txBody>
      </p:sp>
      <p:sp>
        <p:nvSpPr>
          <p:cNvPr id="12" name="CuadroTexto 11"/>
          <p:cNvSpPr txBox="1"/>
          <p:nvPr/>
        </p:nvSpPr>
        <p:spPr>
          <a:xfrm>
            <a:off x="5045717" y="4182437"/>
            <a:ext cx="2857500" cy="1015663"/>
          </a:xfrm>
          <a:prstGeom prst="rect">
            <a:avLst/>
          </a:prstGeom>
          <a:solidFill>
            <a:srgbClr val="E7FFE7"/>
          </a:solidFill>
          <a:ln w="38100">
            <a:solidFill>
              <a:schemeClr val="accent6">
                <a:lumMod val="50000"/>
              </a:schemeClr>
            </a:solidFill>
          </a:ln>
        </p:spPr>
        <p:txBody>
          <a:bodyPr wrap="square" rtlCol="0">
            <a:spAutoFit/>
          </a:bodyPr>
          <a:lstStyle/>
          <a:p>
            <a:r>
              <a:rPr lang="es-ES" sz="2000" b="1" dirty="0" smtClean="0">
                <a:latin typeface="Arial" panose="020B0604020202020204" pitchFamily="34" charset="0"/>
                <a:cs typeface="Arial" panose="020B0604020202020204" pitchFamily="34" charset="0"/>
              </a:rPr>
              <a:t>Términos relacionados, complementarios</a:t>
            </a:r>
            <a:endParaRPr lang="es-ES" sz="2000" b="1" dirty="0">
              <a:latin typeface="Arial" panose="020B0604020202020204" pitchFamily="34" charset="0"/>
              <a:cs typeface="Arial" panose="020B0604020202020204" pitchFamily="34" charset="0"/>
            </a:endParaRPr>
          </a:p>
        </p:txBody>
      </p:sp>
      <p:sp>
        <p:nvSpPr>
          <p:cNvPr id="13" name="CuadroTexto 12"/>
          <p:cNvSpPr txBox="1"/>
          <p:nvPr/>
        </p:nvSpPr>
        <p:spPr>
          <a:xfrm>
            <a:off x="8350006" y="4235434"/>
            <a:ext cx="3247905" cy="400110"/>
          </a:xfrm>
          <a:prstGeom prst="rect">
            <a:avLst/>
          </a:prstGeom>
          <a:solidFill>
            <a:srgbClr val="E7FFE7"/>
          </a:solidFill>
          <a:ln w="38100">
            <a:solidFill>
              <a:schemeClr val="accent6">
                <a:lumMod val="50000"/>
              </a:schemeClr>
            </a:solidFill>
          </a:ln>
        </p:spPr>
        <p:txBody>
          <a:bodyPr wrap="square" rtlCol="0">
            <a:spAutoFit/>
          </a:bodyPr>
          <a:lstStyle/>
          <a:p>
            <a:r>
              <a:rPr lang="es-ES" sz="2000" b="1" dirty="0" smtClean="0">
                <a:latin typeface="Arial" panose="020B0604020202020204" pitchFamily="34" charset="0"/>
                <a:cs typeface="Arial" panose="020B0604020202020204" pitchFamily="34" charset="0"/>
              </a:rPr>
              <a:t>Términos más generales</a:t>
            </a:r>
            <a:endParaRPr lang="es-ES" sz="2000" b="1" dirty="0">
              <a:latin typeface="Arial" panose="020B0604020202020204" pitchFamily="34" charset="0"/>
              <a:cs typeface="Arial" panose="020B0604020202020204" pitchFamily="34" charset="0"/>
            </a:endParaRPr>
          </a:p>
        </p:txBody>
      </p:sp>
      <p:sp>
        <p:nvSpPr>
          <p:cNvPr id="14" name="CuadroTexto 13"/>
          <p:cNvSpPr txBox="1"/>
          <p:nvPr/>
        </p:nvSpPr>
        <p:spPr>
          <a:xfrm>
            <a:off x="8350006" y="4989795"/>
            <a:ext cx="3374752" cy="400110"/>
          </a:xfrm>
          <a:prstGeom prst="rect">
            <a:avLst/>
          </a:prstGeom>
          <a:solidFill>
            <a:srgbClr val="E7FFE7"/>
          </a:solidFill>
          <a:ln w="38100">
            <a:solidFill>
              <a:schemeClr val="accent6">
                <a:lumMod val="50000"/>
              </a:schemeClr>
            </a:solidFill>
          </a:ln>
        </p:spPr>
        <p:txBody>
          <a:bodyPr wrap="square" rtlCol="0">
            <a:spAutoFit/>
          </a:bodyPr>
          <a:lstStyle/>
          <a:p>
            <a:r>
              <a:rPr lang="es-ES" sz="2000" b="1" dirty="0" smtClean="0">
                <a:latin typeface="Arial" panose="020B0604020202020204" pitchFamily="34" charset="0"/>
                <a:cs typeface="Arial" panose="020B0604020202020204" pitchFamily="34" charset="0"/>
              </a:rPr>
              <a:t>Términos más específicos</a:t>
            </a:r>
            <a:endParaRPr lang="es-E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17543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CuadroTexto"/>
          <p:cNvSpPr txBox="1"/>
          <p:nvPr/>
        </p:nvSpPr>
        <p:spPr>
          <a:xfrm>
            <a:off x="1066800" y="544488"/>
            <a:ext cx="10820400" cy="5632311"/>
          </a:xfrm>
          <a:prstGeom prst="rect">
            <a:avLst/>
          </a:prstGeom>
          <a:noFill/>
        </p:spPr>
        <p:txBody>
          <a:bodyPr wrap="square" rtlCol="0">
            <a:spAutoFit/>
          </a:bodyPr>
          <a:lstStyle/>
          <a:p>
            <a:pPr marL="342900" indent="-342900" algn="ctr">
              <a:buFont typeface="Wingdings" pitchFamily="2" charset="2"/>
              <a:buChar char="q"/>
            </a:pPr>
            <a:r>
              <a:rPr lang="es-ES" sz="2400" b="1" dirty="0">
                <a:solidFill>
                  <a:srgbClr val="002060"/>
                </a:solidFill>
                <a:latin typeface="Arial" panose="020B0604020202020204" pitchFamily="34" charset="0"/>
                <a:cs typeface="Arial" panose="020B0604020202020204" pitchFamily="34" charset="0"/>
              </a:rPr>
              <a:t>Plantear la búsqueda en inglés</a:t>
            </a:r>
          </a:p>
          <a:p>
            <a:pPr algn="ctr"/>
            <a:endParaRPr lang="es-ES" sz="2400" b="1" dirty="0">
              <a:solidFill>
                <a:srgbClr val="C00000"/>
              </a:solidFill>
              <a:latin typeface="Arial" pitchFamily="34" charset="0"/>
              <a:cs typeface="Arial" pitchFamily="34" charset="0"/>
            </a:endParaRPr>
          </a:p>
          <a:p>
            <a:pPr algn="ctr"/>
            <a:r>
              <a:rPr lang="es-ES" sz="2400" b="1" dirty="0" smtClean="0">
                <a:solidFill>
                  <a:srgbClr val="002060"/>
                </a:solidFill>
                <a:latin typeface="Arial" panose="020B0604020202020204" pitchFamily="34" charset="0"/>
                <a:cs typeface="Arial" panose="020B0604020202020204" pitchFamily="34" charset="0"/>
              </a:rPr>
              <a:t>(</a:t>
            </a:r>
            <a:r>
              <a:rPr lang="es-ES" sz="2400" dirty="0" smtClean="0">
                <a:latin typeface="Arial" panose="020B0604020202020204" pitchFamily="34" charset="0"/>
                <a:cs typeface="Arial" panose="020B0604020202020204" pitchFamily="34" charset="0"/>
              </a:rPr>
              <a:t>Dado </a:t>
            </a:r>
            <a:r>
              <a:rPr lang="es-ES" sz="2400" dirty="0">
                <a:latin typeface="Arial" panose="020B0604020202020204" pitchFamily="34" charset="0"/>
                <a:cs typeface="Arial" panose="020B0604020202020204" pitchFamily="34" charset="0"/>
              </a:rPr>
              <a:t>que la mayoría de la información académica y científica contenida en las bases de datos se encuentra en dicho idioma)</a:t>
            </a:r>
            <a:endParaRPr lang="es-ES" sz="2400" b="1" dirty="0">
              <a:solidFill>
                <a:srgbClr val="002060"/>
              </a:solidFill>
              <a:latin typeface="Arial" panose="020B0604020202020204" pitchFamily="34" charset="0"/>
              <a:cs typeface="Arial" panose="020B0604020202020204" pitchFamily="34" charset="0"/>
            </a:endParaRPr>
          </a:p>
          <a:p>
            <a:pPr algn="ctr"/>
            <a:endParaRPr lang="es-ES" sz="2400" b="1" dirty="0">
              <a:solidFill>
                <a:srgbClr val="C00000"/>
              </a:solidFill>
              <a:latin typeface="Arial" pitchFamily="34" charset="0"/>
              <a:cs typeface="Arial" pitchFamily="34" charset="0"/>
            </a:endParaRPr>
          </a:p>
          <a:p>
            <a:r>
              <a:rPr lang="es-ES" sz="2400" b="1" dirty="0" smtClean="0">
                <a:solidFill>
                  <a:srgbClr val="C00000"/>
                </a:solidFill>
                <a:latin typeface="Arial" pitchFamily="34" charset="0"/>
                <a:cs typeface="Arial" pitchFamily="34" charset="0"/>
              </a:rPr>
              <a:t> </a:t>
            </a:r>
            <a:r>
              <a:rPr lang="es-ES" sz="2400" dirty="0">
                <a:latin typeface="Arial" panose="020B0604020202020204" pitchFamily="34" charset="0"/>
                <a:cs typeface="Arial" panose="020B0604020202020204" pitchFamily="34" charset="0"/>
              </a:rPr>
              <a:t>Buscar documentación en inglés te supone: </a:t>
            </a:r>
            <a:endParaRPr lang="es-ES" sz="2400" dirty="0" smtClean="0">
              <a:latin typeface="Arial" panose="020B0604020202020204" pitchFamily="34" charset="0"/>
              <a:cs typeface="Arial" panose="020B0604020202020204" pitchFamily="34" charset="0"/>
            </a:endParaRPr>
          </a:p>
          <a:p>
            <a:endParaRPr lang="es-ES" sz="2400" dirty="0">
              <a:latin typeface="Arial" panose="020B0604020202020204" pitchFamily="34" charset="0"/>
              <a:cs typeface="Arial" panose="020B0604020202020204" pitchFamily="34" charset="0"/>
            </a:endParaRPr>
          </a:p>
          <a:p>
            <a:r>
              <a:rPr lang="es-ES" sz="2400" dirty="0">
                <a:latin typeface="Arial" panose="020B0604020202020204" pitchFamily="34" charset="0"/>
                <a:cs typeface="Arial" panose="020B0604020202020204" pitchFamily="34" charset="0"/>
              </a:rPr>
              <a:t>► Inicialmente </a:t>
            </a:r>
            <a:r>
              <a:rPr lang="es-ES" sz="2400" b="1" dirty="0">
                <a:latin typeface="Arial" panose="020B0604020202020204" pitchFamily="34" charset="0"/>
                <a:cs typeface="Arial" panose="020B0604020202020204" pitchFamily="34" charset="0"/>
              </a:rPr>
              <a:t>orientarte </a:t>
            </a:r>
            <a:r>
              <a:rPr lang="es-ES" sz="2400" dirty="0">
                <a:latin typeface="Arial" panose="020B0604020202020204" pitchFamily="34" charset="0"/>
                <a:cs typeface="Arial" panose="020B0604020202020204" pitchFamily="34" charset="0"/>
              </a:rPr>
              <a:t>en inglés también al delimitar el tema. </a:t>
            </a:r>
            <a:endParaRPr lang="es-ES" sz="2400" dirty="0" smtClean="0">
              <a:latin typeface="Arial" panose="020B0604020202020204" pitchFamily="34" charset="0"/>
              <a:cs typeface="Arial" panose="020B0604020202020204" pitchFamily="34" charset="0"/>
            </a:endParaRPr>
          </a:p>
          <a:p>
            <a:endParaRPr lang="es-ES" sz="2400" dirty="0">
              <a:latin typeface="Arial" panose="020B0604020202020204" pitchFamily="34" charset="0"/>
              <a:cs typeface="Arial" panose="020B0604020202020204" pitchFamily="34" charset="0"/>
            </a:endParaRPr>
          </a:p>
          <a:p>
            <a:r>
              <a:rPr lang="es-ES" sz="2400" dirty="0">
                <a:latin typeface="Arial" panose="020B0604020202020204" pitchFamily="34" charset="0"/>
                <a:cs typeface="Arial" panose="020B0604020202020204" pitchFamily="34" charset="0"/>
              </a:rPr>
              <a:t>► Escoger </a:t>
            </a:r>
            <a:r>
              <a:rPr lang="es-ES" sz="2400" b="1" dirty="0">
                <a:latin typeface="Arial" panose="020B0604020202020204" pitchFamily="34" charset="0"/>
                <a:cs typeface="Arial" panose="020B0604020202020204" pitchFamily="34" charset="0"/>
              </a:rPr>
              <a:t>términos de búsqueda </a:t>
            </a:r>
            <a:r>
              <a:rPr lang="es-ES" sz="2400" dirty="0">
                <a:latin typeface="Arial" panose="020B0604020202020204" pitchFamily="34" charset="0"/>
                <a:cs typeface="Arial" panose="020B0604020202020204" pitchFamily="34" charset="0"/>
              </a:rPr>
              <a:t>en inglés para el rastreo. </a:t>
            </a:r>
            <a:endParaRPr lang="es-ES" sz="2400" dirty="0" smtClean="0">
              <a:latin typeface="Arial" panose="020B0604020202020204" pitchFamily="34" charset="0"/>
              <a:cs typeface="Arial" panose="020B0604020202020204" pitchFamily="34" charset="0"/>
            </a:endParaRPr>
          </a:p>
          <a:p>
            <a:pPr algn="just"/>
            <a:endParaRPr lang="es-ES" sz="2400" dirty="0">
              <a:latin typeface="Arial" panose="020B0604020202020204" pitchFamily="34" charset="0"/>
              <a:cs typeface="Arial" panose="020B0604020202020204" pitchFamily="34" charset="0"/>
            </a:endParaRPr>
          </a:p>
          <a:p>
            <a:r>
              <a:rPr lang="es-ES" sz="2400" dirty="0">
                <a:latin typeface="Arial" panose="020B0604020202020204" pitchFamily="34" charset="0"/>
                <a:cs typeface="Arial" panose="020B0604020202020204" pitchFamily="34" charset="0"/>
              </a:rPr>
              <a:t>► Usar </a:t>
            </a:r>
            <a:r>
              <a:rPr lang="es-ES" sz="2400" b="1" dirty="0">
                <a:latin typeface="Arial" panose="020B0604020202020204" pitchFamily="34" charset="0"/>
                <a:cs typeface="Arial" panose="020B0604020202020204" pitchFamily="34" charset="0"/>
              </a:rPr>
              <a:t>herramientas </a:t>
            </a:r>
            <a:r>
              <a:rPr lang="es-ES" sz="2400" dirty="0">
                <a:latin typeface="Arial" panose="020B0604020202020204" pitchFamily="34" charset="0"/>
                <a:cs typeface="Arial" panose="020B0604020202020204" pitchFamily="34" charset="0"/>
              </a:rPr>
              <a:t>que recuperen bibliografía en inglés, internacional, etc. </a:t>
            </a:r>
            <a:endParaRPr lang="es-ES" sz="2400" dirty="0" smtClean="0">
              <a:latin typeface="Arial" panose="020B0604020202020204" pitchFamily="34" charset="0"/>
              <a:cs typeface="Arial" panose="020B0604020202020204" pitchFamily="34" charset="0"/>
            </a:endParaRPr>
          </a:p>
          <a:p>
            <a:endParaRPr lang="es-ES" sz="2400" dirty="0">
              <a:latin typeface="Arial" panose="020B0604020202020204" pitchFamily="34" charset="0"/>
              <a:cs typeface="Arial" panose="020B0604020202020204" pitchFamily="34" charset="0"/>
            </a:endParaRPr>
          </a:p>
          <a:p>
            <a:r>
              <a:rPr lang="es-ES" sz="2400" dirty="0">
                <a:latin typeface="Arial" panose="020B0604020202020204" pitchFamily="34" charset="0"/>
                <a:cs typeface="Arial" panose="020B0604020202020204" pitchFamily="34" charset="0"/>
              </a:rPr>
              <a:t>► Conseguir </a:t>
            </a:r>
            <a:r>
              <a:rPr lang="es-ES" sz="2400" b="1" dirty="0">
                <a:latin typeface="Arial" panose="020B0604020202020204" pitchFamily="34" charset="0"/>
                <a:cs typeface="Arial" panose="020B0604020202020204" pitchFamily="34" charset="0"/>
              </a:rPr>
              <a:t>documentos </a:t>
            </a:r>
            <a:r>
              <a:rPr lang="es-ES" sz="2400" dirty="0">
                <a:latin typeface="Arial" panose="020B0604020202020204" pitchFamily="34" charset="0"/>
                <a:cs typeface="Arial" panose="020B0604020202020204" pitchFamily="34" charset="0"/>
              </a:rPr>
              <a:t>en inglés y leerlos, analizarlos, trabajar con ellos. </a:t>
            </a:r>
          </a:p>
          <a:p>
            <a:endParaRPr lang="es-ES" sz="2400" b="1" dirty="0">
              <a:solidFill>
                <a:srgbClr val="C00000"/>
              </a:solidFill>
              <a:latin typeface="Arial" pitchFamily="34" charset="0"/>
              <a:cs typeface="Arial" pitchFamily="34" charset="0"/>
            </a:endParaRP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2"/>
            <a:stretch>
              <a:fillRect/>
            </a:stretch>
          </p:blipFill>
          <p:spPr>
            <a:xfrm>
              <a:off x="0" y="-5587"/>
              <a:ext cx="5502275" cy="825500"/>
            </a:xfrm>
            <a:prstGeom prst="rect">
              <a:avLst/>
            </a:prstGeom>
          </p:spPr>
        </p:pic>
        <p:pic>
          <p:nvPicPr>
            <p:cNvPr id="5" name="Picture 5928"/>
            <p:cNvPicPr/>
            <p:nvPr/>
          </p:nvPicPr>
          <p:blipFill>
            <a:blip r:embed="rId3"/>
            <a:stretch>
              <a:fillRect/>
            </a:stretch>
          </p:blipFill>
          <p:spPr>
            <a:xfrm>
              <a:off x="0" y="273812"/>
              <a:ext cx="4826000" cy="546100"/>
            </a:xfrm>
            <a:prstGeom prst="rect">
              <a:avLst/>
            </a:prstGeom>
          </p:spPr>
        </p:pic>
        <p:pic>
          <p:nvPicPr>
            <p:cNvPr id="6"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12133735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80407" y="0"/>
            <a:ext cx="9783951" cy="1200329"/>
          </a:xfrm>
          <a:prstGeom prst="rect">
            <a:avLst/>
          </a:prstGeom>
          <a:noFill/>
        </p:spPr>
        <p:txBody>
          <a:bodyPr wrap="square" rtlCol="0">
            <a:spAutoFit/>
          </a:bodyPr>
          <a:lstStyle/>
          <a:p>
            <a:pPr marL="342900" indent="-342900" algn="ctr">
              <a:buFont typeface="Wingdings" pitchFamily="2" charset="2"/>
              <a:buChar char="q"/>
            </a:pPr>
            <a:r>
              <a:rPr lang="es-ES" sz="2400" b="1" dirty="0">
                <a:solidFill>
                  <a:srgbClr val="002060"/>
                </a:solidFill>
                <a:latin typeface="Arial" panose="020B0604020202020204" pitchFamily="34" charset="0"/>
                <a:cs typeface="Arial" panose="020B0604020202020204" pitchFamily="34" charset="0"/>
              </a:rPr>
              <a:t>Seleccionar herramientas de búsqueda</a:t>
            </a:r>
          </a:p>
          <a:p>
            <a:endParaRPr lang="es-ES" sz="2400" b="1" dirty="0">
              <a:solidFill>
                <a:srgbClr val="C00000"/>
              </a:solidFill>
              <a:latin typeface="Arial" pitchFamily="34" charset="0"/>
              <a:cs typeface="Arial" pitchFamily="34" charset="0"/>
            </a:endParaRPr>
          </a:p>
          <a:p>
            <a:r>
              <a:rPr lang="es-ES" sz="2400" b="1" dirty="0" smtClean="0">
                <a:solidFill>
                  <a:srgbClr val="C00000"/>
                </a:solidFill>
                <a:latin typeface="Arial" pitchFamily="34" charset="0"/>
                <a:cs typeface="Arial" pitchFamily="34" charset="0"/>
              </a:rPr>
              <a:t> </a:t>
            </a:r>
            <a:endParaRPr lang="es-ES" sz="2400" b="1" dirty="0">
              <a:solidFill>
                <a:srgbClr val="C00000"/>
              </a:solidFill>
              <a:latin typeface="Arial" pitchFamily="34" charset="0"/>
              <a:cs typeface="Arial" pitchFamily="34" charset="0"/>
            </a:endParaRPr>
          </a:p>
        </p:txBody>
      </p:sp>
      <p:sp>
        <p:nvSpPr>
          <p:cNvPr id="3" name="3 CuadroTexto"/>
          <p:cNvSpPr txBox="1"/>
          <p:nvPr/>
        </p:nvSpPr>
        <p:spPr>
          <a:xfrm>
            <a:off x="1219200" y="562243"/>
            <a:ext cx="10591800" cy="6740307"/>
          </a:xfrm>
          <a:prstGeom prst="rect">
            <a:avLst/>
          </a:prstGeom>
          <a:noFill/>
        </p:spPr>
        <p:txBody>
          <a:bodyPr wrap="square" rtlCol="0">
            <a:spAutoFit/>
          </a:bodyPr>
          <a:lstStyle/>
          <a:p>
            <a:pPr algn="just">
              <a:lnSpc>
                <a:spcPct val="150000"/>
              </a:lnSpc>
            </a:pPr>
            <a:r>
              <a:rPr lang="es-ES" sz="2400" dirty="0" smtClean="0">
                <a:latin typeface="Arial" pitchFamily="34" charset="0"/>
                <a:cs typeface="Arial" pitchFamily="34" charset="0"/>
              </a:rPr>
              <a:t>La etapa nº 4 es elegir dónde buscar, con qué medios reunir la bibliografía que necesitas. Será frecuente que para hacer una búsqueda necesites </a:t>
            </a:r>
            <a:r>
              <a:rPr lang="es-ES" sz="2400" b="1" dirty="0" smtClean="0">
                <a:latin typeface="Arial" pitchFamily="34" charset="0"/>
                <a:cs typeface="Arial" pitchFamily="34" charset="0"/>
              </a:rPr>
              <a:t>más de una </a:t>
            </a:r>
            <a:r>
              <a:rPr lang="es-ES" sz="2400" dirty="0" smtClean="0">
                <a:latin typeface="Arial" pitchFamily="34" charset="0"/>
                <a:cs typeface="Arial" pitchFamily="34" charset="0"/>
              </a:rPr>
              <a:t>herramienta de búsqueda, bien sea para aclarar dudas, para completar los resultados, para encontrar varios tipos de documentos o para localizar y conseguir finalmente algunos de ellos. </a:t>
            </a:r>
          </a:p>
          <a:p>
            <a:pPr algn="ctr">
              <a:lnSpc>
                <a:spcPct val="150000"/>
              </a:lnSpc>
            </a:pPr>
            <a:r>
              <a:rPr lang="es-ES" sz="2400" b="1" dirty="0" smtClean="0">
                <a:solidFill>
                  <a:srgbClr val="C00000"/>
                </a:solidFill>
                <a:latin typeface="Arial" pitchFamily="34" charset="0"/>
                <a:cs typeface="Arial" pitchFamily="34" charset="0"/>
              </a:rPr>
              <a:t>¿</a:t>
            </a:r>
            <a:r>
              <a:rPr lang="es-ES" sz="2400" b="1" dirty="0">
                <a:solidFill>
                  <a:srgbClr val="C00000"/>
                </a:solidFill>
                <a:latin typeface="Arial" pitchFamily="34" charset="0"/>
                <a:cs typeface="Arial" pitchFamily="34" charset="0"/>
              </a:rPr>
              <a:t>Qué herramientas usar? </a:t>
            </a:r>
          </a:p>
          <a:p>
            <a:pPr algn="just">
              <a:lnSpc>
                <a:spcPct val="150000"/>
              </a:lnSpc>
            </a:pPr>
            <a:r>
              <a:rPr lang="es-ES" sz="2400" dirty="0">
                <a:latin typeface="Arial" pitchFamily="34" charset="0"/>
                <a:cs typeface="Arial" pitchFamily="34" charset="0"/>
              </a:rPr>
              <a:t>Aparte del buscador general de recursos, depende de la búsqueda que tengas que realizar y de la materia o disciplina en la que te muevas, pues las herramientas más especializadas varían de un ámbito de conocimiento a otro. Con el tiempo, conviene que conozcas las generales o multidisciplinares y las más importantes en tu </a:t>
            </a:r>
            <a:r>
              <a:rPr lang="es-ES" sz="2400" dirty="0" smtClean="0">
                <a:latin typeface="Arial" pitchFamily="34" charset="0"/>
                <a:cs typeface="Arial" pitchFamily="34" charset="0"/>
              </a:rPr>
              <a:t>disciplina. </a:t>
            </a:r>
          </a:p>
          <a:p>
            <a:pPr algn="just">
              <a:lnSpc>
                <a:spcPct val="150000"/>
              </a:lnSpc>
            </a:pPr>
            <a:endParaRPr lang="es-ES" sz="2400" dirty="0">
              <a:latin typeface="Arial" pitchFamily="34" charset="0"/>
              <a:cs typeface="Arial" pitchFamily="34" charset="0"/>
            </a:endParaRPr>
          </a:p>
        </p:txBody>
      </p:sp>
      <p:grpSp>
        <p:nvGrpSpPr>
          <p:cNvPr id="4" name="Group 5880"/>
          <p:cNvGrpSpPr/>
          <p:nvPr/>
        </p:nvGrpSpPr>
        <p:grpSpPr>
          <a:xfrm rot="5400000">
            <a:off x="-2338441" y="2338441"/>
            <a:ext cx="5502254" cy="825372"/>
            <a:chOff x="0" y="-5587"/>
            <a:chExt cx="5502275" cy="825500"/>
          </a:xfrm>
        </p:grpSpPr>
        <p:pic>
          <p:nvPicPr>
            <p:cNvPr id="5" name="Picture 5927"/>
            <p:cNvPicPr/>
            <p:nvPr/>
          </p:nvPicPr>
          <p:blipFill>
            <a:blip r:embed="rId2"/>
            <a:stretch>
              <a:fillRect/>
            </a:stretch>
          </p:blipFill>
          <p:spPr>
            <a:xfrm>
              <a:off x="0" y="-5587"/>
              <a:ext cx="5502275" cy="825500"/>
            </a:xfrm>
            <a:prstGeom prst="rect">
              <a:avLst/>
            </a:prstGeom>
          </p:spPr>
        </p:pic>
        <p:pic>
          <p:nvPicPr>
            <p:cNvPr id="6" name="Picture 5928"/>
            <p:cNvPicPr/>
            <p:nvPr/>
          </p:nvPicPr>
          <p:blipFill>
            <a:blip r:embed="rId3"/>
            <a:stretch>
              <a:fillRect/>
            </a:stretch>
          </p:blipFill>
          <p:spPr>
            <a:xfrm>
              <a:off x="0" y="273812"/>
              <a:ext cx="4826000" cy="546100"/>
            </a:xfrm>
            <a:prstGeom prst="rect">
              <a:avLst/>
            </a:prstGeom>
          </p:spPr>
        </p:pic>
        <p:pic>
          <p:nvPicPr>
            <p:cNvPr id="7"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251655559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548</TotalTime>
  <Words>1721</Words>
  <Application>Microsoft Office PowerPoint</Application>
  <PresentationFormat>Personalizado</PresentationFormat>
  <Paragraphs>105</Paragraphs>
  <Slides>20</Slides>
  <Notes>1</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Ania López Duque</dc:creator>
  <cp:lastModifiedBy>admin</cp:lastModifiedBy>
  <cp:revision>61</cp:revision>
  <dcterms:created xsi:type="dcterms:W3CDTF">2020-12-02T20:44:26Z</dcterms:created>
  <dcterms:modified xsi:type="dcterms:W3CDTF">2024-11-12T17:00:09Z</dcterms:modified>
</cp:coreProperties>
</file>