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58" r:id="rId4"/>
    <p:sldId id="304" r:id="rId5"/>
    <p:sldId id="278" r:id="rId6"/>
    <p:sldId id="305" r:id="rId7"/>
    <p:sldId id="280" r:id="rId8"/>
    <p:sldId id="306" r:id="rId9"/>
    <p:sldId id="307" r:id="rId10"/>
    <p:sldId id="281" r:id="rId11"/>
    <p:sldId id="282" r:id="rId12"/>
    <p:sldId id="308" r:id="rId13"/>
    <p:sldId id="309" r:id="rId14"/>
    <p:sldId id="310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F25"/>
    <a:srgbClr val="EAD9B0"/>
    <a:srgbClr val="775E1F"/>
    <a:srgbClr val="CAA036"/>
    <a:srgbClr val="F7EEC1"/>
    <a:srgbClr val="A85400"/>
    <a:srgbClr val="FFAD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46" d="100"/>
          <a:sy n="46" d="100"/>
        </p:scale>
        <p:origin x="-50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941F23-2EF1-49BB-AB88-00BADC3DC1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13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5" name="Picture 12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0" name="Picture 108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838200" cy="1682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2971800" y="6550025"/>
            <a:ext cx="1143000" cy="155575"/>
          </a:xfrm>
        </p:spPr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001000" y="228600"/>
            <a:ext cx="914400" cy="18573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D85BF63-1BEC-40A0-93CF-C3A8942EBEB2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gray">
          <a:xfrm>
            <a:off x="3810000" y="2971800"/>
            <a:ext cx="700088" cy="700088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gray">
          <a:xfrm>
            <a:off x="4495800" y="4054475"/>
            <a:ext cx="300038" cy="30321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gray">
          <a:xfrm>
            <a:off x="304800" y="5410200"/>
            <a:ext cx="247650" cy="250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59" name="Oval 87"/>
          <p:cNvSpPr>
            <a:spLocks noChangeArrowheads="1"/>
          </p:cNvSpPr>
          <p:nvPr/>
        </p:nvSpPr>
        <p:spPr bwMode="gray">
          <a:xfrm>
            <a:off x="4405313" y="5056188"/>
            <a:ext cx="1373187" cy="14255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182" name="Picture 110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4343400" y="4876800"/>
            <a:ext cx="15478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0" name="Oval 88" descr="03"/>
          <p:cNvSpPr>
            <a:spLocks noChangeArrowheads="1"/>
          </p:cNvSpPr>
          <p:nvPr/>
        </p:nvSpPr>
        <p:spPr bwMode="gray">
          <a:xfrm>
            <a:off x="7548563" y="5075238"/>
            <a:ext cx="1312862" cy="136525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183" name="Picture 111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7486650" y="4911725"/>
            <a:ext cx="1550988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8" name="Oval 86"/>
          <p:cNvSpPr>
            <a:spLocks noChangeArrowheads="1"/>
          </p:cNvSpPr>
          <p:nvPr/>
        </p:nvSpPr>
        <p:spPr bwMode="gray">
          <a:xfrm>
            <a:off x="5991225" y="5116513"/>
            <a:ext cx="1314450" cy="13176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184" name="Picture 112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5895975" y="4967288"/>
            <a:ext cx="1547813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5" name="Text Box 113"/>
          <p:cNvSpPr txBox="1">
            <a:spLocks noChangeArrowheads="1"/>
          </p:cNvSpPr>
          <p:nvPr/>
        </p:nvSpPr>
        <p:spPr bwMode="black">
          <a:xfrm>
            <a:off x="209550" y="152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pic>
        <p:nvPicPr>
          <p:cNvPr id="3181" name="Picture 109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2" name="Rectangle 120"/>
          <p:cNvSpPr>
            <a:spLocks noChangeArrowheads="1"/>
          </p:cNvSpPr>
          <p:nvPr/>
        </p:nvSpPr>
        <p:spPr bwMode="gray">
          <a:xfrm>
            <a:off x="0" y="0"/>
            <a:ext cx="9144000" cy="1600200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6000">
                <a:latin typeface="Arial" charset="0"/>
              </a:defRPr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19200" y="2438400"/>
            <a:ext cx="75438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800" b="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6118F-E740-442A-A0B6-856D290108C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2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209550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254000"/>
            <a:ext cx="6134100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DA784-E032-4B97-A9D2-6512B240724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382000" cy="5181600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1981200" cy="2984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494463"/>
            <a:ext cx="685800" cy="292100"/>
          </a:xfrm>
        </p:spPr>
        <p:txBody>
          <a:bodyPr/>
          <a:lstStyle>
            <a:lvl1pPr>
              <a:defRPr/>
            </a:lvl1pPr>
          </a:lstStyle>
          <a:p>
            <a:fld id="{739DEFCC-C59B-4E0A-BA14-ED7BB7E006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25A92-F141-454C-9B8D-4D92CBE4352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307F6-8CB1-4A1E-A3CF-63E397C02B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3829A-1D0E-4094-BAFD-BE87FFFEEC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352E-1711-474A-9E41-22F7DC81342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5A5A4-DDEE-4F2B-9207-78E159954BE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F3CDA-A82C-4257-B1C1-BFC3208A630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26A6F-B164-4864-AE0A-30701A6096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D53D5-4163-4C10-A077-C3600141828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5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Picture 111" descr="Picture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/>
          <a:stretch>
            <a:fillRect/>
          </a:stretch>
        </p:blipFill>
        <p:spPr bwMode="auto">
          <a:xfrm>
            <a:off x="0" y="3536950"/>
            <a:ext cx="51816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9" name="Rectangle 95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470650"/>
            <a:ext cx="2514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300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19812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4463"/>
            <a:ext cx="685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00"/>
                </a:solidFill>
              </a:defRPr>
            </a:lvl1pPr>
          </a:lstStyle>
          <a:p>
            <a:fld id="{CA1496A2-1618-4D57-9D5F-D4DB72FFE4E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382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15" name="Line 91"/>
          <p:cNvSpPr>
            <a:spLocks noChangeShapeType="1"/>
          </p:cNvSpPr>
          <p:nvPr/>
        </p:nvSpPr>
        <p:spPr bwMode="auto">
          <a:xfrm>
            <a:off x="228600" y="990600"/>
            <a:ext cx="6096000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93" name="Oval 69" descr="02"/>
          <p:cNvSpPr>
            <a:spLocks noChangeArrowheads="1"/>
          </p:cNvSpPr>
          <p:nvPr/>
        </p:nvSpPr>
        <p:spPr bwMode="gray">
          <a:xfrm>
            <a:off x="7315200" y="609600"/>
            <a:ext cx="687388" cy="685800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094" name="Oval 70" descr="01"/>
          <p:cNvSpPr>
            <a:spLocks noChangeArrowheads="1"/>
          </p:cNvSpPr>
          <p:nvPr/>
        </p:nvSpPr>
        <p:spPr bwMode="gray">
          <a:xfrm>
            <a:off x="6400800" y="609600"/>
            <a:ext cx="725488" cy="6858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095" name="Oval 71" descr="03"/>
          <p:cNvSpPr>
            <a:spLocks noChangeArrowheads="1"/>
          </p:cNvSpPr>
          <p:nvPr/>
        </p:nvSpPr>
        <p:spPr bwMode="gray">
          <a:xfrm>
            <a:off x="8153400" y="609600"/>
            <a:ext cx="762000" cy="685800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125" name="Picture 101" descr="season_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8134350" y="515938"/>
            <a:ext cx="822325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season_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7277100" y="539750"/>
            <a:ext cx="806450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03" descr="season_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6372225" y="515938"/>
            <a:ext cx="8223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254000"/>
            <a:ext cx="83820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59632" y="1268760"/>
            <a:ext cx="7539608" cy="1863080"/>
          </a:xfrm>
        </p:spPr>
        <p:txBody>
          <a:bodyPr/>
          <a:lstStyle/>
          <a:p>
            <a:r>
              <a:rPr lang="es-ES" sz="3200" dirty="0"/>
              <a:t>Introducción a la Metodología de la Investigación</a:t>
            </a:r>
            <a:br>
              <a:rPr lang="es-ES" sz="3200" dirty="0"/>
            </a:b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3" name="AutoShape 25"/>
          <p:cNvSpPr>
            <a:spLocks noChangeArrowheads="1"/>
          </p:cNvSpPr>
          <p:nvPr/>
        </p:nvSpPr>
        <p:spPr bwMode="gray">
          <a:xfrm>
            <a:off x="387524" y="1772816"/>
            <a:ext cx="7950026" cy="151216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9594" name="Group 26"/>
          <p:cNvGrpSpPr>
            <a:grpSpLocks/>
          </p:cNvGrpSpPr>
          <p:nvPr/>
        </p:nvGrpSpPr>
        <p:grpSpPr bwMode="auto">
          <a:xfrm>
            <a:off x="475789" y="2236800"/>
            <a:ext cx="552450" cy="584200"/>
            <a:chOff x="2959" y="1568"/>
            <a:chExt cx="454" cy="480"/>
          </a:xfrm>
        </p:grpSpPr>
        <p:grpSp>
          <p:nvGrpSpPr>
            <p:cNvPr id="109595" name="Group 27"/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09596" name="Picture 28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97" name="Picture 2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598" name="Oval 3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109599" name="Picture 31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600" name="Rectangle 32"/>
          <p:cNvSpPr>
            <a:spLocks noChangeArrowheads="1"/>
          </p:cNvSpPr>
          <p:nvPr/>
        </p:nvSpPr>
        <p:spPr bwMode="gray">
          <a:xfrm>
            <a:off x="1259632" y="1905939"/>
            <a:ext cx="669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sz="2400" dirty="0" smtClean="0">
                <a:solidFill>
                  <a:schemeClr val="bg1"/>
                </a:solidFill>
              </a:rPr>
              <a:t>Orientar los esfuerzos de la investigación hacia el conocimiento de la verdad objetiva con máxima eficiencia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9601" name="AutoShape 33"/>
          <p:cNvSpPr>
            <a:spLocks noChangeArrowheads="1"/>
          </p:cNvSpPr>
          <p:nvPr/>
        </p:nvSpPr>
        <p:spPr bwMode="gray">
          <a:xfrm>
            <a:off x="415464" y="3515546"/>
            <a:ext cx="8044968" cy="2361726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603761" y="4224278"/>
            <a:ext cx="552450" cy="584200"/>
            <a:chOff x="2959" y="1568"/>
            <a:chExt cx="454" cy="480"/>
          </a:xfrm>
        </p:grpSpPr>
        <p:grpSp>
          <p:nvGrpSpPr>
            <p:cNvPr id="109603" name="Group 35"/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09604" name="Picture 3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05" name="Picture 3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606" name="Oval 3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109607" name="Picture 3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608" name="Rectangle 40"/>
          <p:cNvSpPr>
            <a:spLocks noChangeArrowheads="1"/>
          </p:cNvSpPr>
          <p:nvPr/>
        </p:nvSpPr>
        <p:spPr bwMode="gray">
          <a:xfrm>
            <a:off x="1374533" y="3712812"/>
            <a:ext cx="69281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sz="2400" dirty="0" smtClean="0">
                <a:solidFill>
                  <a:schemeClr val="bg1"/>
                </a:solidFill>
              </a:rPr>
              <a:t>Proporcionar al investigador la vía que necesita para llegar al conocimiento de la realidad a través de una serie de pasos cuyo fin es la búsqueda continua de lo desconocido su correcta interpretación y solución</a:t>
            </a:r>
            <a:endParaRPr lang="en-US" sz="2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9625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Narrow"/>
                <a:ea typeface="Times New Roman"/>
                <a:cs typeface="Arial"/>
              </a:rPr>
              <a:t>Objetivos de la Metodología de la Investigación Científica: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gray">
          <a:xfrm>
            <a:off x="251520" y="1484785"/>
            <a:ext cx="8568951" cy="5112567"/>
          </a:xfrm>
          <a:prstGeom prst="roundRect">
            <a:avLst>
              <a:gd name="adj" fmla="val 12574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251520" y="4491038"/>
            <a:ext cx="8568950" cy="2106314"/>
          </a:xfrm>
          <a:prstGeom prst="roundRect">
            <a:avLst>
              <a:gd name="adj" fmla="val 32134"/>
            </a:avLst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gray">
          <a:xfrm>
            <a:off x="251519" y="1484785"/>
            <a:ext cx="8568951" cy="1569566"/>
          </a:xfrm>
          <a:prstGeom prst="roundRect">
            <a:avLst>
              <a:gd name="adj" fmla="val 31319"/>
            </a:avLst>
          </a:prstGeom>
          <a:gradFill rotWithShape="1">
            <a:gsLst>
              <a:gs pos="0">
                <a:schemeClr val="folHlink">
                  <a:gamma/>
                  <a:tint val="33333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gray">
          <a:xfrm>
            <a:off x="827584" y="1850944"/>
            <a:ext cx="7632847" cy="44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es-ES" sz="2400" dirty="0" smtClean="0"/>
              <a:t>La actividad científico investigativa puede ser utilizada en diferentes especialidades con vistas a obtener un mejor conocimiento de los problemas que se presentan en : la prestación de servicios, el perfeccionamiento de las técnicas y procedimientos empleados en cualquier especialidad y en la innovación y racionalización de materiales y equipos. </a:t>
            </a:r>
          </a:p>
          <a:p>
            <a:pPr marL="0" indent="0" algn="just"/>
            <a:endParaRPr lang="es-ES" sz="2400" dirty="0" smtClean="0"/>
          </a:p>
          <a:p>
            <a:pPr marL="0" indent="0" algn="just"/>
            <a:r>
              <a:rPr lang="es-ES" sz="2400" dirty="0" smtClean="0"/>
              <a:t>Ejemplo: ¿Quién no conoce en nuestro país los fijadores externos usados en ortopedia y traumatología?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41277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el año 1840 Juan Francisco </a:t>
            </a:r>
            <a:r>
              <a:rPr lang="es-ES" sz="2400" dirty="0" err="1" smtClean="0"/>
              <a:t>Malgaine</a:t>
            </a:r>
            <a:r>
              <a:rPr lang="es-ES" sz="2400" dirty="0" smtClean="0"/>
              <a:t> diseña un método para el tratamiento para las fracturas de rotulas, en 1902 </a:t>
            </a:r>
            <a:r>
              <a:rPr lang="es-ES" sz="2400" dirty="0" err="1" smtClean="0"/>
              <a:t>Albin</a:t>
            </a:r>
            <a:r>
              <a:rPr lang="es-ES" sz="2400" dirty="0" smtClean="0"/>
              <a:t> </a:t>
            </a:r>
            <a:r>
              <a:rPr lang="es-ES" sz="2400" dirty="0" err="1" smtClean="0"/>
              <a:t>Lambotte</a:t>
            </a:r>
            <a:r>
              <a:rPr lang="es-ES" sz="2400" dirty="0" smtClean="0"/>
              <a:t> es aceptado mundialmente como el precursor de la mayoría de los fijadores que existen hasta nuestros días. A partir de ahí muchos cirujanos a través del tiempo han creado variedades para mejorar su estabilidad y su función. En Cuba el profesor Rodrigo Álvarez </a:t>
            </a:r>
            <a:r>
              <a:rPr lang="es-ES" sz="2400" dirty="0" err="1" smtClean="0"/>
              <a:t>Cambra</a:t>
            </a:r>
            <a:r>
              <a:rPr lang="es-ES" sz="2400" dirty="0" smtClean="0"/>
              <a:t>(1976) comienza el estudio, diseño y desarrollo de un fijador lineal de acero inoxidable cuya función era actuar como neutralizador y distractor, en 1978 lo modifica y añade otra variante que le permitiera dar compresión y en los momentos actuales este fijador constituye un sistema de múltiples aplicaciones que permite el tratamiento de variadas patologías con resultados satisfactorios.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7673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241333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Este ejemplo evidencia el desarrollo del pensamiento científico y el uso de la investigación en la solución de nuevos problemas que enriquecen los acontecimientos existentes y señala el camino dialéctico en el devenir de la actividad científico-investigativa.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9009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556792"/>
            <a:ext cx="846361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asignatura Metodología de la Investigación posibilita conocer los pasos y fundamentos del proceso de investigación desde el punto de vista marxista, crea las bases de la actitud e inquietud </a:t>
            </a:r>
            <a:r>
              <a:rPr lang="es-ES" sz="2400" dirty="0" err="1" smtClean="0"/>
              <a:t>cientifico</a:t>
            </a:r>
            <a:r>
              <a:rPr lang="es-ES" sz="2400" dirty="0" smtClean="0"/>
              <a:t> investigativa que le proporciona a los estudiantes tanto en el orden teórico como práctico, responder adecuadamente a las exigencias de la revolución científico-técnica.</a:t>
            </a:r>
          </a:p>
          <a:p>
            <a:endParaRPr lang="es-E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255240" y="87799"/>
            <a:ext cx="8382000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 smtClean="0"/>
              <a:t>CONCLUSIONES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1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9923"/>
            <a:ext cx="8424935" cy="56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66" y="404664"/>
            <a:ext cx="8382000" cy="715963"/>
          </a:xfrm>
        </p:spPr>
        <p:txBody>
          <a:bodyPr/>
          <a:lstStyle/>
          <a:p>
            <a:r>
              <a:rPr lang="es-ES" sz="2400" dirty="0" smtClean="0"/>
              <a:t>Tema I: Introducción a la Metodología de la Investigación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 smtClean="0"/>
          </a:p>
        </p:txBody>
      </p: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323528" y="4005064"/>
            <a:ext cx="8414529" cy="1009849"/>
            <a:chOff x="720" y="1392"/>
            <a:chExt cx="4058" cy="480"/>
          </a:xfrm>
        </p:grpSpPr>
        <p:sp>
          <p:nvSpPr>
            <p:cNvPr id="134187" name="AutoShape 4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4188" name="Group 4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4189" name="AutoShape 4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190" name="AutoShape 4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34191" name="Group 47"/>
          <p:cNvGrpSpPr>
            <a:grpSpLocks/>
          </p:cNvGrpSpPr>
          <p:nvPr/>
        </p:nvGrpSpPr>
        <p:grpSpPr bwMode="auto">
          <a:xfrm>
            <a:off x="2093158" y="5476329"/>
            <a:ext cx="5311775" cy="688975"/>
            <a:chOff x="720" y="1392"/>
            <a:chExt cx="4058" cy="480"/>
          </a:xfrm>
        </p:grpSpPr>
        <p:sp>
          <p:nvSpPr>
            <p:cNvPr id="134192" name="AutoShape 4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s-MX" sz="2000" b="1" dirty="0" smtClean="0"/>
                <a:t>3-</a:t>
              </a:r>
              <a:endParaRPr lang="es-ES" sz="2000" b="1" dirty="0"/>
            </a:p>
          </p:txBody>
        </p:sp>
        <p:grpSp>
          <p:nvGrpSpPr>
            <p:cNvPr id="134193" name="Group 4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4194" name="AutoShape 5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195" name="AutoShape 5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34196" name="Group 52"/>
          <p:cNvGrpSpPr>
            <a:grpSpLocks/>
          </p:cNvGrpSpPr>
          <p:nvPr/>
        </p:nvGrpSpPr>
        <p:grpSpPr bwMode="auto">
          <a:xfrm>
            <a:off x="302766" y="2597150"/>
            <a:ext cx="8445698" cy="874880"/>
            <a:chOff x="720" y="1392"/>
            <a:chExt cx="4058" cy="480"/>
          </a:xfrm>
        </p:grpSpPr>
        <p:sp>
          <p:nvSpPr>
            <p:cNvPr id="134197" name="AutoShape 5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4198" name="Group 5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4199" name="AutoShape 5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200" name="AutoShape 5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34201" name="Text Box 57"/>
          <p:cNvSpPr txBox="1">
            <a:spLocks noChangeArrowheads="1"/>
          </p:cNvSpPr>
          <p:nvPr/>
        </p:nvSpPr>
        <p:spPr bwMode="white">
          <a:xfrm>
            <a:off x="1100014" y="2711449"/>
            <a:ext cx="7432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2400" dirty="0" smtClean="0"/>
              <a:t>Definición de la Metodología de la Investigación.</a:t>
            </a:r>
          </a:p>
        </p:txBody>
      </p:sp>
      <p:sp>
        <p:nvSpPr>
          <p:cNvPr id="134203" name="Text Box 59"/>
          <p:cNvSpPr txBox="1">
            <a:spLocks noChangeArrowheads="1"/>
          </p:cNvSpPr>
          <p:nvPr/>
        </p:nvSpPr>
        <p:spPr bwMode="white">
          <a:xfrm>
            <a:off x="1043608" y="4196705"/>
            <a:ext cx="7410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2400" dirty="0" smtClean="0"/>
              <a:t>Objetivos de la Metodología de la Investigación.</a:t>
            </a:r>
          </a:p>
        </p:txBody>
      </p:sp>
      <p:sp>
        <p:nvSpPr>
          <p:cNvPr id="134204" name="Text Box 60"/>
          <p:cNvSpPr txBox="1">
            <a:spLocks noChangeArrowheads="1"/>
          </p:cNvSpPr>
          <p:nvPr/>
        </p:nvSpPr>
        <p:spPr bwMode="white">
          <a:xfrm>
            <a:off x="2568327" y="556033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sz="2400" dirty="0" smtClean="0"/>
              <a:t>Métodos científicos </a:t>
            </a:r>
          </a:p>
        </p:txBody>
      </p:sp>
      <p:pic>
        <p:nvPicPr>
          <p:cNvPr id="134206" name="Picture 6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265776" y="400506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08" name="Picture 64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07504" y="2592388"/>
            <a:ext cx="99251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210" name="Text Box 66"/>
          <p:cNvSpPr txBox="1">
            <a:spLocks noChangeArrowheads="1"/>
          </p:cNvSpPr>
          <p:nvPr/>
        </p:nvSpPr>
        <p:spPr bwMode="white">
          <a:xfrm>
            <a:off x="428179" y="2689225"/>
            <a:ext cx="47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cs typeface="Arial" charset="0"/>
              </a:rPr>
              <a:t>1</a:t>
            </a:r>
          </a:p>
        </p:txBody>
      </p:sp>
      <p:sp>
        <p:nvSpPr>
          <p:cNvPr id="134212" name="Text Box 68"/>
          <p:cNvSpPr txBox="1">
            <a:spLocks noChangeArrowheads="1"/>
          </p:cNvSpPr>
          <p:nvPr/>
        </p:nvSpPr>
        <p:spPr bwMode="white">
          <a:xfrm>
            <a:off x="590600" y="407707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cs typeface="Arial" charset="0"/>
              </a:rPr>
              <a:t>2</a:t>
            </a:r>
            <a:endParaRPr lang="en-US" sz="2400" b="1" dirty="0">
              <a:cs typeface="Arial" charset="0"/>
            </a:endParaRPr>
          </a:p>
        </p:txBody>
      </p:sp>
      <p:sp>
        <p:nvSpPr>
          <p:cNvPr id="134213" name="AutoShape 69"/>
          <p:cNvSpPr>
            <a:spLocks noChangeArrowheads="1"/>
          </p:cNvSpPr>
          <p:nvPr/>
        </p:nvSpPr>
        <p:spPr bwMode="auto">
          <a:xfrm>
            <a:off x="1066800" y="1641475"/>
            <a:ext cx="6553200" cy="720725"/>
          </a:xfrm>
          <a:prstGeom prst="roundRect">
            <a:avLst>
              <a:gd name="adj" fmla="val 421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cs typeface="Arial" charset="0"/>
              </a:rPr>
              <a:t>SUMARIO</a:t>
            </a:r>
            <a:endParaRPr lang="en-US" sz="3200" b="1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Revisión del Trabajo Independiente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08920"/>
            <a:ext cx="8064896" cy="208823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¿Qué se entiende por Ciencia?</a:t>
            </a:r>
          </a:p>
          <a:p>
            <a:pPr marL="0" indent="0">
              <a:buNone/>
            </a:pPr>
            <a:r>
              <a:rPr lang="es-ES" dirty="0" smtClean="0"/>
              <a:t>¿Qué se entiende por Método?</a:t>
            </a:r>
          </a:p>
          <a:p>
            <a:pPr marL="0" indent="0">
              <a:buNone/>
            </a:pPr>
            <a:r>
              <a:rPr lang="es-ES" dirty="0" smtClean="0"/>
              <a:t>¿Qué se entiende por Metodología?</a:t>
            </a:r>
          </a:p>
          <a:p>
            <a:pPr>
              <a:lnSpc>
                <a:spcPct val="90000"/>
              </a:lnSpc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Oval 3"/>
          <p:cNvSpPr>
            <a:spLocks noChangeArrowheads="1"/>
          </p:cNvSpPr>
          <p:nvPr/>
        </p:nvSpPr>
        <p:spPr bwMode="gray">
          <a:xfrm>
            <a:off x="2532063" y="1870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99012" name="Oval 4"/>
          <p:cNvSpPr>
            <a:spLocks noChangeArrowheads="1"/>
          </p:cNvSpPr>
          <p:nvPr/>
        </p:nvSpPr>
        <p:spPr bwMode="gray">
          <a:xfrm>
            <a:off x="3025775" y="2349500"/>
            <a:ext cx="2749550" cy="274637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137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137"/>
                  <a:invGamma/>
                </a:srgbClr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99017" name="Group 9"/>
          <p:cNvGrpSpPr>
            <a:grpSpLocks/>
          </p:cNvGrpSpPr>
          <p:nvPr/>
        </p:nvGrpSpPr>
        <p:grpSpPr bwMode="auto">
          <a:xfrm>
            <a:off x="3643313" y="1395413"/>
            <a:ext cx="1466850" cy="1447800"/>
            <a:chOff x="708" y="2203"/>
            <a:chExt cx="751" cy="741"/>
          </a:xfrm>
        </p:grpSpPr>
        <p:sp>
          <p:nvSpPr>
            <p:cNvPr id="29901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99019" name="Picture 11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9020" name="Rectangle 12"/>
          <p:cNvSpPr>
            <a:spLocks noChangeArrowheads="1"/>
          </p:cNvSpPr>
          <p:nvPr/>
        </p:nvSpPr>
        <p:spPr bwMode="gray">
          <a:xfrm>
            <a:off x="3671888" y="1844824"/>
            <a:ext cx="1450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  <a:cs typeface="Arial" charset="0"/>
              </a:rPr>
              <a:t>CIENCIA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99021" name="Group 13"/>
          <p:cNvGrpSpPr>
            <a:grpSpLocks/>
          </p:cNvGrpSpPr>
          <p:nvPr/>
        </p:nvGrpSpPr>
        <p:grpSpPr bwMode="auto">
          <a:xfrm>
            <a:off x="2343150" y="3810000"/>
            <a:ext cx="1796802" cy="1498600"/>
            <a:chOff x="708" y="2203"/>
            <a:chExt cx="751" cy="741"/>
          </a:xfrm>
        </p:grpSpPr>
        <p:sp>
          <p:nvSpPr>
            <p:cNvPr id="29902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99023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9024" name="Rectangle 16"/>
          <p:cNvSpPr>
            <a:spLocks noChangeArrowheads="1"/>
          </p:cNvSpPr>
          <p:nvPr/>
        </p:nvSpPr>
        <p:spPr bwMode="gray">
          <a:xfrm>
            <a:off x="2516063" y="4385918"/>
            <a:ext cx="1450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  <a:cs typeface="Arial" charset="0"/>
              </a:rPr>
              <a:t>MÉTODO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299025" name="Group 17"/>
          <p:cNvGrpSpPr>
            <a:grpSpLocks/>
          </p:cNvGrpSpPr>
          <p:nvPr/>
        </p:nvGrpSpPr>
        <p:grpSpPr bwMode="auto">
          <a:xfrm>
            <a:off x="4953000" y="3860800"/>
            <a:ext cx="2787352" cy="1447800"/>
            <a:chOff x="708" y="2203"/>
            <a:chExt cx="751" cy="741"/>
          </a:xfrm>
        </p:grpSpPr>
        <p:sp>
          <p:nvSpPr>
            <p:cNvPr id="29902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99027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9028" name="Rectangle 20"/>
          <p:cNvSpPr>
            <a:spLocks noChangeArrowheads="1"/>
          </p:cNvSpPr>
          <p:nvPr/>
        </p:nvSpPr>
        <p:spPr bwMode="gray">
          <a:xfrm>
            <a:off x="5122863" y="4391603"/>
            <a:ext cx="2304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8F8F8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8F8F8"/>
                </a:solidFill>
                <a:cs typeface="Arial" charset="0"/>
              </a:rPr>
              <a:t>METODOLOGÍA</a:t>
            </a:r>
            <a:endParaRPr lang="en-US" sz="2000" b="1" dirty="0">
              <a:solidFill>
                <a:srgbClr val="F8F8F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37" name="Freeform 41"/>
          <p:cNvSpPr>
            <a:spLocks/>
          </p:cNvSpPr>
          <p:nvPr/>
        </p:nvSpPr>
        <p:spPr bwMode="gray">
          <a:xfrm flipH="1">
            <a:off x="179512" y="1484784"/>
            <a:ext cx="4265488" cy="2448272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38" name="Freeform 42"/>
          <p:cNvSpPr>
            <a:spLocks/>
          </p:cNvSpPr>
          <p:nvPr/>
        </p:nvSpPr>
        <p:spPr bwMode="ltGray">
          <a:xfrm>
            <a:off x="4564062" y="1484784"/>
            <a:ext cx="4400425" cy="2448272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39" name="Freeform 43"/>
          <p:cNvSpPr>
            <a:spLocks/>
          </p:cNvSpPr>
          <p:nvPr/>
        </p:nvSpPr>
        <p:spPr bwMode="ltGray">
          <a:xfrm>
            <a:off x="179511" y="4214814"/>
            <a:ext cx="8784975" cy="2454546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gray">
          <a:xfrm>
            <a:off x="539552" y="1981200"/>
            <a:ext cx="358477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es el estudio del método, que es el procedimiento que se emplea para alcanzar el objetivo. </a:t>
            </a: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black">
          <a:xfrm>
            <a:off x="4848224" y="1981200"/>
            <a:ext cx="38282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indagar, buscar, inquirir, seguir vestigios, hallar, (averiguar o descubrir alguna cosa)</a:t>
            </a:r>
          </a:p>
        </p:txBody>
      </p:sp>
      <p:sp>
        <p:nvSpPr>
          <p:cNvPr id="106545" name="Text Box 49"/>
          <p:cNvSpPr txBox="1">
            <a:spLocks noChangeArrowheads="1"/>
          </p:cNvSpPr>
          <p:nvPr/>
        </p:nvSpPr>
        <p:spPr bwMode="black">
          <a:xfrm>
            <a:off x="683568" y="4625975"/>
            <a:ext cx="75608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En nuestro sector la actividad investigativa y el buen uso del potencial científico constituye una fuerza productiva capaz de enfrentar y aportar soluciones antes las dificultades existentes</a:t>
            </a:r>
            <a:endParaRPr lang="es-ES" sz="2400" dirty="0"/>
          </a:p>
        </p:txBody>
      </p:sp>
      <p:sp>
        <p:nvSpPr>
          <p:cNvPr id="106547" name="Rectangle 51"/>
          <p:cNvSpPr>
            <a:spLocks noChangeArrowheads="1"/>
          </p:cNvSpPr>
          <p:nvPr/>
        </p:nvSpPr>
        <p:spPr bwMode="auto">
          <a:xfrm>
            <a:off x="1106799" y="1556792"/>
            <a:ext cx="2097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/>
              <a:t>Metodología: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6548" name="Rectangle 52"/>
          <p:cNvSpPr>
            <a:spLocks noChangeArrowheads="1"/>
          </p:cNvSpPr>
          <p:nvPr/>
        </p:nvSpPr>
        <p:spPr bwMode="auto">
          <a:xfrm>
            <a:off x="5271788" y="1556792"/>
            <a:ext cx="225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 dirty="0" smtClean="0"/>
              <a:t>Investigación: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611559" y="2268842"/>
            <a:ext cx="5604715" cy="2880320"/>
          </a:xfrm>
          <a:prstGeom prst="rightArrow">
            <a:avLst>
              <a:gd name="adj1" fmla="val 79306"/>
              <a:gd name="adj2" fmla="val 29806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black">
          <a:xfrm>
            <a:off x="6227284" y="3061302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sz="2400" b="1" dirty="0" smtClean="0"/>
              <a:t>Investigación Científica</a:t>
            </a:r>
            <a:endParaRPr lang="en-US" sz="2400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27584" y="2739506"/>
            <a:ext cx="4763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un conjunto de acciones planificadas que se emprenden con la finalidad de resolver, total o parcialmente un problema científico determinado. </a:t>
            </a:r>
          </a:p>
        </p:txBody>
      </p:sp>
    </p:spTree>
    <p:extLst>
      <p:ext uri="{BB962C8B-B14F-4D97-AF65-F5344CB8AC3E}">
        <p14:creationId xmlns:p14="http://schemas.microsoft.com/office/powerpoint/2010/main" val="6503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109788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1" name="Picture 7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764088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746661" y="4013888"/>
            <a:ext cx="3227576" cy="1825625"/>
            <a:chOff x="2457" y="2000"/>
            <a:chExt cx="901" cy="888"/>
          </a:xfrm>
        </p:grpSpPr>
        <p:pic>
          <p:nvPicPr>
            <p:cNvPr id="108553" name="Picture 9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54" name="Oval 10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55" name="Freeform 11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8556" name="Group 12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08557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855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5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60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61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08562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8563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64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65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66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08567" name="Group 23"/>
          <p:cNvGrpSpPr>
            <a:grpSpLocks/>
          </p:cNvGrpSpPr>
          <p:nvPr/>
        </p:nvGrpSpPr>
        <p:grpSpPr bwMode="auto">
          <a:xfrm>
            <a:off x="5416094" y="4151952"/>
            <a:ext cx="3548394" cy="2422100"/>
            <a:chOff x="2457" y="2000"/>
            <a:chExt cx="901" cy="888"/>
          </a:xfrm>
        </p:grpSpPr>
        <p:pic>
          <p:nvPicPr>
            <p:cNvPr id="108568" name="Picture 24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569" name="Oval 25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70" name="Freeform 26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8571" name="Group 2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08572" name="Group 2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8573" name="AutoShape 2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74" name="AutoShape 3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75" name="AutoShape 3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76" name="AutoShape 3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08577" name="Group 3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8578" name="AutoShape 3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79" name="AutoShape 3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80" name="AutoShape 3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08581" name="AutoShape 3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1169962" y="1695180"/>
            <a:ext cx="19050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Content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Title</a:t>
            </a:r>
          </a:p>
        </p:txBody>
      </p:sp>
      <p:sp>
        <p:nvSpPr>
          <p:cNvPr id="108586" name="Text Box 42"/>
          <p:cNvSpPr txBox="1">
            <a:spLocks noChangeArrowheads="1"/>
          </p:cNvSpPr>
          <p:nvPr/>
        </p:nvSpPr>
        <p:spPr bwMode="auto">
          <a:xfrm>
            <a:off x="5611039" y="4969059"/>
            <a:ext cx="31348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INVESTIGACIÓN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CIETÍFICA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8587" name="Freeform 43"/>
          <p:cNvSpPr>
            <a:spLocks/>
          </p:cNvSpPr>
          <p:nvPr/>
        </p:nvSpPr>
        <p:spPr bwMode="gray">
          <a:xfrm rot="19307650">
            <a:off x="3983317" y="4442335"/>
            <a:ext cx="2054965" cy="74107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8589" name="Freeform 45"/>
          <p:cNvSpPr>
            <a:spLocks/>
          </p:cNvSpPr>
          <p:nvPr/>
        </p:nvSpPr>
        <p:spPr bwMode="gray">
          <a:xfrm rot="20206611" flipH="1">
            <a:off x="675984" y="2798420"/>
            <a:ext cx="1123335" cy="150982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0" name="Group 8"/>
          <p:cNvGrpSpPr>
            <a:grpSpLocks/>
          </p:cNvGrpSpPr>
          <p:nvPr/>
        </p:nvGrpSpPr>
        <p:grpSpPr bwMode="auto">
          <a:xfrm>
            <a:off x="385744" y="1069008"/>
            <a:ext cx="3496629" cy="1825625"/>
            <a:chOff x="2457" y="2000"/>
            <a:chExt cx="901" cy="888"/>
          </a:xfrm>
        </p:grpSpPr>
        <p:pic>
          <p:nvPicPr>
            <p:cNvPr id="51" name="Picture 9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10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54" name="Group 12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55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61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2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56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7" name="AutoShape 19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58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59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60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653101" y="1761292"/>
            <a:ext cx="3134874" cy="3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METODOLOGÍA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755576" y="4821523"/>
            <a:ext cx="3134874" cy="3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INVESTIGACIÓN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56637" y="1680081"/>
            <a:ext cx="3485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METODOLOGÍA DE LA INVESTIGACIÓN CIENTÍFICA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RESUMIENDO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38200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b="0" dirty="0" smtClean="0">
                <a:latin typeface="Arial" pitchFamily="34" charset="0"/>
                <a:cs typeface="Arial" pitchFamily="34" charset="0"/>
              </a:rPr>
              <a:t>Metodología de la Investigación Científica: se define como la ciencia que aporta un  conjunto de métodos, categorías, leyes y procedimientos que orientan los esfuerzos de la investigación hacia la solución de los problemas científicos con un máximo de eficiencia.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2400" b="0" dirty="0">
                <a:latin typeface="Arial" pitchFamily="34" charset="0"/>
                <a:cs typeface="Arial" pitchFamily="34" charset="0"/>
              </a:rPr>
              <a:t>Es una ciencia de carácter general.</a:t>
            </a:r>
          </a:p>
          <a:p>
            <a:pPr marL="0" indent="0" algn="just">
              <a:buNone/>
            </a:pPr>
            <a:endParaRPr lang="es-ES" sz="2400" b="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400" b="0" dirty="0">
                <a:latin typeface="Arial" pitchFamily="34" charset="0"/>
                <a:cs typeface="Arial" pitchFamily="34" charset="0"/>
              </a:rPr>
              <a:t>• Brinda las herramientas teórico-metodológicas para garantizar que el proceso de Investigación Científica sea óptimo.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542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382000" cy="518160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¿Por que es necesaria la metodología de la Investigación Científica?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¿Cuál es la solución a un problema?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¿La vía para lograr cada uno de los objetivos siempre es la misma?</a:t>
            </a:r>
          </a:p>
          <a:p>
            <a:pPr algn="just"/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¿Cuáles son entonces los objetivos de la Metodología de la Investigación Científica?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864537"/>
      </p:ext>
    </p:extLst>
  </p:cSld>
  <p:clrMapOvr>
    <a:masterClrMapping/>
  </p:clrMapOvr>
</p:sld>
</file>

<file path=ppt/theme/theme1.xml><?xml version="1.0" encoding="utf-8"?>
<a:theme xmlns:a="http://schemas.openxmlformats.org/drawingml/2006/main" name="588TGp_Housesale_light">
  <a:themeElements>
    <a:clrScheme name="3 1">
      <a:dk1>
        <a:srgbClr val="000000"/>
      </a:dk1>
      <a:lt1>
        <a:srgbClr val="FFFFFF"/>
      </a:lt1>
      <a:dk2>
        <a:srgbClr val="114F9B"/>
      </a:dk2>
      <a:lt2>
        <a:srgbClr val="C0C0C0"/>
      </a:lt2>
      <a:accent1>
        <a:srgbClr val="4792D7"/>
      </a:accent1>
      <a:accent2>
        <a:srgbClr val="F6750A"/>
      </a:accent2>
      <a:accent3>
        <a:srgbClr val="FFFFFF"/>
      </a:accent3>
      <a:accent4>
        <a:srgbClr val="000000"/>
      </a:accent4>
      <a:accent5>
        <a:srgbClr val="B1C7E8"/>
      </a:accent5>
      <a:accent6>
        <a:srgbClr val="DF6908"/>
      </a:accent6>
      <a:hlink>
        <a:srgbClr val="8CB929"/>
      </a:hlink>
      <a:folHlink>
        <a:srgbClr val="C072AA"/>
      </a:folHlink>
    </a:clrScheme>
    <a:fontScheme name="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 1">
        <a:dk1>
          <a:srgbClr val="000000"/>
        </a:dk1>
        <a:lt1>
          <a:srgbClr val="FFFFFF"/>
        </a:lt1>
        <a:dk2>
          <a:srgbClr val="114F9B"/>
        </a:dk2>
        <a:lt2>
          <a:srgbClr val="C0C0C0"/>
        </a:lt2>
        <a:accent1>
          <a:srgbClr val="4792D7"/>
        </a:accent1>
        <a:accent2>
          <a:srgbClr val="F6750A"/>
        </a:accent2>
        <a:accent3>
          <a:srgbClr val="FFFFFF"/>
        </a:accent3>
        <a:accent4>
          <a:srgbClr val="000000"/>
        </a:accent4>
        <a:accent5>
          <a:srgbClr val="B1C7E8"/>
        </a:accent5>
        <a:accent6>
          <a:srgbClr val="DF6908"/>
        </a:accent6>
        <a:hlink>
          <a:srgbClr val="8CB929"/>
        </a:hlink>
        <a:folHlink>
          <a:srgbClr val="C07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2">
        <a:dk1>
          <a:srgbClr val="000000"/>
        </a:dk1>
        <a:lt1>
          <a:srgbClr val="FFFFFF"/>
        </a:lt1>
        <a:dk2>
          <a:srgbClr val="660033"/>
        </a:dk2>
        <a:lt2>
          <a:srgbClr val="C0C0C0"/>
        </a:lt2>
        <a:accent1>
          <a:srgbClr val="948EDE"/>
        </a:accent1>
        <a:accent2>
          <a:srgbClr val="36B9BC"/>
        </a:accent2>
        <a:accent3>
          <a:srgbClr val="FFFFFF"/>
        </a:accent3>
        <a:accent4>
          <a:srgbClr val="000000"/>
        </a:accent4>
        <a:accent5>
          <a:srgbClr val="C8C6EC"/>
        </a:accent5>
        <a:accent6>
          <a:srgbClr val="30A7AA"/>
        </a:accent6>
        <a:hlink>
          <a:srgbClr val="C8B540"/>
        </a:hlink>
        <a:folHlink>
          <a:srgbClr val="8198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8FC670"/>
        </a:accent1>
        <a:accent2>
          <a:srgbClr val="40B1C8"/>
        </a:accent2>
        <a:accent3>
          <a:srgbClr val="FFFFFF"/>
        </a:accent3>
        <a:accent4>
          <a:srgbClr val="000000"/>
        </a:accent4>
        <a:accent5>
          <a:srgbClr val="C6DFBB"/>
        </a:accent5>
        <a:accent6>
          <a:srgbClr val="39A0B5"/>
        </a:accent6>
        <a:hlink>
          <a:srgbClr val="FBAC0D"/>
        </a:hlink>
        <a:folHlink>
          <a:srgbClr val="D4CF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588TGp_Housesale_light</Template>
  <TotalTime>65</TotalTime>
  <Words>646</Words>
  <Application>Microsoft Office PowerPoint</Application>
  <PresentationFormat>Presentación en pantalla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588TGp_Housesale_light</vt:lpstr>
      <vt:lpstr>Introducción a la Metodología de la Investigación .</vt:lpstr>
      <vt:lpstr>Tema I: Introducción a la Metodología de la Investigación. </vt:lpstr>
      <vt:lpstr>Revisión del Trabajo Independiente</vt:lpstr>
      <vt:lpstr>Presentación de PowerPoint</vt:lpstr>
      <vt:lpstr>Presentación de PowerPoint</vt:lpstr>
      <vt:lpstr>Presentación de PowerPoint</vt:lpstr>
      <vt:lpstr>Presentación de PowerPoint</vt:lpstr>
      <vt:lpstr>RESUMIENDO</vt:lpstr>
      <vt:lpstr>Presentación de PowerPoint</vt:lpstr>
      <vt:lpstr>Objetivos de la Metodología de la Investigación Científica: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Liban</dc:creator>
  <cp:lastModifiedBy>admin</cp:lastModifiedBy>
  <cp:revision>9</cp:revision>
  <dcterms:created xsi:type="dcterms:W3CDTF">2015-09-04T19:32:18Z</dcterms:created>
  <dcterms:modified xsi:type="dcterms:W3CDTF">2024-11-18T18:29:22Z</dcterms:modified>
</cp:coreProperties>
</file>