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6" r:id="rId1"/>
  </p:sldMasterIdLst>
  <p:notesMasterIdLst>
    <p:notesMasterId r:id="rId26"/>
  </p:notesMasterIdLst>
  <p:handoutMasterIdLst>
    <p:handoutMasterId r:id="rId27"/>
  </p:handoutMasterIdLst>
  <p:sldIdLst>
    <p:sldId id="292" r:id="rId2"/>
    <p:sldId id="326" r:id="rId3"/>
    <p:sldId id="256" r:id="rId4"/>
    <p:sldId id="299" r:id="rId5"/>
    <p:sldId id="314" r:id="rId6"/>
    <p:sldId id="315" r:id="rId7"/>
    <p:sldId id="316" r:id="rId8"/>
    <p:sldId id="328" r:id="rId9"/>
    <p:sldId id="298" r:id="rId10"/>
    <p:sldId id="317" r:id="rId11"/>
    <p:sldId id="301" r:id="rId12"/>
    <p:sldId id="318" r:id="rId13"/>
    <p:sldId id="304" r:id="rId14"/>
    <p:sldId id="319" r:id="rId15"/>
    <p:sldId id="320" r:id="rId16"/>
    <p:sldId id="321" r:id="rId17"/>
    <p:sldId id="323" r:id="rId18"/>
    <p:sldId id="322" r:id="rId19"/>
    <p:sldId id="324" r:id="rId20"/>
    <p:sldId id="327" r:id="rId21"/>
    <p:sldId id="310" r:id="rId22"/>
    <p:sldId id="329" r:id="rId23"/>
    <p:sldId id="330" r:id="rId24"/>
    <p:sldId id="331" r:id="rId25"/>
  </p:sldIdLst>
  <p:sldSz cx="12192000" cy="6858000"/>
  <p:notesSz cx="6875463" cy="10231438"/>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222">
          <p15:clr>
            <a:srgbClr val="A4A3A4"/>
          </p15:clr>
        </p15:guide>
        <p15:guide id="2" pos="216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00FF"/>
    <a:srgbClr val="2424F2"/>
    <a:srgbClr val="FFFF00"/>
    <a:srgbClr val="599BF3"/>
    <a:srgbClr val="99CC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Estilo claro 3 - Acento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25E5076-3810-47DD-B79F-674D7AD40C01}" styleName="Estilo oscuro 1 - Énfasis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714" y="9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948" y="-2556"/>
      </p:cViewPr>
      <p:guideLst>
        <p:guide orient="horz" pos="3222"/>
        <p:guide pos="216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2082" name="Rectangle 2"/>
          <p:cNvSpPr>
            <a:spLocks noGrp="1" noChangeArrowheads="1"/>
          </p:cNvSpPr>
          <p:nvPr>
            <p:ph type="hdr" sz="quarter"/>
          </p:nvPr>
        </p:nvSpPr>
        <p:spPr bwMode="auto">
          <a:xfrm>
            <a:off x="0" y="0"/>
            <a:ext cx="2979738"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749" tIns="48875" rIns="97749" bIns="48875" numCol="1" anchor="t" anchorCtr="0" compatLnSpc="1">
            <a:prstTxWarp prst="textNoShape">
              <a:avLst/>
            </a:prstTxWarp>
          </a:bodyPr>
          <a:lstStyle>
            <a:lvl1pPr defTabSz="977900" eaLnBrk="1" hangingPunct="1">
              <a:defRPr sz="1300">
                <a:latin typeface="Verdana" panose="020B0604030504040204" pitchFamily="34" charset="0"/>
              </a:defRPr>
            </a:lvl1pPr>
          </a:lstStyle>
          <a:p>
            <a:pPr>
              <a:defRPr/>
            </a:pPr>
            <a:endParaRPr lang="es-ES_tradnl"/>
          </a:p>
        </p:txBody>
      </p:sp>
      <p:sp>
        <p:nvSpPr>
          <p:cNvPr id="302083" name="Rectangle 3"/>
          <p:cNvSpPr>
            <a:spLocks noGrp="1" noChangeArrowheads="1"/>
          </p:cNvSpPr>
          <p:nvPr>
            <p:ph type="dt" sz="quarter" idx="1"/>
          </p:nvPr>
        </p:nvSpPr>
        <p:spPr bwMode="auto">
          <a:xfrm>
            <a:off x="3895725" y="0"/>
            <a:ext cx="2979738"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749" tIns="48875" rIns="97749" bIns="48875" numCol="1" anchor="t" anchorCtr="0" compatLnSpc="1">
            <a:prstTxWarp prst="textNoShape">
              <a:avLst/>
            </a:prstTxWarp>
          </a:bodyPr>
          <a:lstStyle>
            <a:lvl1pPr algn="r" defTabSz="977900" eaLnBrk="1" hangingPunct="1">
              <a:defRPr sz="1300">
                <a:latin typeface="Verdana" panose="020B0604030504040204" pitchFamily="34" charset="0"/>
              </a:defRPr>
            </a:lvl1pPr>
          </a:lstStyle>
          <a:p>
            <a:pPr>
              <a:defRPr/>
            </a:pPr>
            <a:endParaRPr lang="es-ES_tradnl"/>
          </a:p>
        </p:txBody>
      </p:sp>
      <p:sp>
        <p:nvSpPr>
          <p:cNvPr id="302084" name="Rectangle 4"/>
          <p:cNvSpPr>
            <a:spLocks noGrp="1" noChangeArrowheads="1"/>
          </p:cNvSpPr>
          <p:nvPr>
            <p:ph type="ftr" sz="quarter" idx="2"/>
          </p:nvPr>
        </p:nvSpPr>
        <p:spPr bwMode="auto">
          <a:xfrm>
            <a:off x="0" y="9720263"/>
            <a:ext cx="2979738"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749" tIns="48875" rIns="97749" bIns="48875" numCol="1" anchor="b" anchorCtr="0" compatLnSpc="1">
            <a:prstTxWarp prst="textNoShape">
              <a:avLst/>
            </a:prstTxWarp>
          </a:bodyPr>
          <a:lstStyle>
            <a:lvl1pPr defTabSz="977900" eaLnBrk="1" hangingPunct="1">
              <a:defRPr sz="1300">
                <a:latin typeface="Verdana" panose="020B0604030504040204" pitchFamily="34" charset="0"/>
              </a:defRPr>
            </a:lvl1pPr>
          </a:lstStyle>
          <a:p>
            <a:pPr>
              <a:defRPr/>
            </a:pPr>
            <a:endParaRPr lang="es-ES_tradnl"/>
          </a:p>
        </p:txBody>
      </p:sp>
      <p:sp>
        <p:nvSpPr>
          <p:cNvPr id="302085" name="Rectangle 5"/>
          <p:cNvSpPr>
            <a:spLocks noGrp="1" noChangeArrowheads="1"/>
          </p:cNvSpPr>
          <p:nvPr>
            <p:ph type="sldNum" sz="quarter" idx="3"/>
          </p:nvPr>
        </p:nvSpPr>
        <p:spPr bwMode="auto">
          <a:xfrm>
            <a:off x="3895725" y="9720263"/>
            <a:ext cx="2979738"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749" tIns="48875" rIns="97749" bIns="48875" numCol="1" anchor="b" anchorCtr="0" compatLnSpc="1">
            <a:prstTxWarp prst="textNoShape">
              <a:avLst/>
            </a:prstTxWarp>
          </a:bodyPr>
          <a:lstStyle>
            <a:lvl1pPr algn="r" defTabSz="977900" eaLnBrk="1" hangingPunct="1">
              <a:defRPr sz="1300">
                <a:latin typeface="Verdana" panose="020B0604030504040204" pitchFamily="34" charset="0"/>
              </a:defRPr>
            </a:lvl1pPr>
          </a:lstStyle>
          <a:p>
            <a:pPr>
              <a:defRPr/>
            </a:pPr>
            <a:fld id="{8426D077-1404-428B-9E95-830EBF693CF0}" type="slidenum">
              <a:rPr lang="es-ES_tradnl"/>
              <a:pPr>
                <a:defRPr/>
              </a:pPr>
              <a:t>‹Nº›</a:t>
            </a:fld>
            <a:endParaRPr lang="es-ES_tradnl"/>
          </a:p>
        </p:txBody>
      </p:sp>
    </p:spTree>
    <p:extLst>
      <p:ext uri="{BB962C8B-B14F-4D97-AF65-F5344CB8AC3E}">
        <p14:creationId xmlns:p14="http://schemas.microsoft.com/office/powerpoint/2010/main" val="5037183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4130" name="Rectangle 2"/>
          <p:cNvSpPr>
            <a:spLocks noGrp="1" noChangeArrowheads="1"/>
          </p:cNvSpPr>
          <p:nvPr>
            <p:ph type="hdr" sz="quarter"/>
          </p:nvPr>
        </p:nvSpPr>
        <p:spPr bwMode="auto">
          <a:xfrm>
            <a:off x="0" y="0"/>
            <a:ext cx="2979738"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749" tIns="48875" rIns="97749" bIns="48875" numCol="1" anchor="t" anchorCtr="0" compatLnSpc="1">
            <a:prstTxWarp prst="textNoShape">
              <a:avLst/>
            </a:prstTxWarp>
          </a:bodyPr>
          <a:lstStyle>
            <a:lvl1pPr defTabSz="977900" eaLnBrk="1" hangingPunct="1">
              <a:defRPr sz="1300">
                <a:latin typeface="Verdana" panose="020B0604030504040204" pitchFamily="34" charset="0"/>
              </a:defRPr>
            </a:lvl1pPr>
          </a:lstStyle>
          <a:p>
            <a:pPr>
              <a:defRPr/>
            </a:pPr>
            <a:endParaRPr lang="es-ES"/>
          </a:p>
        </p:txBody>
      </p:sp>
      <p:sp>
        <p:nvSpPr>
          <p:cNvPr id="304131" name="Rectangle 3"/>
          <p:cNvSpPr>
            <a:spLocks noGrp="1" noChangeArrowheads="1"/>
          </p:cNvSpPr>
          <p:nvPr>
            <p:ph type="dt" idx="1"/>
          </p:nvPr>
        </p:nvSpPr>
        <p:spPr bwMode="auto">
          <a:xfrm>
            <a:off x="3895725" y="0"/>
            <a:ext cx="2979738"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749" tIns="48875" rIns="97749" bIns="48875" numCol="1" anchor="t" anchorCtr="0" compatLnSpc="1">
            <a:prstTxWarp prst="textNoShape">
              <a:avLst/>
            </a:prstTxWarp>
          </a:bodyPr>
          <a:lstStyle>
            <a:lvl1pPr algn="r" defTabSz="977900" eaLnBrk="1" hangingPunct="1">
              <a:defRPr sz="1300">
                <a:latin typeface="Verdana" panose="020B0604030504040204" pitchFamily="34" charset="0"/>
              </a:defRPr>
            </a:lvl1pPr>
          </a:lstStyle>
          <a:p>
            <a:pPr>
              <a:defRPr/>
            </a:pPr>
            <a:endParaRPr lang="es-ES"/>
          </a:p>
        </p:txBody>
      </p:sp>
      <p:sp>
        <p:nvSpPr>
          <p:cNvPr id="6148" name="Rectangle 4"/>
          <p:cNvSpPr>
            <a:spLocks noGrp="1" noRot="1" noChangeAspect="1" noChangeArrowheads="1" noTextEdit="1"/>
          </p:cNvSpPr>
          <p:nvPr>
            <p:ph type="sldImg" idx="2"/>
          </p:nvPr>
        </p:nvSpPr>
        <p:spPr bwMode="auto">
          <a:xfrm>
            <a:off x="28575" y="766763"/>
            <a:ext cx="6818313" cy="38369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4133" name="Rectangle 5"/>
          <p:cNvSpPr>
            <a:spLocks noGrp="1" noChangeArrowheads="1"/>
          </p:cNvSpPr>
          <p:nvPr>
            <p:ph type="body" sz="quarter" idx="3"/>
          </p:nvPr>
        </p:nvSpPr>
        <p:spPr bwMode="auto">
          <a:xfrm>
            <a:off x="915988" y="4859338"/>
            <a:ext cx="5043487" cy="4605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749" tIns="48875" rIns="97749" bIns="48875"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304134" name="Rectangle 6"/>
          <p:cNvSpPr>
            <a:spLocks noGrp="1" noChangeArrowheads="1"/>
          </p:cNvSpPr>
          <p:nvPr>
            <p:ph type="ftr" sz="quarter" idx="4"/>
          </p:nvPr>
        </p:nvSpPr>
        <p:spPr bwMode="auto">
          <a:xfrm>
            <a:off x="0" y="9720263"/>
            <a:ext cx="2979738"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749" tIns="48875" rIns="97749" bIns="48875" numCol="1" anchor="b" anchorCtr="0" compatLnSpc="1">
            <a:prstTxWarp prst="textNoShape">
              <a:avLst/>
            </a:prstTxWarp>
          </a:bodyPr>
          <a:lstStyle>
            <a:lvl1pPr defTabSz="977900" eaLnBrk="1" hangingPunct="1">
              <a:defRPr sz="1300">
                <a:latin typeface="Verdana" panose="020B0604030504040204" pitchFamily="34" charset="0"/>
              </a:defRPr>
            </a:lvl1pPr>
          </a:lstStyle>
          <a:p>
            <a:pPr>
              <a:defRPr/>
            </a:pPr>
            <a:endParaRPr lang="es-ES"/>
          </a:p>
        </p:txBody>
      </p:sp>
      <p:sp>
        <p:nvSpPr>
          <p:cNvPr id="304135" name="Rectangle 7"/>
          <p:cNvSpPr>
            <a:spLocks noGrp="1" noChangeArrowheads="1"/>
          </p:cNvSpPr>
          <p:nvPr>
            <p:ph type="sldNum" sz="quarter" idx="5"/>
          </p:nvPr>
        </p:nvSpPr>
        <p:spPr bwMode="auto">
          <a:xfrm>
            <a:off x="3895725" y="9720263"/>
            <a:ext cx="2979738"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749" tIns="48875" rIns="97749" bIns="48875" numCol="1" anchor="b" anchorCtr="0" compatLnSpc="1">
            <a:prstTxWarp prst="textNoShape">
              <a:avLst/>
            </a:prstTxWarp>
          </a:bodyPr>
          <a:lstStyle>
            <a:lvl1pPr algn="r" defTabSz="977900" eaLnBrk="1" hangingPunct="1">
              <a:defRPr sz="1300">
                <a:latin typeface="Verdana" panose="020B0604030504040204" pitchFamily="34" charset="0"/>
              </a:defRPr>
            </a:lvl1pPr>
          </a:lstStyle>
          <a:p>
            <a:pPr>
              <a:defRPr/>
            </a:pPr>
            <a:fld id="{DC24FAFC-E810-4D48-8B04-5D4CBB825B86}" type="slidenum">
              <a:rPr lang="es-ES"/>
              <a:pPr>
                <a:defRPr/>
              </a:pPr>
              <a:t>‹Nº›</a:t>
            </a:fld>
            <a:endParaRPr lang="es-ES"/>
          </a:p>
        </p:txBody>
      </p:sp>
    </p:spTree>
    <p:extLst>
      <p:ext uri="{BB962C8B-B14F-4D97-AF65-F5344CB8AC3E}">
        <p14:creationId xmlns:p14="http://schemas.microsoft.com/office/powerpoint/2010/main" val="20191128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defTabSz="977900">
              <a:defRPr>
                <a:solidFill>
                  <a:schemeClr val="tx1"/>
                </a:solidFill>
                <a:latin typeface="Arial" panose="020B0604020202020204" pitchFamily="34" charset="0"/>
              </a:defRPr>
            </a:lvl1pPr>
            <a:lvl2pPr marL="742950" indent="-285750" defTabSz="977900">
              <a:defRPr>
                <a:solidFill>
                  <a:schemeClr val="tx1"/>
                </a:solidFill>
                <a:latin typeface="Arial" panose="020B0604020202020204" pitchFamily="34" charset="0"/>
              </a:defRPr>
            </a:lvl2pPr>
            <a:lvl3pPr marL="1143000" indent="-228600" defTabSz="977900">
              <a:defRPr>
                <a:solidFill>
                  <a:schemeClr val="tx1"/>
                </a:solidFill>
                <a:latin typeface="Arial" panose="020B0604020202020204" pitchFamily="34" charset="0"/>
              </a:defRPr>
            </a:lvl3pPr>
            <a:lvl4pPr marL="1600200" indent="-228600" defTabSz="977900">
              <a:defRPr>
                <a:solidFill>
                  <a:schemeClr val="tx1"/>
                </a:solidFill>
                <a:latin typeface="Arial" panose="020B0604020202020204" pitchFamily="34" charset="0"/>
              </a:defRPr>
            </a:lvl4pPr>
            <a:lvl5pPr marL="2057400" indent="-228600" defTabSz="977900">
              <a:defRPr>
                <a:solidFill>
                  <a:schemeClr val="tx1"/>
                </a:solidFill>
                <a:latin typeface="Arial" panose="020B0604020202020204" pitchFamily="34" charset="0"/>
              </a:defRPr>
            </a:lvl5pPr>
            <a:lvl6pPr marL="2514600" indent="-228600" defTabSz="977900" eaLnBrk="0" fontAlgn="base" hangingPunct="0">
              <a:spcBef>
                <a:spcPct val="0"/>
              </a:spcBef>
              <a:spcAft>
                <a:spcPct val="0"/>
              </a:spcAft>
              <a:defRPr>
                <a:solidFill>
                  <a:schemeClr val="tx1"/>
                </a:solidFill>
                <a:latin typeface="Arial" panose="020B0604020202020204" pitchFamily="34" charset="0"/>
              </a:defRPr>
            </a:lvl6pPr>
            <a:lvl7pPr marL="2971800" indent="-228600" defTabSz="977900" eaLnBrk="0" fontAlgn="base" hangingPunct="0">
              <a:spcBef>
                <a:spcPct val="0"/>
              </a:spcBef>
              <a:spcAft>
                <a:spcPct val="0"/>
              </a:spcAft>
              <a:defRPr>
                <a:solidFill>
                  <a:schemeClr val="tx1"/>
                </a:solidFill>
                <a:latin typeface="Arial" panose="020B0604020202020204" pitchFamily="34" charset="0"/>
              </a:defRPr>
            </a:lvl7pPr>
            <a:lvl8pPr marL="3429000" indent="-228600" defTabSz="977900" eaLnBrk="0" fontAlgn="base" hangingPunct="0">
              <a:spcBef>
                <a:spcPct val="0"/>
              </a:spcBef>
              <a:spcAft>
                <a:spcPct val="0"/>
              </a:spcAft>
              <a:defRPr>
                <a:solidFill>
                  <a:schemeClr val="tx1"/>
                </a:solidFill>
                <a:latin typeface="Arial" panose="020B0604020202020204" pitchFamily="34" charset="0"/>
              </a:defRPr>
            </a:lvl8pPr>
            <a:lvl9pPr marL="3886200" indent="-228600" defTabSz="977900" eaLnBrk="0" fontAlgn="base" hangingPunct="0">
              <a:spcBef>
                <a:spcPct val="0"/>
              </a:spcBef>
              <a:spcAft>
                <a:spcPct val="0"/>
              </a:spcAft>
              <a:defRPr>
                <a:solidFill>
                  <a:schemeClr val="tx1"/>
                </a:solidFill>
                <a:latin typeface="Arial" panose="020B0604020202020204" pitchFamily="34" charset="0"/>
              </a:defRPr>
            </a:lvl9pPr>
          </a:lstStyle>
          <a:p>
            <a:fld id="{1999184F-D792-4289-9071-4DF97AF94615}" type="slidenum">
              <a:rPr lang="es-ES" smtClean="0">
                <a:latin typeface="Verdana" panose="020B0604030504040204" pitchFamily="34" charset="0"/>
              </a:rPr>
              <a:pPr/>
              <a:t>1</a:t>
            </a:fld>
            <a:endParaRPr lang="es-ES" smtClean="0">
              <a:latin typeface="Verdana" panose="020B0604030504040204" pitchFamily="34" charset="0"/>
            </a:endParaRPr>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s-ES" dirty="0" smtClean="0"/>
          </a:p>
        </p:txBody>
      </p:sp>
    </p:spTree>
    <p:extLst>
      <p:ext uri="{BB962C8B-B14F-4D97-AF65-F5344CB8AC3E}">
        <p14:creationId xmlns:p14="http://schemas.microsoft.com/office/powerpoint/2010/main" val="29613122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Marcador de imagen de diapositiva 1"/>
          <p:cNvSpPr>
            <a:spLocks noGrp="1" noRot="1" noChangeAspect="1" noTextEdit="1"/>
          </p:cNvSpPr>
          <p:nvPr>
            <p:ph type="sldImg"/>
          </p:nvPr>
        </p:nvSpPr>
        <p:spPr>
          <a:ln/>
        </p:spPr>
      </p:sp>
      <p:sp>
        <p:nvSpPr>
          <p:cNvPr id="24579" name="Marcador de notas 2"/>
          <p:cNvSpPr>
            <a:spLocks noGrp="1"/>
          </p:cNvSpPr>
          <p:nvPr>
            <p:ph type="body" idx="1"/>
          </p:nvPr>
        </p:nvSpPr>
        <p:spPr>
          <a:noFill/>
        </p:spPr>
        <p:txBody>
          <a:bodyPr/>
          <a:lstStyle/>
          <a:p>
            <a:pPr algn="just"/>
            <a:endParaRPr lang="es-ES" dirty="0" smtClean="0"/>
          </a:p>
        </p:txBody>
      </p:sp>
      <p:sp>
        <p:nvSpPr>
          <p:cNvPr id="24580" name="Marcador de número de diapositiva 3"/>
          <p:cNvSpPr>
            <a:spLocks noGrp="1"/>
          </p:cNvSpPr>
          <p:nvPr>
            <p:ph type="sldNum" sz="quarter" idx="5"/>
          </p:nvPr>
        </p:nvSpPr>
        <p:spPr>
          <a:noFill/>
        </p:spPr>
        <p:txBody>
          <a:bodyPr/>
          <a:lstStyle>
            <a:lvl1pPr defTabSz="977900">
              <a:defRPr>
                <a:solidFill>
                  <a:schemeClr val="tx1"/>
                </a:solidFill>
                <a:latin typeface="Arial" panose="020B0604020202020204" pitchFamily="34" charset="0"/>
              </a:defRPr>
            </a:lvl1pPr>
            <a:lvl2pPr marL="742950" indent="-285750" defTabSz="977900">
              <a:defRPr>
                <a:solidFill>
                  <a:schemeClr val="tx1"/>
                </a:solidFill>
                <a:latin typeface="Arial" panose="020B0604020202020204" pitchFamily="34" charset="0"/>
              </a:defRPr>
            </a:lvl2pPr>
            <a:lvl3pPr marL="1143000" indent="-228600" defTabSz="977900">
              <a:defRPr>
                <a:solidFill>
                  <a:schemeClr val="tx1"/>
                </a:solidFill>
                <a:latin typeface="Arial" panose="020B0604020202020204" pitchFamily="34" charset="0"/>
              </a:defRPr>
            </a:lvl3pPr>
            <a:lvl4pPr marL="1600200" indent="-228600" defTabSz="977900">
              <a:defRPr>
                <a:solidFill>
                  <a:schemeClr val="tx1"/>
                </a:solidFill>
                <a:latin typeface="Arial" panose="020B0604020202020204" pitchFamily="34" charset="0"/>
              </a:defRPr>
            </a:lvl4pPr>
            <a:lvl5pPr marL="2057400" indent="-228600" defTabSz="977900">
              <a:defRPr>
                <a:solidFill>
                  <a:schemeClr val="tx1"/>
                </a:solidFill>
                <a:latin typeface="Arial" panose="020B0604020202020204" pitchFamily="34" charset="0"/>
              </a:defRPr>
            </a:lvl5pPr>
            <a:lvl6pPr marL="2514600" indent="-228600" defTabSz="977900" eaLnBrk="0" fontAlgn="base" hangingPunct="0">
              <a:spcBef>
                <a:spcPct val="0"/>
              </a:spcBef>
              <a:spcAft>
                <a:spcPct val="0"/>
              </a:spcAft>
              <a:defRPr>
                <a:solidFill>
                  <a:schemeClr val="tx1"/>
                </a:solidFill>
                <a:latin typeface="Arial" panose="020B0604020202020204" pitchFamily="34" charset="0"/>
              </a:defRPr>
            </a:lvl6pPr>
            <a:lvl7pPr marL="2971800" indent="-228600" defTabSz="977900" eaLnBrk="0" fontAlgn="base" hangingPunct="0">
              <a:spcBef>
                <a:spcPct val="0"/>
              </a:spcBef>
              <a:spcAft>
                <a:spcPct val="0"/>
              </a:spcAft>
              <a:defRPr>
                <a:solidFill>
                  <a:schemeClr val="tx1"/>
                </a:solidFill>
                <a:latin typeface="Arial" panose="020B0604020202020204" pitchFamily="34" charset="0"/>
              </a:defRPr>
            </a:lvl7pPr>
            <a:lvl8pPr marL="3429000" indent="-228600" defTabSz="977900" eaLnBrk="0" fontAlgn="base" hangingPunct="0">
              <a:spcBef>
                <a:spcPct val="0"/>
              </a:spcBef>
              <a:spcAft>
                <a:spcPct val="0"/>
              </a:spcAft>
              <a:defRPr>
                <a:solidFill>
                  <a:schemeClr val="tx1"/>
                </a:solidFill>
                <a:latin typeface="Arial" panose="020B0604020202020204" pitchFamily="34" charset="0"/>
              </a:defRPr>
            </a:lvl8pPr>
            <a:lvl9pPr marL="3886200" indent="-228600" defTabSz="977900" eaLnBrk="0" fontAlgn="base" hangingPunct="0">
              <a:spcBef>
                <a:spcPct val="0"/>
              </a:spcBef>
              <a:spcAft>
                <a:spcPct val="0"/>
              </a:spcAft>
              <a:defRPr>
                <a:solidFill>
                  <a:schemeClr val="tx1"/>
                </a:solidFill>
                <a:latin typeface="Arial" panose="020B0604020202020204" pitchFamily="34" charset="0"/>
              </a:defRPr>
            </a:lvl9pPr>
          </a:lstStyle>
          <a:p>
            <a:fld id="{0F5C850D-7830-413F-B09E-BF9129FFB237}" type="slidenum">
              <a:rPr lang="es-ES" smtClean="0">
                <a:latin typeface="Verdana" panose="020B0604030504040204" pitchFamily="34" charset="0"/>
              </a:rPr>
              <a:pPr/>
              <a:t>13</a:t>
            </a:fld>
            <a:endParaRPr lang="es-ES" smtClean="0">
              <a:latin typeface="Verdana" panose="020B0604030504040204" pitchFamily="34" charset="0"/>
            </a:endParaRPr>
          </a:p>
        </p:txBody>
      </p:sp>
    </p:spTree>
    <p:extLst>
      <p:ext uri="{BB962C8B-B14F-4D97-AF65-F5344CB8AC3E}">
        <p14:creationId xmlns:p14="http://schemas.microsoft.com/office/powerpoint/2010/main" val="30918455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Marcador de imagen de diapositiva 1"/>
          <p:cNvSpPr>
            <a:spLocks noGrp="1" noRot="1" noChangeAspect="1" noTextEdit="1"/>
          </p:cNvSpPr>
          <p:nvPr>
            <p:ph type="sldImg"/>
          </p:nvPr>
        </p:nvSpPr>
        <p:spPr>
          <a:ln/>
        </p:spPr>
      </p:sp>
      <p:sp>
        <p:nvSpPr>
          <p:cNvPr id="24579" name="Marcador de notas 2"/>
          <p:cNvSpPr>
            <a:spLocks noGrp="1"/>
          </p:cNvSpPr>
          <p:nvPr>
            <p:ph type="body" idx="1"/>
          </p:nvPr>
        </p:nvSpPr>
        <p:spPr>
          <a:noFill/>
        </p:spPr>
        <p:txBody>
          <a:bodyPr/>
          <a:lstStyle/>
          <a:p>
            <a:pPr algn="just"/>
            <a:endParaRPr lang="es-ES" dirty="0" smtClean="0"/>
          </a:p>
        </p:txBody>
      </p:sp>
      <p:sp>
        <p:nvSpPr>
          <p:cNvPr id="24580" name="Marcador de número de diapositiva 3"/>
          <p:cNvSpPr>
            <a:spLocks noGrp="1"/>
          </p:cNvSpPr>
          <p:nvPr>
            <p:ph type="sldNum" sz="quarter" idx="5"/>
          </p:nvPr>
        </p:nvSpPr>
        <p:spPr>
          <a:noFill/>
        </p:spPr>
        <p:txBody>
          <a:bodyPr/>
          <a:lstStyle>
            <a:lvl1pPr defTabSz="977900">
              <a:defRPr>
                <a:solidFill>
                  <a:schemeClr val="tx1"/>
                </a:solidFill>
                <a:latin typeface="Arial" panose="020B0604020202020204" pitchFamily="34" charset="0"/>
              </a:defRPr>
            </a:lvl1pPr>
            <a:lvl2pPr marL="742950" indent="-285750" defTabSz="977900">
              <a:defRPr>
                <a:solidFill>
                  <a:schemeClr val="tx1"/>
                </a:solidFill>
                <a:latin typeface="Arial" panose="020B0604020202020204" pitchFamily="34" charset="0"/>
              </a:defRPr>
            </a:lvl2pPr>
            <a:lvl3pPr marL="1143000" indent="-228600" defTabSz="977900">
              <a:defRPr>
                <a:solidFill>
                  <a:schemeClr val="tx1"/>
                </a:solidFill>
                <a:latin typeface="Arial" panose="020B0604020202020204" pitchFamily="34" charset="0"/>
              </a:defRPr>
            </a:lvl3pPr>
            <a:lvl4pPr marL="1600200" indent="-228600" defTabSz="977900">
              <a:defRPr>
                <a:solidFill>
                  <a:schemeClr val="tx1"/>
                </a:solidFill>
                <a:latin typeface="Arial" panose="020B0604020202020204" pitchFamily="34" charset="0"/>
              </a:defRPr>
            </a:lvl4pPr>
            <a:lvl5pPr marL="2057400" indent="-228600" defTabSz="977900">
              <a:defRPr>
                <a:solidFill>
                  <a:schemeClr val="tx1"/>
                </a:solidFill>
                <a:latin typeface="Arial" panose="020B0604020202020204" pitchFamily="34" charset="0"/>
              </a:defRPr>
            </a:lvl5pPr>
            <a:lvl6pPr marL="2514600" indent="-228600" defTabSz="977900" eaLnBrk="0" fontAlgn="base" hangingPunct="0">
              <a:spcBef>
                <a:spcPct val="0"/>
              </a:spcBef>
              <a:spcAft>
                <a:spcPct val="0"/>
              </a:spcAft>
              <a:defRPr>
                <a:solidFill>
                  <a:schemeClr val="tx1"/>
                </a:solidFill>
                <a:latin typeface="Arial" panose="020B0604020202020204" pitchFamily="34" charset="0"/>
              </a:defRPr>
            </a:lvl6pPr>
            <a:lvl7pPr marL="2971800" indent="-228600" defTabSz="977900" eaLnBrk="0" fontAlgn="base" hangingPunct="0">
              <a:spcBef>
                <a:spcPct val="0"/>
              </a:spcBef>
              <a:spcAft>
                <a:spcPct val="0"/>
              </a:spcAft>
              <a:defRPr>
                <a:solidFill>
                  <a:schemeClr val="tx1"/>
                </a:solidFill>
                <a:latin typeface="Arial" panose="020B0604020202020204" pitchFamily="34" charset="0"/>
              </a:defRPr>
            </a:lvl7pPr>
            <a:lvl8pPr marL="3429000" indent="-228600" defTabSz="977900" eaLnBrk="0" fontAlgn="base" hangingPunct="0">
              <a:spcBef>
                <a:spcPct val="0"/>
              </a:spcBef>
              <a:spcAft>
                <a:spcPct val="0"/>
              </a:spcAft>
              <a:defRPr>
                <a:solidFill>
                  <a:schemeClr val="tx1"/>
                </a:solidFill>
                <a:latin typeface="Arial" panose="020B0604020202020204" pitchFamily="34" charset="0"/>
              </a:defRPr>
            </a:lvl8pPr>
            <a:lvl9pPr marL="3886200" indent="-228600" defTabSz="977900" eaLnBrk="0" fontAlgn="base" hangingPunct="0">
              <a:spcBef>
                <a:spcPct val="0"/>
              </a:spcBef>
              <a:spcAft>
                <a:spcPct val="0"/>
              </a:spcAft>
              <a:defRPr>
                <a:solidFill>
                  <a:schemeClr val="tx1"/>
                </a:solidFill>
                <a:latin typeface="Arial" panose="020B0604020202020204" pitchFamily="34" charset="0"/>
              </a:defRPr>
            </a:lvl9pPr>
          </a:lstStyle>
          <a:p>
            <a:fld id="{0F5C850D-7830-413F-B09E-BF9129FFB237}" type="slidenum">
              <a:rPr lang="es-ES" smtClean="0">
                <a:latin typeface="Verdana" panose="020B0604030504040204" pitchFamily="34" charset="0"/>
              </a:rPr>
              <a:pPr/>
              <a:t>14</a:t>
            </a:fld>
            <a:endParaRPr lang="es-ES" smtClean="0">
              <a:latin typeface="Verdana" panose="020B0604030504040204" pitchFamily="34" charset="0"/>
            </a:endParaRPr>
          </a:p>
        </p:txBody>
      </p:sp>
    </p:spTree>
    <p:extLst>
      <p:ext uri="{BB962C8B-B14F-4D97-AF65-F5344CB8AC3E}">
        <p14:creationId xmlns:p14="http://schemas.microsoft.com/office/powerpoint/2010/main" val="7990199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Marcador de imagen de diapositiva 1"/>
          <p:cNvSpPr>
            <a:spLocks noGrp="1" noRot="1" noChangeAspect="1" noTextEdit="1"/>
          </p:cNvSpPr>
          <p:nvPr>
            <p:ph type="sldImg"/>
          </p:nvPr>
        </p:nvSpPr>
        <p:spPr>
          <a:ln/>
        </p:spPr>
      </p:sp>
      <p:sp>
        <p:nvSpPr>
          <p:cNvPr id="24579" name="Marcador de notas 2"/>
          <p:cNvSpPr>
            <a:spLocks noGrp="1"/>
          </p:cNvSpPr>
          <p:nvPr>
            <p:ph type="body" idx="1"/>
          </p:nvPr>
        </p:nvSpPr>
        <p:spPr>
          <a:noFill/>
        </p:spPr>
        <p:txBody>
          <a:bodyPr/>
          <a:lstStyle/>
          <a:p>
            <a:pPr algn="just"/>
            <a:endParaRPr lang="es-ES" dirty="0" smtClean="0"/>
          </a:p>
        </p:txBody>
      </p:sp>
      <p:sp>
        <p:nvSpPr>
          <p:cNvPr id="24580" name="Marcador de número de diapositiva 3"/>
          <p:cNvSpPr>
            <a:spLocks noGrp="1"/>
          </p:cNvSpPr>
          <p:nvPr>
            <p:ph type="sldNum" sz="quarter" idx="5"/>
          </p:nvPr>
        </p:nvSpPr>
        <p:spPr>
          <a:noFill/>
        </p:spPr>
        <p:txBody>
          <a:bodyPr/>
          <a:lstStyle>
            <a:lvl1pPr defTabSz="977900">
              <a:defRPr>
                <a:solidFill>
                  <a:schemeClr val="tx1"/>
                </a:solidFill>
                <a:latin typeface="Arial" panose="020B0604020202020204" pitchFamily="34" charset="0"/>
              </a:defRPr>
            </a:lvl1pPr>
            <a:lvl2pPr marL="742950" indent="-285750" defTabSz="977900">
              <a:defRPr>
                <a:solidFill>
                  <a:schemeClr val="tx1"/>
                </a:solidFill>
                <a:latin typeface="Arial" panose="020B0604020202020204" pitchFamily="34" charset="0"/>
              </a:defRPr>
            </a:lvl2pPr>
            <a:lvl3pPr marL="1143000" indent="-228600" defTabSz="977900">
              <a:defRPr>
                <a:solidFill>
                  <a:schemeClr val="tx1"/>
                </a:solidFill>
                <a:latin typeface="Arial" panose="020B0604020202020204" pitchFamily="34" charset="0"/>
              </a:defRPr>
            </a:lvl3pPr>
            <a:lvl4pPr marL="1600200" indent="-228600" defTabSz="977900">
              <a:defRPr>
                <a:solidFill>
                  <a:schemeClr val="tx1"/>
                </a:solidFill>
                <a:latin typeface="Arial" panose="020B0604020202020204" pitchFamily="34" charset="0"/>
              </a:defRPr>
            </a:lvl4pPr>
            <a:lvl5pPr marL="2057400" indent="-228600" defTabSz="977900">
              <a:defRPr>
                <a:solidFill>
                  <a:schemeClr val="tx1"/>
                </a:solidFill>
                <a:latin typeface="Arial" panose="020B0604020202020204" pitchFamily="34" charset="0"/>
              </a:defRPr>
            </a:lvl5pPr>
            <a:lvl6pPr marL="2514600" indent="-228600" defTabSz="977900" eaLnBrk="0" fontAlgn="base" hangingPunct="0">
              <a:spcBef>
                <a:spcPct val="0"/>
              </a:spcBef>
              <a:spcAft>
                <a:spcPct val="0"/>
              </a:spcAft>
              <a:defRPr>
                <a:solidFill>
                  <a:schemeClr val="tx1"/>
                </a:solidFill>
                <a:latin typeface="Arial" panose="020B0604020202020204" pitchFamily="34" charset="0"/>
              </a:defRPr>
            </a:lvl6pPr>
            <a:lvl7pPr marL="2971800" indent="-228600" defTabSz="977900" eaLnBrk="0" fontAlgn="base" hangingPunct="0">
              <a:spcBef>
                <a:spcPct val="0"/>
              </a:spcBef>
              <a:spcAft>
                <a:spcPct val="0"/>
              </a:spcAft>
              <a:defRPr>
                <a:solidFill>
                  <a:schemeClr val="tx1"/>
                </a:solidFill>
                <a:latin typeface="Arial" panose="020B0604020202020204" pitchFamily="34" charset="0"/>
              </a:defRPr>
            </a:lvl7pPr>
            <a:lvl8pPr marL="3429000" indent="-228600" defTabSz="977900" eaLnBrk="0" fontAlgn="base" hangingPunct="0">
              <a:spcBef>
                <a:spcPct val="0"/>
              </a:spcBef>
              <a:spcAft>
                <a:spcPct val="0"/>
              </a:spcAft>
              <a:defRPr>
                <a:solidFill>
                  <a:schemeClr val="tx1"/>
                </a:solidFill>
                <a:latin typeface="Arial" panose="020B0604020202020204" pitchFamily="34" charset="0"/>
              </a:defRPr>
            </a:lvl8pPr>
            <a:lvl9pPr marL="3886200" indent="-228600" defTabSz="977900" eaLnBrk="0" fontAlgn="base" hangingPunct="0">
              <a:spcBef>
                <a:spcPct val="0"/>
              </a:spcBef>
              <a:spcAft>
                <a:spcPct val="0"/>
              </a:spcAft>
              <a:defRPr>
                <a:solidFill>
                  <a:schemeClr val="tx1"/>
                </a:solidFill>
                <a:latin typeface="Arial" panose="020B0604020202020204" pitchFamily="34" charset="0"/>
              </a:defRPr>
            </a:lvl9pPr>
          </a:lstStyle>
          <a:p>
            <a:fld id="{0F5C850D-7830-413F-B09E-BF9129FFB237}" type="slidenum">
              <a:rPr lang="es-ES" smtClean="0">
                <a:latin typeface="Verdana" panose="020B0604030504040204" pitchFamily="34" charset="0"/>
              </a:rPr>
              <a:pPr/>
              <a:t>15</a:t>
            </a:fld>
            <a:endParaRPr lang="es-ES" smtClean="0">
              <a:latin typeface="Verdana" panose="020B0604030504040204" pitchFamily="34" charset="0"/>
            </a:endParaRPr>
          </a:p>
        </p:txBody>
      </p:sp>
    </p:spTree>
    <p:extLst>
      <p:ext uri="{BB962C8B-B14F-4D97-AF65-F5344CB8AC3E}">
        <p14:creationId xmlns:p14="http://schemas.microsoft.com/office/powerpoint/2010/main" val="5528262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Marcador de imagen de diapositiva 1"/>
          <p:cNvSpPr>
            <a:spLocks noGrp="1" noRot="1" noChangeAspect="1" noTextEdit="1"/>
          </p:cNvSpPr>
          <p:nvPr>
            <p:ph type="sldImg"/>
          </p:nvPr>
        </p:nvSpPr>
        <p:spPr>
          <a:ln/>
        </p:spPr>
      </p:sp>
      <p:sp>
        <p:nvSpPr>
          <p:cNvPr id="24579" name="Marcador de notas 2"/>
          <p:cNvSpPr>
            <a:spLocks noGrp="1"/>
          </p:cNvSpPr>
          <p:nvPr>
            <p:ph type="body" idx="1"/>
          </p:nvPr>
        </p:nvSpPr>
        <p:spPr>
          <a:noFill/>
        </p:spPr>
        <p:txBody>
          <a:bodyPr/>
          <a:lstStyle/>
          <a:p>
            <a:pPr algn="just"/>
            <a:endParaRPr lang="es-ES" dirty="0" smtClean="0"/>
          </a:p>
        </p:txBody>
      </p:sp>
      <p:sp>
        <p:nvSpPr>
          <p:cNvPr id="24580" name="Marcador de número de diapositiva 3"/>
          <p:cNvSpPr>
            <a:spLocks noGrp="1"/>
          </p:cNvSpPr>
          <p:nvPr>
            <p:ph type="sldNum" sz="quarter" idx="5"/>
          </p:nvPr>
        </p:nvSpPr>
        <p:spPr>
          <a:noFill/>
        </p:spPr>
        <p:txBody>
          <a:bodyPr/>
          <a:lstStyle>
            <a:lvl1pPr defTabSz="977900">
              <a:defRPr>
                <a:solidFill>
                  <a:schemeClr val="tx1"/>
                </a:solidFill>
                <a:latin typeface="Arial" panose="020B0604020202020204" pitchFamily="34" charset="0"/>
              </a:defRPr>
            </a:lvl1pPr>
            <a:lvl2pPr marL="742950" indent="-285750" defTabSz="977900">
              <a:defRPr>
                <a:solidFill>
                  <a:schemeClr val="tx1"/>
                </a:solidFill>
                <a:latin typeface="Arial" panose="020B0604020202020204" pitchFamily="34" charset="0"/>
              </a:defRPr>
            </a:lvl2pPr>
            <a:lvl3pPr marL="1143000" indent="-228600" defTabSz="977900">
              <a:defRPr>
                <a:solidFill>
                  <a:schemeClr val="tx1"/>
                </a:solidFill>
                <a:latin typeface="Arial" panose="020B0604020202020204" pitchFamily="34" charset="0"/>
              </a:defRPr>
            </a:lvl3pPr>
            <a:lvl4pPr marL="1600200" indent="-228600" defTabSz="977900">
              <a:defRPr>
                <a:solidFill>
                  <a:schemeClr val="tx1"/>
                </a:solidFill>
                <a:latin typeface="Arial" panose="020B0604020202020204" pitchFamily="34" charset="0"/>
              </a:defRPr>
            </a:lvl4pPr>
            <a:lvl5pPr marL="2057400" indent="-228600" defTabSz="977900">
              <a:defRPr>
                <a:solidFill>
                  <a:schemeClr val="tx1"/>
                </a:solidFill>
                <a:latin typeface="Arial" panose="020B0604020202020204" pitchFamily="34" charset="0"/>
              </a:defRPr>
            </a:lvl5pPr>
            <a:lvl6pPr marL="2514600" indent="-228600" defTabSz="977900" eaLnBrk="0" fontAlgn="base" hangingPunct="0">
              <a:spcBef>
                <a:spcPct val="0"/>
              </a:spcBef>
              <a:spcAft>
                <a:spcPct val="0"/>
              </a:spcAft>
              <a:defRPr>
                <a:solidFill>
                  <a:schemeClr val="tx1"/>
                </a:solidFill>
                <a:latin typeface="Arial" panose="020B0604020202020204" pitchFamily="34" charset="0"/>
              </a:defRPr>
            </a:lvl6pPr>
            <a:lvl7pPr marL="2971800" indent="-228600" defTabSz="977900" eaLnBrk="0" fontAlgn="base" hangingPunct="0">
              <a:spcBef>
                <a:spcPct val="0"/>
              </a:spcBef>
              <a:spcAft>
                <a:spcPct val="0"/>
              </a:spcAft>
              <a:defRPr>
                <a:solidFill>
                  <a:schemeClr val="tx1"/>
                </a:solidFill>
                <a:latin typeface="Arial" panose="020B0604020202020204" pitchFamily="34" charset="0"/>
              </a:defRPr>
            </a:lvl7pPr>
            <a:lvl8pPr marL="3429000" indent="-228600" defTabSz="977900" eaLnBrk="0" fontAlgn="base" hangingPunct="0">
              <a:spcBef>
                <a:spcPct val="0"/>
              </a:spcBef>
              <a:spcAft>
                <a:spcPct val="0"/>
              </a:spcAft>
              <a:defRPr>
                <a:solidFill>
                  <a:schemeClr val="tx1"/>
                </a:solidFill>
                <a:latin typeface="Arial" panose="020B0604020202020204" pitchFamily="34" charset="0"/>
              </a:defRPr>
            </a:lvl8pPr>
            <a:lvl9pPr marL="3886200" indent="-228600" defTabSz="977900" eaLnBrk="0" fontAlgn="base" hangingPunct="0">
              <a:spcBef>
                <a:spcPct val="0"/>
              </a:spcBef>
              <a:spcAft>
                <a:spcPct val="0"/>
              </a:spcAft>
              <a:defRPr>
                <a:solidFill>
                  <a:schemeClr val="tx1"/>
                </a:solidFill>
                <a:latin typeface="Arial" panose="020B0604020202020204" pitchFamily="34" charset="0"/>
              </a:defRPr>
            </a:lvl9pPr>
          </a:lstStyle>
          <a:p>
            <a:fld id="{0F5C850D-7830-413F-B09E-BF9129FFB237}" type="slidenum">
              <a:rPr lang="es-ES" smtClean="0">
                <a:solidFill>
                  <a:srgbClr val="000000"/>
                </a:solidFill>
                <a:latin typeface="Verdana" panose="020B0604030504040204" pitchFamily="34" charset="0"/>
              </a:rPr>
              <a:pPr/>
              <a:t>16</a:t>
            </a:fld>
            <a:endParaRPr lang="es-ES" smtClean="0">
              <a:solidFill>
                <a:srgbClr val="000000"/>
              </a:solidFill>
              <a:latin typeface="Verdana" panose="020B0604030504040204" pitchFamily="34" charset="0"/>
            </a:endParaRPr>
          </a:p>
        </p:txBody>
      </p:sp>
    </p:spTree>
    <p:extLst>
      <p:ext uri="{BB962C8B-B14F-4D97-AF65-F5344CB8AC3E}">
        <p14:creationId xmlns:p14="http://schemas.microsoft.com/office/powerpoint/2010/main" val="35083471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Marcador de imagen de diapositiva 1"/>
          <p:cNvSpPr>
            <a:spLocks noGrp="1" noRot="1" noChangeAspect="1" noTextEdit="1"/>
          </p:cNvSpPr>
          <p:nvPr>
            <p:ph type="sldImg"/>
          </p:nvPr>
        </p:nvSpPr>
        <p:spPr>
          <a:ln/>
        </p:spPr>
      </p:sp>
      <p:sp>
        <p:nvSpPr>
          <p:cNvPr id="24579" name="Marcador de notas 2"/>
          <p:cNvSpPr>
            <a:spLocks noGrp="1"/>
          </p:cNvSpPr>
          <p:nvPr>
            <p:ph type="body" idx="1"/>
          </p:nvPr>
        </p:nvSpPr>
        <p:spPr>
          <a:noFill/>
        </p:spPr>
        <p:txBody>
          <a:bodyPr/>
          <a:lstStyle/>
          <a:p>
            <a:pPr algn="just"/>
            <a:endParaRPr lang="es-ES" dirty="0" smtClean="0"/>
          </a:p>
        </p:txBody>
      </p:sp>
      <p:sp>
        <p:nvSpPr>
          <p:cNvPr id="24580" name="Marcador de número de diapositiva 3"/>
          <p:cNvSpPr>
            <a:spLocks noGrp="1"/>
          </p:cNvSpPr>
          <p:nvPr>
            <p:ph type="sldNum" sz="quarter" idx="5"/>
          </p:nvPr>
        </p:nvSpPr>
        <p:spPr>
          <a:noFill/>
        </p:spPr>
        <p:txBody>
          <a:bodyPr/>
          <a:lstStyle>
            <a:lvl1pPr defTabSz="977900">
              <a:defRPr>
                <a:solidFill>
                  <a:schemeClr val="tx1"/>
                </a:solidFill>
                <a:latin typeface="Arial" panose="020B0604020202020204" pitchFamily="34" charset="0"/>
              </a:defRPr>
            </a:lvl1pPr>
            <a:lvl2pPr marL="742950" indent="-285750" defTabSz="977900">
              <a:defRPr>
                <a:solidFill>
                  <a:schemeClr val="tx1"/>
                </a:solidFill>
                <a:latin typeface="Arial" panose="020B0604020202020204" pitchFamily="34" charset="0"/>
              </a:defRPr>
            </a:lvl2pPr>
            <a:lvl3pPr marL="1143000" indent="-228600" defTabSz="977900">
              <a:defRPr>
                <a:solidFill>
                  <a:schemeClr val="tx1"/>
                </a:solidFill>
                <a:latin typeface="Arial" panose="020B0604020202020204" pitchFamily="34" charset="0"/>
              </a:defRPr>
            </a:lvl3pPr>
            <a:lvl4pPr marL="1600200" indent="-228600" defTabSz="977900">
              <a:defRPr>
                <a:solidFill>
                  <a:schemeClr val="tx1"/>
                </a:solidFill>
                <a:latin typeface="Arial" panose="020B0604020202020204" pitchFamily="34" charset="0"/>
              </a:defRPr>
            </a:lvl4pPr>
            <a:lvl5pPr marL="2057400" indent="-228600" defTabSz="977900">
              <a:defRPr>
                <a:solidFill>
                  <a:schemeClr val="tx1"/>
                </a:solidFill>
                <a:latin typeface="Arial" panose="020B0604020202020204" pitchFamily="34" charset="0"/>
              </a:defRPr>
            </a:lvl5pPr>
            <a:lvl6pPr marL="2514600" indent="-228600" defTabSz="977900" eaLnBrk="0" fontAlgn="base" hangingPunct="0">
              <a:spcBef>
                <a:spcPct val="0"/>
              </a:spcBef>
              <a:spcAft>
                <a:spcPct val="0"/>
              </a:spcAft>
              <a:defRPr>
                <a:solidFill>
                  <a:schemeClr val="tx1"/>
                </a:solidFill>
                <a:latin typeface="Arial" panose="020B0604020202020204" pitchFamily="34" charset="0"/>
              </a:defRPr>
            </a:lvl6pPr>
            <a:lvl7pPr marL="2971800" indent="-228600" defTabSz="977900" eaLnBrk="0" fontAlgn="base" hangingPunct="0">
              <a:spcBef>
                <a:spcPct val="0"/>
              </a:spcBef>
              <a:spcAft>
                <a:spcPct val="0"/>
              </a:spcAft>
              <a:defRPr>
                <a:solidFill>
                  <a:schemeClr val="tx1"/>
                </a:solidFill>
                <a:latin typeface="Arial" panose="020B0604020202020204" pitchFamily="34" charset="0"/>
              </a:defRPr>
            </a:lvl7pPr>
            <a:lvl8pPr marL="3429000" indent="-228600" defTabSz="977900" eaLnBrk="0" fontAlgn="base" hangingPunct="0">
              <a:spcBef>
                <a:spcPct val="0"/>
              </a:spcBef>
              <a:spcAft>
                <a:spcPct val="0"/>
              </a:spcAft>
              <a:defRPr>
                <a:solidFill>
                  <a:schemeClr val="tx1"/>
                </a:solidFill>
                <a:latin typeface="Arial" panose="020B0604020202020204" pitchFamily="34" charset="0"/>
              </a:defRPr>
            </a:lvl8pPr>
            <a:lvl9pPr marL="3886200" indent="-228600" defTabSz="977900" eaLnBrk="0" fontAlgn="base" hangingPunct="0">
              <a:spcBef>
                <a:spcPct val="0"/>
              </a:spcBef>
              <a:spcAft>
                <a:spcPct val="0"/>
              </a:spcAft>
              <a:defRPr>
                <a:solidFill>
                  <a:schemeClr val="tx1"/>
                </a:solidFill>
                <a:latin typeface="Arial" panose="020B0604020202020204" pitchFamily="34" charset="0"/>
              </a:defRPr>
            </a:lvl9pPr>
          </a:lstStyle>
          <a:p>
            <a:fld id="{0F5C850D-7830-413F-B09E-BF9129FFB237}" type="slidenum">
              <a:rPr lang="es-ES" smtClean="0">
                <a:solidFill>
                  <a:srgbClr val="000000"/>
                </a:solidFill>
                <a:latin typeface="Verdana" panose="020B0604030504040204" pitchFamily="34" charset="0"/>
              </a:rPr>
              <a:pPr/>
              <a:t>17</a:t>
            </a:fld>
            <a:endParaRPr lang="es-ES" smtClean="0">
              <a:solidFill>
                <a:srgbClr val="000000"/>
              </a:solidFill>
              <a:latin typeface="Verdana" panose="020B0604030504040204" pitchFamily="34" charset="0"/>
            </a:endParaRPr>
          </a:p>
        </p:txBody>
      </p:sp>
    </p:spTree>
    <p:extLst>
      <p:ext uri="{BB962C8B-B14F-4D97-AF65-F5344CB8AC3E}">
        <p14:creationId xmlns:p14="http://schemas.microsoft.com/office/powerpoint/2010/main" val="39140412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Marcador de imagen de diapositiva 1"/>
          <p:cNvSpPr>
            <a:spLocks noGrp="1" noRot="1" noChangeAspect="1" noTextEdit="1"/>
          </p:cNvSpPr>
          <p:nvPr>
            <p:ph type="sldImg"/>
          </p:nvPr>
        </p:nvSpPr>
        <p:spPr>
          <a:ln/>
        </p:spPr>
      </p:sp>
      <p:sp>
        <p:nvSpPr>
          <p:cNvPr id="24579" name="Marcador de notas 2"/>
          <p:cNvSpPr>
            <a:spLocks noGrp="1"/>
          </p:cNvSpPr>
          <p:nvPr>
            <p:ph type="body" idx="1"/>
          </p:nvPr>
        </p:nvSpPr>
        <p:spPr>
          <a:noFill/>
        </p:spPr>
        <p:txBody>
          <a:bodyPr/>
          <a:lstStyle/>
          <a:p>
            <a:pPr algn="just"/>
            <a:endParaRPr lang="es-ES" dirty="0" smtClean="0"/>
          </a:p>
        </p:txBody>
      </p:sp>
      <p:sp>
        <p:nvSpPr>
          <p:cNvPr id="24580" name="Marcador de número de diapositiva 3"/>
          <p:cNvSpPr>
            <a:spLocks noGrp="1"/>
          </p:cNvSpPr>
          <p:nvPr>
            <p:ph type="sldNum" sz="quarter" idx="5"/>
          </p:nvPr>
        </p:nvSpPr>
        <p:spPr>
          <a:noFill/>
        </p:spPr>
        <p:txBody>
          <a:bodyPr/>
          <a:lstStyle>
            <a:lvl1pPr defTabSz="977900">
              <a:defRPr>
                <a:solidFill>
                  <a:schemeClr val="tx1"/>
                </a:solidFill>
                <a:latin typeface="Arial" panose="020B0604020202020204" pitchFamily="34" charset="0"/>
              </a:defRPr>
            </a:lvl1pPr>
            <a:lvl2pPr marL="742950" indent="-285750" defTabSz="977900">
              <a:defRPr>
                <a:solidFill>
                  <a:schemeClr val="tx1"/>
                </a:solidFill>
                <a:latin typeface="Arial" panose="020B0604020202020204" pitchFamily="34" charset="0"/>
              </a:defRPr>
            </a:lvl2pPr>
            <a:lvl3pPr marL="1143000" indent="-228600" defTabSz="977900">
              <a:defRPr>
                <a:solidFill>
                  <a:schemeClr val="tx1"/>
                </a:solidFill>
                <a:latin typeface="Arial" panose="020B0604020202020204" pitchFamily="34" charset="0"/>
              </a:defRPr>
            </a:lvl3pPr>
            <a:lvl4pPr marL="1600200" indent="-228600" defTabSz="977900">
              <a:defRPr>
                <a:solidFill>
                  <a:schemeClr val="tx1"/>
                </a:solidFill>
                <a:latin typeface="Arial" panose="020B0604020202020204" pitchFamily="34" charset="0"/>
              </a:defRPr>
            </a:lvl4pPr>
            <a:lvl5pPr marL="2057400" indent="-228600" defTabSz="977900">
              <a:defRPr>
                <a:solidFill>
                  <a:schemeClr val="tx1"/>
                </a:solidFill>
                <a:latin typeface="Arial" panose="020B0604020202020204" pitchFamily="34" charset="0"/>
              </a:defRPr>
            </a:lvl5pPr>
            <a:lvl6pPr marL="2514600" indent="-228600" defTabSz="977900" eaLnBrk="0" fontAlgn="base" hangingPunct="0">
              <a:spcBef>
                <a:spcPct val="0"/>
              </a:spcBef>
              <a:spcAft>
                <a:spcPct val="0"/>
              </a:spcAft>
              <a:defRPr>
                <a:solidFill>
                  <a:schemeClr val="tx1"/>
                </a:solidFill>
                <a:latin typeface="Arial" panose="020B0604020202020204" pitchFamily="34" charset="0"/>
              </a:defRPr>
            </a:lvl6pPr>
            <a:lvl7pPr marL="2971800" indent="-228600" defTabSz="977900" eaLnBrk="0" fontAlgn="base" hangingPunct="0">
              <a:spcBef>
                <a:spcPct val="0"/>
              </a:spcBef>
              <a:spcAft>
                <a:spcPct val="0"/>
              </a:spcAft>
              <a:defRPr>
                <a:solidFill>
                  <a:schemeClr val="tx1"/>
                </a:solidFill>
                <a:latin typeface="Arial" panose="020B0604020202020204" pitchFamily="34" charset="0"/>
              </a:defRPr>
            </a:lvl7pPr>
            <a:lvl8pPr marL="3429000" indent="-228600" defTabSz="977900" eaLnBrk="0" fontAlgn="base" hangingPunct="0">
              <a:spcBef>
                <a:spcPct val="0"/>
              </a:spcBef>
              <a:spcAft>
                <a:spcPct val="0"/>
              </a:spcAft>
              <a:defRPr>
                <a:solidFill>
                  <a:schemeClr val="tx1"/>
                </a:solidFill>
                <a:latin typeface="Arial" panose="020B0604020202020204" pitchFamily="34" charset="0"/>
              </a:defRPr>
            </a:lvl8pPr>
            <a:lvl9pPr marL="3886200" indent="-228600" defTabSz="977900" eaLnBrk="0" fontAlgn="base" hangingPunct="0">
              <a:spcBef>
                <a:spcPct val="0"/>
              </a:spcBef>
              <a:spcAft>
                <a:spcPct val="0"/>
              </a:spcAft>
              <a:defRPr>
                <a:solidFill>
                  <a:schemeClr val="tx1"/>
                </a:solidFill>
                <a:latin typeface="Arial" panose="020B0604020202020204" pitchFamily="34" charset="0"/>
              </a:defRPr>
            </a:lvl9pPr>
          </a:lstStyle>
          <a:p>
            <a:fld id="{0F5C850D-7830-413F-B09E-BF9129FFB237}" type="slidenum">
              <a:rPr lang="es-ES" smtClean="0">
                <a:solidFill>
                  <a:srgbClr val="000000"/>
                </a:solidFill>
                <a:latin typeface="Verdana" panose="020B0604030504040204" pitchFamily="34" charset="0"/>
              </a:rPr>
              <a:pPr/>
              <a:t>19</a:t>
            </a:fld>
            <a:endParaRPr lang="es-ES" smtClean="0">
              <a:solidFill>
                <a:srgbClr val="000000"/>
              </a:solidFill>
              <a:latin typeface="Verdana" panose="020B0604030504040204" pitchFamily="34" charset="0"/>
            </a:endParaRPr>
          </a:p>
        </p:txBody>
      </p:sp>
    </p:spTree>
    <p:extLst>
      <p:ext uri="{BB962C8B-B14F-4D97-AF65-F5344CB8AC3E}">
        <p14:creationId xmlns:p14="http://schemas.microsoft.com/office/powerpoint/2010/main" val="2344810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77900">
              <a:defRPr>
                <a:solidFill>
                  <a:schemeClr val="tx1"/>
                </a:solidFill>
                <a:latin typeface="Arial" panose="020B0604020202020204" pitchFamily="34" charset="0"/>
              </a:defRPr>
            </a:lvl1pPr>
            <a:lvl2pPr marL="742950" indent="-285750" defTabSz="977900">
              <a:defRPr>
                <a:solidFill>
                  <a:schemeClr val="tx1"/>
                </a:solidFill>
                <a:latin typeface="Arial" panose="020B0604020202020204" pitchFamily="34" charset="0"/>
              </a:defRPr>
            </a:lvl2pPr>
            <a:lvl3pPr marL="1143000" indent="-228600" defTabSz="977900">
              <a:defRPr>
                <a:solidFill>
                  <a:schemeClr val="tx1"/>
                </a:solidFill>
                <a:latin typeface="Arial" panose="020B0604020202020204" pitchFamily="34" charset="0"/>
              </a:defRPr>
            </a:lvl3pPr>
            <a:lvl4pPr marL="1600200" indent="-228600" defTabSz="977900">
              <a:defRPr>
                <a:solidFill>
                  <a:schemeClr val="tx1"/>
                </a:solidFill>
                <a:latin typeface="Arial" panose="020B0604020202020204" pitchFamily="34" charset="0"/>
              </a:defRPr>
            </a:lvl4pPr>
            <a:lvl5pPr marL="2057400" indent="-228600" defTabSz="977900">
              <a:defRPr>
                <a:solidFill>
                  <a:schemeClr val="tx1"/>
                </a:solidFill>
                <a:latin typeface="Arial" panose="020B0604020202020204" pitchFamily="34" charset="0"/>
              </a:defRPr>
            </a:lvl5pPr>
            <a:lvl6pPr marL="2514600" indent="-228600" defTabSz="977900" eaLnBrk="0" fontAlgn="base" hangingPunct="0">
              <a:spcBef>
                <a:spcPct val="0"/>
              </a:spcBef>
              <a:spcAft>
                <a:spcPct val="0"/>
              </a:spcAft>
              <a:defRPr>
                <a:solidFill>
                  <a:schemeClr val="tx1"/>
                </a:solidFill>
                <a:latin typeface="Arial" panose="020B0604020202020204" pitchFamily="34" charset="0"/>
              </a:defRPr>
            </a:lvl6pPr>
            <a:lvl7pPr marL="2971800" indent="-228600" defTabSz="977900" eaLnBrk="0" fontAlgn="base" hangingPunct="0">
              <a:spcBef>
                <a:spcPct val="0"/>
              </a:spcBef>
              <a:spcAft>
                <a:spcPct val="0"/>
              </a:spcAft>
              <a:defRPr>
                <a:solidFill>
                  <a:schemeClr val="tx1"/>
                </a:solidFill>
                <a:latin typeface="Arial" panose="020B0604020202020204" pitchFamily="34" charset="0"/>
              </a:defRPr>
            </a:lvl7pPr>
            <a:lvl8pPr marL="3429000" indent="-228600" defTabSz="977900" eaLnBrk="0" fontAlgn="base" hangingPunct="0">
              <a:spcBef>
                <a:spcPct val="0"/>
              </a:spcBef>
              <a:spcAft>
                <a:spcPct val="0"/>
              </a:spcAft>
              <a:defRPr>
                <a:solidFill>
                  <a:schemeClr val="tx1"/>
                </a:solidFill>
                <a:latin typeface="Arial" panose="020B0604020202020204" pitchFamily="34" charset="0"/>
              </a:defRPr>
            </a:lvl8pPr>
            <a:lvl9pPr marL="3886200" indent="-228600" defTabSz="977900" eaLnBrk="0" fontAlgn="base" hangingPunct="0">
              <a:spcBef>
                <a:spcPct val="0"/>
              </a:spcBef>
              <a:spcAft>
                <a:spcPct val="0"/>
              </a:spcAft>
              <a:defRPr>
                <a:solidFill>
                  <a:schemeClr val="tx1"/>
                </a:solidFill>
                <a:latin typeface="Arial" panose="020B0604020202020204" pitchFamily="34" charset="0"/>
              </a:defRPr>
            </a:lvl9pPr>
          </a:lstStyle>
          <a:p>
            <a:fld id="{35192F2F-B5C7-419E-8406-549C4199BA40}" type="slidenum">
              <a:rPr lang="es-ES" smtClean="0">
                <a:latin typeface="Verdana" panose="020B0604030504040204" pitchFamily="34" charset="0"/>
              </a:rPr>
              <a:pPr/>
              <a:t>3</a:t>
            </a:fld>
            <a:endParaRPr lang="es-ES" smtClean="0">
              <a:latin typeface="Verdana" panose="020B0604030504040204" pitchFamily="34" charset="0"/>
            </a:endParaRPr>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s-ES" smtClean="0"/>
          </a:p>
        </p:txBody>
      </p:sp>
    </p:spTree>
    <p:extLst>
      <p:ext uri="{BB962C8B-B14F-4D97-AF65-F5344CB8AC3E}">
        <p14:creationId xmlns:p14="http://schemas.microsoft.com/office/powerpoint/2010/main" val="136530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Marcador de imagen de diapositiva 1"/>
          <p:cNvSpPr>
            <a:spLocks noGrp="1" noRot="1" noChangeAspect="1" noTextEdit="1"/>
          </p:cNvSpPr>
          <p:nvPr>
            <p:ph type="sldImg"/>
          </p:nvPr>
        </p:nvSpPr>
        <p:spPr>
          <a:ln/>
        </p:spPr>
      </p:sp>
      <p:sp>
        <p:nvSpPr>
          <p:cNvPr id="17411" name="Marcador de notas 2"/>
          <p:cNvSpPr>
            <a:spLocks noGrp="1"/>
          </p:cNvSpPr>
          <p:nvPr>
            <p:ph type="body" idx="1"/>
          </p:nvPr>
        </p:nvSpPr>
        <p:spPr>
          <a:noFill/>
        </p:spPr>
        <p:txBody>
          <a:bodyPr/>
          <a:lstStyle/>
          <a:p>
            <a:r>
              <a:rPr lang="es-ES" b="1" smtClean="0"/>
              <a:t>Parte de una postura crítica del tipo de sistema económico y político prevaleciente en los años 60, en las sociedades latinoamericanas y surge en forma contestaría a la ciencia tradicional.</a:t>
            </a:r>
            <a:endParaRPr lang="es-ES" smtClean="0"/>
          </a:p>
        </p:txBody>
      </p:sp>
      <p:sp>
        <p:nvSpPr>
          <p:cNvPr id="17412" name="Marcador de número de diapositiva 3"/>
          <p:cNvSpPr>
            <a:spLocks noGrp="1"/>
          </p:cNvSpPr>
          <p:nvPr>
            <p:ph type="sldNum" sz="quarter" idx="5"/>
          </p:nvPr>
        </p:nvSpPr>
        <p:spPr>
          <a:noFill/>
        </p:spPr>
        <p:txBody>
          <a:bodyPr/>
          <a:lstStyle>
            <a:lvl1pPr defTabSz="977900">
              <a:defRPr>
                <a:solidFill>
                  <a:schemeClr val="tx1"/>
                </a:solidFill>
                <a:latin typeface="Arial" panose="020B0604020202020204" pitchFamily="34" charset="0"/>
              </a:defRPr>
            </a:lvl1pPr>
            <a:lvl2pPr marL="742950" indent="-285750" defTabSz="977900">
              <a:defRPr>
                <a:solidFill>
                  <a:schemeClr val="tx1"/>
                </a:solidFill>
                <a:latin typeface="Arial" panose="020B0604020202020204" pitchFamily="34" charset="0"/>
              </a:defRPr>
            </a:lvl2pPr>
            <a:lvl3pPr marL="1143000" indent="-228600" defTabSz="977900">
              <a:defRPr>
                <a:solidFill>
                  <a:schemeClr val="tx1"/>
                </a:solidFill>
                <a:latin typeface="Arial" panose="020B0604020202020204" pitchFamily="34" charset="0"/>
              </a:defRPr>
            </a:lvl3pPr>
            <a:lvl4pPr marL="1600200" indent="-228600" defTabSz="977900">
              <a:defRPr>
                <a:solidFill>
                  <a:schemeClr val="tx1"/>
                </a:solidFill>
                <a:latin typeface="Arial" panose="020B0604020202020204" pitchFamily="34" charset="0"/>
              </a:defRPr>
            </a:lvl4pPr>
            <a:lvl5pPr marL="2057400" indent="-228600" defTabSz="977900">
              <a:defRPr>
                <a:solidFill>
                  <a:schemeClr val="tx1"/>
                </a:solidFill>
                <a:latin typeface="Arial" panose="020B0604020202020204" pitchFamily="34" charset="0"/>
              </a:defRPr>
            </a:lvl5pPr>
            <a:lvl6pPr marL="2514600" indent="-228600" defTabSz="977900" eaLnBrk="0" fontAlgn="base" hangingPunct="0">
              <a:spcBef>
                <a:spcPct val="0"/>
              </a:spcBef>
              <a:spcAft>
                <a:spcPct val="0"/>
              </a:spcAft>
              <a:defRPr>
                <a:solidFill>
                  <a:schemeClr val="tx1"/>
                </a:solidFill>
                <a:latin typeface="Arial" panose="020B0604020202020204" pitchFamily="34" charset="0"/>
              </a:defRPr>
            </a:lvl6pPr>
            <a:lvl7pPr marL="2971800" indent="-228600" defTabSz="977900" eaLnBrk="0" fontAlgn="base" hangingPunct="0">
              <a:spcBef>
                <a:spcPct val="0"/>
              </a:spcBef>
              <a:spcAft>
                <a:spcPct val="0"/>
              </a:spcAft>
              <a:defRPr>
                <a:solidFill>
                  <a:schemeClr val="tx1"/>
                </a:solidFill>
                <a:latin typeface="Arial" panose="020B0604020202020204" pitchFamily="34" charset="0"/>
              </a:defRPr>
            </a:lvl7pPr>
            <a:lvl8pPr marL="3429000" indent="-228600" defTabSz="977900" eaLnBrk="0" fontAlgn="base" hangingPunct="0">
              <a:spcBef>
                <a:spcPct val="0"/>
              </a:spcBef>
              <a:spcAft>
                <a:spcPct val="0"/>
              </a:spcAft>
              <a:defRPr>
                <a:solidFill>
                  <a:schemeClr val="tx1"/>
                </a:solidFill>
                <a:latin typeface="Arial" panose="020B0604020202020204" pitchFamily="34" charset="0"/>
              </a:defRPr>
            </a:lvl8pPr>
            <a:lvl9pPr marL="3886200" indent="-228600" defTabSz="977900" eaLnBrk="0" fontAlgn="base" hangingPunct="0">
              <a:spcBef>
                <a:spcPct val="0"/>
              </a:spcBef>
              <a:spcAft>
                <a:spcPct val="0"/>
              </a:spcAft>
              <a:defRPr>
                <a:solidFill>
                  <a:schemeClr val="tx1"/>
                </a:solidFill>
                <a:latin typeface="Arial" panose="020B0604020202020204" pitchFamily="34" charset="0"/>
              </a:defRPr>
            </a:lvl9pPr>
          </a:lstStyle>
          <a:p>
            <a:fld id="{19B364A3-DF62-4665-8179-6CA264710A23}" type="slidenum">
              <a:rPr lang="es-ES" smtClean="0">
                <a:latin typeface="Verdana" panose="020B0604030504040204" pitchFamily="34" charset="0"/>
              </a:rPr>
              <a:pPr/>
              <a:t>4</a:t>
            </a:fld>
            <a:endParaRPr lang="es-ES" smtClean="0">
              <a:latin typeface="Verdana" panose="020B0604030504040204" pitchFamily="34" charset="0"/>
            </a:endParaRPr>
          </a:p>
        </p:txBody>
      </p:sp>
    </p:spTree>
    <p:extLst>
      <p:ext uri="{BB962C8B-B14F-4D97-AF65-F5344CB8AC3E}">
        <p14:creationId xmlns:p14="http://schemas.microsoft.com/office/powerpoint/2010/main" val="29139597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Marcador de imagen de diapositiva 1"/>
          <p:cNvSpPr>
            <a:spLocks noGrp="1" noRot="1" noChangeAspect="1" noTextEdit="1"/>
          </p:cNvSpPr>
          <p:nvPr>
            <p:ph type="sldImg"/>
          </p:nvPr>
        </p:nvSpPr>
        <p:spPr>
          <a:ln/>
        </p:spPr>
      </p:sp>
      <p:sp>
        <p:nvSpPr>
          <p:cNvPr id="17411" name="Marcador de notas 2"/>
          <p:cNvSpPr>
            <a:spLocks noGrp="1"/>
          </p:cNvSpPr>
          <p:nvPr>
            <p:ph type="body" idx="1"/>
          </p:nvPr>
        </p:nvSpPr>
        <p:spPr>
          <a:noFill/>
        </p:spPr>
        <p:txBody>
          <a:bodyPr/>
          <a:lstStyle/>
          <a:p>
            <a:endParaRPr lang="es-ES" dirty="0" smtClean="0"/>
          </a:p>
        </p:txBody>
      </p:sp>
      <p:sp>
        <p:nvSpPr>
          <p:cNvPr id="17412" name="Marcador de número de diapositiva 3"/>
          <p:cNvSpPr>
            <a:spLocks noGrp="1"/>
          </p:cNvSpPr>
          <p:nvPr>
            <p:ph type="sldNum" sz="quarter" idx="5"/>
          </p:nvPr>
        </p:nvSpPr>
        <p:spPr>
          <a:noFill/>
        </p:spPr>
        <p:txBody>
          <a:bodyPr/>
          <a:lstStyle>
            <a:lvl1pPr defTabSz="977900">
              <a:defRPr>
                <a:solidFill>
                  <a:schemeClr val="tx1"/>
                </a:solidFill>
                <a:latin typeface="Arial" panose="020B0604020202020204" pitchFamily="34" charset="0"/>
              </a:defRPr>
            </a:lvl1pPr>
            <a:lvl2pPr marL="742950" indent="-285750" defTabSz="977900">
              <a:defRPr>
                <a:solidFill>
                  <a:schemeClr val="tx1"/>
                </a:solidFill>
                <a:latin typeface="Arial" panose="020B0604020202020204" pitchFamily="34" charset="0"/>
              </a:defRPr>
            </a:lvl2pPr>
            <a:lvl3pPr marL="1143000" indent="-228600" defTabSz="977900">
              <a:defRPr>
                <a:solidFill>
                  <a:schemeClr val="tx1"/>
                </a:solidFill>
                <a:latin typeface="Arial" panose="020B0604020202020204" pitchFamily="34" charset="0"/>
              </a:defRPr>
            </a:lvl3pPr>
            <a:lvl4pPr marL="1600200" indent="-228600" defTabSz="977900">
              <a:defRPr>
                <a:solidFill>
                  <a:schemeClr val="tx1"/>
                </a:solidFill>
                <a:latin typeface="Arial" panose="020B0604020202020204" pitchFamily="34" charset="0"/>
              </a:defRPr>
            </a:lvl4pPr>
            <a:lvl5pPr marL="2057400" indent="-228600" defTabSz="977900">
              <a:defRPr>
                <a:solidFill>
                  <a:schemeClr val="tx1"/>
                </a:solidFill>
                <a:latin typeface="Arial" panose="020B0604020202020204" pitchFamily="34" charset="0"/>
              </a:defRPr>
            </a:lvl5pPr>
            <a:lvl6pPr marL="2514600" indent="-228600" defTabSz="977900" eaLnBrk="0" fontAlgn="base" hangingPunct="0">
              <a:spcBef>
                <a:spcPct val="0"/>
              </a:spcBef>
              <a:spcAft>
                <a:spcPct val="0"/>
              </a:spcAft>
              <a:defRPr>
                <a:solidFill>
                  <a:schemeClr val="tx1"/>
                </a:solidFill>
                <a:latin typeface="Arial" panose="020B0604020202020204" pitchFamily="34" charset="0"/>
              </a:defRPr>
            </a:lvl6pPr>
            <a:lvl7pPr marL="2971800" indent="-228600" defTabSz="977900" eaLnBrk="0" fontAlgn="base" hangingPunct="0">
              <a:spcBef>
                <a:spcPct val="0"/>
              </a:spcBef>
              <a:spcAft>
                <a:spcPct val="0"/>
              </a:spcAft>
              <a:defRPr>
                <a:solidFill>
                  <a:schemeClr val="tx1"/>
                </a:solidFill>
                <a:latin typeface="Arial" panose="020B0604020202020204" pitchFamily="34" charset="0"/>
              </a:defRPr>
            </a:lvl7pPr>
            <a:lvl8pPr marL="3429000" indent="-228600" defTabSz="977900" eaLnBrk="0" fontAlgn="base" hangingPunct="0">
              <a:spcBef>
                <a:spcPct val="0"/>
              </a:spcBef>
              <a:spcAft>
                <a:spcPct val="0"/>
              </a:spcAft>
              <a:defRPr>
                <a:solidFill>
                  <a:schemeClr val="tx1"/>
                </a:solidFill>
                <a:latin typeface="Arial" panose="020B0604020202020204" pitchFamily="34" charset="0"/>
              </a:defRPr>
            </a:lvl8pPr>
            <a:lvl9pPr marL="3886200" indent="-228600" defTabSz="977900" eaLnBrk="0" fontAlgn="base" hangingPunct="0">
              <a:spcBef>
                <a:spcPct val="0"/>
              </a:spcBef>
              <a:spcAft>
                <a:spcPct val="0"/>
              </a:spcAft>
              <a:defRPr>
                <a:solidFill>
                  <a:schemeClr val="tx1"/>
                </a:solidFill>
                <a:latin typeface="Arial" panose="020B0604020202020204" pitchFamily="34" charset="0"/>
              </a:defRPr>
            </a:lvl9pPr>
          </a:lstStyle>
          <a:p>
            <a:fld id="{19B364A3-DF62-4665-8179-6CA264710A23}" type="slidenum">
              <a:rPr lang="es-ES" smtClean="0">
                <a:solidFill>
                  <a:srgbClr val="000000"/>
                </a:solidFill>
                <a:latin typeface="Verdana" panose="020B0604030504040204" pitchFamily="34" charset="0"/>
              </a:rPr>
              <a:pPr/>
              <a:t>5</a:t>
            </a:fld>
            <a:endParaRPr lang="es-ES" smtClean="0">
              <a:solidFill>
                <a:srgbClr val="000000"/>
              </a:solidFill>
              <a:latin typeface="Verdana" panose="020B0604030504040204" pitchFamily="34" charset="0"/>
            </a:endParaRPr>
          </a:p>
        </p:txBody>
      </p:sp>
    </p:spTree>
    <p:extLst>
      <p:ext uri="{BB962C8B-B14F-4D97-AF65-F5344CB8AC3E}">
        <p14:creationId xmlns:p14="http://schemas.microsoft.com/office/powerpoint/2010/main" val="7250646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Marcador de imagen de diapositiva 1"/>
          <p:cNvSpPr>
            <a:spLocks noGrp="1" noRot="1" noChangeAspect="1" noTextEdit="1"/>
          </p:cNvSpPr>
          <p:nvPr>
            <p:ph type="sldImg"/>
          </p:nvPr>
        </p:nvSpPr>
        <p:spPr>
          <a:ln/>
        </p:spPr>
      </p:sp>
      <p:sp>
        <p:nvSpPr>
          <p:cNvPr id="17411" name="Marcador de notas 2"/>
          <p:cNvSpPr>
            <a:spLocks noGrp="1"/>
          </p:cNvSpPr>
          <p:nvPr>
            <p:ph type="body" idx="1"/>
          </p:nvPr>
        </p:nvSpPr>
        <p:spPr>
          <a:noFill/>
        </p:spPr>
        <p:txBody>
          <a:bodyPr/>
          <a:lstStyle/>
          <a:p>
            <a:endParaRPr lang="es-ES" dirty="0" smtClean="0"/>
          </a:p>
        </p:txBody>
      </p:sp>
      <p:sp>
        <p:nvSpPr>
          <p:cNvPr id="17412" name="Marcador de número de diapositiva 3"/>
          <p:cNvSpPr>
            <a:spLocks noGrp="1"/>
          </p:cNvSpPr>
          <p:nvPr>
            <p:ph type="sldNum" sz="quarter" idx="5"/>
          </p:nvPr>
        </p:nvSpPr>
        <p:spPr>
          <a:noFill/>
        </p:spPr>
        <p:txBody>
          <a:bodyPr/>
          <a:lstStyle>
            <a:lvl1pPr defTabSz="977900">
              <a:defRPr>
                <a:solidFill>
                  <a:schemeClr val="tx1"/>
                </a:solidFill>
                <a:latin typeface="Arial" panose="020B0604020202020204" pitchFamily="34" charset="0"/>
              </a:defRPr>
            </a:lvl1pPr>
            <a:lvl2pPr marL="742950" indent="-285750" defTabSz="977900">
              <a:defRPr>
                <a:solidFill>
                  <a:schemeClr val="tx1"/>
                </a:solidFill>
                <a:latin typeface="Arial" panose="020B0604020202020204" pitchFamily="34" charset="0"/>
              </a:defRPr>
            </a:lvl2pPr>
            <a:lvl3pPr marL="1143000" indent="-228600" defTabSz="977900">
              <a:defRPr>
                <a:solidFill>
                  <a:schemeClr val="tx1"/>
                </a:solidFill>
                <a:latin typeface="Arial" panose="020B0604020202020204" pitchFamily="34" charset="0"/>
              </a:defRPr>
            </a:lvl3pPr>
            <a:lvl4pPr marL="1600200" indent="-228600" defTabSz="977900">
              <a:defRPr>
                <a:solidFill>
                  <a:schemeClr val="tx1"/>
                </a:solidFill>
                <a:latin typeface="Arial" panose="020B0604020202020204" pitchFamily="34" charset="0"/>
              </a:defRPr>
            </a:lvl4pPr>
            <a:lvl5pPr marL="2057400" indent="-228600" defTabSz="977900">
              <a:defRPr>
                <a:solidFill>
                  <a:schemeClr val="tx1"/>
                </a:solidFill>
                <a:latin typeface="Arial" panose="020B0604020202020204" pitchFamily="34" charset="0"/>
              </a:defRPr>
            </a:lvl5pPr>
            <a:lvl6pPr marL="2514600" indent="-228600" defTabSz="977900" eaLnBrk="0" fontAlgn="base" hangingPunct="0">
              <a:spcBef>
                <a:spcPct val="0"/>
              </a:spcBef>
              <a:spcAft>
                <a:spcPct val="0"/>
              </a:spcAft>
              <a:defRPr>
                <a:solidFill>
                  <a:schemeClr val="tx1"/>
                </a:solidFill>
                <a:latin typeface="Arial" panose="020B0604020202020204" pitchFamily="34" charset="0"/>
              </a:defRPr>
            </a:lvl6pPr>
            <a:lvl7pPr marL="2971800" indent="-228600" defTabSz="977900" eaLnBrk="0" fontAlgn="base" hangingPunct="0">
              <a:spcBef>
                <a:spcPct val="0"/>
              </a:spcBef>
              <a:spcAft>
                <a:spcPct val="0"/>
              </a:spcAft>
              <a:defRPr>
                <a:solidFill>
                  <a:schemeClr val="tx1"/>
                </a:solidFill>
                <a:latin typeface="Arial" panose="020B0604020202020204" pitchFamily="34" charset="0"/>
              </a:defRPr>
            </a:lvl7pPr>
            <a:lvl8pPr marL="3429000" indent="-228600" defTabSz="977900" eaLnBrk="0" fontAlgn="base" hangingPunct="0">
              <a:spcBef>
                <a:spcPct val="0"/>
              </a:spcBef>
              <a:spcAft>
                <a:spcPct val="0"/>
              </a:spcAft>
              <a:defRPr>
                <a:solidFill>
                  <a:schemeClr val="tx1"/>
                </a:solidFill>
                <a:latin typeface="Arial" panose="020B0604020202020204" pitchFamily="34" charset="0"/>
              </a:defRPr>
            </a:lvl8pPr>
            <a:lvl9pPr marL="3886200" indent="-228600" defTabSz="977900" eaLnBrk="0" fontAlgn="base" hangingPunct="0">
              <a:spcBef>
                <a:spcPct val="0"/>
              </a:spcBef>
              <a:spcAft>
                <a:spcPct val="0"/>
              </a:spcAft>
              <a:defRPr>
                <a:solidFill>
                  <a:schemeClr val="tx1"/>
                </a:solidFill>
                <a:latin typeface="Arial" panose="020B0604020202020204" pitchFamily="34" charset="0"/>
              </a:defRPr>
            </a:lvl9pPr>
          </a:lstStyle>
          <a:p>
            <a:fld id="{19B364A3-DF62-4665-8179-6CA264710A23}" type="slidenum">
              <a:rPr lang="es-ES" smtClean="0">
                <a:solidFill>
                  <a:srgbClr val="000000"/>
                </a:solidFill>
                <a:latin typeface="Verdana" panose="020B0604030504040204" pitchFamily="34" charset="0"/>
              </a:rPr>
              <a:pPr/>
              <a:t>6</a:t>
            </a:fld>
            <a:endParaRPr lang="es-ES" smtClean="0">
              <a:solidFill>
                <a:srgbClr val="000000"/>
              </a:solidFill>
              <a:latin typeface="Verdana" panose="020B0604030504040204" pitchFamily="34" charset="0"/>
            </a:endParaRPr>
          </a:p>
        </p:txBody>
      </p:sp>
    </p:spTree>
    <p:extLst>
      <p:ext uri="{BB962C8B-B14F-4D97-AF65-F5344CB8AC3E}">
        <p14:creationId xmlns:p14="http://schemas.microsoft.com/office/powerpoint/2010/main" val="36090880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Marcador de imagen de diapositiva 1"/>
          <p:cNvSpPr>
            <a:spLocks noGrp="1" noRot="1" noChangeAspect="1" noTextEdit="1"/>
          </p:cNvSpPr>
          <p:nvPr>
            <p:ph type="sldImg"/>
          </p:nvPr>
        </p:nvSpPr>
        <p:spPr>
          <a:ln/>
        </p:spPr>
      </p:sp>
      <p:sp>
        <p:nvSpPr>
          <p:cNvPr id="17411" name="Marcador de notas 2"/>
          <p:cNvSpPr>
            <a:spLocks noGrp="1"/>
          </p:cNvSpPr>
          <p:nvPr>
            <p:ph type="body" idx="1"/>
          </p:nvPr>
        </p:nvSpPr>
        <p:spPr>
          <a:noFill/>
        </p:spPr>
        <p:txBody>
          <a:bodyPr/>
          <a:lstStyle/>
          <a:p>
            <a:endParaRPr lang="es-ES" dirty="0" smtClean="0"/>
          </a:p>
        </p:txBody>
      </p:sp>
      <p:sp>
        <p:nvSpPr>
          <p:cNvPr id="17412" name="Marcador de número de diapositiva 3"/>
          <p:cNvSpPr>
            <a:spLocks noGrp="1"/>
          </p:cNvSpPr>
          <p:nvPr>
            <p:ph type="sldNum" sz="quarter" idx="5"/>
          </p:nvPr>
        </p:nvSpPr>
        <p:spPr>
          <a:noFill/>
        </p:spPr>
        <p:txBody>
          <a:bodyPr/>
          <a:lstStyle>
            <a:lvl1pPr defTabSz="977900">
              <a:defRPr>
                <a:solidFill>
                  <a:schemeClr val="tx1"/>
                </a:solidFill>
                <a:latin typeface="Arial" panose="020B0604020202020204" pitchFamily="34" charset="0"/>
              </a:defRPr>
            </a:lvl1pPr>
            <a:lvl2pPr marL="742950" indent="-285750" defTabSz="977900">
              <a:defRPr>
                <a:solidFill>
                  <a:schemeClr val="tx1"/>
                </a:solidFill>
                <a:latin typeface="Arial" panose="020B0604020202020204" pitchFamily="34" charset="0"/>
              </a:defRPr>
            </a:lvl2pPr>
            <a:lvl3pPr marL="1143000" indent="-228600" defTabSz="977900">
              <a:defRPr>
                <a:solidFill>
                  <a:schemeClr val="tx1"/>
                </a:solidFill>
                <a:latin typeface="Arial" panose="020B0604020202020204" pitchFamily="34" charset="0"/>
              </a:defRPr>
            </a:lvl3pPr>
            <a:lvl4pPr marL="1600200" indent="-228600" defTabSz="977900">
              <a:defRPr>
                <a:solidFill>
                  <a:schemeClr val="tx1"/>
                </a:solidFill>
                <a:latin typeface="Arial" panose="020B0604020202020204" pitchFamily="34" charset="0"/>
              </a:defRPr>
            </a:lvl4pPr>
            <a:lvl5pPr marL="2057400" indent="-228600" defTabSz="977900">
              <a:defRPr>
                <a:solidFill>
                  <a:schemeClr val="tx1"/>
                </a:solidFill>
                <a:latin typeface="Arial" panose="020B0604020202020204" pitchFamily="34" charset="0"/>
              </a:defRPr>
            </a:lvl5pPr>
            <a:lvl6pPr marL="2514600" indent="-228600" defTabSz="977900" eaLnBrk="0" fontAlgn="base" hangingPunct="0">
              <a:spcBef>
                <a:spcPct val="0"/>
              </a:spcBef>
              <a:spcAft>
                <a:spcPct val="0"/>
              </a:spcAft>
              <a:defRPr>
                <a:solidFill>
                  <a:schemeClr val="tx1"/>
                </a:solidFill>
                <a:latin typeface="Arial" panose="020B0604020202020204" pitchFamily="34" charset="0"/>
              </a:defRPr>
            </a:lvl6pPr>
            <a:lvl7pPr marL="2971800" indent="-228600" defTabSz="977900" eaLnBrk="0" fontAlgn="base" hangingPunct="0">
              <a:spcBef>
                <a:spcPct val="0"/>
              </a:spcBef>
              <a:spcAft>
                <a:spcPct val="0"/>
              </a:spcAft>
              <a:defRPr>
                <a:solidFill>
                  <a:schemeClr val="tx1"/>
                </a:solidFill>
                <a:latin typeface="Arial" panose="020B0604020202020204" pitchFamily="34" charset="0"/>
              </a:defRPr>
            </a:lvl7pPr>
            <a:lvl8pPr marL="3429000" indent="-228600" defTabSz="977900" eaLnBrk="0" fontAlgn="base" hangingPunct="0">
              <a:spcBef>
                <a:spcPct val="0"/>
              </a:spcBef>
              <a:spcAft>
                <a:spcPct val="0"/>
              </a:spcAft>
              <a:defRPr>
                <a:solidFill>
                  <a:schemeClr val="tx1"/>
                </a:solidFill>
                <a:latin typeface="Arial" panose="020B0604020202020204" pitchFamily="34" charset="0"/>
              </a:defRPr>
            </a:lvl8pPr>
            <a:lvl9pPr marL="3886200" indent="-228600" defTabSz="977900" eaLnBrk="0" fontAlgn="base" hangingPunct="0">
              <a:spcBef>
                <a:spcPct val="0"/>
              </a:spcBef>
              <a:spcAft>
                <a:spcPct val="0"/>
              </a:spcAft>
              <a:defRPr>
                <a:solidFill>
                  <a:schemeClr val="tx1"/>
                </a:solidFill>
                <a:latin typeface="Arial" panose="020B0604020202020204" pitchFamily="34" charset="0"/>
              </a:defRPr>
            </a:lvl9pPr>
          </a:lstStyle>
          <a:p>
            <a:fld id="{19B364A3-DF62-4665-8179-6CA264710A23}" type="slidenum">
              <a:rPr lang="es-ES" smtClean="0">
                <a:solidFill>
                  <a:srgbClr val="000000"/>
                </a:solidFill>
                <a:latin typeface="Verdana" panose="020B0604030504040204" pitchFamily="34" charset="0"/>
              </a:rPr>
              <a:pPr/>
              <a:t>7</a:t>
            </a:fld>
            <a:endParaRPr lang="es-ES" smtClean="0">
              <a:solidFill>
                <a:srgbClr val="000000"/>
              </a:solidFill>
              <a:latin typeface="Verdana" panose="020B0604030504040204" pitchFamily="34" charset="0"/>
            </a:endParaRPr>
          </a:p>
        </p:txBody>
      </p:sp>
    </p:spTree>
    <p:extLst>
      <p:ext uri="{BB962C8B-B14F-4D97-AF65-F5344CB8AC3E}">
        <p14:creationId xmlns:p14="http://schemas.microsoft.com/office/powerpoint/2010/main" val="31528114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Marcador de imagen de diapositiva 1"/>
          <p:cNvSpPr>
            <a:spLocks noGrp="1" noRot="1" noChangeAspect="1" noTextEdit="1"/>
          </p:cNvSpPr>
          <p:nvPr>
            <p:ph type="sldImg"/>
          </p:nvPr>
        </p:nvSpPr>
        <p:spPr>
          <a:ln/>
        </p:spPr>
      </p:sp>
      <p:sp>
        <p:nvSpPr>
          <p:cNvPr id="17411" name="Marcador de notas 2"/>
          <p:cNvSpPr>
            <a:spLocks noGrp="1"/>
          </p:cNvSpPr>
          <p:nvPr>
            <p:ph type="body" idx="1"/>
          </p:nvPr>
        </p:nvSpPr>
        <p:spPr>
          <a:noFill/>
        </p:spPr>
        <p:txBody>
          <a:bodyPr/>
          <a:lstStyle/>
          <a:p>
            <a:endParaRPr lang="es-ES" dirty="0" smtClean="0"/>
          </a:p>
        </p:txBody>
      </p:sp>
      <p:sp>
        <p:nvSpPr>
          <p:cNvPr id="17412" name="Marcador de número de diapositiva 3"/>
          <p:cNvSpPr>
            <a:spLocks noGrp="1"/>
          </p:cNvSpPr>
          <p:nvPr>
            <p:ph type="sldNum" sz="quarter" idx="5"/>
          </p:nvPr>
        </p:nvSpPr>
        <p:spPr>
          <a:noFill/>
        </p:spPr>
        <p:txBody>
          <a:bodyPr/>
          <a:lstStyle>
            <a:lvl1pPr defTabSz="977900">
              <a:defRPr>
                <a:solidFill>
                  <a:schemeClr val="tx1"/>
                </a:solidFill>
                <a:latin typeface="Arial" panose="020B0604020202020204" pitchFamily="34" charset="0"/>
              </a:defRPr>
            </a:lvl1pPr>
            <a:lvl2pPr marL="742950" indent="-285750" defTabSz="977900">
              <a:defRPr>
                <a:solidFill>
                  <a:schemeClr val="tx1"/>
                </a:solidFill>
                <a:latin typeface="Arial" panose="020B0604020202020204" pitchFamily="34" charset="0"/>
              </a:defRPr>
            </a:lvl2pPr>
            <a:lvl3pPr marL="1143000" indent="-228600" defTabSz="977900">
              <a:defRPr>
                <a:solidFill>
                  <a:schemeClr val="tx1"/>
                </a:solidFill>
                <a:latin typeface="Arial" panose="020B0604020202020204" pitchFamily="34" charset="0"/>
              </a:defRPr>
            </a:lvl3pPr>
            <a:lvl4pPr marL="1600200" indent="-228600" defTabSz="977900">
              <a:defRPr>
                <a:solidFill>
                  <a:schemeClr val="tx1"/>
                </a:solidFill>
                <a:latin typeface="Arial" panose="020B0604020202020204" pitchFamily="34" charset="0"/>
              </a:defRPr>
            </a:lvl4pPr>
            <a:lvl5pPr marL="2057400" indent="-228600" defTabSz="977900">
              <a:defRPr>
                <a:solidFill>
                  <a:schemeClr val="tx1"/>
                </a:solidFill>
                <a:latin typeface="Arial" panose="020B0604020202020204" pitchFamily="34" charset="0"/>
              </a:defRPr>
            </a:lvl5pPr>
            <a:lvl6pPr marL="2514600" indent="-228600" defTabSz="977900" eaLnBrk="0" fontAlgn="base" hangingPunct="0">
              <a:spcBef>
                <a:spcPct val="0"/>
              </a:spcBef>
              <a:spcAft>
                <a:spcPct val="0"/>
              </a:spcAft>
              <a:defRPr>
                <a:solidFill>
                  <a:schemeClr val="tx1"/>
                </a:solidFill>
                <a:latin typeface="Arial" panose="020B0604020202020204" pitchFamily="34" charset="0"/>
              </a:defRPr>
            </a:lvl6pPr>
            <a:lvl7pPr marL="2971800" indent="-228600" defTabSz="977900" eaLnBrk="0" fontAlgn="base" hangingPunct="0">
              <a:spcBef>
                <a:spcPct val="0"/>
              </a:spcBef>
              <a:spcAft>
                <a:spcPct val="0"/>
              </a:spcAft>
              <a:defRPr>
                <a:solidFill>
                  <a:schemeClr val="tx1"/>
                </a:solidFill>
                <a:latin typeface="Arial" panose="020B0604020202020204" pitchFamily="34" charset="0"/>
              </a:defRPr>
            </a:lvl7pPr>
            <a:lvl8pPr marL="3429000" indent="-228600" defTabSz="977900" eaLnBrk="0" fontAlgn="base" hangingPunct="0">
              <a:spcBef>
                <a:spcPct val="0"/>
              </a:spcBef>
              <a:spcAft>
                <a:spcPct val="0"/>
              </a:spcAft>
              <a:defRPr>
                <a:solidFill>
                  <a:schemeClr val="tx1"/>
                </a:solidFill>
                <a:latin typeface="Arial" panose="020B0604020202020204" pitchFamily="34" charset="0"/>
              </a:defRPr>
            </a:lvl8pPr>
            <a:lvl9pPr marL="3886200" indent="-228600" defTabSz="977900" eaLnBrk="0" fontAlgn="base" hangingPunct="0">
              <a:spcBef>
                <a:spcPct val="0"/>
              </a:spcBef>
              <a:spcAft>
                <a:spcPct val="0"/>
              </a:spcAft>
              <a:defRPr>
                <a:solidFill>
                  <a:schemeClr val="tx1"/>
                </a:solidFill>
                <a:latin typeface="Arial" panose="020B0604020202020204" pitchFamily="34" charset="0"/>
              </a:defRPr>
            </a:lvl9pPr>
          </a:lstStyle>
          <a:p>
            <a:fld id="{19B364A3-DF62-4665-8179-6CA264710A23}" type="slidenum">
              <a:rPr lang="es-ES" smtClean="0">
                <a:solidFill>
                  <a:srgbClr val="000000"/>
                </a:solidFill>
                <a:latin typeface="Verdana" panose="020B0604030504040204" pitchFamily="34" charset="0"/>
              </a:rPr>
              <a:pPr/>
              <a:t>8</a:t>
            </a:fld>
            <a:endParaRPr lang="es-ES" smtClean="0">
              <a:solidFill>
                <a:srgbClr val="000000"/>
              </a:solidFill>
              <a:latin typeface="Verdana" panose="020B0604030504040204" pitchFamily="34" charset="0"/>
            </a:endParaRPr>
          </a:p>
        </p:txBody>
      </p:sp>
    </p:spTree>
    <p:extLst>
      <p:ext uri="{BB962C8B-B14F-4D97-AF65-F5344CB8AC3E}">
        <p14:creationId xmlns:p14="http://schemas.microsoft.com/office/powerpoint/2010/main" val="39644684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Marcador de imagen de diapositiva 1"/>
          <p:cNvSpPr>
            <a:spLocks noGrp="1" noRot="1" noChangeAspect="1" noTextEdit="1"/>
          </p:cNvSpPr>
          <p:nvPr>
            <p:ph type="sldImg"/>
          </p:nvPr>
        </p:nvSpPr>
        <p:spPr>
          <a:ln/>
        </p:spPr>
      </p:sp>
      <p:sp>
        <p:nvSpPr>
          <p:cNvPr id="19459" name="Marcador de notas 2"/>
          <p:cNvSpPr>
            <a:spLocks noGrp="1"/>
          </p:cNvSpPr>
          <p:nvPr>
            <p:ph type="body" idx="1"/>
          </p:nvPr>
        </p:nvSpPr>
        <p:spPr>
          <a:noFill/>
        </p:spPr>
        <p:txBody>
          <a:bodyPr/>
          <a:lstStyle/>
          <a:p>
            <a:r>
              <a:rPr lang="es-ES" sz="1200" b="0" i="0" u="none" strike="noStrike" kern="1200" baseline="0" dirty="0" smtClean="0">
                <a:solidFill>
                  <a:schemeClr val="tx1"/>
                </a:solidFill>
                <a:latin typeface="Arial" panose="020B0604020202020204" pitchFamily="34" charset="0"/>
                <a:ea typeface="+mn-ea"/>
                <a:cs typeface="+mn-cs"/>
              </a:rPr>
              <a:t>La </a:t>
            </a:r>
            <a:r>
              <a:rPr lang="es-ES" sz="1200" b="1" i="0" u="none" strike="noStrike" kern="1200" baseline="0" dirty="0" smtClean="0">
                <a:solidFill>
                  <a:schemeClr val="tx1"/>
                </a:solidFill>
                <a:latin typeface="Arial" panose="020B0604020202020204" pitchFamily="34" charset="0"/>
                <a:ea typeface="+mn-ea"/>
                <a:cs typeface="+mn-cs"/>
              </a:rPr>
              <a:t>biografía </a:t>
            </a:r>
            <a:r>
              <a:rPr lang="es-ES" sz="1200" b="0" i="0" u="none" strike="noStrike" kern="1200" baseline="0" dirty="0" smtClean="0">
                <a:solidFill>
                  <a:schemeClr val="tx1"/>
                </a:solidFill>
                <a:latin typeface="Arial" panose="020B0604020202020204" pitchFamily="34" charset="0"/>
                <a:ea typeface="+mn-ea"/>
                <a:cs typeface="+mn-cs"/>
              </a:rPr>
              <a:t>o </a:t>
            </a:r>
            <a:r>
              <a:rPr lang="es-ES" sz="1200" b="1" i="0" u="none" strike="noStrike" kern="1200" baseline="0" dirty="0" smtClean="0">
                <a:solidFill>
                  <a:schemeClr val="tx1"/>
                </a:solidFill>
                <a:latin typeface="Arial" panose="020B0604020202020204" pitchFamily="34" charset="0"/>
                <a:ea typeface="+mn-ea"/>
                <a:cs typeface="+mn-cs"/>
              </a:rPr>
              <a:t>historia de vida </a:t>
            </a:r>
            <a:r>
              <a:rPr lang="es-ES" sz="1200" b="0" i="0" u="none" strike="noStrike" kern="1200" baseline="0" dirty="0" smtClean="0">
                <a:solidFill>
                  <a:schemeClr val="tx1"/>
                </a:solidFill>
                <a:latin typeface="Arial" panose="020B0604020202020204" pitchFamily="34" charset="0"/>
                <a:ea typeface="+mn-ea"/>
                <a:cs typeface="+mn-cs"/>
              </a:rPr>
              <a:t>es otra forma de recolectar datos muy socorrida en la </a:t>
            </a:r>
            <a:r>
              <a:rPr lang="es-ES" sz="1200" b="0" i="0" u="none" strike="noStrike" kern="1200" baseline="0" dirty="0" err="1" smtClean="0">
                <a:solidFill>
                  <a:schemeClr val="tx1"/>
                </a:solidFill>
                <a:latin typeface="Arial" panose="020B0604020202020204" pitchFamily="34" charset="0"/>
                <a:ea typeface="+mn-ea"/>
                <a:cs typeface="+mn-cs"/>
              </a:rPr>
              <a:t>investigacion</a:t>
            </a:r>
            <a:endParaRPr lang="es-ES" sz="1200" b="0" i="0" u="none" strike="noStrike" kern="1200" baseline="0" dirty="0" smtClean="0">
              <a:solidFill>
                <a:schemeClr val="tx1"/>
              </a:solidFill>
              <a:latin typeface="Arial" panose="020B0604020202020204" pitchFamily="34" charset="0"/>
              <a:ea typeface="+mn-ea"/>
              <a:cs typeface="+mn-cs"/>
            </a:endParaRPr>
          </a:p>
          <a:p>
            <a:r>
              <a:rPr lang="es-ES" sz="1200" b="0" i="0" u="none" strike="noStrike" kern="1200" baseline="0" dirty="0" smtClean="0">
                <a:solidFill>
                  <a:schemeClr val="tx1"/>
                </a:solidFill>
                <a:latin typeface="Arial" panose="020B0604020202020204" pitchFamily="34" charset="0"/>
                <a:ea typeface="+mn-ea"/>
                <a:cs typeface="+mn-cs"/>
              </a:rPr>
              <a:t>cualitativa. Puede ser individual (un participante o un personaje </a:t>
            </a:r>
            <a:r>
              <a:rPr lang="es-ES" sz="1200" b="0" i="0" u="none" strike="noStrike" kern="1200" baseline="0" dirty="0" err="1" smtClean="0">
                <a:solidFill>
                  <a:schemeClr val="tx1"/>
                </a:solidFill>
                <a:latin typeface="Arial" panose="020B0604020202020204" pitchFamily="34" charset="0"/>
                <a:ea typeface="+mn-ea"/>
                <a:cs typeface="+mn-cs"/>
              </a:rPr>
              <a:t>historico</a:t>
            </a:r>
            <a:r>
              <a:rPr lang="es-ES" sz="1200" b="0" i="0" u="none" strike="noStrike" kern="1200" baseline="0" dirty="0" smtClean="0">
                <a:solidFill>
                  <a:schemeClr val="tx1"/>
                </a:solidFill>
                <a:latin typeface="Arial" panose="020B0604020202020204" pitchFamily="34" charset="0"/>
                <a:ea typeface="+mn-ea"/>
                <a:cs typeface="+mn-cs"/>
              </a:rPr>
              <a:t>) o colectiva (una familia,</a:t>
            </a:r>
          </a:p>
          <a:p>
            <a:r>
              <a:rPr lang="es-ES" sz="1200" b="0" i="0" u="none" strike="noStrike" kern="1200" baseline="0" dirty="0" smtClean="0">
                <a:solidFill>
                  <a:schemeClr val="tx1"/>
                </a:solidFill>
                <a:latin typeface="Arial" panose="020B0604020202020204" pitchFamily="34" charset="0"/>
                <a:ea typeface="+mn-ea"/>
                <a:cs typeface="+mn-cs"/>
              </a:rPr>
              <a:t>un grupo de personas que vivieron durante un periodo y que compartieron rasgos y vivencias).</a:t>
            </a:r>
            <a:endParaRPr lang="es-ES" dirty="0" smtClean="0"/>
          </a:p>
        </p:txBody>
      </p:sp>
      <p:sp>
        <p:nvSpPr>
          <p:cNvPr id="19460" name="Marcador de número de diapositiva 3"/>
          <p:cNvSpPr>
            <a:spLocks noGrp="1"/>
          </p:cNvSpPr>
          <p:nvPr>
            <p:ph type="sldNum" sz="quarter" idx="5"/>
          </p:nvPr>
        </p:nvSpPr>
        <p:spPr>
          <a:noFill/>
        </p:spPr>
        <p:txBody>
          <a:bodyPr/>
          <a:lstStyle>
            <a:lvl1pPr defTabSz="977900">
              <a:defRPr>
                <a:solidFill>
                  <a:schemeClr val="tx1"/>
                </a:solidFill>
                <a:latin typeface="Arial" panose="020B0604020202020204" pitchFamily="34" charset="0"/>
              </a:defRPr>
            </a:lvl1pPr>
            <a:lvl2pPr marL="742950" indent="-285750" defTabSz="977900">
              <a:defRPr>
                <a:solidFill>
                  <a:schemeClr val="tx1"/>
                </a:solidFill>
                <a:latin typeface="Arial" panose="020B0604020202020204" pitchFamily="34" charset="0"/>
              </a:defRPr>
            </a:lvl2pPr>
            <a:lvl3pPr marL="1143000" indent="-228600" defTabSz="977900">
              <a:defRPr>
                <a:solidFill>
                  <a:schemeClr val="tx1"/>
                </a:solidFill>
                <a:latin typeface="Arial" panose="020B0604020202020204" pitchFamily="34" charset="0"/>
              </a:defRPr>
            </a:lvl3pPr>
            <a:lvl4pPr marL="1600200" indent="-228600" defTabSz="977900">
              <a:defRPr>
                <a:solidFill>
                  <a:schemeClr val="tx1"/>
                </a:solidFill>
                <a:latin typeface="Arial" panose="020B0604020202020204" pitchFamily="34" charset="0"/>
              </a:defRPr>
            </a:lvl4pPr>
            <a:lvl5pPr marL="2057400" indent="-228600" defTabSz="977900">
              <a:defRPr>
                <a:solidFill>
                  <a:schemeClr val="tx1"/>
                </a:solidFill>
                <a:latin typeface="Arial" panose="020B0604020202020204" pitchFamily="34" charset="0"/>
              </a:defRPr>
            </a:lvl5pPr>
            <a:lvl6pPr marL="2514600" indent="-228600" defTabSz="977900" eaLnBrk="0" fontAlgn="base" hangingPunct="0">
              <a:spcBef>
                <a:spcPct val="0"/>
              </a:spcBef>
              <a:spcAft>
                <a:spcPct val="0"/>
              </a:spcAft>
              <a:defRPr>
                <a:solidFill>
                  <a:schemeClr val="tx1"/>
                </a:solidFill>
                <a:latin typeface="Arial" panose="020B0604020202020204" pitchFamily="34" charset="0"/>
              </a:defRPr>
            </a:lvl6pPr>
            <a:lvl7pPr marL="2971800" indent="-228600" defTabSz="977900" eaLnBrk="0" fontAlgn="base" hangingPunct="0">
              <a:spcBef>
                <a:spcPct val="0"/>
              </a:spcBef>
              <a:spcAft>
                <a:spcPct val="0"/>
              </a:spcAft>
              <a:defRPr>
                <a:solidFill>
                  <a:schemeClr val="tx1"/>
                </a:solidFill>
                <a:latin typeface="Arial" panose="020B0604020202020204" pitchFamily="34" charset="0"/>
              </a:defRPr>
            </a:lvl7pPr>
            <a:lvl8pPr marL="3429000" indent="-228600" defTabSz="977900" eaLnBrk="0" fontAlgn="base" hangingPunct="0">
              <a:spcBef>
                <a:spcPct val="0"/>
              </a:spcBef>
              <a:spcAft>
                <a:spcPct val="0"/>
              </a:spcAft>
              <a:defRPr>
                <a:solidFill>
                  <a:schemeClr val="tx1"/>
                </a:solidFill>
                <a:latin typeface="Arial" panose="020B0604020202020204" pitchFamily="34" charset="0"/>
              </a:defRPr>
            </a:lvl8pPr>
            <a:lvl9pPr marL="3886200" indent="-228600" defTabSz="977900" eaLnBrk="0" fontAlgn="base" hangingPunct="0">
              <a:spcBef>
                <a:spcPct val="0"/>
              </a:spcBef>
              <a:spcAft>
                <a:spcPct val="0"/>
              </a:spcAft>
              <a:defRPr>
                <a:solidFill>
                  <a:schemeClr val="tx1"/>
                </a:solidFill>
                <a:latin typeface="Arial" panose="020B0604020202020204" pitchFamily="34" charset="0"/>
              </a:defRPr>
            </a:lvl9pPr>
          </a:lstStyle>
          <a:p>
            <a:fld id="{3A73BF3E-DC17-4DA1-91ED-8C99B442B309}" type="slidenum">
              <a:rPr lang="es-ES" smtClean="0">
                <a:latin typeface="Verdana" panose="020B0604030504040204" pitchFamily="34" charset="0"/>
              </a:rPr>
              <a:pPr/>
              <a:t>11</a:t>
            </a:fld>
            <a:endParaRPr lang="es-ES" smtClean="0">
              <a:latin typeface="Verdana" panose="020B0604030504040204" pitchFamily="34" charset="0"/>
            </a:endParaRPr>
          </a:p>
        </p:txBody>
      </p:sp>
    </p:spTree>
    <p:extLst>
      <p:ext uri="{BB962C8B-B14F-4D97-AF65-F5344CB8AC3E}">
        <p14:creationId xmlns:p14="http://schemas.microsoft.com/office/powerpoint/2010/main" val="16139489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Marcador de imagen de diapositiva 1"/>
          <p:cNvSpPr>
            <a:spLocks noGrp="1" noRot="1" noChangeAspect="1" noTextEdit="1"/>
          </p:cNvSpPr>
          <p:nvPr>
            <p:ph type="sldImg"/>
          </p:nvPr>
        </p:nvSpPr>
        <p:spPr>
          <a:ln/>
        </p:spPr>
      </p:sp>
      <p:sp>
        <p:nvSpPr>
          <p:cNvPr id="19459" name="Marcador de notas 2"/>
          <p:cNvSpPr>
            <a:spLocks noGrp="1"/>
          </p:cNvSpPr>
          <p:nvPr>
            <p:ph type="body" idx="1"/>
          </p:nvPr>
        </p:nvSpPr>
        <p:spPr>
          <a:noFill/>
        </p:spPr>
        <p:txBody>
          <a:bodyPr/>
          <a:lstStyle/>
          <a:p>
            <a:endParaRPr lang="es-ES" dirty="0" smtClean="0"/>
          </a:p>
        </p:txBody>
      </p:sp>
      <p:sp>
        <p:nvSpPr>
          <p:cNvPr id="19460" name="Marcador de número de diapositiva 3"/>
          <p:cNvSpPr>
            <a:spLocks noGrp="1"/>
          </p:cNvSpPr>
          <p:nvPr>
            <p:ph type="sldNum" sz="quarter" idx="5"/>
          </p:nvPr>
        </p:nvSpPr>
        <p:spPr>
          <a:noFill/>
        </p:spPr>
        <p:txBody>
          <a:bodyPr/>
          <a:lstStyle>
            <a:lvl1pPr defTabSz="977900">
              <a:defRPr>
                <a:solidFill>
                  <a:schemeClr val="tx1"/>
                </a:solidFill>
                <a:latin typeface="Arial" panose="020B0604020202020204" pitchFamily="34" charset="0"/>
              </a:defRPr>
            </a:lvl1pPr>
            <a:lvl2pPr marL="742950" indent="-285750" defTabSz="977900">
              <a:defRPr>
                <a:solidFill>
                  <a:schemeClr val="tx1"/>
                </a:solidFill>
                <a:latin typeface="Arial" panose="020B0604020202020204" pitchFamily="34" charset="0"/>
              </a:defRPr>
            </a:lvl2pPr>
            <a:lvl3pPr marL="1143000" indent="-228600" defTabSz="977900">
              <a:defRPr>
                <a:solidFill>
                  <a:schemeClr val="tx1"/>
                </a:solidFill>
                <a:latin typeface="Arial" panose="020B0604020202020204" pitchFamily="34" charset="0"/>
              </a:defRPr>
            </a:lvl3pPr>
            <a:lvl4pPr marL="1600200" indent="-228600" defTabSz="977900">
              <a:defRPr>
                <a:solidFill>
                  <a:schemeClr val="tx1"/>
                </a:solidFill>
                <a:latin typeface="Arial" panose="020B0604020202020204" pitchFamily="34" charset="0"/>
              </a:defRPr>
            </a:lvl4pPr>
            <a:lvl5pPr marL="2057400" indent="-228600" defTabSz="977900">
              <a:defRPr>
                <a:solidFill>
                  <a:schemeClr val="tx1"/>
                </a:solidFill>
                <a:latin typeface="Arial" panose="020B0604020202020204" pitchFamily="34" charset="0"/>
              </a:defRPr>
            </a:lvl5pPr>
            <a:lvl6pPr marL="2514600" indent="-228600" defTabSz="977900" eaLnBrk="0" fontAlgn="base" hangingPunct="0">
              <a:spcBef>
                <a:spcPct val="0"/>
              </a:spcBef>
              <a:spcAft>
                <a:spcPct val="0"/>
              </a:spcAft>
              <a:defRPr>
                <a:solidFill>
                  <a:schemeClr val="tx1"/>
                </a:solidFill>
                <a:latin typeface="Arial" panose="020B0604020202020204" pitchFamily="34" charset="0"/>
              </a:defRPr>
            </a:lvl6pPr>
            <a:lvl7pPr marL="2971800" indent="-228600" defTabSz="977900" eaLnBrk="0" fontAlgn="base" hangingPunct="0">
              <a:spcBef>
                <a:spcPct val="0"/>
              </a:spcBef>
              <a:spcAft>
                <a:spcPct val="0"/>
              </a:spcAft>
              <a:defRPr>
                <a:solidFill>
                  <a:schemeClr val="tx1"/>
                </a:solidFill>
                <a:latin typeface="Arial" panose="020B0604020202020204" pitchFamily="34" charset="0"/>
              </a:defRPr>
            </a:lvl7pPr>
            <a:lvl8pPr marL="3429000" indent="-228600" defTabSz="977900" eaLnBrk="0" fontAlgn="base" hangingPunct="0">
              <a:spcBef>
                <a:spcPct val="0"/>
              </a:spcBef>
              <a:spcAft>
                <a:spcPct val="0"/>
              </a:spcAft>
              <a:defRPr>
                <a:solidFill>
                  <a:schemeClr val="tx1"/>
                </a:solidFill>
                <a:latin typeface="Arial" panose="020B0604020202020204" pitchFamily="34" charset="0"/>
              </a:defRPr>
            </a:lvl8pPr>
            <a:lvl9pPr marL="3886200" indent="-228600" defTabSz="977900" eaLnBrk="0" fontAlgn="base" hangingPunct="0">
              <a:spcBef>
                <a:spcPct val="0"/>
              </a:spcBef>
              <a:spcAft>
                <a:spcPct val="0"/>
              </a:spcAft>
              <a:defRPr>
                <a:solidFill>
                  <a:schemeClr val="tx1"/>
                </a:solidFill>
                <a:latin typeface="Arial" panose="020B0604020202020204" pitchFamily="34" charset="0"/>
              </a:defRPr>
            </a:lvl9pPr>
          </a:lstStyle>
          <a:p>
            <a:fld id="{3A73BF3E-DC17-4DA1-91ED-8C99B442B309}" type="slidenum">
              <a:rPr lang="es-ES" smtClean="0">
                <a:latin typeface="Verdana" panose="020B0604030504040204" pitchFamily="34" charset="0"/>
              </a:rPr>
              <a:pPr/>
              <a:t>12</a:t>
            </a:fld>
            <a:endParaRPr lang="es-ES" smtClean="0">
              <a:latin typeface="Verdana" panose="020B0604030504040204" pitchFamily="34" charset="0"/>
            </a:endParaRPr>
          </a:p>
        </p:txBody>
      </p:sp>
    </p:spTree>
    <p:extLst>
      <p:ext uri="{BB962C8B-B14F-4D97-AF65-F5344CB8AC3E}">
        <p14:creationId xmlns:p14="http://schemas.microsoft.com/office/powerpoint/2010/main" val="3871566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lvl1pPr>
              <a:defRPr/>
            </a:lvl1pPr>
          </a:lstStyle>
          <a:p>
            <a:pPr>
              <a:defRPr/>
            </a:pPr>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95DF52F8-3F25-47AD-A9E4-60D66C4D5822}" type="slidenum">
              <a:rPr lang="es-ES"/>
              <a:pPr>
                <a:defRPr/>
              </a:pPr>
              <a:t>‹Nº›</a:t>
            </a:fld>
            <a:endParaRPr lang="es-ES"/>
          </a:p>
        </p:txBody>
      </p:sp>
    </p:spTree>
    <p:extLst>
      <p:ext uri="{BB962C8B-B14F-4D97-AF65-F5344CB8AC3E}">
        <p14:creationId xmlns:p14="http://schemas.microsoft.com/office/powerpoint/2010/main" val="3558629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noProof="0" smtClean="0"/>
              <a:t>Haga clic en el icono para agregar una imagen</a:t>
            </a:r>
            <a:endParaRPr lang="en-US" noProof="0"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3"/>
          <p:cNvSpPr>
            <a:spLocks noGrp="1"/>
          </p:cNvSpPr>
          <p:nvPr>
            <p:ph type="dt" sz="half" idx="10"/>
          </p:nvPr>
        </p:nvSpPr>
        <p:spPr/>
        <p:txBody>
          <a:bodyPr/>
          <a:lstStyle>
            <a:lvl1pPr>
              <a:defRPr/>
            </a:lvl1pPr>
          </a:lstStyle>
          <a:p>
            <a:pPr>
              <a:defRPr/>
            </a:pPr>
            <a:endParaRPr lang="es-ES"/>
          </a:p>
        </p:txBody>
      </p:sp>
      <p:sp>
        <p:nvSpPr>
          <p:cNvPr id="6" name="Footer Placeholder 4"/>
          <p:cNvSpPr>
            <a:spLocks noGrp="1"/>
          </p:cNvSpPr>
          <p:nvPr>
            <p:ph type="ftr" sz="quarter" idx="11"/>
          </p:nvPr>
        </p:nvSpPr>
        <p:spPr/>
        <p:txBody>
          <a:bodyPr/>
          <a:lstStyle>
            <a:lvl1pPr>
              <a:defRPr/>
            </a:lvl1pPr>
          </a:lstStyle>
          <a:p>
            <a:pPr>
              <a:defRPr/>
            </a:pPr>
            <a:endParaRPr lang="es-ES"/>
          </a:p>
        </p:txBody>
      </p:sp>
      <p:sp>
        <p:nvSpPr>
          <p:cNvPr id="7" name="Slide Number Placeholder 5"/>
          <p:cNvSpPr>
            <a:spLocks noGrp="1"/>
          </p:cNvSpPr>
          <p:nvPr>
            <p:ph type="sldNum" sz="quarter" idx="12"/>
          </p:nvPr>
        </p:nvSpPr>
        <p:spPr/>
        <p:txBody>
          <a:bodyPr/>
          <a:lstStyle>
            <a:lvl1pPr>
              <a:defRPr/>
            </a:lvl1pPr>
          </a:lstStyle>
          <a:p>
            <a:pPr>
              <a:defRPr/>
            </a:pPr>
            <a:fld id="{DBEAA94C-87AF-42A6-BFD3-D589514693C5}" type="slidenum">
              <a:rPr lang="es-ES"/>
              <a:pPr>
                <a:defRPr/>
              </a:pPr>
              <a:t>‹Nº›</a:t>
            </a:fld>
            <a:endParaRPr lang="es-ES"/>
          </a:p>
        </p:txBody>
      </p:sp>
    </p:spTree>
    <p:extLst>
      <p:ext uri="{BB962C8B-B14F-4D97-AF65-F5344CB8AC3E}">
        <p14:creationId xmlns:p14="http://schemas.microsoft.com/office/powerpoint/2010/main" val="125565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lvl1pPr>
              <a:defRPr/>
            </a:lvl1pPr>
          </a:lstStyle>
          <a:p>
            <a:pPr>
              <a:defRPr/>
            </a:pPr>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60592594-8146-44E1-9200-EFAFA5FA8327}" type="slidenum">
              <a:rPr lang="es-ES"/>
              <a:pPr>
                <a:defRPr/>
              </a:pPr>
              <a:t>‹Nº›</a:t>
            </a:fld>
            <a:endParaRPr lang="es-ES"/>
          </a:p>
        </p:txBody>
      </p:sp>
    </p:spTree>
    <p:extLst>
      <p:ext uri="{BB962C8B-B14F-4D97-AF65-F5344CB8AC3E}">
        <p14:creationId xmlns:p14="http://schemas.microsoft.com/office/powerpoint/2010/main" val="37949745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5" name="TextBox 11"/>
          <p:cNvSpPr txBox="1"/>
          <p:nvPr/>
        </p:nvSpPr>
        <p:spPr>
          <a:xfrm>
            <a:off x="898525" y="971550"/>
            <a:ext cx="801688" cy="1970088"/>
          </a:xfrm>
          <a:prstGeom prst="rect">
            <a:avLst/>
          </a:prstGeom>
          <a:noFill/>
        </p:spPr>
        <p:txBody>
          <a:bodyPr>
            <a:spAutoFit/>
          </a:bodyPr>
          <a:lstStyle>
            <a:defPPr>
              <a:defRPr lang="en-US"/>
            </a:defPPr>
            <a:lvl1pPr algn="r">
              <a:defRPr sz="12200" b="0" i="0">
                <a:solidFill>
                  <a:schemeClr val="bg2">
                    <a:lumMod val="40000"/>
                    <a:lumOff val="60000"/>
                  </a:schemeClr>
                </a:solidFill>
                <a:latin typeface="Arial"/>
                <a:ea typeface="+mj-ea"/>
                <a:cs typeface="+mj-cs"/>
              </a:defRPr>
            </a:lvl1pPr>
          </a:lstStyle>
          <a:p>
            <a:pPr>
              <a:defRPr/>
            </a:pPr>
            <a:r>
              <a:rPr lang="en-US" dirty="0"/>
              <a:t>“</a:t>
            </a:r>
          </a:p>
        </p:txBody>
      </p:sp>
      <p:sp>
        <p:nvSpPr>
          <p:cNvPr id="6" name="TextBox 14"/>
          <p:cNvSpPr txBox="1"/>
          <p:nvPr/>
        </p:nvSpPr>
        <p:spPr>
          <a:xfrm>
            <a:off x="9329738" y="2613025"/>
            <a:ext cx="803275" cy="1970088"/>
          </a:xfrm>
          <a:prstGeom prst="rect">
            <a:avLst/>
          </a:prstGeom>
          <a:noFill/>
        </p:spPr>
        <p:txBody>
          <a:bodyPr>
            <a:spAutoFit/>
          </a:bodyPr>
          <a:lstStyle>
            <a:defPPr>
              <a:defRPr lang="en-US"/>
            </a:defPPr>
            <a:lvl1pPr algn="r">
              <a:defRPr sz="12200" b="0" i="0">
                <a:solidFill>
                  <a:schemeClr val="bg2">
                    <a:lumMod val="40000"/>
                    <a:lumOff val="60000"/>
                  </a:schemeClr>
                </a:solidFill>
                <a:latin typeface="Arial"/>
                <a:ea typeface="+mj-ea"/>
                <a:cs typeface="+mj-cs"/>
              </a:defRPr>
            </a:lvl1pPr>
          </a:lstStyle>
          <a:p>
            <a:pPr>
              <a:defRPr/>
            </a:pPr>
            <a:r>
              <a:rPr lang="en-US" dirty="0"/>
              <a:t>”</a:t>
            </a:r>
          </a:p>
        </p:txBody>
      </p:sp>
      <p:sp>
        <p:nvSpPr>
          <p:cNvPr id="2" name="Title 1"/>
          <p:cNvSpPr>
            <a:spLocks noGrp="1"/>
          </p:cNvSpPr>
          <p:nvPr>
            <p:ph type="title"/>
          </p:nvPr>
        </p:nvSpPr>
        <p:spPr>
          <a:xfrm>
            <a:off x="1574801" y="1447800"/>
            <a:ext cx="7999315" cy="2323374"/>
          </a:xfrm>
        </p:spPr>
        <p:txBody>
          <a:bodyPr/>
          <a:lstStyle>
            <a:lvl1pPr>
              <a:defRPr sz="4800"/>
            </a:lvl1pPr>
          </a:lstStyle>
          <a:p>
            <a:r>
              <a:rPr lang="es-ES" smtClean="0"/>
              <a:t>Haga clic para modificar el estilo de título del patrón</a:t>
            </a:r>
            <a:endParaRPr lang="en-US" dirty="0"/>
          </a:p>
        </p:txBody>
      </p:sp>
      <p:sp>
        <p:nvSpPr>
          <p:cNvPr id="11" name="Text Placeholder 3"/>
          <p:cNvSpPr>
            <a:spLocks noGrp="1"/>
          </p:cNvSpPr>
          <p:nvPr>
            <p:ph type="body" sz="half" idx="14"/>
          </p:nvPr>
        </p:nvSpPr>
        <p:spPr>
          <a:xfrm>
            <a:off x="1930400" y="3771174"/>
            <a:ext cx="7279649" cy="342174"/>
          </a:xfrm>
        </p:spPr>
        <p:txBody>
          <a:bodyPr rtlCol="0">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7" name="Date Placeholder 3"/>
          <p:cNvSpPr>
            <a:spLocks noGrp="1"/>
          </p:cNvSpPr>
          <p:nvPr>
            <p:ph type="dt" sz="half" idx="15"/>
          </p:nvPr>
        </p:nvSpPr>
        <p:spPr/>
        <p:txBody>
          <a:bodyPr/>
          <a:lstStyle>
            <a:lvl1pPr>
              <a:defRPr/>
            </a:lvl1pPr>
          </a:lstStyle>
          <a:p>
            <a:pPr>
              <a:defRPr/>
            </a:pPr>
            <a:endParaRPr lang="es-ES"/>
          </a:p>
        </p:txBody>
      </p:sp>
      <p:sp>
        <p:nvSpPr>
          <p:cNvPr id="8" name="Footer Placeholder 4"/>
          <p:cNvSpPr>
            <a:spLocks noGrp="1"/>
          </p:cNvSpPr>
          <p:nvPr>
            <p:ph type="ftr" sz="quarter" idx="16"/>
          </p:nvPr>
        </p:nvSpPr>
        <p:spPr/>
        <p:txBody>
          <a:bodyPr/>
          <a:lstStyle>
            <a:lvl1pPr>
              <a:defRPr/>
            </a:lvl1pPr>
          </a:lstStyle>
          <a:p>
            <a:pPr>
              <a:defRPr/>
            </a:pPr>
            <a:endParaRPr lang="es-ES"/>
          </a:p>
        </p:txBody>
      </p:sp>
      <p:sp>
        <p:nvSpPr>
          <p:cNvPr id="9" name="Slide Number Placeholder 5"/>
          <p:cNvSpPr>
            <a:spLocks noGrp="1"/>
          </p:cNvSpPr>
          <p:nvPr>
            <p:ph type="sldNum" sz="quarter" idx="17"/>
          </p:nvPr>
        </p:nvSpPr>
        <p:spPr/>
        <p:txBody>
          <a:bodyPr/>
          <a:lstStyle>
            <a:lvl1pPr>
              <a:defRPr/>
            </a:lvl1pPr>
          </a:lstStyle>
          <a:p>
            <a:pPr>
              <a:defRPr/>
            </a:pPr>
            <a:fld id="{C1999227-8720-4A36-A311-1C057C6152BB}" type="slidenum">
              <a:rPr lang="es-ES"/>
              <a:pPr>
                <a:defRPr/>
              </a:pPr>
              <a:t>‹Nº›</a:t>
            </a:fld>
            <a:endParaRPr lang="es-ES"/>
          </a:p>
        </p:txBody>
      </p:sp>
    </p:spTree>
    <p:extLst>
      <p:ext uri="{BB962C8B-B14F-4D97-AF65-F5344CB8AC3E}">
        <p14:creationId xmlns:p14="http://schemas.microsoft.com/office/powerpoint/2010/main" val="20025452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lvl1pPr>
              <a:defRPr/>
            </a:lvl1pPr>
          </a:lstStyle>
          <a:p>
            <a:pPr>
              <a:defRPr/>
            </a:pPr>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EEC45FC7-57CB-4A07-84C3-6BB7FE8BFBD5}" type="slidenum">
              <a:rPr lang="es-ES"/>
              <a:pPr>
                <a:defRPr/>
              </a:pPr>
              <a:t>‹Nº›</a:t>
            </a:fld>
            <a:endParaRPr lang="es-ES"/>
          </a:p>
        </p:txBody>
      </p:sp>
    </p:spTree>
    <p:extLst>
      <p:ext uri="{BB962C8B-B14F-4D97-AF65-F5344CB8AC3E}">
        <p14:creationId xmlns:p14="http://schemas.microsoft.com/office/powerpoint/2010/main" val="33281195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cxnSp>
        <p:nvCxnSpPr>
          <p:cNvPr id="9" name="Straight Connector 16"/>
          <p:cNvCxnSpPr/>
          <p:nvPr/>
        </p:nvCxnSpPr>
        <p:spPr>
          <a:xfrm>
            <a:off x="3725863"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17"/>
          <p:cNvCxnSpPr/>
          <p:nvPr/>
        </p:nvCxnSpPr>
        <p:spPr>
          <a:xfrm>
            <a:off x="6962775" y="2133600"/>
            <a:ext cx="0" cy="3967163"/>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6" name="Text Placeholder 3"/>
          <p:cNvSpPr>
            <a:spLocks noGrp="1"/>
          </p:cNvSpPr>
          <p:nvPr>
            <p:ph type="body" sz="half" idx="15"/>
          </p:nvPr>
        </p:nvSpPr>
        <p:spPr>
          <a:xfrm>
            <a:off x="652463" y="2667000"/>
            <a:ext cx="2927350" cy="3589338"/>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9" name="Text Placeholder 3"/>
          <p:cNvSpPr>
            <a:spLocks noGrp="1"/>
          </p:cNvSpPr>
          <p:nvPr>
            <p:ph type="body" sz="half" idx="16"/>
          </p:nvPr>
        </p:nvSpPr>
        <p:spPr>
          <a:xfrm>
            <a:off x="3873106" y="2667000"/>
            <a:ext cx="2946794" cy="3589338"/>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Text Placeholder 3"/>
          <p:cNvSpPr>
            <a:spLocks noGrp="1"/>
          </p:cNvSpPr>
          <p:nvPr>
            <p:ph type="body" sz="half" idx="17"/>
          </p:nvPr>
        </p:nvSpPr>
        <p:spPr>
          <a:xfrm>
            <a:off x="7124700" y="2667000"/>
            <a:ext cx="2932113" cy="3589338"/>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1" name="Date Placeholder 3"/>
          <p:cNvSpPr>
            <a:spLocks noGrp="1"/>
          </p:cNvSpPr>
          <p:nvPr>
            <p:ph type="dt" sz="half" idx="18"/>
          </p:nvPr>
        </p:nvSpPr>
        <p:spPr/>
        <p:txBody>
          <a:bodyPr/>
          <a:lstStyle>
            <a:lvl1pPr>
              <a:defRPr/>
            </a:lvl1pPr>
          </a:lstStyle>
          <a:p>
            <a:pPr>
              <a:defRPr/>
            </a:pPr>
            <a:endParaRPr lang="es-ES"/>
          </a:p>
        </p:txBody>
      </p:sp>
      <p:sp>
        <p:nvSpPr>
          <p:cNvPr id="12" name="Footer Placeholder 4"/>
          <p:cNvSpPr>
            <a:spLocks noGrp="1"/>
          </p:cNvSpPr>
          <p:nvPr>
            <p:ph type="ftr" sz="quarter" idx="19"/>
          </p:nvPr>
        </p:nvSpPr>
        <p:spPr/>
        <p:txBody>
          <a:bodyPr/>
          <a:lstStyle>
            <a:lvl1pPr>
              <a:defRPr/>
            </a:lvl1pPr>
          </a:lstStyle>
          <a:p>
            <a:pPr>
              <a:defRPr/>
            </a:pPr>
            <a:endParaRPr lang="es-ES"/>
          </a:p>
        </p:txBody>
      </p:sp>
      <p:sp>
        <p:nvSpPr>
          <p:cNvPr id="13" name="Slide Number Placeholder 5"/>
          <p:cNvSpPr>
            <a:spLocks noGrp="1"/>
          </p:cNvSpPr>
          <p:nvPr>
            <p:ph type="sldNum" sz="quarter" idx="20"/>
          </p:nvPr>
        </p:nvSpPr>
        <p:spPr/>
        <p:txBody>
          <a:bodyPr/>
          <a:lstStyle>
            <a:lvl1pPr>
              <a:defRPr/>
            </a:lvl1pPr>
          </a:lstStyle>
          <a:p>
            <a:pPr>
              <a:defRPr/>
            </a:pPr>
            <a:fld id="{F29AB523-D6BB-4C06-955A-A8929B0FAED2}" type="slidenum">
              <a:rPr lang="es-ES"/>
              <a:pPr>
                <a:defRPr/>
              </a:pPr>
              <a:t>‹Nº›</a:t>
            </a:fld>
            <a:endParaRPr lang="es-ES"/>
          </a:p>
        </p:txBody>
      </p:sp>
    </p:spTree>
    <p:extLst>
      <p:ext uri="{BB962C8B-B14F-4D97-AF65-F5344CB8AC3E}">
        <p14:creationId xmlns:p14="http://schemas.microsoft.com/office/powerpoint/2010/main" val="15356053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cxnSp>
        <p:nvCxnSpPr>
          <p:cNvPr id="12" name="Straight Connector 18"/>
          <p:cNvCxnSpPr/>
          <p:nvPr/>
        </p:nvCxnSpPr>
        <p:spPr>
          <a:xfrm>
            <a:off x="3725863"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9"/>
          <p:cNvCxnSpPr/>
          <p:nvPr/>
        </p:nvCxnSpPr>
        <p:spPr>
          <a:xfrm>
            <a:off x="6962775" y="2133600"/>
            <a:ext cx="0" cy="3967163"/>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noProof="0" smtClean="0"/>
              <a:t>Haga clic en el icono para agregar una imagen</a:t>
            </a:r>
            <a:endParaRPr lang="en-US" noProof="0" dirty="0"/>
          </a:p>
        </p:txBody>
      </p:sp>
      <p:sp>
        <p:nvSpPr>
          <p:cNvPr id="22" name="Text Placeholder 3"/>
          <p:cNvSpPr>
            <a:spLocks noGrp="1"/>
          </p:cNvSpPr>
          <p:nvPr>
            <p:ph type="body" sz="half" idx="18"/>
          </p:nvPr>
        </p:nvSpPr>
        <p:spPr>
          <a:xfrm>
            <a:off x="652463" y="4827211"/>
            <a:ext cx="2940050" cy="65918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noProof="0" smtClean="0"/>
              <a:t>Haga clic en el icono para agregar una imagen</a:t>
            </a:r>
            <a:endParaRPr lang="en-US" noProof="0" dirty="0"/>
          </a:p>
        </p:txBody>
      </p:sp>
      <p:sp>
        <p:nvSpPr>
          <p:cNvPr id="23" name="Text Placeholder 3"/>
          <p:cNvSpPr>
            <a:spLocks noGrp="1"/>
          </p:cNvSpPr>
          <p:nvPr>
            <p:ph type="body" sz="half" idx="19"/>
          </p:nvPr>
        </p:nvSpPr>
        <p:spPr>
          <a:xfrm>
            <a:off x="3888022" y="4827210"/>
            <a:ext cx="2934406" cy="65918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noProof="0" smtClean="0"/>
              <a:t>Haga clic en el icono para agregar una imagen</a:t>
            </a:r>
            <a:endParaRPr lang="en-US" noProof="0" dirty="0"/>
          </a:p>
        </p:txBody>
      </p:sp>
      <p:sp>
        <p:nvSpPr>
          <p:cNvPr id="24" name="Text Placeholder 3"/>
          <p:cNvSpPr>
            <a:spLocks noGrp="1"/>
          </p:cNvSpPr>
          <p:nvPr>
            <p:ph type="body" sz="half" idx="20"/>
          </p:nvPr>
        </p:nvSpPr>
        <p:spPr>
          <a:xfrm>
            <a:off x="7124575" y="4827208"/>
            <a:ext cx="2935997" cy="65918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5" name="Date Placeholder 3"/>
          <p:cNvSpPr>
            <a:spLocks noGrp="1"/>
          </p:cNvSpPr>
          <p:nvPr>
            <p:ph type="dt" sz="half" idx="23"/>
          </p:nvPr>
        </p:nvSpPr>
        <p:spPr/>
        <p:txBody>
          <a:bodyPr/>
          <a:lstStyle>
            <a:lvl1pPr>
              <a:defRPr/>
            </a:lvl1pPr>
          </a:lstStyle>
          <a:p>
            <a:pPr>
              <a:defRPr/>
            </a:pPr>
            <a:endParaRPr lang="es-ES"/>
          </a:p>
        </p:txBody>
      </p:sp>
      <p:sp>
        <p:nvSpPr>
          <p:cNvPr id="16" name="Footer Placeholder 4"/>
          <p:cNvSpPr>
            <a:spLocks noGrp="1"/>
          </p:cNvSpPr>
          <p:nvPr>
            <p:ph type="ftr" sz="quarter" idx="24"/>
          </p:nvPr>
        </p:nvSpPr>
        <p:spPr/>
        <p:txBody>
          <a:bodyPr/>
          <a:lstStyle>
            <a:lvl1pPr>
              <a:defRPr/>
            </a:lvl1pPr>
          </a:lstStyle>
          <a:p>
            <a:pPr>
              <a:defRPr/>
            </a:pPr>
            <a:endParaRPr lang="es-ES"/>
          </a:p>
        </p:txBody>
      </p:sp>
      <p:sp>
        <p:nvSpPr>
          <p:cNvPr id="17" name="Slide Number Placeholder 5"/>
          <p:cNvSpPr>
            <a:spLocks noGrp="1"/>
          </p:cNvSpPr>
          <p:nvPr>
            <p:ph type="sldNum" sz="quarter" idx="25"/>
          </p:nvPr>
        </p:nvSpPr>
        <p:spPr/>
        <p:txBody>
          <a:bodyPr/>
          <a:lstStyle>
            <a:lvl1pPr>
              <a:defRPr/>
            </a:lvl1pPr>
          </a:lstStyle>
          <a:p>
            <a:pPr>
              <a:defRPr/>
            </a:pPr>
            <a:fld id="{180CEEF6-F5D9-4A9C-A1D8-F265666E45B0}" type="slidenum">
              <a:rPr lang="es-ES"/>
              <a:pPr>
                <a:defRPr/>
              </a:pPr>
              <a:t>‹Nº›</a:t>
            </a:fld>
            <a:endParaRPr lang="es-ES"/>
          </a:p>
        </p:txBody>
      </p:sp>
    </p:spTree>
    <p:extLst>
      <p:ext uri="{BB962C8B-B14F-4D97-AF65-F5344CB8AC3E}">
        <p14:creationId xmlns:p14="http://schemas.microsoft.com/office/powerpoint/2010/main" val="40223718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007AC1FF-9968-4589-A251-EFB34D5EAA98}" type="slidenum">
              <a:rPr lang="es-ES"/>
              <a:pPr>
                <a:defRPr/>
              </a:pPr>
              <a:t>‹Nº›</a:t>
            </a:fld>
            <a:endParaRPr lang="es-ES"/>
          </a:p>
        </p:txBody>
      </p:sp>
    </p:spTree>
    <p:extLst>
      <p:ext uri="{BB962C8B-B14F-4D97-AF65-F5344CB8AC3E}">
        <p14:creationId xmlns:p14="http://schemas.microsoft.com/office/powerpoint/2010/main" val="35068262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32BDE856-467C-43CD-B5E6-6A80DFBD0470}" type="slidenum">
              <a:rPr lang="es-ES"/>
              <a:pPr>
                <a:defRPr/>
              </a:pPr>
              <a:t>‹Nº›</a:t>
            </a:fld>
            <a:endParaRPr lang="es-ES"/>
          </a:p>
        </p:txBody>
      </p:sp>
    </p:spTree>
    <p:extLst>
      <p:ext uri="{BB962C8B-B14F-4D97-AF65-F5344CB8AC3E}">
        <p14:creationId xmlns:p14="http://schemas.microsoft.com/office/powerpoint/2010/main" val="2601156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Tree>
    <p:extLst>
      <p:ext uri="{BB962C8B-B14F-4D97-AF65-F5344CB8AC3E}">
        <p14:creationId xmlns:p14="http://schemas.microsoft.com/office/powerpoint/2010/main" val="1398279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lvl1pPr>
              <a:defRPr/>
            </a:lvl1pPr>
          </a:lstStyle>
          <a:p>
            <a:pPr>
              <a:defRPr/>
            </a:pPr>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45C84B4F-71DA-4E5D-80B1-B09F63A350EE}" type="slidenum">
              <a:rPr lang="es-ES"/>
              <a:pPr>
                <a:defRPr/>
              </a:pPr>
              <a:t>‹Nº›</a:t>
            </a:fld>
            <a:endParaRPr lang="es-ES"/>
          </a:p>
        </p:txBody>
      </p:sp>
    </p:spTree>
    <p:extLst>
      <p:ext uri="{BB962C8B-B14F-4D97-AF65-F5344CB8AC3E}">
        <p14:creationId xmlns:p14="http://schemas.microsoft.com/office/powerpoint/2010/main" val="258912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s-ES"/>
          </a:p>
        </p:txBody>
      </p:sp>
      <p:sp>
        <p:nvSpPr>
          <p:cNvPr id="6" name="Footer Placeholder 4"/>
          <p:cNvSpPr>
            <a:spLocks noGrp="1"/>
          </p:cNvSpPr>
          <p:nvPr>
            <p:ph type="ftr" sz="quarter" idx="11"/>
          </p:nvPr>
        </p:nvSpPr>
        <p:spPr/>
        <p:txBody>
          <a:bodyPr/>
          <a:lstStyle>
            <a:lvl1pPr>
              <a:defRPr/>
            </a:lvl1pPr>
          </a:lstStyle>
          <a:p>
            <a:pPr>
              <a:defRPr/>
            </a:pPr>
            <a:endParaRPr lang="es-ES"/>
          </a:p>
        </p:txBody>
      </p:sp>
      <p:sp>
        <p:nvSpPr>
          <p:cNvPr id="7" name="Slide Number Placeholder 5"/>
          <p:cNvSpPr>
            <a:spLocks noGrp="1"/>
          </p:cNvSpPr>
          <p:nvPr>
            <p:ph type="sldNum" sz="quarter" idx="12"/>
          </p:nvPr>
        </p:nvSpPr>
        <p:spPr/>
        <p:txBody>
          <a:bodyPr/>
          <a:lstStyle>
            <a:lvl1pPr>
              <a:defRPr/>
            </a:lvl1pPr>
          </a:lstStyle>
          <a:p>
            <a:pPr>
              <a:defRPr/>
            </a:pPr>
            <a:fld id="{805ED228-10D3-40FB-AA70-D0C6FBEE2375}" type="slidenum">
              <a:rPr lang="es-ES"/>
              <a:pPr>
                <a:defRPr/>
              </a:pPr>
              <a:t>‹Nº›</a:t>
            </a:fld>
            <a:endParaRPr lang="es-ES"/>
          </a:p>
        </p:txBody>
      </p:sp>
    </p:spTree>
    <p:extLst>
      <p:ext uri="{BB962C8B-B14F-4D97-AF65-F5344CB8AC3E}">
        <p14:creationId xmlns:p14="http://schemas.microsoft.com/office/powerpoint/2010/main" val="463624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es-ES"/>
          </a:p>
        </p:txBody>
      </p:sp>
      <p:sp>
        <p:nvSpPr>
          <p:cNvPr id="8" name="Footer Placeholder 4"/>
          <p:cNvSpPr>
            <a:spLocks noGrp="1"/>
          </p:cNvSpPr>
          <p:nvPr>
            <p:ph type="ftr" sz="quarter" idx="11"/>
          </p:nvPr>
        </p:nvSpPr>
        <p:spPr/>
        <p:txBody>
          <a:bodyPr/>
          <a:lstStyle>
            <a:lvl1pPr>
              <a:defRPr/>
            </a:lvl1pPr>
          </a:lstStyle>
          <a:p>
            <a:pPr>
              <a:defRPr/>
            </a:pPr>
            <a:endParaRPr lang="es-ES"/>
          </a:p>
        </p:txBody>
      </p:sp>
      <p:sp>
        <p:nvSpPr>
          <p:cNvPr id="9" name="Slide Number Placeholder 5"/>
          <p:cNvSpPr>
            <a:spLocks noGrp="1"/>
          </p:cNvSpPr>
          <p:nvPr>
            <p:ph type="sldNum" sz="quarter" idx="12"/>
          </p:nvPr>
        </p:nvSpPr>
        <p:spPr/>
        <p:txBody>
          <a:bodyPr/>
          <a:lstStyle>
            <a:lvl1pPr>
              <a:defRPr/>
            </a:lvl1pPr>
          </a:lstStyle>
          <a:p>
            <a:pPr>
              <a:defRPr/>
            </a:pPr>
            <a:fld id="{F9800B34-0AFE-4A9B-B7E1-353426584645}" type="slidenum">
              <a:rPr lang="es-ES"/>
              <a:pPr>
                <a:defRPr/>
              </a:pPr>
              <a:t>‹Nº›</a:t>
            </a:fld>
            <a:endParaRPr lang="es-ES"/>
          </a:p>
        </p:txBody>
      </p:sp>
    </p:spTree>
    <p:extLst>
      <p:ext uri="{BB962C8B-B14F-4D97-AF65-F5344CB8AC3E}">
        <p14:creationId xmlns:p14="http://schemas.microsoft.com/office/powerpoint/2010/main" val="1143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3"/>
          <p:cNvSpPr>
            <a:spLocks noGrp="1"/>
          </p:cNvSpPr>
          <p:nvPr>
            <p:ph type="dt" sz="half" idx="10"/>
          </p:nvPr>
        </p:nvSpPr>
        <p:spPr/>
        <p:txBody>
          <a:bodyPr/>
          <a:lstStyle>
            <a:lvl1pPr>
              <a:defRPr/>
            </a:lvl1pPr>
          </a:lstStyle>
          <a:p>
            <a:pPr>
              <a:defRPr/>
            </a:pPr>
            <a:endParaRPr lang="es-ES"/>
          </a:p>
        </p:txBody>
      </p:sp>
      <p:sp>
        <p:nvSpPr>
          <p:cNvPr id="4" name="Footer Placeholder 4"/>
          <p:cNvSpPr>
            <a:spLocks noGrp="1"/>
          </p:cNvSpPr>
          <p:nvPr>
            <p:ph type="ftr" sz="quarter" idx="11"/>
          </p:nvPr>
        </p:nvSpPr>
        <p:spPr/>
        <p:txBody>
          <a:bodyPr/>
          <a:lstStyle>
            <a:lvl1pPr>
              <a:defRPr/>
            </a:lvl1pPr>
          </a:lstStyle>
          <a:p>
            <a:pPr>
              <a:defRPr/>
            </a:pPr>
            <a:endParaRPr lang="es-ES"/>
          </a:p>
        </p:txBody>
      </p:sp>
      <p:sp>
        <p:nvSpPr>
          <p:cNvPr id="5" name="Slide Number Placeholder 5"/>
          <p:cNvSpPr>
            <a:spLocks noGrp="1"/>
          </p:cNvSpPr>
          <p:nvPr>
            <p:ph type="sldNum" sz="quarter" idx="12"/>
          </p:nvPr>
        </p:nvSpPr>
        <p:spPr/>
        <p:txBody>
          <a:bodyPr/>
          <a:lstStyle>
            <a:lvl1pPr>
              <a:defRPr/>
            </a:lvl1pPr>
          </a:lstStyle>
          <a:p>
            <a:pPr>
              <a:defRPr/>
            </a:pPr>
            <a:fld id="{B0529B11-02C3-4497-8388-8227FE546B12}" type="slidenum">
              <a:rPr lang="es-ES"/>
              <a:pPr>
                <a:defRPr/>
              </a:pPr>
              <a:t>‹Nº›</a:t>
            </a:fld>
            <a:endParaRPr lang="es-ES"/>
          </a:p>
        </p:txBody>
      </p:sp>
    </p:spTree>
    <p:extLst>
      <p:ext uri="{BB962C8B-B14F-4D97-AF65-F5344CB8AC3E}">
        <p14:creationId xmlns:p14="http://schemas.microsoft.com/office/powerpoint/2010/main" val="2694664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s-ES"/>
          </a:p>
        </p:txBody>
      </p:sp>
      <p:sp>
        <p:nvSpPr>
          <p:cNvPr id="3" name="Footer Placeholder 4"/>
          <p:cNvSpPr>
            <a:spLocks noGrp="1"/>
          </p:cNvSpPr>
          <p:nvPr>
            <p:ph type="ftr" sz="quarter" idx="11"/>
          </p:nvPr>
        </p:nvSpPr>
        <p:spPr/>
        <p:txBody>
          <a:bodyPr/>
          <a:lstStyle>
            <a:lvl1pPr>
              <a:defRPr/>
            </a:lvl1pPr>
          </a:lstStyle>
          <a:p>
            <a:pPr>
              <a:defRPr/>
            </a:pPr>
            <a:endParaRPr lang="es-ES"/>
          </a:p>
        </p:txBody>
      </p:sp>
      <p:sp>
        <p:nvSpPr>
          <p:cNvPr id="4" name="Slide Number Placeholder 5"/>
          <p:cNvSpPr>
            <a:spLocks noGrp="1"/>
          </p:cNvSpPr>
          <p:nvPr>
            <p:ph type="sldNum" sz="quarter" idx="12"/>
          </p:nvPr>
        </p:nvSpPr>
        <p:spPr/>
        <p:txBody>
          <a:bodyPr/>
          <a:lstStyle>
            <a:lvl1pPr>
              <a:defRPr/>
            </a:lvl1pPr>
          </a:lstStyle>
          <a:p>
            <a:pPr>
              <a:defRPr/>
            </a:pPr>
            <a:fld id="{7D3ACE91-769E-4BCD-B95C-E393C0293970}" type="slidenum">
              <a:rPr lang="es-ES"/>
              <a:pPr>
                <a:defRPr/>
              </a:pPr>
              <a:t>‹Nº›</a:t>
            </a:fld>
            <a:endParaRPr lang="es-ES"/>
          </a:p>
        </p:txBody>
      </p:sp>
    </p:spTree>
    <p:extLst>
      <p:ext uri="{BB962C8B-B14F-4D97-AF65-F5344CB8AC3E}">
        <p14:creationId xmlns:p14="http://schemas.microsoft.com/office/powerpoint/2010/main" val="1410339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3"/>
          <p:cNvSpPr>
            <a:spLocks noGrp="1"/>
          </p:cNvSpPr>
          <p:nvPr>
            <p:ph type="dt" sz="half" idx="10"/>
          </p:nvPr>
        </p:nvSpPr>
        <p:spPr/>
        <p:txBody>
          <a:bodyPr/>
          <a:lstStyle>
            <a:lvl1pPr>
              <a:defRPr/>
            </a:lvl1pPr>
          </a:lstStyle>
          <a:p>
            <a:pPr>
              <a:defRPr/>
            </a:pPr>
            <a:endParaRPr lang="es-ES"/>
          </a:p>
        </p:txBody>
      </p:sp>
      <p:sp>
        <p:nvSpPr>
          <p:cNvPr id="6" name="Footer Placeholder 4"/>
          <p:cNvSpPr>
            <a:spLocks noGrp="1"/>
          </p:cNvSpPr>
          <p:nvPr>
            <p:ph type="ftr" sz="quarter" idx="11"/>
          </p:nvPr>
        </p:nvSpPr>
        <p:spPr/>
        <p:txBody>
          <a:bodyPr/>
          <a:lstStyle>
            <a:lvl1pPr>
              <a:defRPr/>
            </a:lvl1pPr>
          </a:lstStyle>
          <a:p>
            <a:pPr>
              <a:defRPr/>
            </a:pPr>
            <a:endParaRPr lang="es-ES"/>
          </a:p>
        </p:txBody>
      </p:sp>
      <p:sp>
        <p:nvSpPr>
          <p:cNvPr id="7" name="Slide Number Placeholder 5"/>
          <p:cNvSpPr>
            <a:spLocks noGrp="1"/>
          </p:cNvSpPr>
          <p:nvPr>
            <p:ph type="sldNum" sz="quarter" idx="12"/>
          </p:nvPr>
        </p:nvSpPr>
        <p:spPr/>
        <p:txBody>
          <a:bodyPr/>
          <a:lstStyle>
            <a:lvl1pPr>
              <a:defRPr/>
            </a:lvl1pPr>
          </a:lstStyle>
          <a:p>
            <a:pPr>
              <a:defRPr/>
            </a:pPr>
            <a:fld id="{C1DB8409-D134-4570-B668-B65CF206FD80}" type="slidenum">
              <a:rPr lang="es-ES"/>
              <a:pPr>
                <a:defRPr/>
              </a:pPr>
              <a:t>‹Nº›</a:t>
            </a:fld>
            <a:endParaRPr lang="es-ES"/>
          </a:p>
        </p:txBody>
      </p:sp>
    </p:spTree>
    <p:extLst>
      <p:ext uri="{BB962C8B-B14F-4D97-AF65-F5344CB8AC3E}">
        <p14:creationId xmlns:p14="http://schemas.microsoft.com/office/powerpoint/2010/main" val="2024228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noProof="0" smtClean="0"/>
              <a:t>Haga clic en el icono para agregar una imagen</a:t>
            </a:r>
            <a:endParaRPr lang="en-US" noProof="0"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3"/>
          <p:cNvSpPr>
            <a:spLocks noGrp="1"/>
          </p:cNvSpPr>
          <p:nvPr>
            <p:ph type="dt" sz="half" idx="10"/>
          </p:nvPr>
        </p:nvSpPr>
        <p:spPr/>
        <p:txBody>
          <a:bodyPr/>
          <a:lstStyle>
            <a:lvl1pPr>
              <a:defRPr/>
            </a:lvl1pPr>
          </a:lstStyle>
          <a:p>
            <a:pPr>
              <a:defRPr/>
            </a:pPr>
            <a:endParaRPr lang="es-ES"/>
          </a:p>
        </p:txBody>
      </p:sp>
      <p:sp>
        <p:nvSpPr>
          <p:cNvPr id="6" name="Footer Placeholder 4"/>
          <p:cNvSpPr>
            <a:spLocks noGrp="1"/>
          </p:cNvSpPr>
          <p:nvPr>
            <p:ph type="ftr" sz="quarter" idx="11"/>
          </p:nvPr>
        </p:nvSpPr>
        <p:spPr/>
        <p:txBody>
          <a:bodyPr/>
          <a:lstStyle>
            <a:lvl1pPr>
              <a:defRPr/>
            </a:lvl1pPr>
          </a:lstStyle>
          <a:p>
            <a:pPr>
              <a:defRPr/>
            </a:pPr>
            <a:endParaRPr lang="es-ES"/>
          </a:p>
        </p:txBody>
      </p:sp>
      <p:sp>
        <p:nvSpPr>
          <p:cNvPr id="7" name="Slide Number Placeholder 5"/>
          <p:cNvSpPr>
            <a:spLocks noGrp="1"/>
          </p:cNvSpPr>
          <p:nvPr>
            <p:ph type="sldNum" sz="quarter" idx="12"/>
          </p:nvPr>
        </p:nvSpPr>
        <p:spPr/>
        <p:txBody>
          <a:bodyPr/>
          <a:lstStyle>
            <a:lvl1pPr>
              <a:defRPr/>
            </a:lvl1pPr>
          </a:lstStyle>
          <a:p>
            <a:pPr>
              <a:defRPr/>
            </a:pPr>
            <a:fld id="{43096B30-C523-4B08-9B79-FB7BCD4DCE96}" type="slidenum">
              <a:rPr lang="es-ES"/>
              <a:pPr>
                <a:defRPr/>
              </a:pPr>
              <a:t>‹Nº›</a:t>
            </a:fld>
            <a:endParaRPr lang="es-ES"/>
          </a:p>
        </p:txBody>
      </p:sp>
    </p:spTree>
    <p:extLst>
      <p:ext uri="{BB962C8B-B14F-4D97-AF65-F5344CB8AC3E}">
        <p14:creationId xmlns:p14="http://schemas.microsoft.com/office/powerpoint/2010/main" val="4085306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7"/>
          <p:cNvPicPr>
            <a:picLocks noChangeAspect="1"/>
          </p:cNvPicPr>
          <p:nvPr/>
        </p:nvPicPr>
        <p:blipFill>
          <a:blip r:embed="rId19">
            <a:extLst>
              <a:ext uri="{28A0092B-C50C-407E-A947-70E740481C1C}">
                <a14:useLocalDpi xmlns:a14="http://schemas.microsoft.com/office/drawing/2010/main" val="0"/>
              </a:ext>
            </a:extLst>
          </a:blip>
          <a:srcRect l="3613"/>
          <a:stretch>
            <a:fillRect/>
          </a:stretch>
        </p:blipFill>
        <p:spPr bwMode="auto">
          <a:xfrm>
            <a:off x="0" y="2670175"/>
            <a:ext cx="4037013" cy="418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6"/>
          <p:cNvPicPr>
            <a:picLocks noChangeAspect="1"/>
          </p:cNvPicPr>
          <p:nvPr/>
        </p:nvPicPr>
        <p:blipFill>
          <a:blip r:embed="rId20">
            <a:extLst>
              <a:ext uri="{28A0092B-C50C-407E-A947-70E740481C1C}">
                <a14:useLocalDpi xmlns:a14="http://schemas.microsoft.com/office/drawing/2010/main" val="0"/>
              </a:ext>
            </a:extLst>
          </a:blip>
          <a:srcRect l="35640"/>
          <a:stretch>
            <a:fillRect/>
          </a:stretch>
        </p:blipFill>
        <p:spPr bwMode="auto">
          <a:xfrm>
            <a:off x="0" y="2892425"/>
            <a:ext cx="1522413" cy="236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031" name="Picture 8"/>
          <p:cNvPicPr>
            <a:picLocks noChangeAspect="1"/>
          </p:cNvPicPr>
          <p:nvPr/>
        </p:nvPicPr>
        <p:blipFill>
          <a:blip r:embed="rId21">
            <a:extLst>
              <a:ext uri="{28A0092B-C50C-407E-A947-70E740481C1C}">
                <a14:useLocalDpi xmlns:a14="http://schemas.microsoft.com/office/drawing/2010/main" val="0"/>
              </a:ext>
            </a:extLst>
          </a:blip>
          <a:srcRect t="28813"/>
          <a:stretch>
            <a:fillRect/>
          </a:stretch>
        </p:blipFill>
        <p:spPr bwMode="auto">
          <a:xfrm>
            <a:off x="7999413" y="0"/>
            <a:ext cx="1603375" cy="1141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9"/>
          <p:cNvPicPr>
            <a:picLocks noChangeAspect="1"/>
          </p:cNvPicPr>
          <p:nvPr/>
        </p:nvPicPr>
        <p:blipFill>
          <a:blip r:embed="rId22">
            <a:extLst>
              <a:ext uri="{28A0092B-C50C-407E-A947-70E740481C1C}">
                <a14:useLocalDpi xmlns:a14="http://schemas.microsoft.com/office/drawing/2010/main" val="0"/>
              </a:ext>
            </a:extLst>
          </a:blip>
          <a:srcRect b="23320"/>
          <a:stretch>
            <a:fillRect/>
          </a:stretch>
        </p:blipFill>
        <p:spPr bwMode="auto">
          <a:xfrm>
            <a:off x="8605838" y="6096000"/>
            <a:ext cx="99377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13"/>
          <p:cNvSpPr/>
          <p:nvPr/>
        </p:nvSpPr>
        <p:spPr>
          <a:xfrm>
            <a:off x="10437813"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34" name="Title Placeholder 1"/>
          <p:cNvSpPr>
            <a:spLocks noGrp="1"/>
          </p:cNvSpPr>
          <p:nvPr>
            <p:ph type="title"/>
          </p:nvPr>
        </p:nvSpPr>
        <p:spPr bwMode="auto">
          <a:xfrm>
            <a:off x="646113" y="452438"/>
            <a:ext cx="9404350"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título del patrón</a:t>
            </a:r>
            <a:endParaRPr lang="en-US" smtClean="0"/>
          </a:p>
        </p:txBody>
      </p:sp>
      <p:sp>
        <p:nvSpPr>
          <p:cNvPr id="1035" name="Text Placeholder 2"/>
          <p:cNvSpPr>
            <a:spLocks noGrp="1"/>
          </p:cNvSpPr>
          <p:nvPr>
            <p:ph type="body" idx="1"/>
          </p:nvPr>
        </p:nvSpPr>
        <p:spPr bwMode="auto">
          <a:xfrm>
            <a:off x="1103313" y="2052638"/>
            <a:ext cx="8947150" cy="419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4" name="Date Placeholder 3"/>
          <p:cNvSpPr>
            <a:spLocks noGrp="1"/>
          </p:cNvSpPr>
          <p:nvPr>
            <p:ph type="dt" sz="half" idx="2"/>
          </p:nvPr>
        </p:nvSpPr>
        <p:spPr>
          <a:xfrm rot="5400000">
            <a:off x="10155238" y="1790700"/>
            <a:ext cx="990600" cy="304800"/>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pPr>
              <a:defRPr/>
            </a:pPr>
            <a:endParaRPr lang="es-ES"/>
          </a:p>
        </p:txBody>
      </p:sp>
      <p:sp>
        <p:nvSpPr>
          <p:cNvPr id="5" name="Footer Placeholder 4"/>
          <p:cNvSpPr>
            <a:spLocks noGrp="1"/>
          </p:cNvSpPr>
          <p:nvPr>
            <p:ph type="ftr" sz="quarter" idx="3"/>
          </p:nvPr>
        </p:nvSpPr>
        <p:spPr>
          <a:xfrm rot="5400000">
            <a:off x="8951118" y="3225007"/>
            <a:ext cx="3859213" cy="30480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pPr>
              <a:defRPr/>
            </a:pPr>
            <a:endParaRPr lang="es-ES"/>
          </a:p>
        </p:txBody>
      </p:sp>
      <p:sp>
        <p:nvSpPr>
          <p:cNvPr id="6" name="Slide Number Placeholder 5"/>
          <p:cNvSpPr>
            <a:spLocks noGrp="1"/>
          </p:cNvSpPr>
          <p:nvPr>
            <p:ph type="sldNum" sz="quarter" idx="4"/>
          </p:nvPr>
        </p:nvSpPr>
        <p:spPr bwMode="gray">
          <a:xfrm>
            <a:off x="10352088" y="295275"/>
            <a:ext cx="838200" cy="768350"/>
          </a:xfrm>
          <a:prstGeom prst="rect">
            <a:avLst/>
          </a:prstGeom>
        </p:spPr>
        <p:txBody>
          <a:bodyPr vert="horz" lIns="91440" tIns="45720" rIns="91440" bIns="45720" rtlCol="0" anchor="b"/>
          <a:lstStyle>
            <a:lvl1pPr algn="ctr">
              <a:defRPr sz="2800" b="0" i="0" smtClean="0">
                <a:solidFill>
                  <a:schemeClr val="tx1">
                    <a:tint val="75000"/>
                  </a:schemeClr>
                </a:solidFill>
              </a:defRPr>
            </a:lvl1pPr>
          </a:lstStyle>
          <a:p>
            <a:pPr>
              <a:defRPr/>
            </a:pPr>
            <a:fld id="{DDC71BCF-4202-4643-9D0C-3278B75D370B}" type="slidenum">
              <a:rPr lang="es-ES"/>
              <a:pPr>
                <a:defRPr/>
              </a:pPr>
              <a:t>‹Nº›</a:t>
            </a:fld>
            <a:endParaRPr lang="es-ES"/>
          </a:p>
        </p:txBody>
      </p:sp>
    </p:spTree>
  </p:cSld>
  <p:clrMap bg1="dk1" tx1="lt1" bg2="dk2" tx2="lt2" accent1="accent1" accent2="accent2" accent3="accent3" accent4="accent4" accent5="accent5" accent6="accent6" hlink="hlink" folHlink="folHlink"/>
  <p:sldLayoutIdLst>
    <p:sldLayoutId id="2147483858" r:id="rId1"/>
    <p:sldLayoutId id="2147483871"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 id="2147483872" r:id="rId12"/>
    <p:sldLayoutId id="2147483868" r:id="rId13"/>
    <p:sldLayoutId id="2147483873" r:id="rId14"/>
    <p:sldLayoutId id="2147483874" r:id="rId15"/>
    <p:sldLayoutId id="2147483869" r:id="rId16"/>
    <p:sldLayoutId id="2147483870" r:id="rId17"/>
  </p:sldLayoutIdLst>
  <p:txStyles>
    <p:titleStyle>
      <a:lvl1pPr algn="l" defTabSz="457200" rtl="0" fontAlgn="base">
        <a:spcBef>
          <a:spcPct val="0"/>
        </a:spcBef>
        <a:spcAft>
          <a:spcPct val="0"/>
        </a:spcAft>
        <a:defRPr sz="4200" kern="1200">
          <a:solidFill>
            <a:schemeClr val="tx2"/>
          </a:solidFill>
          <a:latin typeface="+mj-lt"/>
          <a:ea typeface="+mj-ea"/>
          <a:cs typeface="+mj-cs"/>
        </a:defRPr>
      </a:lvl1pPr>
      <a:lvl2pPr algn="l" defTabSz="457200" rtl="0" fontAlgn="base">
        <a:spcBef>
          <a:spcPct val="0"/>
        </a:spcBef>
        <a:spcAft>
          <a:spcPct val="0"/>
        </a:spcAft>
        <a:defRPr sz="4200">
          <a:solidFill>
            <a:schemeClr val="tx2"/>
          </a:solidFill>
          <a:latin typeface="Century Gothic" panose="020B0502020202020204" pitchFamily="34" charset="0"/>
        </a:defRPr>
      </a:lvl2pPr>
      <a:lvl3pPr algn="l" defTabSz="457200" rtl="0" fontAlgn="base">
        <a:spcBef>
          <a:spcPct val="0"/>
        </a:spcBef>
        <a:spcAft>
          <a:spcPct val="0"/>
        </a:spcAft>
        <a:defRPr sz="4200">
          <a:solidFill>
            <a:schemeClr val="tx2"/>
          </a:solidFill>
          <a:latin typeface="Century Gothic" panose="020B0502020202020204" pitchFamily="34" charset="0"/>
        </a:defRPr>
      </a:lvl3pPr>
      <a:lvl4pPr algn="l" defTabSz="457200" rtl="0" fontAlgn="base">
        <a:spcBef>
          <a:spcPct val="0"/>
        </a:spcBef>
        <a:spcAft>
          <a:spcPct val="0"/>
        </a:spcAft>
        <a:defRPr sz="4200">
          <a:solidFill>
            <a:schemeClr val="tx2"/>
          </a:solidFill>
          <a:latin typeface="Century Gothic" panose="020B0502020202020204" pitchFamily="34" charset="0"/>
        </a:defRPr>
      </a:lvl4pPr>
      <a:lvl5pPr algn="l" defTabSz="457200" rtl="0" fontAlgn="base">
        <a:spcBef>
          <a:spcPct val="0"/>
        </a:spcBef>
        <a:spcAft>
          <a:spcPct val="0"/>
        </a:spcAft>
        <a:defRPr sz="4200">
          <a:solidFill>
            <a:schemeClr val="tx2"/>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rgbClr val="8AD0D6"/>
        </a:buClr>
        <a:buSzPct val="80000"/>
        <a:buFont typeface="Wingdings 3" panose="05040102010807070707" pitchFamily="18" charset="2"/>
        <a:buChar char=""/>
        <a:defRPr sz="2000" kern="1200">
          <a:solidFill>
            <a:schemeClr val="tx1"/>
          </a:solidFill>
          <a:latin typeface="+mj-lt"/>
          <a:ea typeface="+mj-ea"/>
          <a:cs typeface="+mj-cs"/>
        </a:defRPr>
      </a:lvl1pPr>
      <a:lvl2pPr marL="742950" indent="-285750" algn="l" defTabSz="457200" rtl="0" fontAlgn="base">
        <a:spcBef>
          <a:spcPts val="1000"/>
        </a:spcBef>
        <a:spcAft>
          <a:spcPct val="0"/>
        </a:spcAft>
        <a:buClr>
          <a:srgbClr val="8AD0D6"/>
        </a:buClr>
        <a:buSzPct val="80000"/>
        <a:buFont typeface="Wingdings 3" panose="05040102010807070707" pitchFamily="18" charset="2"/>
        <a:buChar char=""/>
        <a:defRPr kern="1200">
          <a:solidFill>
            <a:schemeClr val="tx1"/>
          </a:solidFill>
          <a:latin typeface="+mj-lt"/>
          <a:ea typeface="+mj-ea"/>
          <a:cs typeface="+mj-cs"/>
        </a:defRPr>
      </a:lvl2pPr>
      <a:lvl3pPr marL="1143000" indent="-228600" algn="l" defTabSz="457200" rtl="0" fontAlgn="base">
        <a:spcBef>
          <a:spcPts val="1000"/>
        </a:spcBef>
        <a:spcAft>
          <a:spcPct val="0"/>
        </a:spcAft>
        <a:buClr>
          <a:srgbClr val="8AD0D6"/>
        </a:buClr>
        <a:buSzPct val="80000"/>
        <a:buFont typeface="Wingdings 3" panose="05040102010807070707" pitchFamily="18" charset="2"/>
        <a:buChar char=""/>
        <a:defRPr sz="1600" kern="1200">
          <a:solidFill>
            <a:schemeClr val="tx1"/>
          </a:solidFill>
          <a:latin typeface="+mj-lt"/>
          <a:ea typeface="+mj-ea"/>
          <a:cs typeface="+mj-cs"/>
        </a:defRPr>
      </a:lvl3pPr>
      <a:lvl4pPr marL="1600200" indent="-228600" algn="l" defTabSz="457200" rtl="0" fontAlgn="base">
        <a:spcBef>
          <a:spcPts val="1000"/>
        </a:spcBef>
        <a:spcAft>
          <a:spcPct val="0"/>
        </a:spcAft>
        <a:buClr>
          <a:srgbClr val="8AD0D6"/>
        </a:buClr>
        <a:buSzPct val="80000"/>
        <a:buFont typeface="Wingdings 3" panose="05040102010807070707" pitchFamily="18" charset="2"/>
        <a:buChar char=""/>
        <a:defRPr sz="1400" kern="1200">
          <a:solidFill>
            <a:schemeClr val="tx1"/>
          </a:solidFill>
          <a:latin typeface="+mj-lt"/>
          <a:ea typeface="+mj-ea"/>
          <a:cs typeface="+mj-cs"/>
        </a:defRPr>
      </a:lvl4pPr>
      <a:lvl5pPr marL="2057400" indent="-228600" algn="l" defTabSz="457200" rtl="0" fontAlgn="base">
        <a:spcBef>
          <a:spcPts val="1000"/>
        </a:spcBef>
        <a:spcAft>
          <a:spcPct val="0"/>
        </a:spcAft>
        <a:buClr>
          <a:srgbClr val="8AD0D6"/>
        </a:buClr>
        <a:buSzPct val="80000"/>
        <a:buFont typeface="Wingdings 3" panose="05040102010807070707" pitchFamily="18" charset="2"/>
        <a:buChar char=""/>
        <a:defRPr sz="140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Text Box 7"/>
          <p:cNvSpPr txBox="1">
            <a:spLocks noChangeArrowheads="1"/>
          </p:cNvSpPr>
          <p:nvPr/>
        </p:nvSpPr>
        <p:spPr bwMode="auto">
          <a:xfrm>
            <a:off x="3581400" y="3048000"/>
            <a:ext cx="28194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1000"/>
              </a:spcBef>
              <a:buClr>
                <a:srgbClr val="8AD0D6"/>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a:spcBef>
                <a:spcPts val="1000"/>
              </a:spcBef>
              <a:buClr>
                <a:srgbClr val="8AD0D6"/>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eaLnBrk="1" hangingPunct="1">
              <a:spcBef>
                <a:spcPct val="50000"/>
              </a:spcBef>
              <a:buClrTx/>
              <a:buSzTx/>
              <a:buFontTx/>
              <a:buNone/>
            </a:pPr>
            <a:endParaRPr lang="es-ES_tradnl" sz="2800">
              <a:latin typeface="Arial Unicode MS" panose="020B0604020202020204" pitchFamily="34" charset="-128"/>
            </a:endParaRPr>
          </a:p>
        </p:txBody>
      </p:sp>
      <p:sp>
        <p:nvSpPr>
          <p:cNvPr id="273416" name="Text Box 8"/>
          <p:cNvSpPr txBox="1">
            <a:spLocks noChangeArrowheads="1"/>
          </p:cNvSpPr>
          <p:nvPr/>
        </p:nvSpPr>
        <p:spPr bwMode="auto">
          <a:xfrm>
            <a:off x="2208213" y="3859213"/>
            <a:ext cx="7342187"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s-ES_tradnl" sz="4400" b="1" u="sng" dirty="0">
                <a:solidFill>
                  <a:srgbClr val="FFFF00"/>
                </a:solidFill>
                <a:effectLst>
                  <a:outerShdw blurRad="38100" dist="38100" dir="2700000" algn="tl">
                    <a:srgbClr val="000000">
                      <a:alpha val="43137"/>
                    </a:srgbClr>
                  </a:outerShdw>
                </a:effectLst>
                <a:uFill>
                  <a:solidFill>
                    <a:schemeClr val="accent1"/>
                  </a:solidFill>
                </a:uFill>
              </a:rPr>
              <a:t>Investigación Cualitativa</a:t>
            </a:r>
            <a:endParaRPr lang="es-ES" sz="4400" b="1" u="sng" dirty="0">
              <a:solidFill>
                <a:srgbClr val="FFFF00"/>
              </a:solidFill>
              <a:effectLst>
                <a:outerShdw blurRad="38100" dist="38100" dir="2700000" algn="tl">
                  <a:srgbClr val="000000">
                    <a:alpha val="43137"/>
                  </a:srgbClr>
                </a:outerShdw>
              </a:effectLst>
              <a:uFill>
                <a:solidFill>
                  <a:schemeClr val="accent1"/>
                </a:solidFill>
              </a:uFill>
            </a:endParaRPr>
          </a:p>
        </p:txBody>
      </p:sp>
      <p:sp>
        <p:nvSpPr>
          <p:cNvPr id="8196" name="Text Box 9"/>
          <p:cNvSpPr txBox="1">
            <a:spLocks noChangeArrowheads="1"/>
          </p:cNvSpPr>
          <p:nvPr/>
        </p:nvSpPr>
        <p:spPr bwMode="auto">
          <a:xfrm>
            <a:off x="1828800" y="5229225"/>
            <a:ext cx="8534400" cy="116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1000"/>
              </a:spcBef>
              <a:buClr>
                <a:srgbClr val="8AD0D6"/>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a:spcBef>
                <a:spcPts val="1000"/>
              </a:spcBef>
              <a:buClr>
                <a:srgbClr val="8AD0D6"/>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lgn="ctr" eaLnBrk="1" hangingPunct="1">
              <a:spcBef>
                <a:spcPct val="50000"/>
              </a:spcBef>
              <a:buClrTx/>
              <a:buSzTx/>
              <a:buFontTx/>
              <a:buNone/>
            </a:pPr>
            <a:r>
              <a:rPr lang="es-ES" sz="2800" b="1">
                <a:solidFill>
                  <a:srgbClr val="FFFF00"/>
                </a:solidFill>
                <a:latin typeface="Arial Unicode MS" panose="020B0604020202020204" pitchFamily="34" charset="-128"/>
              </a:rPr>
              <a:t>MSc. Rafael A Carballo Machado.</a:t>
            </a:r>
          </a:p>
          <a:p>
            <a:pPr algn="ctr" eaLnBrk="1" hangingPunct="1">
              <a:spcBef>
                <a:spcPct val="50000"/>
              </a:spcBef>
              <a:buClrTx/>
              <a:buSzTx/>
              <a:buFontTx/>
              <a:buNone/>
            </a:pPr>
            <a:r>
              <a:rPr lang="es-ES" sz="2800" b="1">
                <a:solidFill>
                  <a:srgbClr val="FFFF00"/>
                </a:solidFill>
                <a:latin typeface="Arial Unicode MS" panose="020B0604020202020204" pitchFamily="34" charset="-128"/>
              </a:rPr>
              <a:t>Profesor Asistente </a:t>
            </a:r>
          </a:p>
        </p:txBody>
      </p:sp>
      <p:sp>
        <p:nvSpPr>
          <p:cNvPr id="8197" name="Text Box 8"/>
          <p:cNvSpPr txBox="1">
            <a:spLocks noChangeArrowheads="1"/>
          </p:cNvSpPr>
          <p:nvPr/>
        </p:nvSpPr>
        <p:spPr bwMode="auto">
          <a:xfrm>
            <a:off x="2244725" y="1006475"/>
            <a:ext cx="7342188"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1000"/>
              </a:spcBef>
              <a:buClr>
                <a:srgbClr val="8AD0D6"/>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a:spcBef>
                <a:spcPts val="1000"/>
              </a:spcBef>
              <a:buClr>
                <a:srgbClr val="8AD0D6"/>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lgn="ctr" eaLnBrk="1" hangingPunct="1">
              <a:spcBef>
                <a:spcPct val="50000"/>
              </a:spcBef>
              <a:buClrTx/>
              <a:buSzTx/>
              <a:buFontTx/>
              <a:buNone/>
            </a:pPr>
            <a:r>
              <a:rPr lang="es-ES_tradnl" sz="4400" b="1">
                <a:solidFill>
                  <a:srgbClr val="FFFF00"/>
                </a:solidFill>
                <a:latin typeface="Arial" panose="020B0604020202020204" pitchFamily="34" charset="0"/>
              </a:rPr>
              <a:t>Carrera: Enfermería</a:t>
            </a:r>
            <a:endParaRPr lang="es-ES" sz="4400" b="1">
              <a:solidFill>
                <a:srgbClr val="FFFF00"/>
              </a:solidFill>
              <a:latin typeface="Arial" panose="020B0604020202020204" pitchFamily="34" charset="0"/>
            </a:endParaRPr>
          </a:p>
        </p:txBody>
      </p:sp>
      <p:sp>
        <p:nvSpPr>
          <p:cNvPr id="8198" name="Text Box 8"/>
          <p:cNvSpPr txBox="1">
            <a:spLocks noChangeArrowheads="1"/>
          </p:cNvSpPr>
          <p:nvPr/>
        </p:nvSpPr>
        <p:spPr bwMode="auto">
          <a:xfrm>
            <a:off x="2424113" y="80963"/>
            <a:ext cx="7343775" cy="769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1000"/>
              </a:spcBef>
              <a:buClr>
                <a:srgbClr val="8AD0D6"/>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a:spcBef>
                <a:spcPts val="1000"/>
              </a:spcBef>
              <a:buClr>
                <a:srgbClr val="8AD0D6"/>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lgn="ctr" eaLnBrk="1" hangingPunct="1">
              <a:spcBef>
                <a:spcPct val="50000"/>
              </a:spcBef>
              <a:buClrTx/>
              <a:buSzTx/>
              <a:buFontTx/>
              <a:buNone/>
            </a:pPr>
            <a:r>
              <a:rPr lang="es-ES_tradnl" sz="4400" b="1">
                <a:solidFill>
                  <a:srgbClr val="FFFF00"/>
                </a:solidFill>
                <a:latin typeface="Arial" panose="020B0604020202020204" pitchFamily="34" charset="0"/>
              </a:rPr>
              <a:t>FCM de Sagua la Grande</a:t>
            </a:r>
            <a:endParaRPr lang="es-ES" sz="4400" b="1">
              <a:solidFill>
                <a:srgbClr val="FFFF00"/>
              </a:solidFill>
              <a:latin typeface="Arial" panose="020B0604020202020204" pitchFamily="34" charset="0"/>
            </a:endParaRPr>
          </a:p>
        </p:txBody>
      </p:sp>
      <p:sp>
        <p:nvSpPr>
          <p:cNvPr id="7" name="Text Box 8"/>
          <p:cNvSpPr txBox="1">
            <a:spLocks noChangeArrowheads="1"/>
          </p:cNvSpPr>
          <p:nvPr/>
        </p:nvSpPr>
        <p:spPr bwMode="auto">
          <a:xfrm>
            <a:off x="2208213" y="2722563"/>
            <a:ext cx="7342187" cy="769937"/>
          </a:xfrm>
          <a:prstGeom prst="rect">
            <a:avLst/>
          </a:prstGeom>
          <a:solidFill>
            <a:schemeClr val="accent1">
              <a:lumMod val="60000"/>
              <a:lumOff val="40000"/>
            </a:schemeClr>
          </a:solidFill>
          <a:ln>
            <a:noFill/>
          </a:ln>
          <a:effectLst/>
        </p:spPr>
        <p:txBody>
          <a:bodyPr>
            <a:spAutoFit/>
          </a:bodyPr>
          <a:lstStyle/>
          <a:p>
            <a:pPr algn="ctr" eaLnBrk="1" hangingPunct="1">
              <a:spcBef>
                <a:spcPct val="50000"/>
              </a:spcBef>
              <a:defRPr/>
            </a:pPr>
            <a:r>
              <a:rPr lang="es-ES_tradnl" sz="4400" b="1" dirty="0">
                <a:solidFill>
                  <a:srgbClr val="FFFF00"/>
                </a:solidFill>
              </a:rPr>
              <a:t>ASIGNATURA</a:t>
            </a:r>
            <a:endParaRPr lang="es-ES" sz="4400" b="1" dirty="0">
              <a:solidFill>
                <a:srgbClr val="FFFF00"/>
              </a:solidFill>
            </a:endParaRPr>
          </a:p>
        </p:txBody>
      </p:sp>
      <p:cxnSp>
        <p:nvCxnSpPr>
          <p:cNvPr id="3" name="Conector recto 2"/>
          <p:cNvCxnSpPr/>
          <p:nvPr/>
        </p:nvCxnSpPr>
        <p:spPr>
          <a:xfrm>
            <a:off x="2605088" y="900113"/>
            <a:ext cx="6981825" cy="7937"/>
          </a:xfrm>
          <a:prstGeom prst="line">
            <a:avLst/>
          </a:prstGeom>
          <a:ln w="85725"/>
        </p:spPr>
        <p:style>
          <a:lnRef idx="3">
            <a:schemeClr val="accent1"/>
          </a:lnRef>
          <a:fillRef idx="0">
            <a:schemeClr val="accent1"/>
          </a:fillRef>
          <a:effectRef idx="2">
            <a:schemeClr val="accent1"/>
          </a:effectRef>
          <a:fontRef idx="minor">
            <a:schemeClr val="tx1"/>
          </a:fontRef>
        </p:style>
      </p:cxnSp>
      <p:sp>
        <p:nvSpPr>
          <p:cNvPr id="8201" name="Rectángulo 14"/>
          <p:cNvSpPr>
            <a:spLocks noChangeArrowheads="1"/>
          </p:cNvSpPr>
          <p:nvPr/>
        </p:nvSpPr>
        <p:spPr bwMode="auto">
          <a:xfrm>
            <a:off x="4079875" y="1755775"/>
            <a:ext cx="2765425"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1000"/>
              </a:spcBef>
              <a:buClr>
                <a:srgbClr val="8AD0D6"/>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a:spcBef>
                <a:spcPts val="1000"/>
              </a:spcBef>
              <a:buClr>
                <a:srgbClr val="8AD0D6"/>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lgn="ctr" eaLnBrk="1" hangingPunct="1">
              <a:spcBef>
                <a:spcPct val="50000"/>
              </a:spcBef>
              <a:buClrTx/>
              <a:buSzTx/>
              <a:buFontTx/>
              <a:buNone/>
            </a:pPr>
            <a:r>
              <a:rPr lang="es-ES_tradnl" sz="4400" b="1">
                <a:solidFill>
                  <a:srgbClr val="FFFF00"/>
                </a:solidFill>
                <a:latin typeface="Arial" panose="020B0604020202020204" pitchFamily="34" charset="0"/>
              </a:rPr>
              <a:t>. Año: 4to</a:t>
            </a:r>
            <a:endParaRPr lang="es-ES" sz="4400" b="1">
              <a:solidFill>
                <a:srgbClr val="FFFF00"/>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334963" y="188913"/>
            <a:ext cx="3960812" cy="719137"/>
          </a:xfrm>
          <a:prstGeom prst="rect">
            <a:avLst/>
          </a:prstGeom>
          <a:solidFill>
            <a:schemeClr val="accent1">
              <a:lumMod val="60000"/>
              <a:lumOff val="40000"/>
            </a:schemeClr>
          </a:solidFill>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r>
              <a:rPr lang="es-ES" sz="3600" b="1" dirty="0" smtClean="0">
                <a:solidFill>
                  <a:srgbClr val="FFFF00"/>
                </a:solidFill>
                <a:effectLst>
                  <a:outerShdw blurRad="38100" dist="38100" dir="2700000" algn="tl">
                    <a:srgbClr val="000000">
                      <a:alpha val="43137"/>
                    </a:srgbClr>
                  </a:outerShdw>
                </a:effectLst>
              </a:rPr>
              <a:t>DESARROLLO</a:t>
            </a:r>
          </a:p>
        </p:txBody>
      </p:sp>
      <p:sp>
        <p:nvSpPr>
          <p:cNvPr id="5" name="CuadroTexto 4"/>
          <p:cNvSpPr txBox="1"/>
          <p:nvPr/>
        </p:nvSpPr>
        <p:spPr>
          <a:xfrm>
            <a:off x="87312" y="1766075"/>
            <a:ext cx="11952287" cy="1569660"/>
          </a:xfrm>
          <a:prstGeom prst="rect">
            <a:avLst/>
          </a:prstGeom>
          <a:noFill/>
          <a:ln w="28575">
            <a:solidFill>
              <a:schemeClr val="tx1"/>
            </a:solidFill>
          </a:ln>
        </p:spPr>
        <p:txBody>
          <a:bodyPr>
            <a:spAutoFit/>
          </a:bodyPr>
          <a:lstStyle/>
          <a:p>
            <a:pPr marL="457200" indent="-457200" algn="just">
              <a:buFont typeface="+mj-lt"/>
              <a:buAutoNum type="arabicParenR"/>
              <a:defRPr/>
            </a:pPr>
            <a:r>
              <a:rPr lang="es-ES" sz="2400" b="1" dirty="0">
                <a:solidFill>
                  <a:srgbClr val="C00000"/>
                </a:solidFill>
                <a:latin typeface="+mn-lt"/>
              </a:rPr>
              <a:t> </a:t>
            </a:r>
            <a:r>
              <a:rPr lang="es-ES" sz="2400" b="1" dirty="0" smtClean="0">
                <a:solidFill>
                  <a:srgbClr val="C00000"/>
                </a:solidFill>
                <a:latin typeface="+mn-lt"/>
              </a:rPr>
              <a:t>Etapa inicial</a:t>
            </a:r>
            <a:r>
              <a:rPr lang="es-ES" sz="2400" dirty="0" smtClean="0">
                <a:latin typeface="+mn-lt"/>
              </a:rPr>
              <a:t>: Elaborar un planteamiento teórico del trabajo (la hipótesis  de partida, justificar metodológicamente el por qué del uso del método, delimitar el universo de análisis – grupo, colectivo, …etc. – y explicar criterios  de selección de los informantes.)</a:t>
            </a:r>
          </a:p>
        </p:txBody>
      </p:sp>
      <p:sp>
        <p:nvSpPr>
          <p:cNvPr id="16" name="Título 1"/>
          <p:cNvSpPr txBox="1">
            <a:spLocks/>
          </p:cNvSpPr>
          <p:nvPr/>
        </p:nvSpPr>
        <p:spPr bwMode="auto">
          <a:xfrm>
            <a:off x="4079875" y="88900"/>
            <a:ext cx="7937500" cy="8239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defTabSz="457200">
              <a:spcBef>
                <a:spcPts val="1000"/>
              </a:spcBef>
              <a:buClr>
                <a:srgbClr val="8AD0D6"/>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defTabSz="457200">
              <a:spcBef>
                <a:spcPts val="1000"/>
              </a:spcBef>
              <a:buClr>
                <a:srgbClr val="8AD0D6"/>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defTabSz="457200">
              <a:spcBef>
                <a:spcPts val="1000"/>
              </a:spcBef>
              <a:buClr>
                <a:srgbClr val="8AD0D6"/>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defTabSz="4572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defTabSz="4572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lgn="just" eaLnBrk="1" hangingPunct="1">
              <a:spcBef>
                <a:spcPct val="0"/>
              </a:spcBef>
              <a:buClrTx/>
              <a:buSzTx/>
              <a:buFontTx/>
              <a:buNone/>
            </a:pPr>
            <a:r>
              <a:rPr lang="es-CO" sz="2600" b="1" dirty="0" smtClean="0">
                <a:solidFill>
                  <a:schemeClr val="tx2"/>
                </a:solidFill>
              </a:rPr>
              <a:t>Métodos de investigación cualitativa. Método Bibliográfico</a:t>
            </a:r>
            <a:endParaRPr lang="es-ES" sz="2600" dirty="0">
              <a:solidFill>
                <a:schemeClr val="tx2"/>
              </a:solidFill>
            </a:endParaRPr>
          </a:p>
        </p:txBody>
      </p:sp>
      <p:sp>
        <p:nvSpPr>
          <p:cNvPr id="7" name="CuadroTexto 6"/>
          <p:cNvSpPr txBox="1"/>
          <p:nvPr/>
        </p:nvSpPr>
        <p:spPr>
          <a:xfrm>
            <a:off x="2315369" y="958400"/>
            <a:ext cx="6035197" cy="461665"/>
          </a:xfrm>
          <a:prstGeom prst="rect">
            <a:avLst/>
          </a:prstGeom>
          <a:ln/>
        </p:spPr>
        <p:style>
          <a:lnRef idx="1">
            <a:schemeClr val="dk1"/>
          </a:lnRef>
          <a:fillRef idx="3">
            <a:schemeClr val="dk1"/>
          </a:fillRef>
          <a:effectRef idx="2">
            <a:schemeClr val="dk1"/>
          </a:effectRef>
          <a:fontRef idx="minor">
            <a:schemeClr val="lt1"/>
          </a:fontRef>
        </p:style>
        <p:txBody>
          <a:bodyPr wrap="square">
            <a:spAutoFit/>
          </a:bodyPr>
          <a:lstStyle/>
          <a:p>
            <a:pPr algn="ctr">
              <a:defRPr/>
            </a:pPr>
            <a:r>
              <a:rPr lang="es-ES" sz="2400" b="1" dirty="0" smtClean="0">
                <a:solidFill>
                  <a:srgbClr val="FFC000"/>
                </a:solidFill>
              </a:rPr>
              <a:t>ETAPAS DEL MÉTODO BIBLIOGRÁFICO</a:t>
            </a:r>
            <a:endParaRPr lang="es-ES" sz="2400" dirty="0">
              <a:solidFill>
                <a:srgbClr val="FFC000"/>
              </a:solidFill>
            </a:endParaRPr>
          </a:p>
        </p:txBody>
      </p:sp>
      <p:sp>
        <p:nvSpPr>
          <p:cNvPr id="8" name="CuadroTexto 7"/>
          <p:cNvSpPr txBox="1"/>
          <p:nvPr/>
        </p:nvSpPr>
        <p:spPr>
          <a:xfrm>
            <a:off x="65088" y="4869160"/>
            <a:ext cx="11952287" cy="461665"/>
          </a:xfrm>
          <a:prstGeom prst="rect">
            <a:avLst/>
          </a:prstGeom>
          <a:noFill/>
          <a:ln w="28575">
            <a:solidFill>
              <a:schemeClr val="tx1"/>
            </a:solidFill>
          </a:ln>
        </p:spPr>
        <p:txBody>
          <a:bodyPr>
            <a:spAutoFit/>
          </a:bodyPr>
          <a:lstStyle>
            <a:defPPr>
              <a:defRPr lang="en-US"/>
            </a:defPPr>
            <a:lvl1pPr marL="457200" indent="-457200" algn="just">
              <a:buFont typeface="+mj-lt"/>
              <a:buAutoNum type="arabicParenR"/>
              <a:defRPr sz="2400">
                <a:latin typeface="+mn-lt"/>
              </a:defRPr>
            </a:lvl1pPr>
          </a:lstStyle>
          <a:p>
            <a:pPr marL="0" indent="0">
              <a:buNone/>
            </a:pPr>
            <a:r>
              <a:rPr lang="es-ES" dirty="0"/>
              <a:t>3) Análisis e </a:t>
            </a:r>
            <a:r>
              <a:rPr lang="es-ES" dirty="0" smtClean="0"/>
              <a:t>interpretación</a:t>
            </a:r>
            <a:r>
              <a:rPr lang="es-ES" dirty="0"/>
              <a:t>.</a:t>
            </a:r>
            <a:r>
              <a:rPr lang="es-ES" dirty="0" smtClean="0"/>
              <a:t> </a:t>
            </a:r>
            <a:endParaRPr lang="es-ES" dirty="0"/>
          </a:p>
        </p:txBody>
      </p:sp>
      <p:sp>
        <p:nvSpPr>
          <p:cNvPr id="9" name="CuadroTexto 8"/>
          <p:cNvSpPr txBox="1"/>
          <p:nvPr/>
        </p:nvSpPr>
        <p:spPr>
          <a:xfrm>
            <a:off x="97475" y="3707740"/>
            <a:ext cx="11952287" cy="830997"/>
          </a:xfrm>
          <a:prstGeom prst="rect">
            <a:avLst/>
          </a:prstGeom>
          <a:noFill/>
          <a:ln w="28575">
            <a:solidFill>
              <a:schemeClr val="tx1"/>
            </a:solidFill>
          </a:ln>
        </p:spPr>
        <p:txBody>
          <a:bodyPr>
            <a:spAutoFit/>
          </a:bodyPr>
          <a:lstStyle>
            <a:defPPr>
              <a:defRPr lang="en-US"/>
            </a:defPPr>
            <a:lvl1pPr marL="457200" indent="-457200" algn="just">
              <a:buFont typeface="+mj-lt"/>
              <a:buAutoNum type="arabicParenR"/>
              <a:defRPr sz="2400">
                <a:latin typeface="+mn-lt"/>
              </a:defRPr>
            </a:lvl1pPr>
          </a:lstStyle>
          <a:p>
            <a:pPr marL="0" indent="0">
              <a:buNone/>
            </a:pPr>
            <a:r>
              <a:rPr lang="es-ES" dirty="0"/>
              <a:t>2) Registro, transcripción y elaboración de los relatos de vida: disponer de todo el material posible, para analizar posteriormente..</a:t>
            </a:r>
          </a:p>
        </p:txBody>
      </p:sp>
      <p:sp>
        <p:nvSpPr>
          <p:cNvPr id="10" name="CuadroTexto 9"/>
          <p:cNvSpPr txBox="1"/>
          <p:nvPr/>
        </p:nvSpPr>
        <p:spPr>
          <a:xfrm>
            <a:off x="87313" y="5661248"/>
            <a:ext cx="11952287" cy="461665"/>
          </a:xfrm>
          <a:prstGeom prst="rect">
            <a:avLst/>
          </a:prstGeom>
          <a:noFill/>
          <a:ln w="28575">
            <a:solidFill>
              <a:schemeClr val="tx1"/>
            </a:solidFill>
          </a:ln>
        </p:spPr>
        <p:txBody>
          <a:bodyPr>
            <a:spAutoFit/>
          </a:bodyPr>
          <a:lstStyle>
            <a:defPPr>
              <a:defRPr lang="en-US"/>
            </a:defPPr>
            <a:lvl1pPr marL="457200" indent="-457200" algn="just">
              <a:buFont typeface="+mj-lt"/>
              <a:buAutoNum type="arabicParenR"/>
              <a:defRPr sz="2400">
                <a:latin typeface="+mn-lt"/>
              </a:defRPr>
            </a:lvl1pPr>
          </a:lstStyle>
          <a:p>
            <a:pPr marL="0" indent="0">
              <a:buNone/>
            </a:pPr>
            <a:r>
              <a:rPr lang="es-ES" dirty="0"/>
              <a:t>4) Presentación y publicación de los relatos:</a:t>
            </a:r>
          </a:p>
        </p:txBody>
      </p:sp>
    </p:spTree>
    <p:extLst>
      <p:ext uri="{BB962C8B-B14F-4D97-AF65-F5344CB8AC3E}">
        <p14:creationId xmlns:p14="http://schemas.microsoft.com/office/powerpoint/2010/main" val="33108453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14288" y="14288"/>
            <a:ext cx="3960812" cy="719137"/>
          </a:xfrm>
          <a:prstGeom prst="rect">
            <a:avLst/>
          </a:prstGeom>
          <a:solidFill>
            <a:schemeClr val="accent1">
              <a:lumMod val="60000"/>
              <a:lumOff val="40000"/>
            </a:schemeClr>
          </a:solidFill>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r>
              <a:rPr lang="es-ES" sz="3600" b="1" dirty="0" smtClean="0">
                <a:solidFill>
                  <a:srgbClr val="FFFF00"/>
                </a:solidFill>
                <a:effectLst>
                  <a:outerShdw blurRad="38100" dist="38100" dir="2700000" algn="tl">
                    <a:srgbClr val="000000">
                      <a:alpha val="43137"/>
                    </a:srgbClr>
                  </a:outerShdw>
                </a:effectLst>
              </a:rPr>
              <a:t>DESARROLLO</a:t>
            </a:r>
          </a:p>
        </p:txBody>
      </p:sp>
      <p:sp>
        <p:nvSpPr>
          <p:cNvPr id="5" name="CuadroTexto 4"/>
          <p:cNvSpPr txBox="1"/>
          <p:nvPr/>
        </p:nvSpPr>
        <p:spPr>
          <a:xfrm>
            <a:off x="119063" y="948642"/>
            <a:ext cx="3168625" cy="461962"/>
          </a:xfrm>
          <a:prstGeom prst="rect">
            <a:avLst/>
          </a:prstGeom>
          <a:solidFill>
            <a:srgbClr val="599BF3"/>
          </a:solidFill>
          <a:ln w="28575">
            <a:solidFill>
              <a:schemeClr val="tx1"/>
            </a:solidFill>
          </a:ln>
        </p:spPr>
        <p:txBody>
          <a:bodyPr wrap="square">
            <a:spAutoFit/>
          </a:bodyPr>
          <a:lstStyle/>
          <a:p>
            <a:pPr algn="ctr">
              <a:defRPr/>
            </a:pPr>
            <a:r>
              <a:rPr lang="es-ES" sz="2400" b="1" dirty="0" smtClean="0">
                <a:solidFill>
                  <a:srgbClr val="FFFF00"/>
                </a:solidFill>
                <a:latin typeface="+mn-lt"/>
              </a:rPr>
              <a:t>Historia de Vida</a:t>
            </a:r>
            <a:endParaRPr lang="es-ES" sz="2400" dirty="0">
              <a:latin typeface="+mn-lt"/>
            </a:endParaRPr>
          </a:p>
        </p:txBody>
      </p:sp>
      <p:sp>
        <p:nvSpPr>
          <p:cNvPr id="15" name="CuadroTexto 14"/>
          <p:cNvSpPr txBox="1"/>
          <p:nvPr/>
        </p:nvSpPr>
        <p:spPr>
          <a:xfrm>
            <a:off x="119063" y="1484313"/>
            <a:ext cx="11995150" cy="1815882"/>
          </a:xfrm>
          <a:prstGeom prst="rect">
            <a:avLst/>
          </a:prstGeom>
          <a:ln/>
        </p:spPr>
        <p:style>
          <a:lnRef idx="1">
            <a:schemeClr val="dk1"/>
          </a:lnRef>
          <a:fillRef idx="3">
            <a:schemeClr val="dk1"/>
          </a:fillRef>
          <a:effectRef idx="2">
            <a:schemeClr val="dk1"/>
          </a:effectRef>
          <a:fontRef idx="minor">
            <a:schemeClr val="lt1"/>
          </a:fontRef>
        </p:style>
        <p:txBody>
          <a:bodyPr>
            <a:spAutoFit/>
          </a:bodyPr>
          <a:lstStyle/>
          <a:p>
            <a:pPr algn="just">
              <a:buFont typeface="Wingdings" panose="05000000000000000000" pitchFamily="2" charset="2"/>
              <a:buNone/>
            </a:pPr>
            <a:r>
              <a:rPr lang="es-MX" sz="2800" dirty="0">
                <a:solidFill>
                  <a:schemeClr val="tx1"/>
                </a:solidFill>
              </a:rPr>
              <a:t>Técnica narrativa  mediante la cual se  reconstruye la vida de un sujeto a partir de las informaciones que él suministra, el análisis de documentos y otras informaciones con la finalidad de penetrar en su experiencia. </a:t>
            </a:r>
            <a:endParaRPr lang="en-US" sz="2800" dirty="0">
              <a:solidFill>
                <a:schemeClr val="tx1"/>
              </a:solidFill>
            </a:endParaRPr>
          </a:p>
        </p:txBody>
      </p:sp>
      <p:sp>
        <p:nvSpPr>
          <p:cNvPr id="2" name="CuadroTexto 1"/>
          <p:cNvSpPr txBox="1"/>
          <p:nvPr/>
        </p:nvSpPr>
        <p:spPr>
          <a:xfrm>
            <a:off x="119063" y="3645024"/>
            <a:ext cx="11994483" cy="2739211"/>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algn="just">
              <a:defRPr/>
            </a:pPr>
            <a:r>
              <a:rPr lang="es-ES" sz="2800" b="1" dirty="0" smtClean="0">
                <a:solidFill>
                  <a:srgbClr val="C00000"/>
                </a:solidFill>
                <a:effectLst>
                  <a:outerShdw blurRad="38100" dist="38100" dir="2700000" algn="tl">
                    <a:srgbClr val="000000">
                      <a:alpha val="43137"/>
                    </a:srgbClr>
                  </a:outerShdw>
                </a:effectLst>
              </a:rPr>
              <a:t>Características</a:t>
            </a:r>
            <a:r>
              <a:rPr lang="es-ES" sz="2300" b="1" dirty="0" smtClean="0"/>
              <a:t>:</a:t>
            </a:r>
          </a:p>
          <a:p>
            <a:pPr marL="457200" indent="-457200" algn="just">
              <a:buAutoNum type="arabicParenR"/>
              <a:defRPr/>
            </a:pPr>
            <a:r>
              <a:rPr lang="es-ES" sz="2400" dirty="0"/>
              <a:t>C</a:t>
            </a:r>
            <a:r>
              <a:rPr lang="es-ES" sz="2400" dirty="0" smtClean="0"/>
              <a:t>onstituye </a:t>
            </a:r>
            <a:r>
              <a:rPr lang="es-ES" sz="2400" dirty="0"/>
              <a:t>el texto final que llega a las manos del </a:t>
            </a:r>
            <a:r>
              <a:rPr lang="es-ES" sz="2400" dirty="0" smtClean="0"/>
              <a:t>lector.</a:t>
            </a:r>
          </a:p>
          <a:p>
            <a:pPr marL="457200" indent="-457200" algn="just">
              <a:buAutoNum type="arabicParenR"/>
              <a:defRPr/>
            </a:pPr>
            <a:r>
              <a:rPr lang="es-ES" sz="2400" dirty="0"/>
              <a:t>E</a:t>
            </a:r>
            <a:r>
              <a:rPr lang="es-ES" sz="2400" dirty="0" smtClean="0"/>
              <a:t>l </a:t>
            </a:r>
            <a:r>
              <a:rPr lang="es-ES" sz="2400" dirty="0"/>
              <a:t>trabajo corresponden al investigador, pero en el que el sujeto biografiado </a:t>
            </a:r>
            <a:r>
              <a:rPr lang="es-ES" sz="2400" dirty="0" smtClean="0"/>
              <a:t>tiene derechos </a:t>
            </a:r>
            <a:r>
              <a:rPr lang="es-ES" sz="2400" dirty="0"/>
              <a:t>de </a:t>
            </a:r>
            <a:r>
              <a:rPr lang="es-ES" sz="2400" dirty="0" smtClean="0"/>
              <a:t>coautoría.</a:t>
            </a:r>
          </a:p>
          <a:p>
            <a:pPr marL="457200" indent="-457200" algn="just">
              <a:buAutoNum type="arabicParenR"/>
              <a:defRPr/>
            </a:pPr>
            <a:r>
              <a:rPr lang="es-ES" sz="2400" dirty="0" smtClean="0"/>
              <a:t>El </a:t>
            </a:r>
            <a:r>
              <a:rPr lang="es-ES" sz="2400" dirty="0"/>
              <a:t>sujeto </a:t>
            </a:r>
            <a:r>
              <a:rPr lang="es-ES" sz="2400" dirty="0" smtClean="0"/>
              <a:t>puede introducir </a:t>
            </a:r>
            <a:r>
              <a:rPr lang="es-ES" sz="2400" dirty="0"/>
              <a:t>criterios en cuanto a estilo y en cuanto a la información que se publica, que el investigador tiene que tener en cuenta y respetar.   </a:t>
            </a:r>
            <a:endParaRPr lang="es-ES" sz="2300" b="1" dirty="0"/>
          </a:p>
        </p:txBody>
      </p:sp>
      <p:sp>
        <p:nvSpPr>
          <p:cNvPr id="8" name="Título 1"/>
          <p:cNvSpPr txBox="1">
            <a:spLocks/>
          </p:cNvSpPr>
          <p:nvPr/>
        </p:nvSpPr>
        <p:spPr bwMode="auto">
          <a:xfrm>
            <a:off x="4079875" y="88900"/>
            <a:ext cx="7937500" cy="8239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defTabSz="457200">
              <a:spcBef>
                <a:spcPts val="1000"/>
              </a:spcBef>
              <a:buClr>
                <a:srgbClr val="8AD0D6"/>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defTabSz="457200">
              <a:spcBef>
                <a:spcPts val="1000"/>
              </a:spcBef>
              <a:buClr>
                <a:srgbClr val="8AD0D6"/>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defTabSz="457200">
              <a:spcBef>
                <a:spcPts val="1000"/>
              </a:spcBef>
              <a:buClr>
                <a:srgbClr val="8AD0D6"/>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defTabSz="4572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defTabSz="4572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lgn="just" eaLnBrk="1" hangingPunct="1">
              <a:spcBef>
                <a:spcPct val="0"/>
              </a:spcBef>
              <a:buClrTx/>
              <a:buSzTx/>
              <a:buFontTx/>
              <a:buNone/>
            </a:pPr>
            <a:r>
              <a:rPr lang="es-CO" sz="2600" b="1" dirty="0" smtClean="0">
                <a:solidFill>
                  <a:schemeClr val="tx2"/>
                </a:solidFill>
              </a:rPr>
              <a:t>Métodos de investigación cualitativa. Historia  de vida.</a:t>
            </a:r>
            <a:endParaRPr lang="es-ES" sz="2600" dirty="0">
              <a:solidFill>
                <a:schemeClr val="tx2"/>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14288" y="14288"/>
            <a:ext cx="3960812" cy="719137"/>
          </a:xfrm>
          <a:prstGeom prst="rect">
            <a:avLst/>
          </a:prstGeom>
          <a:solidFill>
            <a:schemeClr val="accent1">
              <a:lumMod val="60000"/>
              <a:lumOff val="40000"/>
            </a:schemeClr>
          </a:solidFill>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r>
              <a:rPr lang="es-ES" sz="3600" b="1" dirty="0" smtClean="0">
                <a:solidFill>
                  <a:srgbClr val="FFFF00"/>
                </a:solidFill>
                <a:effectLst>
                  <a:outerShdw blurRad="38100" dist="38100" dir="2700000" algn="tl">
                    <a:srgbClr val="000000">
                      <a:alpha val="43137"/>
                    </a:srgbClr>
                  </a:outerShdw>
                </a:effectLst>
              </a:rPr>
              <a:t>DESARROLLO</a:t>
            </a:r>
          </a:p>
        </p:txBody>
      </p:sp>
      <p:sp>
        <p:nvSpPr>
          <p:cNvPr id="5" name="CuadroTexto 4"/>
          <p:cNvSpPr txBox="1"/>
          <p:nvPr/>
        </p:nvSpPr>
        <p:spPr>
          <a:xfrm>
            <a:off x="124681" y="1017124"/>
            <a:ext cx="11665569" cy="954107"/>
          </a:xfrm>
          <a:prstGeom prst="rect">
            <a:avLst/>
          </a:prstGeom>
          <a:solidFill>
            <a:srgbClr val="599BF3"/>
          </a:solidFill>
          <a:ln w="28575">
            <a:solidFill>
              <a:schemeClr val="tx1"/>
            </a:solidFill>
          </a:ln>
        </p:spPr>
        <p:txBody>
          <a:bodyPr wrap="square">
            <a:spAutoFit/>
          </a:bodyPr>
          <a:lstStyle/>
          <a:p>
            <a:pPr algn="just">
              <a:defRPr/>
            </a:pPr>
            <a:r>
              <a:rPr lang="es-ES" sz="2800" b="1" dirty="0" smtClean="0">
                <a:solidFill>
                  <a:srgbClr val="FFC000"/>
                </a:solidFill>
              </a:rPr>
              <a:t>La historia </a:t>
            </a:r>
            <a:r>
              <a:rPr lang="es-ES" sz="2800" b="1" dirty="0">
                <a:solidFill>
                  <a:srgbClr val="FFC000"/>
                </a:solidFill>
              </a:rPr>
              <a:t>de vida, elaborada a partir de relatos biográficos y del uso de otros documentos </a:t>
            </a:r>
            <a:r>
              <a:rPr lang="es-ES" sz="2800" b="1" dirty="0" smtClean="0">
                <a:solidFill>
                  <a:srgbClr val="FFC000"/>
                </a:solidFill>
              </a:rPr>
              <a:t>personales supone:</a:t>
            </a:r>
            <a:endParaRPr lang="es-ES" sz="2800" b="1" dirty="0">
              <a:solidFill>
                <a:srgbClr val="FFC000"/>
              </a:solidFill>
              <a:latin typeface="+mn-lt"/>
            </a:endParaRPr>
          </a:p>
        </p:txBody>
      </p:sp>
      <p:sp>
        <p:nvSpPr>
          <p:cNvPr id="15" name="CuadroTexto 14"/>
          <p:cNvSpPr txBox="1"/>
          <p:nvPr/>
        </p:nvSpPr>
        <p:spPr>
          <a:xfrm>
            <a:off x="124681" y="2046020"/>
            <a:ext cx="11892694" cy="2677656"/>
          </a:xfrm>
          <a:prstGeom prst="rect">
            <a:avLst/>
          </a:prstGeom>
          <a:ln/>
        </p:spPr>
        <p:style>
          <a:lnRef idx="1">
            <a:schemeClr val="dk1"/>
          </a:lnRef>
          <a:fillRef idx="3">
            <a:schemeClr val="dk1"/>
          </a:fillRef>
          <a:effectRef idx="2">
            <a:schemeClr val="dk1"/>
          </a:effectRef>
          <a:fontRef idx="minor">
            <a:schemeClr val="lt1"/>
          </a:fontRef>
        </p:style>
        <p:txBody>
          <a:bodyPr wrap="square">
            <a:spAutoFit/>
          </a:bodyPr>
          <a:lstStyle/>
          <a:p>
            <a:pPr marL="514350" indent="-514350" algn="just">
              <a:buFont typeface="Wingdings" panose="05000000000000000000" pitchFamily="2" charset="2"/>
              <a:buAutoNum type="arabicParenBoth"/>
            </a:pPr>
            <a:r>
              <a:rPr lang="es-ES" sz="2800" dirty="0" smtClean="0"/>
              <a:t>Ordenar </a:t>
            </a:r>
            <a:r>
              <a:rPr lang="es-ES" sz="2800" dirty="0"/>
              <a:t>la información cronológica y </a:t>
            </a:r>
            <a:r>
              <a:rPr lang="es-ES" sz="2800" dirty="0" smtClean="0"/>
              <a:t>temáticamente.</a:t>
            </a:r>
          </a:p>
          <a:p>
            <a:pPr marL="514350" indent="-514350" algn="just">
              <a:buFont typeface="Wingdings" panose="05000000000000000000" pitchFamily="2" charset="2"/>
              <a:buAutoNum type="arabicParenBoth"/>
            </a:pPr>
            <a:r>
              <a:rPr lang="es-ES" sz="2800" dirty="0">
                <a:solidFill>
                  <a:schemeClr val="tx1"/>
                </a:solidFill>
              </a:rPr>
              <a:t> </a:t>
            </a:r>
            <a:r>
              <a:rPr lang="es-ES" sz="2800" dirty="0"/>
              <a:t>Recortar las digresiones y </a:t>
            </a:r>
            <a:r>
              <a:rPr lang="es-ES" sz="2800" dirty="0" smtClean="0"/>
              <a:t>reiteraciones.</a:t>
            </a:r>
          </a:p>
          <a:p>
            <a:pPr marL="514350" indent="-514350" algn="just">
              <a:buFont typeface="Wingdings" panose="05000000000000000000" pitchFamily="2" charset="2"/>
              <a:buAutoNum type="arabicParenBoth"/>
            </a:pPr>
            <a:r>
              <a:rPr lang="es-ES" sz="2800" dirty="0">
                <a:solidFill>
                  <a:schemeClr val="tx1"/>
                </a:solidFill>
              </a:rPr>
              <a:t> </a:t>
            </a:r>
            <a:r>
              <a:rPr lang="es-ES" sz="2800" dirty="0"/>
              <a:t>Ajustar el estilo oral del informante lo mínimo posible para que sea aceptable por </a:t>
            </a:r>
            <a:r>
              <a:rPr lang="es-ES" sz="2800" dirty="0" smtClean="0"/>
              <a:t>éste.</a:t>
            </a:r>
          </a:p>
          <a:p>
            <a:pPr marL="514350" indent="-514350" algn="just">
              <a:buFont typeface="Wingdings" panose="05000000000000000000" pitchFamily="2" charset="2"/>
              <a:buAutoNum type="arabicParenBoth"/>
            </a:pPr>
            <a:r>
              <a:rPr lang="es-ES" sz="2800" dirty="0">
                <a:solidFill>
                  <a:schemeClr val="tx1"/>
                </a:solidFill>
              </a:rPr>
              <a:t> </a:t>
            </a:r>
            <a:r>
              <a:rPr lang="es-ES" sz="2800" dirty="0"/>
              <a:t>Introducir notas a lo largo del texto que contextualicen y/o remitan a otras partes del texto. </a:t>
            </a:r>
            <a:endParaRPr lang="en-US" sz="2800" dirty="0">
              <a:solidFill>
                <a:schemeClr val="tx1"/>
              </a:solidFill>
            </a:endParaRPr>
          </a:p>
        </p:txBody>
      </p:sp>
      <p:sp>
        <p:nvSpPr>
          <p:cNvPr id="8" name="Título 1"/>
          <p:cNvSpPr txBox="1">
            <a:spLocks/>
          </p:cNvSpPr>
          <p:nvPr/>
        </p:nvSpPr>
        <p:spPr bwMode="auto">
          <a:xfrm>
            <a:off x="4079875" y="88900"/>
            <a:ext cx="7937500" cy="8239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defTabSz="457200">
              <a:spcBef>
                <a:spcPts val="1000"/>
              </a:spcBef>
              <a:buClr>
                <a:srgbClr val="8AD0D6"/>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defTabSz="457200">
              <a:spcBef>
                <a:spcPts val="1000"/>
              </a:spcBef>
              <a:buClr>
                <a:srgbClr val="8AD0D6"/>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defTabSz="457200">
              <a:spcBef>
                <a:spcPts val="1000"/>
              </a:spcBef>
              <a:buClr>
                <a:srgbClr val="8AD0D6"/>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defTabSz="4572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defTabSz="4572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lgn="just" eaLnBrk="1" hangingPunct="1">
              <a:spcBef>
                <a:spcPct val="0"/>
              </a:spcBef>
              <a:buClrTx/>
              <a:buSzTx/>
              <a:buFontTx/>
              <a:buNone/>
            </a:pPr>
            <a:r>
              <a:rPr lang="es-CO" sz="2600" b="1" dirty="0" smtClean="0">
                <a:solidFill>
                  <a:schemeClr val="tx2"/>
                </a:solidFill>
              </a:rPr>
              <a:t>Métodos de investigación cualitativa. Historia  de vida.</a:t>
            </a:r>
            <a:endParaRPr lang="es-ES" sz="2600" dirty="0">
              <a:solidFill>
                <a:schemeClr val="tx2"/>
              </a:solidFill>
            </a:endParaRPr>
          </a:p>
        </p:txBody>
      </p:sp>
      <p:sp>
        <p:nvSpPr>
          <p:cNvPr id="3" name="CuadroTexto 2"/>
          <p:cNvSpPr txBox="1"/>
          <p:nvPr/>
        </p:nvSpPr>
        <p:spPr>
          <a:xfrm>
            <a:off x="124681" y="5229200"/>
            <a:ext cx="11892694" cy="923330"/>
          </a:xfrm>
          <a:prstGeom prst="rect">
            <a:avLst/>
          </a:prstGeom>
          <a:noFill/>
        </p:spPr>
        <p:txBody>
          <a:bodyPr wrap="square" rtlCol="0">
            <a:spAutoFit/>
          </a:bodyPr>
          <a:lstStyle/>
          <a:p>
            <a:r>
              <a:rPr lang="es-ES" dirty="0"/>
              <a:t>La </a:t>
            </a:r>
            <a:r>
              <a:rPr lang="es-ES" b="1" dirty="0"/>
              <a:t>biografía </a:t>
            </a:r>
            <a:r>
              <a:rPr lang="es-ES" dirty="0"/>
              <a:t>o </a:t>
            </a:r>
            <a:r>
              <a:rPr lang="es-ES" b="1" dirty="0"/>
              <a:t>historia de vida </a:t>
            </a:r>
            <a:r>
              <a:rPr lang="es-ES" dirty="0"/>
              <a:t>es otra forma de recolectar datos muy socorrida en la </a:t>
            </a:r>
            <a:r>
              <a:rPr lang="es-ES" dirty="0" err="1"/>
              <a:t>investigacion</a:t>
            </a:r>
            <a:endParaRPr lang="es-ES" dirty="0"/>
          </a:p>
          <a:p>
            <a:r>
              <a:rPr lang="es-ES" dirty="0"/>
              <a:t>cualitativa. Puede ser individual (un participante o un personaje </a:t>
            </a:r>
            <a:r>
              <a:rPr lang="es-ES" dirty="0" err="1"/>
              <a:t>historico</a:t>
            </a:r>
            <a:r>
              <a:rPr lang="es-ES" dirty="0"/>
              <a:t>) o colectiva (una familia,</a:t>
            </a:r>
          </a:p>
          <a:p>
            <a:r>
              <a:rPr lang="es-ES" dirty="0"/>
              <a:t>un grupo de personas que vivieron durante un periodo y que compartieron rasgos y vivencias).</a:t>
            </a:r>
          </a:p>
        </p:txBody>
      </p:sp>
    </p:spTree>
    <p:extLst>
      <p:ext uri="{BB962C8B-B14F-4D97-AF65-F5344CB8AC3E}">
        <p14:creationId xmlns:p14="http://schemas.microsoft.com/office/powerpoint/2010/main" val="41614455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14288" y="14288"/>
            <a:ext cx="3960812" cy="719137"/>
          </a:xfrm>
          <a:prstGeom prst="rect">
            <a:avLst/>
          </a:prstGeom>
          <a:solidFill>
            <a:schemeClr val="accent1">
              <a:lumMod val="60000"/>
              <a:lumOff val="40000"/>
            </a:schemeClr>
          </a:solidFill>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r>
              <a:rPr lang="es-ES" sz="3600" b="1" dirty="0" smtClean="0">
                <a:solidFill>
                  <a:srgbClr val="FFFF00"/>
                </a:solidFill>
                <a:effectLst>
                  <a:outerShdw blurRad="38100" dist="38100" dir="2700000" algn="tl">
                    <a:srgbClr val="000000">
                      <a:alpha val="43137"/>
                    </a:srgbClr>
                  </a:outerShdw>
                </a:effectLst>
              </a:rPr>
              <a:t>DESARROLLO</a:t>
            </a:r>
          </a:p>
        </p:txBody>
      </p:sp>
      <p:sp>
        <p:nvSpPr>
          <p:cNvPr id="8" name="Text Box 3"/>
          <p:cNvSpPr txBox="1">
            <a:spLocks noChangeArrowheads="1"/>
          </p:cNvSpPr>
          <p:nvPr/>
        </p:nvSpPr>
        <p:spPr bwMode="auto">
          <a:xfrm>
            <a:off x="119336" y="980728"/>
            <a:ext cx="11736387" cy="1384995"/>
          </a:xfrm>
          <a:prstGeom prst="rect">
            <a:avLst/>
          </a:prstGeom>
          <a:solidFill>
            <a:schemeClr val="accent1">
              <a:lumMod val="60000"/>
              <a:lumOff val="40000"/>
            </a:schemeClr>
          </a:solidFill>
          <a:ln w="38100">
            <a:solidFill>
              <a:srgbClr val="C00000"/>
            </a:solidFill>
            <a:miter lim="800000"/>
            <a:headEnd/>
            <a:tailEnd/>
          </a:ln>
          <a:effectLst/>
        </p:spPr>
        <p:txBody>
          <a:bodyPr>
            <a:spAutoFit/>
          </a:bodyPr>
          <a:lstStyle/>
          <a:p>
            <a:pPr algn="just">
              <a:buFont typeface="Wingdings" panose="05000000000000000000" pitchFamily="2" charset="2"/>
              <a:buNone/>
            </a:pPr>
            <a:r>
              <a:rPr lang="es-ES_tradnl" sz="2800" b="1" dirty="0" smtClean="0">
                <a:solidFill>
                  <a:srgbClr val="C00000"/>
                </a:solidFill>
                <a:effectLst>
                  <a:outerShdw blurRad="38100" dist="38100" dir="2700000" algn="tl">
                    <a:srgbClr val="000000">
                      <a:alpha val="43137"/>
                    </a:srgbClr>
                  </a:outerShdw>
                </a:effectLst>
                <a:latin typeface="+mn-lt"/>
              </a:rPr>
              <a:t>Estudio de casos</a:t>
            </a:r>
            <a:r>
              <a:rPr lang="es-ES_tradnl" sz="2800" b="1" dirty="0" smtClean="0">
                <a:latin typeface="+mn-lt"/>
              </a:rPr>
              <a:t>: </a:t>
            </a:r>
            <a:r>
              <a:rPr lang="es-MX" sz="2800" b="1" dirty="0">
                <a:latin typeface="+mn-lt"/>
              </a:rPr>
              <a:t>Técnica de investigación cualitativa que nos permite estudiar profundamente uno o varios casos en circunstancias concretas.</a:t>
            </a:r>
            <a:r>
              <a:rPr lang="es-ES" sz="2800" b="1" dirty="0">
                <a:latin typeface="+mn-lt"/>
              </a:rPr>
              <a:t> </a:t>
            </a:r>
            <a:endParaRPr lang="en-US" sz="2800" b="1" dirty="0">
              <a:latin typeface="+mn-lt"/>
            </a:endParaRPr>
          </a:p>
        </p:txBody>
      </p:sp>
      <p:sp>
        <p:nvSpPr>
          <p:cNvPr id="11" name="Rectangle 3"/>
          <p:cNvSpPr txBox="1">
            <a:spLocks noChangeArrowheads="1"/>
          </p:cNvSpPr>
          <p:nvPr/>
        </p:nvSpPr>
        <p:spPr>
          <a:xfrm>
            <a:off x="155340" y="5726076"/>
            <a:ext cx="11826030" cy="1015292"/>
          </a:xfrm>
          <a:prstGeom prst="rect">
            <a:avLst/>
          </a:prstGeom>
          <a:solidFill>
            <a:schemeClr val="accent1">
              <a:lumMod val="20000"/>
              <a:lumOff val="80000"/>
            </a:schemeClr>
          </a:solidFill>
        </p:spPr>
        <p:txBody>
          <a:bodyPr>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lgn="ctr">
              <a:spcBef>
                <a:spcPts val="0"/>
              </a:spcBef>
              <a:buFont typeface="Wingdings 3" charset="2"/>
              <a:buNone/>
              <a:defRPr/>
            </a:pPr>
            <a:r>
              <a:rPr lang="es-US" sz="2800" b="1" dirty="0" smtClean="0">
                <a:solidFill>
                  <a:srgbClr val="2424F2"/>
                </a:solidFill>
                <a:latin typeface="+mn-lt"/>
              </a:rPr>
              <a:t>Características</a:t>
            </a:r>
            <a:r>
              <a:rPr lang="en-US" sz="2800" b="1" dirty="0" smtClean="0">
                <a:solidFill>
                  <a:srgbClr val="2424F2"/>
                </a:solidFill>
                <a:latin typeface="+mn-lt"/>
              </a:rPr>
              <a:t> del </a:t>
            </a:r>
            <a:r>
              <a:rPr lang="en-US" sz="2800" b="1" dirty="0" err="1" smtClean="0">
                <a:solidFill>
                  <a:srgbClr val="2424F2"/>
                </a:solidFill>
                <a:latin typeface="+mn-lt"/>
              </a:rPr>
              <a:t>estudio</a:t>
            </a:r>
            <a:r>
              <a:rPr lang="en-US" sz="2800" b="1" dirty="0" smtClean="0">
                <a:solidFill>
                  <a:srgbClr val="2424F2"/>
                </a:solidFill>
                <a:latin typeface="+mn-lt"/>
              </a:rPr>
              <a:t> de </a:t>
            </a:r>
            <a:r>
              <a:rPr lang="es-ES" sz="2800" b="1" dirty="0" smtClean="0">
                <a:solidFill>
                  <a:srgbClr val="2424F2"/>
                </a:solidFill>
                <a:latin typeface="+mn-lt"/>
              </a:rPr>
              <a:t>casos</a:t>
            </a:r>
            <a:r>
              <a:rPr lang="en-US" sz="2800" b="1" dirty="0" smtClean="0">
                <a:solidFill>
                  <a:srgbClr val="2424F2"/>
                </a:solidFill>
                <a:latin typeface="+mn-lt"/>
              </a:rPr>
              <a:t>: </a:t>
            </a:r>
          </a:p>
          <a:p>
            <a:pPr marL="0" indent="0" algn="ctr">
              <a:spcBef>
                <a:spcPts val="0"/>
              </a:spcBef>
              <a:buFont typeface="Wingdings 3" charset="2"/>
              <a:buNone/>
              <a:defRPr/>
            </a:pPr>
            <a:r>
              <a:rPr lang="en-US" sz="2800" b="1" dirty="0" err="1" smtClean="0">
                <a:solidFill>
                  <a:srgbClr val="2424F2"/>
                </a:solidFill>
                <a:latin typeface="+mn-lt"/>
                <a:ea typeface="+mn-ea"/>
                <a:cs typeface="+mn-cs"/>
              </a:rPr>
              <a:t>Particularista</a:t>
            </a:r>
            <a:r>
              <a:rPr lang="en-US" sz="2800" b="1" dirty="0" smtClean="0">
                <a:solidFill>
                  <a:srgbClr val="2424F2"/>
                </a:solidFill>
                <a:latin typeface="+mn-lt"/>
                <a:ea typeface="+mn-ea"/>
                <a:cs typeface="+mn-cs"/>
              </a:rPr>
              <a:t>, </a:t>
            </a:r>
            <a:r>
              <a:rPr lang="en-US" sz="2800" b="1" dirty="0" err="1" smtClean="0">
                <a:solidFill>
                  <a:srgbClr val="2424F2"/>
                </a:solidFill>
                <a:latin typeface="+mn-lt"/>
                <a:ea typeface="+mn-ea"/>
                <a:cs typeface="+mn-cs"/>
              </a:rPr>
              <a:t>Descriptivo</a:t>
            </a:r>
            <a:r>
              <a:rPr lang="en-US" sz="2800" b="1" dirty="0" smtClean="0">
                <a:solidFill>
                  <a:srgbClr val="2424F2"/>
                </a:solidFill>
                <a:latin typeface="+mn-lt"/>
                <a:ea typeface="+mn-ea"/>
                <a:cs typeface="+mn-cs"/>
              </a:rPr>
              <a:t>, </a:t>
            </a:r>
            <a:r>
              <a:rPr lang="en-US" sz="2800" b="1" dirty="0" err="1" smtClean="0">
                <a:solidFill>
                  <a:srgbClr val="2424F2"/>
                </a:solidFill>
                <a:latin typeface="+mn-lt"/>
                <a:ea typeface="+mn-ea"/>
                <a:cs typeface="+mn-cs"/>
              </a:rPr>
              <a:t>Heurístico</a:t>
            </a:r>
            <a:r>
              <a:rPr lang="en-US" sz="2800" b="1" dirty="0">
                <a:solidFill>
                  <a:srgbClr val="2424F2"/>
                </a:solidFill>
                <a:latin typeface="+mn-lt"/>
                <a:ea typeface="+mn-ea"/>
                <a:cs typeface="+mn-cs"/>
              </a:rPr>
              <a:t> </a:t>
            </a:r>
            <a:r>
              <a:rPr lang="en-US" sz="2800" b="1" dirty="0" smtClean="0">
                <a:solidFill>
                  <a:srgbClr val="2424F2"/>
                </a:solidFill>
                <a:latin typeface="+mn-lt"/>
                <a:ea typeface="+mn-ea"/>
                <a:cs typeface="+mn-cs"/>
              </a:rPr>
              <a:t>e </a:t>
            </a:r>
            <a:r>
              <a:rPr lang="en-US" sz="2800" b="1" dirty="0" err="1" smtClean="0">
                <a:solidFill>
                  <a:srgbClr val="2424F2"/>
                </a:solidFill>
                <a:latin typeface="+mn-lt"/>
                <a:ea typeface="+mn-ea"/>
                <a:cs typeface="+mn-cs"/>
              </a:rPr>
              <a:t>Inductivo</a:t>
            </a:r>
            <a:r>
              <a:rPr lang="en-US" sz="2800" b="1" dirty="0" smtClean="0">
                <a:solidFill>
                  <a:srgbClr val="2424F2"/>
                </a:solidFill>
                <a:latin typeface="+mn-lt"/>
                <a:ea typeface="+mn-ea"/>
                <a:cs typeface="+mn-cs"/>
              </a:rPr>
              <a:t>.</a:t>
            </a:r>
            <a:endParaRPr lang="en-US" sz="2800" b="1" dirty="0">
              <a:solidFill>
                <a:srgbClr val="2424F2"/>
              </a:solidFill>
              <a:latin typeface="+mn-lt"/>
              <a:ea typeface="+mn-ea"/>
              <a:cs typeface="+mn-cs"/>
            </a:endParaRPr>
          </a:p>
        </p:txBody>
      </p:sp>
      <p:sp>
        <p:nvSpPr>
          <p:cNvPr id="9" name="Título 1"/>
          <p:cNvSpPr txBox="1">
            <a:spLocks/>
          </p:cNvSpPr>
          <p:nvPr/>
        </p:nvSpPr>
        <p:spPr bwMode="auto">
          <a:xfrm>
            <a:off x="4079875" y="88900"/>
            <a:ext cx="7937500" cy="8239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defTabSz="457200">
              <a:spcBef>
                <a:spcPts val="1000"/>
              </a:spcBef>
              <a:buClr>
                <a:srgbClr val="8AD0D6"/>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defTabSz="457200">
              <a:spcBef>
                <a:spcPts val="1000"/>
              </a:spcBef>
              <a:buClr>
                <a:srgbClr val="8AD0D6"/>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defTabSz="457200">
              <a:spcBef>
                <a:spcPts val="1000"/>
              </a:spcBef>
              <a:buClr>
                <a:srgbClr val="8AD0D6"/>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defTabSz="4572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defTabSz="4572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lgn="just" eaLnBrk="1" hangingPunct="1">
              <a:spcBef>
                <a:spcPct val="0"/>
              </a:spcBef>
              <a:buClrTx/>
              <a:buSzTx/>
              <a:buFontTx/>
              <a:buNone/>
            </a:pPr>
            <a:r>
              <a:rPr lang="es-CO" sz="2600" b="1" dirty="0" smtClean="0">
                <a:solidFill>
                  <a:schemeClr val="tx2"/>
                </a:solidFill>
              </a:rPr>
              <a:t>Métodos de investigación cualitativa. Estudio de casos.</a:t>
            </a:r>
            <a:endParaRPr lang="es-ES" sz="2600" dirty="0">
              <a:solidFill>
                <a:schemeClr val="tx2"/>
              </a:solidFill>
            </a:endParaRPr>
          </a:p>
        </p:txBody>
      </p:sp>
      <p:sp>
        <p:nvSpPr>
          <p:cNvPr id="3" name="Rectángulo 2"/>
          <p:cNvSpPr/>
          <p:nvPr/>
        </p:nvSpPr>
        <p:spPr>
          <a:xfrm>
            <a:off x="119336" y="2420888"/>
            <a:ext cx="11898038" cy="1815882"/>
          </a:xfrm>
          <a:prstGeom prst="rect">
            <a:avLst/>
          </a:prstGeom>
          <a:solidFill>
            <a:schemeClr val="accent4">
              <a:lumMod val="20000"/>
              <a:lumOff val="80000"/>
            </a:schemeClr>
          </a:solidFill>
          <a:ln w="38100">
            <a:solidFill>
              <a:srgbClr val="C00000"/>
            </a:solidFill>
            <a:miter lim="800000"/>
            <a:headEnd/>
            <a:tailEnd/>
          </a:ln>
          <a:effectLst/>
        </p:spPr>
        <p:txBody>
          <a:bodyPr wrap="square">
            <a:spAutoFit/>
          </a:bodyPr>
          <a:lstStyle/>
          <a:p>
            <a:pPr algn="just">
              <a:buFont typeface="Wingdings" panose="05000000000000000000" pitchFamily="2" charset="2"/>
              <a:buNone/>
            </a:pPr>
            <a:r>
              <a:rPr lang="es-ES" sz="2800" b="1" dirty="0">
                <a:solidFill>
                  <a:srgbClr val="C00000"/>
                </a:solidFill>
                <a:effectLst>
                  <a:outerShdw blurRad="38100" dist="38100" dir="2700000" algn="tl">
                    <a:srgbClr val="000000">
                      <a:alpha val="43137"/>
                    </a:srgbClr>
                  </a:outerShdw>
                </a:effectLst>
                <a:latin typeface="+mn-lt"/>
              </a:rPr>
              <a:t>“estudios que al utilizar los procesos de </a:t>
            </a:r>
            <a:r>
              <a:rPr lang="es-ES" sz="2800" b="1" dirty="0" err="1">
                <a:solidFill>
                  <a:srgbClr val="C00000"/>
                </a:solidFill>
                <a:effectLst>
                  <a:outerShdw blurRad="38100" dist="38100" dir="2700000" algn="tl">
                    <a:srgbClr val="000000">
                      <a:alpha val="43137"/>
                    </a:srgbClr>
                  </a:outerShdw>
                </a:effectLst>
                <a:latin typeface="+mn-lt"/>
              </a:rPr>
              <a:t>investigacion</a:t>
            </a:r>
            <a:r>
              <a:rPr lang="es-ES" sz="2800" b="1" dirty="0">
                <a:solidFill>
                  <a:srgbClr val="C00000"/>
                </a:solidFill>
                <a:effectLst>
                  <a:outerShdw blurRad="38100" dist="38100" dir="2700000" algn="tl">
                    <a:srgbClr val="000000">
                      <a:alpha val="43137"/>
                    </a:srgbClr>
                  </a:outerShdw>
                </a:effectLst>
                <a:latin typeface="+mn-lt"/>
              </a:rPr>
              <a:t> cuantitativa, cualitativa o mixta </a:t>
            </a:r>
            <a:r>
              <a:rPr lang="es-ES" sz="2800" b="1" dirty="0" smtClean="0">
                <a:solidFill>
                  <a:srgbClr val="C00000"/>
                </a:solidFill>
                <a:effectLst>
                  <a:outerShdw blurRad="38100" dist="38100" dir="2700000" algn="tl">
                    <a:srgbClr val="000000">
                      <a:alpha val="43137"/>
                    </a:srgbClr>
                  </a:outerShdw>
                </a:effectLst>
                <a:latin typeface="+mn-lt"/>
              </a:rPr>
              <a:t>analizan profundamente </a:t>
            </a:r>
            <a:r>
              <a:rPr lang="es-ES" sz="2800" b="1" dirty="0">
                <a:solidFill>
                  <a:srgbClr val="C00000"/>
                </a:solidFill>
                <a:effectLst>
                  <a:outerShdw blurRad="38100" dist="38100" dir="2700000" algn="tl">
                    <a:srgbClr val="000000">
                      <a:alpha val="43137"/>
                    </a:srgbClr>
                  </a:outerShdw>
                </a:effectLst>
                <a:latin typeface="+mn-lt"/>
              </a:rPr>
              <a:t>una unidad </a:t>
            </a:r>
            <a:r>
              <a:rPr lang="es-ES" sz="2800" b="1" dirty="0" err="1">
                <a:solidFill>
                  <a:srgbClr val="C00000"/>
                </a:solidFill>
                <a:effectLst>
                  <a:outerShdw blurRad="38100" dist="38100" dir="2700000" algn="tl">
                    <a:srgbClr val="000000">
                      <a:alpha val="43137"/>
                    </a:srgbClr>
                  </a:outerShdw>
                </a:effectLst>
                <a:latin typeface="+mn-lt"/>
              </a:rPr>
              <a:t>holistica</a:t>
            </a:r>
            <a:r>
              <a:rPr lang="es-ES" sz="2800" b="1" dirty="0">
                <a:solidFill>
                  <a:srgbClr val="C00000"/>
                </a:solidFill>
                <a:effectLst>
                  <a:outerShdw blurRad="38100" dist="38100" dir="2700000" algn="tl">
                    <a:srgbClr val="000000">
                      <a:alpha val="43137"/>
                    </a:srgbClr>
                  </a:outerShdw>
                </a:effectLst>
                <a:latin typeface="+mn-lt"/>
              </a:rPr>
              <a:t> para responder al planteamiento del problema, </a:t>
            </a:r>
            <a:r>
              <a:rPr lang="es-ES" sz="2800" b="1" dirty="0" smtClean="0">
                <a:solidFill>
                  <a:srgbClr val="C00000"/>
                </a:solidFill>
                <a:effectLst>
                  <a:outerShdw blurRad="38100" dist="38100" dir="2700000" algn="tl">
                    <a:srgbClr val="000000">
                      <a:alpha val="43137"/>
                    </a:srgbClr>
                  </a:outerShdw>
                </a:effectLst>
                <a:latin typeface="+mn-lt"/>
              </a:rPr>
              <a:t>probar </a:t>
            </a:r>
            <a:r>
              <a:rPr lang="es-ES" sz="2800" b="1" dirty="0" err="1" smtClean="0">
                <a:solidFill>
                  <a:srgbClr val="C00000"/>
                </a:solidFill>
                <a:effectLst>
                  <a:outerShdw blurRad="38100" dist="38100" dir="2700000" algn="tl">
                    <a:srgbClr val="000000">
                      <a:alpha val="43137"/>
                    </a:srgbClr>
                  </a:outerShdw>
                </a:effectLst>
                <a:latin typeface="+mn-lt"/>
              </a:rPr>
              <a:t>hipotesis</a:t>
            </a:r>
            <a:r>
              <a:rPr lang="es-ES" sz="2800" b="1" dirty="0" smtClean="0">
                <a:solidFill>
                  <a:srgbClr val="C00000"/>
                </a:solidFill>
                <a:effectLst>
                  <a:outerShdw blurRad="38100" dist="38100" dir="2700000" algn="tl">
                    <a:srgbClr val="000000">
                      <a:alpha val="43137"/>
                    </a:srgbClr>
                  </a:outerShdw>
                </a:effectLst>
                <a:latin typeface="+mn-lt"/>
              </a:rPr>
              <a:t> </a:t>
            </a:r>
            <a:r>
              <a:rPr lang="es-ES" sz="2800" b="1" dirty="0">
                <a:solidFill>
                  <a:srgbClr val="C00000"/>
                </a:solidFill>
                <a:effectLst>
                  <a:outerShdw blurRad="38100" dist="38100" dir="2700000" algn="tl">
                    <a:srgbClr val="000000">
                      <a:alpha val="43137"/>
                    </a:srgbClr>
                  </a:outerShdw>
                </a:effectLst>
                <a:latin typeface="+mn-lt"/>
              </a:rPr>
              <a:t>y apoyar el desarrollo de </a:t>
            </a:r>
            <a:r>
              <a:rPr lang="es-ES" sz="2800" b="1" dirty="0" err="1">
                <a:solidFill>
                  <a:srgbClr val="C00000"/>
                </a:solidFill>
                <a:effectLst>
                  <a:outerShdw blurRad="38100" dist="38100" dir="2700000" algn="tl">
                    <a:srgbClr val="000000">
                      <a:alpha val="43137"/>
                    </a:srgbClr>
                  </a:outerShdw>
                </a:effectLst>
                <a:latin typeface="+mn-lt"/>
              </a:rPr>
              <a:t>teoria</a:t>
            </a:r>
            <a:r>
              <a:rPr lang="es-ES" sz="2800" b="1" dirty="0" smtClean="0">
                <a:solidFill>
                  <a:srgbClr val="C00000"/>
                </a:solidFill>
                <a:effectLst>
                  <a:outerShdw blurRad="38100" dist="38100" dir="2700000" algn="tl">
                    <a:srgbClr val="000000">
                      <a:alpha val="43137"/>
                    </a:srgbClr>
                  </a:outerShdw>
                </a:effectLst>
                <a:latin typeface="+mn-lt"/>
              </a:rPr>
              <a:t>”. (</a:t>
            </a:r>
            <a:r>
              <a:rPr lang="es-ES" sz="2800" b="1" dirty="0" err="1" smtClean="0">
                <a:solidFill>
                  <a:srgbClr val="C00000"/>
                </a:solidFill>
                <a:effectLst>
                  <a:outerShdw blurRad="38100" dist="38100" dir="2700000" algn="tl">
                    <a:srgbClr val="000000">
                      <a:alpha val="43137"/>
                    </a:srgbClr>
                  </a:outerShdw>
                </a:effectLst>
                <a:latin typeface="+mn-lt"/>
              </a:rPr>
              <a:t>Sampieri</a:t>
            </a:r>
            <a:r>
              <a:rPr lang="es-ES" sz="2800" b="1" dirty="0" smtClean="0">
                <a:solidFill>
                  <a:srgbClr val="C00000"/>
                </a:solidFill>
                <a:effectLst>
                  <a:outerShdw blurRad="38100" dist="38100" dir="2700000" algn="tl">
                    <a:srgbClr val="000000">
                      <a:alpha val="43137"/>
                    </a:srgbClr>
                  </a:outerShdw>
                </a:effectLst>
                <a:latin typeface="+mn-lt"/>
              </a:rPr>
              <a:t>, 2018)</a:t>
            </a:r>
            <a:endParaRPr lang="es-ES" sz="2800" b="1" dirty="0">
              <a:solidFill>
                <a:srgbClr val="C00000"/>
              </a:solidFill>
              <a:effectLst>
                <a:outerShdw blurRad="38100" dist="38100" dir="2700000" algn="tl">
                  <a:srgbClr val="000000">
                    <a:alpha val="43137"/>
                  </a:srgbClr>
                </a:outerShdw>
              </a:effectLst>
              <a:latin typeface="+mn-lt"/>
            </a:endParaRPr>
          </a:p>
        </p:txBody>
      </p:sp>
      <p:sp>
        <p:nvSpPr>
          <p:cNvPr id="5" name="Rectángulo 4"/>
          <p:cNvSpPr/>
          <p:nvPr/>
        </p:nvSpPr>
        <p:spPr>
          <a:xfrm>
            <a:off x="155340" y="4293096"/>
            <a:ext cx="11826030" cy="1384995"/>
          </a:xfrm>
          <a:prstGeom prst="rect">
            <a:avLst/>
          </a:prstGeom>
          <a:solidFill>
            <a:schemeClr val="bg2">
              <a:lumMod val="40000"/>
              <a:lumOff val="60000"/>
            </a:schemeClr>
          </a:solidFill>
          <a:ln w="38100">
            <a:solidFill>
              <a:srgbClr val="C00000"/>
            </a:solidFill>
            <a:miter lim="800000"/>
            <a:headEnd/>
            <a:tailEnd/>
          </a:ln>
          <a:effectLst/>
        </p:spPr>
        <p:txBody>
          <a:bodyPr wrap="square">
            <a:spAutoFit/>
          </a:bodyPr>
          <a:lstStyle/>
          <a:p>
            <a:pPr algn="just">
              <a:buFont typeface="Wingdings" panose="05000000000000000000" pitchFamily="2" charset="2"/>
              <a:buNone/>
            </a:pPr>
            <a:r>
              <a:rPr lang="es-ES" sz="2800" b="1" dirty="0">
                <a:solidFill>
                  <a:srgbClr val="C00000"/>
                </a:solidFill>
                <a:effectLst>
                  <a:outerShdw blurRad="38100" dist="38100" dir="2700000" algn="tl">
                    <a:srgbClr val="000000">
                      <a:alpha val="43137"/>
                    </a:srgbClr>
                  </a:outerShdw>
                </a:effectLst>
                <a:latin typeface="+mn-lt"/>
              </a:rPr>
              <a:t>es un examen sistemático de un fenómeno específico, como un programa, un evento, una persona, un proceso, una institución o un grupo social.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14288" y="14288"/>
            <a:ext cx="3960812" cy="719137"/>
          </a:xfrm>
          <a:prstGeom prst="rect">
            <a:avLst/>
          </a:prstGeom>
          <a:solidFill>
            <a:schemeClr val="accent1">
              <a:lumMod val="60000"/>
              <a:lumOff val="40000"/>
            </a:schemeClr>
          </a:solidFill>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r>
              <a:rPr lang="es-ES" sz="3600" b="1" dirty="0" smtClean="0">
                <a:solidFill>
                  <a:srgbClr val="FFFF00"/>
                </a:solidFill>
                <a:effectLst>
                  <a:outerShdw blurRad="38100" dist="38100" dir="2700000" algn="tl">
                    <a:srgbClr val="000000">
                      <a:alpha val="43137"/>
                    </a:srgbClr>
                  </a:outerShdw>
                </a:effectLst>
              </a:rPr>
              <a:t>DESARROLLO</a:t>
            </a:r>
          </a:p>
        </p:txBody>
      </p:sp>
      <p:sp>
        <p:nvSpPr>
          <p:cNvPr id="11" name="Rectangle 3"/>
          <p:cNvSpPr txBox="1">
            <a:spLocks noChangeArrowheads="1"/>
          </p:cNvSpPr>
          <p:nvPr/>
        </p:nvSpPr>
        <p:spPr>
          <a:xfrm>
            <a:off x="49243" y="2458724"/>
            <a:ext cx="11826030" cy="4138628"/>
          </a:xfrm>
          <a:prstGeom prst="rect">
            <a:avLst/>
          </a:prstGeom>
          <a:solidFill>
            <a:schemeClr val="accent1">
              <a:lumMod val="20000"/>
              <a:lumOff val="80000"/>
            </a:schemeClr>
          </a:solidFill>
        </p:spPr>
        <p:txBody>
          <a:bodyPr>
            <a:normAutofit fontScale="77500" lnSpcReduction="20000"/>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algn="just">
              <a:buClr>
                <a:schemeClr val="accent1">
                  <a:lumMod val="75000"/>
                </a:schemeClr>
              </a:buClr>
              <a:buSzPct val="100000"/>
            </a:pPr>
            <a:r>
              <a:rPr lang="es-ES" sz="2800" b="1" dirty="0" smtClean="0">
                <a:solidFill>
                  <a:schemeClr val="bg1"/>
                </a:solidFill>
              </a:rPr>
              <a:t>descripción </a:t>
            </a:r>
            <a:r>
              <a:rPr lang="es-ES" sz="2800" b="1" dirty="0">
                <a:solidFill>
                  <a:schemeClr val="bg1"/>
                </a:solidFill>
              </a:rPr>
              <a:t>intensiva, holística y un análisis de una entidad singular, un fenómeno o unidad social, enmarcado en el contexto social donde se </a:t>
            </a:r>
            <a:r>
              <a:rPr lang="es-ES" sz="2800" b="1" dirty="0" smtClean="0">
                <a:solidFill>
                  <a:schemeClr val="bg1"/>
                </a:solidFill>
              </a:rPr>
              <a:t>produce. </a:t>
            </a:r>
            <a:endParaRPr lang="es-ES" sz="2800" dirty="0"/>
          </a:p>
          <a:p>
            <a:pPr algn="just">
              <a:buClr>
                <a:schemeClr val="accent1">
                  <a:lumMod val="75000"/>
                </a:schemeClr>
              </a:buClr>
              <a:buSzPct val="100000"/>
            </a:pPr>
            <a:r>
              <a:rPr lang="es-ES" sz="2800" b="1" dirty="0">
                <a:solidFill>
                  <a:schemeClr val="bg1"/>
                </a:solidFill>
              </a:rPr>
              <a:t>Analiza a profundidad la interacción de los factores que producen cambio, crecimiento o desarrollo de los casos seleccionados. </a:t>
            </a:r>
            <a:endParaRPr lang="es-ES" sz="2800" dirty="0"/>
          </a:p>
          <a:p>
            <a:pPr marL="0" lvl="8" indent="0">
              <a:buClr>
                <a:srgbClr val="C00000"/>
              </a:buClr>
              <a:buSzPct val="100000"/>
            </a:pPr>
            <a:r>
              <a:rPr lang="es-ES" sz="2800" b="1" dirty="0">
                <a:solidFill>
                  <a:schemeClr val="bg1"/>
                </a:solidFill>
              </a:rPr>
              <a:t>Utiliza</a:t>
            </a:r>
            <a:r>
              <a:rPr lang="es-ES" sz="2200" dirty="0"/>
              <a:t> </a:t>
            </a:r>
            <a:r>
              <a:rPr lang="es-ES" sz="2800" b="1" dirty="0">
                <a:solidFill>
                  <a:schemeClr val="bg1"/>
                </a:solidFill>
              </a:rPr>
              <a:t>primordialmente un enfoque longitudinal o genético</a:t>
            </a:r>
            <a:r>
              <a:rPr lang="es-ES" sz="2800" b="1" dirty="0" smtClean="0">
                <a:solidFill>
                  <a:schemeClr val="bg1"/>
                </a:solidFill>
              </a:rPr>
              <a:t>.</a:t>
            </a:r>
          </a:p>
          <a:p>
            <a:pPr algn="just">
              <a:buClr>
                <a:srgbClr val="C00000"/>
              </a:buClr>
              <a:buSzPct val="100000"/>
            </a:pPr>
            <a:r>
              <a:rPr lang="es-ES" sz="2800" b="1" dirty="0" smtClean="0">
                <a:solidFill>
                  <a:schemeClr val="bg1"/>
                </a:solidFill>
              </a:rPr>
              <a:t>Los </a:t>
            </a:r>
            <a:r>
              <a:rPr lang="es-ES" sz="2800" b="1" dirty="0">
                <a:solidFill>
                  <a:schemeClr val="bg1"/>
                </a:solidFill>
              </a:rPr>
              <a:t>casos pueden ser grupos (familias, comunidades, etc...) o personas (historias de vida), un programa, un evento, un proceso, una institución. </a:t>
            </a:r>
          </a:p>
          <a:p>
            <a:pPr algn="just">
              <a:buClr>
                <a:srgbClr val="C00000"/>
              </a:buClr>
              <a:buSzPct val="100000"/>
            </a:pPr>
            <a:r>
              <a:rPr lang="es-ES" sz="2800" b="1" dirty="0">
                <a:solidFill>
                  <a:schemeClr val="bg1"/>
                </a:solidFill>
              </a:rPr>
              <a:t>Utiliza particularmente la observación, las historias de vida, las entrevistas, los cuestionarios, los diarios, autobiografías, documentos personales o colectivos, correspondencias, informes, etc. </a:t>
            </a:r>
            <a:endParaRPr lang="es-ES" sz="2800" b="1" dirty="0" smtClean="0">
              <a:solidFill>
                <a:schemeClr val="bg1"/>
              </a:solidFill>
            </a:endParaRPr>
          </a:p>
          <a:p>
            <a:pPr algn="just">
              <a:buClr>
                <a:srgbClr val="C00000"/>
              </a:buClr>
              <a:buSzPct val="100000"/>
            </a:pPr>
            <a:r>
              <a:rPr lang="es-ES" sz="2800" b="1" dirty="0">
                <a:solidFill>
                  <a:schemeClr val="bg1"/>
                </a:solidFill>
              </a:rPr>
              <a:t>  Su objetivo básico es comprender el significado de una experiencia</a:t>
            </a:r>
            <a:r>
              <a:rPr lang="es-ES" sz="2800" b="1" dirty="0" smtClean="0">
                <a:solidFill>
                  <a:schemeClr val="bg1"/>
                </a:solidFill>
              </a:rPr>
              <a:t>.</a:t>
            </a:r>
            <a:endParaRPr lang="es-ES" dirty="0"/>
          </a:p>
          <a:p>
            <a:pPr algn="just">
              <a:buClr>
                <a:srgbClr val="C00000"/>
              </a:buClr>
              <a:buSzPct val="100000"/>
            </a:pPr>
            <a:r>
              <a:rPr lang="es-ES" sz="2800" b="1" dirty="0">
                <a:solidFill>
                  <a:schemeClr val="bg1"/>
                </a:solidFill>
              </a:rPr>
              <a:t>Aunque hace énfasis en el trabajo empírico, exige un marco de referencia </a:t>
            </a:r>
            <a:r>
              <a:rPr lang="es-ES" sz="2800" b="1" dirty="0" smtClean="0">
                <a:solidFill>
                  <a:schemeClr val="bg1"/>
                </a:solidFill>
              </a:rPr>
              <a:t>teórica. </a:t>
            </a:r>
            <a:endParaRPr lang="es-ES" sz="2800" b="1" dirty="0">
              <a:solidFill>
                <a:schemeClr val="bg1"/>
              </a:solidFill>
            </a:endParaRPr>
          </a:p>
          <a:p>
            <a:pPr algn="just">
              <a:buClr>
                <a:srgbClr val="C00000"/>
              </a:buClr>
              <a:buSzPct val="100000"/>
            </a:pPr>
            <a:endParaRPr lang="es-ES" sz="2800" b="1" dirty="0">
              <a:solidFill>
                <a:schemeClr val="bg1"/>
              </a:solidFill>
            </a:endParaRPr>
          </a:p>
          <a:p>
            <a:pPr marL="342900" lvl="8" indent="-342900" algn="just" fontAlgn="base">
              <a:buClr>
                <a:srgbClr val="C00000"/>
              </a:buClr>
              <a:buSzPct val="100000"/>
            </a:pPr>
            <a:endParaRPr lang="es-ES" sz="2800" b="1" dirty="0">
              <a:solidFill>
                <a:schemeClr val="bg1"/>
              </a:solidFill>
            </a:endParaRPr>
          </a:p>
          <a:p>
            <a:pPr algn="just">
              <a:buClr>
                <a:schemeClr val="accent1">
                  <a:lumMod val="75000"/>
                </a:schemeClr>
              </a:buClr>
              <a:buSzPct val="100000"/>
            </a:pPr>
            <a:endParaRPr lang="es-ES" sz="2800" b="1" dirty="0" smtClean="0">
              <a:solidFill>
                <a:schemeClr val="bg1"/>
              </a:solidFill>
            </a:endParaRPr>
          </a:p>
          <a:p>
            <a:pPr algn="just">
              <a:buClr>
                <a:schemeClr val="accent1">
                  <a:lumMod val="75000"/>
                </a:schemeClr>
              </a:buClr>
              <a:buSzPct val="100000"/>
            </a:pPr>
            <a:endParaRPr lang="es-ES" sz="2800" b="1" dirty="0">
              <a:solidFill>
                <a:schemeClr val="bg1"/>
              </a:solidFill>
            </a:endParaRPr>
          </a:p>
          <a:p>
            <a:pPr algn="just">
              <a:buClr>
                <a:schemeClr val="accent1">
                  <a:lumMod val="75000"/>
                </a:schemeClr>
              </a:buClr>
              <a:buSzPct val="100000"/>
            </a:pPr>
            <a:endParaRPr lang="es-ES" sz="2800" b="1" dirty="0">
              <a:solidFill>
                <a:schemeClr val="bg1"/>
              </a:solidFill>
            </a:endParaRPr>
          </a:p>
          <a:p>
            <a:pPr algn="just">
              <a:buClr>
                <a:schemeClr val="accent1">
                  <a:lumMod val="75000"/>
                </a:schemeClr>
              </a:buClr>
              <a:buSzPct val="100000"/>
            </a:pPr>
            <a:endParaRPr lang="es-ES" sz="2800" b="1" dirty="0">
              <a:solidFill>
                <a:schemeClr val="bg1"/>
              </a:solidFill>
            </a:endParaRPr>
          </a:p>
          <a:p>
            <a:pPr marL="514350" indent="-514350" algn="just">
              <a:spcBef>
                <a:spcPts val="0"/>
              </a:spcBef>
              <a:buFont typeface="+mj-lt"/>
              <a:buAutoNum type="arabicParenR"/>
              <a:defRPr/>
            </a:pPr>
            <a:endParaRPr lang="en-US" sz="2800" b="1" dirty="0">
              <a:solidFill>
                <a:srgbClr val="2424F2"/>
              </a:solidFill>
              <a:latin typeface="+mn-lt"/>
              <a:ea typeface="+mn-ea"/>
              <a:cs typeface="+mn-cs"/>
            </a:endParaRPr>
          </a:p>
        </p:txBody>
      </p:sp>
      <p:sp>
        <p:nvSpPr>
          <p:cNvPr id="9" name="Título 1"/>
          <p:cNvSpPr txBox="1">
            <a:spLocks/>
          </p:cNvSpPr>
          <p:nvPr/>
        </p:nvSpPr>
        <p:spPr bwMode="auto">
          <a:xfrm>
            <a:off x="4079875" y="88900"/>
            <a:ext cx="7937500" cy="8239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defTabSz="457200">
              <a:spcBef>
                <a:spcPts val="1000"/>
              </a:spcBef>
              <a:buClr>
                <a:srgbClr val="8AD0D6"/>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defTabSz="457200">
              <a:spcBef>
                <a:spcPts val="1000"/>
              </a:spcBef>
              <a:buClr>
                <a:srgbClr val="8AD0D6"/>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defTabSz="457200">
              <a:spcBef>
                <a:spcPts val="1000"/>
              </a:spcBef>
              <a:buClr>
                <a:srgbClr val="8AD0D6"/>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defTabSz="4572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defTabSz="4572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lgn="just" eaLnBrk="1" hangingPunct="1">
              <a:spcBef>
                <a:spcPct val="0"/>
              </a:spcBef>
              <a:buClrTx/>
              <a:buSzTx/>
              <a:buFontTx/>
              <a:buNone/>
            </a:pPr>
            <a:r>
              <a:rPr lang="es-CO" sz="2600" b="1" dirty="0" smtClean="0">
                <a:solidFill>
                  <a:schemeClr val="tx2"/>
                </a:solidFill>
              </a:rPr>
              <a:t>Métodos de investigación cualitativa. Estudio de casos.</a:t>
            </a:r>
            <a:endParaRPr lang="es-ES" sz="2600" dirty="0">
              <a:solidFill>
                <a:schemeClr val="tx2"/>
              </a:solidFill>
            </a:endParaRPr>
          </a:p>
        </p:txBody>
      </p:sp>
      <p:sp>
        <p:nvSpPr>
          <p:cNvPr id="3" name="Rectángulo 2"/>
          <p:cNvSpPr/>
          <p:nvPr/>
        </p:nvSpPr>
        <p:spPr>
          <a:xfrm>
            <a:off x="119337" y="993271"/>
            <a:ext cx="11898038" cy="1384995"/>
          </a:xfrm>
          <a:prstGeom prst="rect">
            <a:avLst/>
          </a:prstGeom>
          <a:solidFill>
            <a:schemeClr val="accent4">
              <a:lumMod val="20000"/>
              <a:lumOff val="80000"/>
            </a:schemeClr>
          </a:solidFill>
          <a:ln w="38100">
            <a:solidFill>
              <a:srgbClr val="C00000"/>
            </a:solidFill>
            <a:miter lim="800000"/>
            <a:headEnd/>
            <a:tailEnd/>
          </a:ln>
          <a:effectLst/>
        </p:spPr>
        <p:txBody>
          <a:bodyPr wrap="square">
            <a:spAutoFit/>
          </a:bodyPr>
          <a:lstStyle/>
          <a:p>
            <a:pPr algn="just">
              <a:buFont typeface="Wingdings" panose="05000000000000000000" pitchFamily="2" charset="2"/>
              <a:buNone/>
            </a:pPr>
            <a:r>
              <a:rPr lang="es-ES" sz="2800" dirty="0">
                <a:solidFill>
                  <a:srgbClr val="0000FF"/>
                </a:solidFill>
              </a:rPr>
              <a:t>El estudio de casos es como un proceso que intenta describir y analizar </a:t>
            </a:r>
            <a:r>
              <a:rPr lang="es-ES" sz="2800" dirty="0" smtClean="0">
                <a:solidFill>
                  <a:srgbClr val="0000FF"/>
                </a:solidFill>
              </a:rPr>
              <a:t>alguna </a:t>
            </a:r>
            <a:r>
              <a:rPr lang="es-ES" sz="2800" dirty="0">
                <a:solidFill>
                  <a:srgbClr val="0000FF"/>
                </a:solidFill>
              </a:rPr>
              <a:t>entidad a medida que se desarrolla a lo largo de un tiempo en términos cualitativos, complejos y comprensivos. Se caracteriza por: </a:t>
            </a:r>
            <a:endParaRPr lang="es-ES" sz="2800" b="1" dirty="0">
              <a:solidFill>
                <a:srgbClr val="0000FF"/>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14754010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14288" y="14288"/>
            <a:ext cx="3960812" cy="719137"/>
          </a:xfrm>
          <a:prstGeom prst="rect">
            <a:avLst/>
          </a:prstGeom>
          <a:solidFill>
            <a:schemeClr val="accent1">
              <a:lumMod val="60000"/>
              <a:lumOff val="40000"/>
            </a:schemeClr>
          </a:solidFill>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r>
              <a:rPr lang="es-ES" sz="3600" b="1" dirty="0" smtClean="0">
                <a:solidFill>
                  <a:srgbClr val="FFFF00"/>
                </a:solidFill>
                <a:effectLst>
                  <a:outerShdw blurRad="38100" dist="38100" dir="2700000" algn="tl">
                    <a:srgbClr val="000000">
                      <a:alpha val="43137"/>
                    </a:srgbClr>
                  </a:outerShdw>
                </a:effectLst>
              </a:rPr>
              <a:t>DESARROLLO</a:t>
            </a:r>
          </a:p>
        </p:txBody>
      </p:sp>
      <p:sp>
        <p:nvSpPr>
          <p:cNvPr id="9" name="Título 1"/>
          <p:cNvSpPr txBox="1">
            <a:spLocks/>
          </p:cNvSpPr>
          <p:nvPr/>
        </p:nvSpPr>
        <p:spPr bwMode="auto">
          <a:xfrm>
            <a:off x="4079875" y="88900"/>
            <a:ext cx="7937500" cy="8239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defTabSz="457200">
              <a:spcBef>
                <a:spcPts val="1000"/>
              </a:spcBef>
              <a:buClr>
                <a:srgbClr val="8AD0D6"/>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defTabSz="457200">
              <a:spcBef>
                <a:spcPts val="1000"/>
              </a:spcBef>
              <a:buClr>
                <a:srgbClr val="8AD0D6"/>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defTabSz="457200">
              <a:spcBef>
                <a:spcPts val="1000"/>
              </a:spcBef>
              <a:buClr>
                <a:srgbClr val="8AD0D6"/>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defTabSz="4572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defTabSz="4572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lgn="just" eaLnBrk="1" hangingPunct="1">
              <a:spcBef>
                <a:spcPct val="0"/>
              </a:spcBef>
              <a:buClrTx/>
              <a:buSzTx/>
              <a:buFontTx/>
              <a:buNone/>
            </a:pPr>
            <a:r>
              <a:rPr lang="es-CO" sz="2600" b="1" dirty="0" smtClean="0">
                <a:solidFill>
                  <a:schemeClr val="tx2"/>
                </a:solidFill>
              </a:rPr>
              <a:t>Métodos de investigación cualitativa. Estudio de casos.</a:t>
            </a:r>
            <a:endParaRPr lang="es-ES" sz="2600" dirty="0">
              <a:solidFill>
                <a:schemeClr val="tx2"/>
              </a:solidFill>
            </a:endParaRPr>
          </a:p>
        </p:txBody>
      </p:sp>
      <p:sp>
        <p:nvSpPr>
          <p:cNvPr id="3" name="Rectángulo 2"/>
          <p:cNvSpPr/>
          <p:nvPr/>
        </p:nvSpPr>
        <p:spPr>
          <a:xfrm>
            <a:off x="119337" y="993271"/>
            <a:ext cx="11898038" cy="5693866"/>
          </a:xfrm>
          <a:prstGeom prst="rect">
            <a:avLst/>
          </a:prstGeom>
          <a:solidFill>
            <a:schemeClr val="accent4">
              <a:lumMod val="20000"/>
              <a:lumOff val="80000"/>
            </a:schemeClr>
          </a:solidFill>
          <a:ln w="38100">
            <a:solidFill>
              <a:srgbClr val="C00000"/>
            </a:solidFill>
            <a:miter lim="800000"/>
            <a:headEnd/>
            <a:tailEnd/>
          </a:ln>
          <a:effectLst/>
        </p:spPr>
        <p:txBody>
          <a:bodyPr wrap="square">
            <a:spAutoFit/>
          </a:bodyPr>
          <a:lstStyle/>
          <a:p>
            <a:pPr algn="just">
              <a:buFont typeface="Wingdings" panose="05000000000000000000" pitchFamily="2" charset="2"/>
              <a:buNone/>
            </a:pPr>
            <a:r>
              <a:rPr lang="es-ES" sz="2800" dirty="0" smtClean="0">
                <a:solidFill>
                  <a:srgbClr val="0000FF"/>
                </a:solidFill>
              </a:rPr>
              <a:t>Los estudios de casos  se clasifican en:</a:t>
            </a:r>
          </a:p>
          <a:p>
            <a:pPr algn="just">
              <a:buFont typeface="Wingdings" panose="05000000000000000000" pitchFamily="2" charset="2"/>
              <a:buNone/>
            </a:pPr>
            <a:endParaRPr lang="es-ES" sz="2800" b="1" dirty="0">
              <a:solidFill>
                <a:srgbClr val="0000FF"/>
              </a:solidFill>
              <a:effectLst>
                <a:outerShdw blurRad="38100" dist="38100" dir="2700000" algn="tl">
                  <a:srgbClr val="000000">
                    <a:alpha val="43137"/>
                  </a:srgbClr>
                </a:outerShdw>
              </a:effectLst>
              <a:latin typeface="+mn-lt"/>
            </a:endParaRPr>
          </a:p>
          <a:p>
            <a:pPr algn="just">
              <a:buFont typeface="Wingdings" panose="05000000000000000000" pitchFamily="2" charset="2"/>
              <a:buNone/>
            </a:pPr>
            <a:r>
              <a:rPr lang="es-ES" sz="2800" dirty="0">
                <a:solidFill>
                  <a:srgbClr val="C00000"/>
                </a:solidFill>
              </a:rPr>
              <a:t>Estudio de casos </a:t>
            </a:r>
            <a:r>
              <a:rPr lang="es-ES" sz="2800" dirty="0" smtClean="0">
                <a:solidFill>
                  <a:srgbClr val="C00000"/>
                </a:solidFill>
              </a:rPr>
              <a:t>descriptivo</a:t>
            </a:r>
            <a:r>
              <a:rPr lang="es-ES" sz="2800" dirty="0">
                <a:solidFill>
                  <a:schemeClr val="bg1"/>
                </a:solidFill>
              </a:rPr>
              <a:t>:</a:t>
            </a:r>
            <a:r>
              <a:rPr lang="es-ES" sz="2800" dirty="0" smtClean="0">
                <a:solidFill>
                  <a:schemeClr val="bg1"/>
                </a:solidFill>
              </a:rPr>
              <a:t> Se presenta </a:t>
            </a:r>
            <a:r>
              <a:rPr lang="es-ES" sz="2800" dirty="0">
                <a:solidFill>
                  <a:schemeClr val="bg1"/>
                </a:solidFill>
              </a:rPr>
              <a:t>un informe detallado del caso eminentemente descriptivo, sin fundamentación teórica ni hipótesis previas. Aporta información básica generalmente sobre programas y prácticas innovadoras. </a:t>
            </a:r>
            <a:endParaRPr lang="es-ES" sz="2800" dirty="0" smtClean="0">
              <a:solidFill>
                <a:schemeClr val="bg1"/>
              </a:solidFill>
            </a:endParaRPr>
          </a:p>
          <a:p>
            <a:pPr algn="just">
              <a:buFont typeface="Wingdings" panose="05000000000000000000" pitchFamily="2" charset="2"/>
              <a:buNone/>
            </a:pPr>
            <a:endParaRPr lang="es-ES" sz="2800" dirty="0" smtClean="0">
              <a:solidFill>
                <a:schemeClr val="bg1"/>
              </a:solidFill>
            </a:endParaRPr>
          </a:p>
          <a:p>
            <a:pPr algn="just">
              <a:buFont typeface="Wingdings" panose="05000000000000000000" pitchFamily="2" charset="2"/>
              <a:buNone/>
            </a:pPr>
            <a:r>
              <a:rPr lang="es-ES" sz="2800" dirty="0">
                <a:solidFill>
                  <a:srgbClr val="C00000"/>
                </a:solidFill>
              </a:rPr>
              <a:t>Estudio de casos </a:t>
            </a:r>
            <a:r>
              <a:rPr lang="es-ES" sz="2800" dirty="0" smtClean="0">
                <a:solidFill>
                  <a:srgbClr val="C00000"/>
                </a:solidFill>
              </a:rPr>
              <a:t>interpretativo</a:t>
            </a:r>
            <a:r>
              <a:rPr lang="es-ES" sz="2800" dirty="0">
                <a:solidFill>
                  <a:schemeClr val="bg1"/>
                </a:solidFill>
              </a:rPr>
              <a:t>:</a:t>
            </a:r>
            <a:r>
              <a:rPr lang="es-ES" sz="2800" dirty="0" smtClean="0">
                <a:solidFill>
                  <a:schemeClr val="bg1"/>
                </a:solidFill>
              </a:rPr>
              <a:t> </a:t>
            </a:r>
            <a:r>
              <a:rPr lang="es-ES" sz="2800" dirty="0">
                <a:solidFill>
                  <a:schemeClr val="bg1"/>
                </a:solidFill>
              </a:rPr>
              <a:t>Aporta descripciones densas y ricas con el propósito de interpretar y teorizar sobre el caso. </a:t>
            </a:r>
            <a:endParaRPr lang="es-ES" sz="2800" dirty="0" smtClean="0">
              <a:solidFill>
                <a:schemeClr val="bg1"/>
              </a:solidFill>
            </a:endParaRPr>
          </a:p>
          <a:p>
            <a:pPr algn="just">
              <a:buFont typeface="Wingdings" panose="05000000000000000000" pitchFamily="2" charset="2"/>
              <a:buNone/>
            </a:pPr>
            <a:endParaRPr lang="es-ES" sz="2800" dirty="0">
              <a:solidFill>
                <a:schemeClr val="bg1"/>
              </a:solidFill>
            </a:endParaRPr>
          </a:p>
          <a:p>
            <a:pPr algn="just">
              <a:buFont typeface="Wingdings" panose="05000000000000000000" pitchFamily="2" charset="2"/>
              <a:buNone/>
            </a:pPr>
            <a:r>
              <a:rPr lang="es-ES" sz="2800" dirty="0">
                <a:solidFill>
                  <a:srgbClr val="C00000"/>
                </a:solidFill>
              </a:rPr>
              <a:t>Estudio de casos </a:t>
            </a:r>
            <a:r>
              <a:rPr lang="es-ES" sz="2800" dirty="0" smtClean="0">
                <a:solidFill>
                  <a:srgbClr val="C00000"/>
                </a:solidFill>
              </a:rPr>
              <a:t>evaluativo</a:t>
            </a:r>
            <a:r>
              <a:rPr lang="es-ES" sz="2800" dirty="0" smtClean="0">
                <a:solidFill>
                  <a:schemeClr val="bg1"/>
                </a:solidFill>
              </a:rPr>
              <a:t>: Este </a:t>
            </a:r>
            <a:r>
              <a:rPr lang="es-ES" sz="2800" dirty="0">
                <a:solidFill>
                  <a:schemeClr val="bg1"/>
                </a:solidFill>
              </a:rPr>
              <a:t>estudio describe y explica pero además se orienta a la formulación de juicios de valor que constituyan la base para tomar decisiones. </a:t>
            </a:r>
          </a:p>
        </p:txBody>
      </p:sp>
    </p:spTree>
    <p:extLst>
      <p:ext uri="{BB962C8B-B14F-4D97-AF65-F5344CB8AC3E}">
        <p14:creationId xmlns:p14="http://schemas.microsoft.com/office/powerpoint/2010/main" val="36831021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14288" y="14288"/>
            <a:ext cx="3960812" cy="719137"/>
          </a:xfrm>
          <a:prstGeom prst="rect">
            <a:avLst/>
          </a:prstGeom>
          <a:solidFill>
            <a:schemeClr val="accent1">
              <a:lumMod val="60000"/>
              <a:lumOff val="40000"/>
            </a:schemeClr>
          </a:solidFill>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r>
              <a:rPr lang="es-ES" sz="3600" b="1" dirty="0" smtClean="0">
                <a:solidFill>
                  <a:srgbClr val="FFFF00"/>
                </a:solidFill>
                <a:effectLst>
                  <a:outerShdw blurRad="38100" dist="38100" dir="2700000" algn="tl">
                    <a:srgbClr val="000000">
                      <a:alpha val="43137"/>
                    </a:srgbClr>
                  </a:outerShdw>
                </a:effectLst>
              </a:rPr>
              <a:t>DESARROLLO</a:t>
            </a:r>
          </a:p>
        </p:txBody>
      </p:sp>
      <p:sp>
        <p:nvSpPr>
          <p:cNvPr id="9" name="Título 1"/>
          <p:cNvSpPr txBox="1">
            <a:spLocks/>
          </p:cNvSpPr>
          <p:nvPr/>
        </p:nvSpPr>
        <p:spPr bwMode="auto">
          <a:xfrm>
            <a:off x="4079875" y="88900"/>
            <a:ext cx="7937500" cy="8239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defTabSz="457200">
              <a:spcBef>
                <a:spcPts val="1000"/>
              </a:spcBef>
              <a:buClr>
                <a:srgbClr val="8AD0D6"/>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defTabSz="457200">
              <a:spcBef>
                <a:spcPts val="1000"/>
              </a:spcBef>
              <a:buClr>
                <a:srgbClr val="8AD0D6"/>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defTabSz="457200">
              <a:spcBef>
                <a:spcPts val="1000"/>
              </a:spcBef>
              <a:buClr>
                <a:srgbClr val="8AD0D6"/>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defTabSz="4572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defTabSz="4572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lgn="just" eaLnBrk="1" hangingPunct="1">
              <a:spcBef>
                <a:spcPct val="0"/>
              </a:spcBef>
              <a:buClrTx/>
              <a:buSzTx/>
              <a:buFontTx/>
              <a:buNone/>
            </a:pPr>
            <a:r>
              <a:rPr lang="es-CO" sz="2600" b="1" dirty="0" smtClean="0">
                <a:solidFill>
                  <a:srgbClr val="EBEBEB"/>
                </a:solidFill>
              </a:rPr>
              <a:t>Métodos de investigación cualitativa. Investigación – Acción  (IA).</a:t>
            </a:r>
            <a:endParaRPr lang="es-ES" sz="2600" dirty="0">
              <a:solidFill>
                <a:srgbClr val="EBEBEB"/>
              </a:solidFill>
            </a:endParaRPr>
          </a:p>
        </p:txBody>
      </p:sp>
      <p:sp>
        <p:nvSpPr>
          <p:cNvPr id="3" name="Rectángulo 2"/>
          <p:cNvSpPr/>
          <p:nvPr/>
        </p:nvSpPr>
        <p:spPr>
          <a:xfrm>
            <a:off x="119337" y="917150"/>
            <a:ext cx="11898038" cy="892552"/>
          </a:xfrm>
          <a:prstGeom prst="rect">
            <a:avLst/>
          </a:prstGeom>
          <a:solidFill>
            <a:schemeClr val="accent4">
              <a:lumMod val="20000"/>
              <a:lumOff val="80000"/>
            </a:schemeClr>
          </a:solidFill>
          <a:ln w="38100">
            <a:solidFill>
              <a:srgbClr val="C00000"/>
            </a:solidFill>
            <a:miter lim="800000"/>
            <a:headEnd/>
            <a:tailEnd/>
          </a:ln>
          <a:effectLst/>
        </p:spPr>
        <p:txBody>
          <a:bodyPr wrap="square">
            <a:spAutoFit/>
          </a:bodyPr>
          <a:lstStyle/>
          <a:p>
            <a:pPr algn="just" eaLnBrk="1" hangingPunct="1">
              <a:spcBef>
                <a:spcPct val="50000"/>
              </a:spcBef>
            </a:pPr>
            <a:r>
              <a:rPr lang="es-ES" sz="2600" b="1" dirty="0">
                <a:solidFill>
                  <a:schemeClr val="bg1"/>
                </a:solidFill>
                <a:latin typeface="Century Gothic" panose="020B0502020202020204" pitchFamily="34" charset="0"/>
              </a:rPr>
              <a:t>La investigación-acción es una forma de investigación llevada a cabo por parte de los prácticos sobre sus propias prácticas. (Kemmis,1988)</a:t>
            </a:r>
          </a:p>
        </p:txBody>
      </p:sp>
      <p:sp>
        <p:nvSpPr>
          <p:cNvPr id="5" name="Text Box 6"/>
          <p:cNvSpPr txBox="1">
            <a:spLocks noChangeArrowheads="1"/>
          </p:cNvSpPr>
          <p:nvPr/>
        </p:nvSpPr>
        <p:spPr bwMode="auto">
          <a:xfrm>
            <a:off x="88544" y="1991012"/>
            <a:ext cx="11931748" cy="1292662"/>
          </a:xfrm>
          <a:prstGeom prst="rect">
            <a:avLst/>
          </a:prstGeom>
          <a:solidFill>
            <a:schemeClr val="accent1">
              <a:lumMod val="60000"/>
              <a:lumOff val="40000"/>
            </a:schemeClr>
          </a:solidFill>
          <a:ln>
            <a:noFill/>
          </a:ln>
          <a:effec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s-ES" sz="2600" b="1" dirty="0">
                <a:solidFill>
                  <a:srgbClr val="EBEBEB"/>
                </a:solidFill>
                <a:latin typeface="Century Gothic" panose="020B0502020202020204" pitchFamily="34" charset="0"/>
              </a:rPr>
              <a:t>Es necesaria la implicación grupal, se considera fundamental llevar a cabo la toma de decisiones de forma conjunta, con el objetivo de transformar el medio social.</a:t>
            </a:r>
          </a:p>
        </p:txBody>
      </p:sp>
      <p:sp>
        <p:nvSpPr>
          <p:cNvPr id="2" name="Rectángulo 1"/>
          <p:cNvSpPr/>
          <p:nvPr/>
        </p:nvSpPr>
        <p:spPr>
          <a:xfrm>
            <a:off x="108542" y="3452116"/>
            <a:ext cx="11891751" cy="1292662"/>
          </a:xfrm>
          <a:prstGeom prst="rect">
            <a:avLst/>
          </a:prstGeom>
          <a:solidFill>
            <a:schemeClr val="bg2">
              <a:lumMod val="75000"/>
            </a:schemeClr>
          </a:solidFill>
        </p:spPr>
        <p:txBody>
          <a:bodyPr wrap="square">
            <a:spAutoFit/>
          </a:bodyPr>
          <a:lstStyle/>
          <a:p>
            <a:pPr algn="just"/>
            <a:r>
              <a:rPr lang="es-ES" sz="2600" b="1" dirty="0">
                <a:solidFill>
                  <a:srgbClr val="FFC000"/>
                </a:solidFill>
                <a:latin typeface="Century Gothic" panose="020B0502020202020204" pitchFamily="34" charset="0"/>
              </a:rPr>
              <a:t>La investigación-acción en la enfermería (IAE) es una posibilidad de acción colectiva dirigida a la resolución de problemas y transformación de la realidad.</a:t>
            </a:r>
          </a:p>
        </p:txBody>
      </p:sp>
      <p:sp>
        <p:nvSpPr>
          <p:cNvPr id="6" name="Rectángulo 5"/>
          <p:cNvSpPr/>
          <p:nvPr/>
        </p:nvSpPr>
        <p:spPr>
          <a:xfrm>
            <a:off x="119336" y="4926088"/>
            <a:ext cx="11900955" cy="1692771"/>
          </a:xfrm>
          <a:prstGeom prst="rect">
            <a:avLst/>
          </a:prstGeom>
          <a:solidFill>
            <a:schemeClr val="tx1"/>
          </a:solidFill>
        </p:spPr>
        <p:txBody>
          <a:bodyPr wrap="square">
            <a:spAutoFit/>
          </a:bodyPr>
          <a:lstStyle/>
          <a:p>
            <a:pPr algn="just"/>
            <a:r>
              <a:rPr lang="es-ES" sz="2600" b="1" dirty="0">
                <a:solidFill>
                  <a:schemeClr val="bg1"/>
                </a:solidFill>
                <a:latin typeface="Century Gothic" panose="020B0502020202020204" pitchFamily="34" charset="0"/>
              </a:rPr>
              <a:t>La IAE es un método de investigación en la cual es posible aplicar diversas </a:t>
            </a:r>
            <a:r>
              <a:rPr lang="es-ES" sz="2600" b="1" dirty="0" smtClean="0">
                <a:solidFill>
                  <a:schemeClr val="bg1"/>
                </a:solidFill>
                <a:latin typeface="Century Gothic" panose="020B0502020202020204" pitchFamily="34" charset="0"/>
              </a:rPr>
              <a:t>técnicas de </a:t>
            </a:r>
            <a:r>
              <a:rPr lang="es-ES" sz="2600" b="1" dirty="0">
                <a:solidFill>
                  <a:schemeClr val="bg1"/>
                </a:solidFill>
                <a:latin typeface="Century Gothic" panose="020B0502020202020204" pitchFamily="34" charset="0"/>
              </a:rPr>
              <a:t>investigación social, con las que se establece una estructura colectiva, participativa </a:t>
            </a:r>
            <a:r>
              <a:rPr lang="es-ES" sz="2600" b="1" dirty="0" smtClean="0">
                <a:solidFill>
                  <a:schemeClr val="bg1"/>
                </a:solidFill>
                <a:latin typeface="Century Gothic" panose="020B0502020202020204" pitchFamily="34" charset="0"/>
              </a:rPr>
              <a:t>y activa </a:t>
            </a:r>
            <a:r>
              <a:rPr lang="es-ES" sz="2600" b="1" dirty="0">
                <a:solidFill>
                  <a:schemeClr val="bg1"/>
                </a:solidFill>
                <a:latin typeface="Century Gothic" panose="020B0502020202020204" pitchFamily="34" charset="0"/>
              </a:rPr>
              <a:t>al nivel de la captación de datos.</a:t>
            </a:r>
          </a:p>
        </p:txBody>
      </p:sp>
    </p:spTree>
    <p:extLst>
      <p:ext uri="{BB962C8B-B14F-4D97-AF65-F5344CB8AC3E}">
        <p14:creationId xmlns:p14="http://schemas.microsoft.com/office/powerpoint/2010/main" val="22024808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14288" y="14288"/>
            <a:ext cx="3960812" cy="719137"/>
          </a:xfrm>
          <a:prstGeom prst="rect">
            <a:avLst/>
          </a:prstGeom>
          <a:solidFill>
            <a:schemeClr val="accent1">
              <a:lumMod val="60000"/>
              <a:lumOff val="40000"/>
            </a:schemeClr>
          </a:solidFill>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r>
              <a:rPr lang="es-ES" sz="3600" b="1" dirty="0" smtClean="0">
                <a:solidFill>
                  <a:srgbClr val="FFFF00"/>
                </a:solidFill>
                <a:effectLst>
                  <a:outerShdw blurRad="38100" dist="38100" dir="2700000" algn="tl">
                    <a:srgbClr val="000000">
                      <a:alpha val="43137"/>
                    </a:srgbClr>
                  </a:outerShdw>
                </a:effectLst>
              </a:rPr>
              <a:t>DESARROLLO</a:t>
            </a:r>
          </a:p>
        </p:txBody>
      </p:sp>
      <p:sp>
        <p:nvSpPr>
          <p:cNvPr id="9" name="Título 1"/>
          <p:cNvSpPr txBox="1">
            <a:spLocks/>
          </p:cNvSpPr>
          <p:nvPr/>
        </p:nvSpPr>
        <p:spPr bwMode="auto">
          <a:xfrm>
            <a:off x="4079875" y="88900"/>
            <a:ext cx="7937500" cy="8239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defTabSz="457200">
              <a:spcBef>
                <a:spcPts val="1000"/>
              </a:spcBef>
              <a:buClr>
                <a:srgbClr val="8AD0D6"/>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defTabSz="457200">
              <a:spcBef>
                <a:spcPts val="1000"/>
              </a:spcBef>
              <a:buClr>
                <a:srgbClr val="8AD0D6"/>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defTabSz="457200">
              <a:spcBef>
                <a:spcPts val="1000"/>
              </a:spcBef>
              <a:buClr>
                <a:srgbClr val="8AD0D6"/>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defTabSz="4572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defTabSz="4572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lgn="just" eaLnBrk="1" hangingPunct="1">
              <a:spcBef>
                <a:spcPct val="0"/>
              </a:spcBef>
              <a:buClrTx/>
              <a:buSzTx/>
              <a:buFontTx/>
              <a:buNone/>
            </a:pPr>
            <a:r>
              <a:rPr lang="es-CO" sz="2600" b="1" dirty="0" smtClean="0">
                <a:solidFill>
                  <a:srgbClr val="EBEBEB"/>
                </a:solidFill>
              </a:rPr>
              <a:t>Métodos de investigación cualitativa. Investigación – Acción  (IA).</a:t>
            </a:r>
            <a:endParaRPr lang="es-ES" sz="2600" dirty="0">
              <a:solidFill>
                <a:srgbClr val="EBEBEB"/>
              </a:solidFill>
            </a:endParaRPr>
          </a:p>
        </p:txBody>
      </p:sp>
      <p:sp>
        <p:nvSpPr>
          <p:cNvPr id="2" name="Rectángulo 1"/>
          <p:cNvSpPr/>
          <p:nvPr/>
        </p:nvSpPr>
        <p:spPr>
          <a:xfrm>
            <a:off x="2207568" y="1124744"/>
            <a:ext cx="6302536" cy="492443"/>
          </a:xfrm>
          <a:prstGeom prst="rect">
            <a:avLst/>
          </a:prstGeom>
          <a:solidFill>
            <a:schemeClr val="bg2">
              <a:lumMod val="75000"/>
            </a:schemeClr>
          </a:solidFill>
        </p:spPr>
        <p:txBody>
          <a:bodyPr wrap="square">
            <a:spAutoFit/>
          </a:bodyPr>
          <a:lstStyle/>
          <a:p>
            <a:pPr algn="just"/>
            <a:r>
              <a:rPr lang="es-ES" sz="2600" b="1" dirty="0" smtClean="0">
                <a:solidFill>
                  <a:srgbClr val="FFC000"/>
                </a:solidFill>
                <a:latin typeface="Century Gothic" panose="020B0502020202020204" pitchFamily="34" charset="0"/>
              </a:rPr>
              <a:t>Clasificación/Aplicación de la IAE</a:t>
            </a:r>
            <a:endParaRPr lang="es-ES" sz="2600" b="1" dirty="0">
              <a:solidFill>
                <a:srgbClr val="FFC000"/>
              </a:solidFill>
              <a:latin typeface="Century Gothic" panose="020B0502020202020204" pitchFamily="34" charset="0"/>
            </a:endParaRPr>
          </a:p>
        </p:txBody>
      </p:sp>
      <p:sp>
        <p:nvSpPr>
          <p:cNvPr id="6" name="Rectángulo 5"/>
          <p:cNvSpPr/>
          <p:nvPr/>
        </p:nvSpPr>
        <p:spPr>
          <a:xfrm>
            <a:off x="116420" y="1829118"/>
            <a:ext cx="11900955" cy="4493538"/>
          </a:xfrm>
          <a:prstGeom prst="rect">
            <a:avLst/>
          </a:prstGeom>
          <a:solidFill>
            <a:schemeClr val="tx1"/>
          </a:solidFill>
        </p:spPr>
        <p:txBody>
          <a:bodyPr wrap="square">
            <a:spAutoFit/>
          </a:bodyPr>
          <a:lstStyle/>
          <a:p>
            <a:pPr algn="just"/>
            <a:r>
              <a:rPr lang="es-ES" sz="2600" b="1" dirty="0">
                <a:solidFill>
                  <a:schemeClr val="bg1"/>
                </a:solidFill>
              </a:rPr>
              <a:t>1- </a:t>
            </a:r>
            <a:r>
              <a:rPr lang="es-ES" sz="2600" b="1" dirty="0">
                <a:solidFill>
                  <a:srgbClr val="C00000"/>
                </a:solidFill>
              </a:rPr>
              <a:t>Investigación-acción de diagnóstico</a:t>
            </a:r>
            <a:r>
              <a:rPr lang="es-ES" sz="2600" b="1" dirty="0">
                <a:solidFill>
                  <a:schemeClr val="bg1"/>
                </a:solidFill>
              </a:rPr>
              <a:t>, en la cual los investigadores en contacto con la situación existente establecen el diagnóstico y recomiendan medidas para remediar el problema.</a:t>
            </a:r>
          </a:p>
          <a:p>
            <a:pPr algn="just"/>
            <a:r>
              <a:rPr lang="es-ES" sz="2600" b="1" dirty="0">
                <a:solidFill>
                  <a:schemeClr val="bg1"/>
                </a:solidFill>
              </a:rPr>
              <a:t>2- </a:t>
            </a:r>
            <a:r>
              <a:rPr lang="es-ES" sz="2600" b="1" dirty="0">
                <a:solidFill>
                  <a:srgbClr val="C00000"/>
                </a:solidFill>
              </a:rPr>
              <a:t>Investigación-acción participante</a:t>
            </a:r>
            <a:r>
              <a:rPr lang="es-ES" sz="2600" b="1" dirty="0">
                <a:solidFill>
                  <a:schemeClr val="bg1"/>
                </a:solidFill>
              </a:rPr>
              <a:t>, que involucra todas las fases del proyecto de investigación y los miembros de la comunidad en cuestión.</a:t>
            </a:r>
          </a:p>
          <a:p>
            <a:pPr algn="just"/>
            <a:r>
              <a:rPr lang="es-ES" sz="2600" b="1" dirty="0">
                <a:solidFill>
                  <a:schemeClr val="bg1"/>
                </a:solidFill>
              </a:rPr>
              <a:t>3- </a:t>
            </a:r>
            <a:r>
              <a:rPr lang="es-ES" sz="2600" b="1" dirty="0">
                <a:solidFill>
                  <a:srgbClr val="C00000"/>
                </a:solidFill>
              </a:rPr>
              <a:t>Investigación-acción empírica</a:t>
            </a:r>
            <a:r>
              <a:rPr lang="es-ES" sz="2600" b="1" dirty="0">
                <a:solidFill>
                  <a:schemeClr val="bg1"/>
                </a:solidFill>
              </a:rPr>
              <a:t>, en la cual se busca la acumulación de datos sobre las experiencias de trabajo diario en los grupos sociales similares, con la intención de desarrollar los principios generales.</a:t>
            </a:r>
          </a:p>
          <a:p>
            <a:pPr algn="just"/>
            <a:r>
              <a:rPr lang="es-ES" sz="2600" b="1" dirty="0" smtClean="0">
                <a:solidFill>
                  <a:schemeClr val="bg1"/>
                </a:solidFill>
              </a:rPr>
              <a:t>4- </a:t>
            </a:r>
            <a:r>
              <a:rPr lang="es-ES" sz="2600" b="1" dirty="0" smtClean="0">
                <a:solidFill>
                  <a:srgbClr val="C00000"/>
                </a:solidFill>
              </a:rPr>
              <a:t>Investigación–acción </a:t>
            </a:r>
            <a:r>
              <a:rPr lang="es-ES" sz="2600" b="1" dirty="0">
                <a:solidFill>
                  <a:srgbClr val="C00000"/>
                </a:solidFill>
              </a:rPr>
              <a:t>experimental</a:t>
            </a:r>
            <a:r>
              <a:rPr lang="es-ES" sz="2600" b="1" dirty="0">
                <a:solidFill>
                  <a:schemeClr val="bg1"/>
                </a:solidFill>
              </a:rPr>
              <a:t>, a través de un estudio controlado del uso de </a:t>
            </a:r>
            <a:r>
              <a:rPr lang="es-ES" sz="2600" b="1" dirty="0" smtClean="0">
                <a:solidFill>
                  <a:schemeClr val="bg1"/>
                </a:solidFill>
              </a:rPr>
              <a:t>técnicas diferentes </a:t>
            </a:r>
            <a:r>
              <a:rPr lang="es-ES" sz="2600" b="1" dirty="0">
                <a:solidFill>
                  <a:schemeClr val="bg1"/>
                </a:solidFill>
              </a:rPr>
              <a:t>en situaciones sociales prácticamente </a:t>
            </a:r>
            <a:r>
              <a:rPr lang="es-ES" sz="2600" b="1" dirty="0" smtClean="0">
                <a:solidFill>
                  <a:schemeClr val="bg1"/>
                </a:solidFill>
              </a:rPr>
              <a:t>idénticas.</a:t>
            </a:r>
            <a:endParaRPr lang="es-ES" sz="2600" b="1" dirty="0">
              <a:solidFill>
                <a:schemeClr val="bg1"/>
              </a:solidFill>
            </a:endParaRPr>
          </a:p>
        </p:txBody>
      </p:sp>
    </p:spTree>
    <p:extLst>
      <p:ext uri="{BB962C8B-B14F-4D97-AF65-F5344CB8AC3E}">
        <p14:creationId xmlns:p14="http://schemas.microsoft.com/office/powerpoint/2010/main" val="6482121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479376" y="1844824"/>
            <a:ext cx="10873208" cy="4392488"/>
          </a:xfrm>
          <a:prstGeom prst="rect">
            <a:avLst/>
          </a:prstGeom>
        </p:spPr>
      </p:pic>
      <p:sp>
        <p:nvSpPr>
          <p:cNvPr id="5" name="Título 1"/>
          <p:cNvSpPr txBox="1">
            <a:spLocks/>
          </p:cNvSpPr>
          <p:nvPr/>
        </p:nvSpPr>
        <p:spPr>
          <a:xfrm>
            <a:off x="14288" y="14288"/>
            <a:ext cx="3960812" cy="719137"/>
          </a:xfrm>
          <a:prstGeom prst="rect">
            <a:avLst/>
          </a:prstGeom>
          <a:solidFill>
            <a:schemeClr val="accent1">
              <a:lumMod val="60000"/>
              <a:lumOff val="40000"/>
            </a:schemeClr>
          </a:solidFill>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r>
              <a:rPr lang="es-ES" sz="3600" b="1" dirty="0" smtClean="0">
                <a:solidFill>
                  <a:srgbClr val="FFFF00"/>
                </a:solidFill>
                <a:effectLst>
                  <a:outerShdw blurRad="38100" dist="38100" dir="2700000" algn="tl">
                    <a:srgbClr val="000000">
                      <a:alpha val="43137"/>
                    </a:srgbClr>
                  </a:outerShdw>
                </a:effectLst>
              </a:rPr>
              <a:t>DESARROLLO</a:t>
            </a:r>
          </a:p>
        </p:txBody>
      </p:sp>
      <p:sp>
        <p:nvSpPr>
          <p:cNvPr id="6" name="Título 1"/>
          <p:cNvSpPr txBox="1">
            <a:spLocks/>
          </p:cNvSpPr>
          <p:nvPr/>
        </p:nvSpPr>
        <p:spPr bwMode="auto">
          <a:xfrm>
            <a:off x="4079875" y="88900"/>
            <a:ext cx="7937500" cy="8239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defTabSz="457200">
              <a:spcBef>
                <a:spcPts val="1000"/>
              </a:spcBef>
              <a:buClr>
                <a:srgbClr val="8AD0D6"/>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defTabSz="457200">
              <a:spcBef>
                <a:spcPts val="1000"/>
              </a:spcBef>
              <a:buClr>
                <a:srgbClr val="8AD0D6"/>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defTabSz="457200">
              <a:spcBef>
                <a:spcPts val="1000"/>
              </a:spcBef>
              <a:buClr>
                <a:srgbClr val="8AD0D6"/>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defTabSz="4572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defTabSz="4572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lgn="just" eaLnBrk="1" hangingPunct="1">
              <a:spcBef>
                <a:spcPct val="0"/>
              </a:spcBef>
              <a:buClrTx/>
              <a:buSzTx/>
              <a:buFontTx/>
              <a:buNone/>
            </a:pPr>
            <a:r>
              <a:rPr lang="es-CO" sz="2600" b="1" dirty="0" smtClean="0">
                <a:solidFill>
                  <a:srgbClr val="EBEBEB"/>
                </a:solidFill>
              </a:rPr>
              <a:t>Métodos de investigación cualitativa. Investigación – Acción  (IA).</a:t>
            </a:r>
            <a:endParaRPr lang="es-ES" sz="2600" dirty="0">
              <a:solidFill>
                <a:srgbClr val="EBEBEB"/>
              </a:solidFill>
            </a:endParaRPr>
          </a:p>
        </p:txBody>
      </p:sp>
      <p:sp>
        <p:nvSpPr>
          <p:cNvPr id="7" name="Rectángulo 6"/>
          <p:cNvSpPr/>
          <p:nvPr/>
        </p:nvSpPr>
        <p:spPr>
          <a:xfrm>
            <a:off x="1595500" y="1172993"/>
            <a:ext cx="8640960" cy="492443"/>
          </a:xfrm>
          <a:prstGeom prst="rect">
            <a:avLst/>
          </a:prstGeom>
          <a:solidFill>
            <a:schemeClr val="bg2">
              <a:lumMod val="75000"/>
            </a:schemeClr>
          </a:solidFill>
        </p:spPr>
        <p:txBody>
          <a:bodyPr wrap="square">
            <a:spAutoFit/>
          </a:bodyPr>
          <a:lstStyle/>
          <a:p>
            <a:pPr algn="just"/>
            <a:r>
              <a:rPr lang="es-ES" sz="2600" b="1" dirty="0" smtClean="0">
                <a:solidFill>
                  <a:srgbClr val="FFC000"/>
                </a:solidFill>
                <a:latin typeface="Century Gothic" panose="020B0502020202020204" pitchFamily="34" charset="0"/>
              </a:rPr>
              <a:t>Fases de la  Investigación – Acción en Enfermería.</a:t>
            </a:r>
            <a:endParaRPr lang="es-ES" sz="2600" b="1" dirty="0">
              <a:solidFill>
                <a:srgbClr val="FFC000"/>
              </a:solidFill>
              <a:latin typeface="Century Gothic" panose="020B0502020202020204" pitchFamily="34" charset="0"/>
            </a:endParaRPr>
          </a:p>
        </p:txBody>
      </p:sp>
    </p:spTree>
    <p:extLst>
      <p:ext uri="{BB962C8B-B14F-4D97-AF65-F5344CB8AC3E}">
        <p14:creationId xmlns:p14="http://schemas.microsoft.com/office/powerpoint/2010/main" val="28440789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14288" y="14288"/>
            <a:ext cx="3960812" cy="719137"/>
          </a:xfrm>
          <a:prstGeom prst="rect">
            <a:avLst/>
          </a:prstGeom>
          <a:solidFill>
            <a:schemeClr val="accent1">
              <a:lumMod val="60000"/>
              <a:lumOff val="40000"/>
            </a:schemeClr>
          </a:solidFill>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r>
              <a:rPr lang="es-ES" sz="3600" b="1" dirty="0" smtClean="0">
                <a:solidFill>
                  <a:srgbClr val="FFFF00"/>
                </a:solidFill>
                <a:effectLst>
                  <a:outerShdw blurRad="38100" dist="38100" dir="2700000" algn="tl">
                    <a:srgbClr val="000000">
                      <a:alpha val="43137"/>
                    </a:srgbClr>
                  </a:outerShdw>
                </a:effectLst>
              </a:rPr>
              <a:t>DESARROLLO</a:t>
            </a:r>
          </a:p>
        </p:txBody>
      </p:sp>
      <p:sp>
        <p:nvSpPr>
          <p:cNvPr id="9" name="Título 1"/>
          <p:cNvSpPr txBox="1">
            <a:spLocks/>
          </p:cNvSpPr>
          <p:nvPr/>
        </p:nvSpPr>
        <p:spPr bwMode="auto">
          <a:xfrm>
            <a:off x="4079875" y="88900"/>
            <a:ext cx="7937500" cy="8239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defTabSz="457200">
              <a:spcBef>
                <a:spcPts val="1000"/>
              </a:spcBef>
              <a:buClr>
                <a:srgbClr val="8AD0D6"/>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defTabSz="457200">
              <a:spcBef>
                <a:spcPts val="1000"/>
              </a:spcBef>
              <a:buClr>
                <a:srgbClr val="8AD0D6"/>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defTabSz="457200">
              <a:spcBef>
                <a:spcPts val="1000"/>
              </a:spcBef>
              <a:buClr>
                <a:srgbClr val="8AD0D6"/>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defTabSz="4572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defTabSz="4572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lgn="just" eaLnBrk="1" hangingPunct="1">
              <a:spcBef>
                <a:spcPct val="0"/>
              </a:spcBef>
              <a:buClrTx/>
              <a:buSzTx/>
              <a:buFontTx/>
              <a:buNone/>
            </a:pPr>
            <a:r>
              <a:rPr lang="es-CO" sz="2600" b="1" dirty="0" smtClean="0">
                <a:solidFill>
                  <a:srgbClr val="EBEBEB"/>
                </a:solidFill>
              </a:rPr>
              <a:t>Métodos de investigación cualitativa. Investigación – Acción  (IA).</a:t>
            </a:r>
            <a:endParaRPr lang="es-ES" sz="2600" dirty="0">
              <a:solidFill>
                <a:srgbClr val="EBEBEB"/>
              </a:solidFill>
            </a:endParaRPr>
          </a:p>
        </p:txBody>
      </p:sp>
      <p:sp>
        <p:nvSpPr>
          <p:cNvPr id="6" name="Rectángulo 5"/>
          <p:cNvSpPr/>
          <p:nvPr/>
        </p:nvSpPr>
        <p:spPr>
          <a:xfrm>
            <a:off x="116420" y="1925616"/>
            <a:ext cx="11900955" cy="4955203"/>
          </a:xfrm>
          <a:prstGeom prst="rect">
            <a:avLst/>
          </a:prstGeom>
          <a:solidFill>
            <a:schemeClr val="bg2">
              <a:lumMod val="75000"/>
            </a:schemeClr>
          </a:solidFill>
        </p:spPr>
        <p:txBody>
          <a:bodyPr wrap="square">
            <a:spAutoFit/>
          </a:bodyPr>
          <a:lstStyle/>
          <a:p>
            <a:pPr marL="514350" indent="-514350" algn="just">
              <a:buFont typeface="+mj-lt"/>
              <a:buAutoNum type="arabicParenR"/>
            </a:pPr>
            <a:r>
              <a:rPr lang="es-ES" sz="2600" b="1" dirty="0" smtClean="0">
                <a:solidFill>
                  <a:srgbClr val="FFC000"/>
                </a:solidFill>
                <a:latin typeface="Century Gothic" panose="020B0502020202020204" pitchFamily="34" charset="0"/>
              </a:rPr>
              <a:t>El </a:t>
            </a:r>
            <a:r>
              <a:rPr lang="es-ES" sz="2600" b="1" dirty="0">
                <a:solidFill>
                  <a:srgbClr val="FFC000"/>
                </a:solidFill>
                <a:latin typeface="Century Gothic" panose="020B0502020202020204" pitchFamily="34" charset="0"/>
              </a:rPr>
              <a:t>diagnóstico: </a:t>
            </a:r>
            <a:r>
              <a:rPr lang="es-ES" sz="2600" b="1" dirty="0">
                <a:latin typeface="Century Gothic" panose="020B0502020202020204" pitchFamily="34" charset="0"/>
              </a:rPr>
              <a:t>Los integrantes de la investigación identifican y definen el problema, establecen las posibilidades de acción. Los participantes reflexionan sobre los principios epistemológicos que guiarán la acción, la producción del conocimiento y la participación de los sujetos de la investigación</a:t>
            </a:r>
            <a:r>
              <a:rPr lang="es-ES" sz="2600" b="1" dirty="0" smtClean="0">
                <a:latin typeface="Century Gothic" panose="020B0502020202020204" pitchFamily="34" charset="0"/>
              </a:rPr>
              <a:t>. </a:t>
            </a:r>
            <a:r>
              <a:rPr lang="es-ES" sz="2600" b="1" dirty="0" smtClean="0">
                <a:solidFill>
                  <a:srgbClr val="C00000"/>
                </a:solidFill>
                <a:latin typeface="Century Gothic" panose="020B0502020202020204" pitchFamily="34" charset="0"/>
              </a:rPr>
              <a:t>Eje:</a:t>
            </a:r>
            <a:r>
              <a:rPr lang="es-ES" sz="2600" b="1" dirty="0" smtClean="0">
                <a:latin typeface="Century Gothic" panose="020B0502020202020204" pitchFamily="34" charset="0"/>
              </a:rPr>
              <a:t> </a:t>
            </a:r>
            <a:r>
              <a:rPr lang="es-ES" sz="2800" dirty="0">
                <a:solidFill>
                  <a:srgbClr val="C00000"/>
                </a:solidFill>
              </a:rPr>
              <a:t>Acceso al servicio de salud.</a:t>
            </a:r>
            <a:endParaRPr lang="es-ES" sz="2600" b="1" dirty="0">
              <a:solidFill>
                <a:srgbClr val="C00000"/>
              </a:solidFill>
              <a:latin typeface="Century Gothic" panose="020B0502020202020204" pitchFamily="34" charset="0"/>
            </a:endParaRPr>
          </a:p>
          <a:p>
            <a:pPr marL="514350" indent="-514350" algn="just">
              <a:buFont typeface="+mj-lt"/>
              <a:buAutoNum type="arabicParenR"/>
            </a:pPr>
            <a:r>
              <a:rPr lang="es-ES" sz="2600" b="1" dirty="0" smtClean="0">
                <a:solidFill>
                  <a:srgbClr val="FFC000"/>
                </a:solidFill>
                <a:latin typeface="Century Gothic" panose="020B0502020202020204" pitchFamily="34" charset="0"/>
              </a:rPr>
              <a:t>Planificación </a:t>
            </a:r>
            <a:r>
              <a:rPr lang="es-ES" sz="2600" b="1" dirty="0">
                <a:solidFill>
                  <a:srgbClr val="FFC000"/>
                </a:solidFill>
                <a:latin typeface="Century Gothic" panose="020B0502020202020204" pitchFamily="34" charset="0"/>
              </a:rPr>
              <a:t>de la acción. </a:t>
            </a:r>
            <a:r>
              <a:rPr lang="es-ES" sz="2600" b="1" dirty="0">
                <a:latin typeface="Century Gothic" panose="020B0502020202020204" pitchFamily="34" charset="0"/>
              </a:rPr>
              <a:t>Los participantes del IAE </a:t>
            </a:r>
            <a:r>
              <a:rPr lang="es-ES" sz="2600" b="1" dirty="0" smtClean="0">
                <a:latin typeface="Century Gothic" panose="020B0502020202020204" pitchFamily="34" charset="0"/>
              </a:rPr>
              <a:t>reflexionaron </a:t>
            </a:r>
            <a:r>
              <a:rPr lang="es-ES" sz="2600" b="1" dirty="0">
                <a:latin typeface="Century Gothic" panose="020B0502020202020204" pitchFamily="34" charset="0"/>
              </a:rPr>
              <a:t>sobre el problema </a:t>
            </a:r>
            <a:r>
              <a:rPr lang="es-ES" sz="2600" b="1" dirty="0" smtClean="0">
                <a:latin typeface="Century Gothic" panose="020B0502020202020204" pitchFamily="34" charset="0"/>
              </a:rPr>
              <a:t>definido </a:t>
            </a:r>
            <a:r>
              <a:rPr lang="es-ES" sz="2600" b="1" dirty="0">
                <a:latin typeface="Century Gothic" panose="020B0502020202020204" pitchFamily="34" charset="0"/>
              </a:rPr>
              <a:t>y cómo van a abordar la cuestión</a:t>
            </a:r>
            <a:r>
              <a:rPr lang="es-ES" sz="2600" b="1" dirty="0" smtClean="0">
                <a:latin typeface="Century Gothic" panose="020B0502020202020204" pitchFamily="34" charset="0"/>
              </a:rPr>
              <a:t>.</a:t>
            </a:r>
          </a:p>
          <a:p>
            <a:pPr marL="514350" indent="-514350" algn="just">
              <a:buFont typeface="+mj-lt"/>
              <a:buAutoNum type="arabicParenR"/>
            </a:pPr>
            <a:r>
              <a:rPr lang="es-ES" sz="2600" b="1" dirty="0" smtClean="0">
                <a:solidFill>
                  <a:srgbClr val="FFC000"/>
                </a:solidFill>
                <a:latin typeface="Century Gothic" panose="020B0502020202020204" pitchFamily="34" charset="0"/>
              </a:rPr>
              <a:t>La acción. </a:t>
            </a:r>
            <a:r>
              <a:rPr lang="es-ES" sz="2600" b="1" dirty="0" smtClean="0">
                <a:latin typeface="Century Gothic" panose="020B0502020202020204" pitchFamily="34" charset="0"/>
              </a:rPr>
              <a:t>Los </a:t>
            </a:r>
            <a:r>
              <a:rPr lang="es-ES" sz="2600" b="1" dirty="0">
                <a:latin typeface="Century Gothic" panose="020B0502020202020204" pitchFamily="34" charset="0"/>
              </a:rPr>
              <a:t>participantes de la IAE organizan colectivamente los </a:t>
            </a:r>
            <a:r>
              <a:rPr lang="es-ES" sz="2600" b="1" dirty="0" smtClean="0">
                <a:latin typeface="Century Gothic" panose="020B0502020202020204" pitchFamily="34" charset="0"/>
              </a:rPr>
              <a:t>encaminamientos para </a:t>
            </a:r>
            <a:r>
              <a:rPr lang="es-ES" sz="2600" b="1" dirty="0">
                <a:latin typeface="Century Gothic" panose="020B0502020202020204" pitchFamily="34" charset="0"/>
              </a:rPr>
              <a:t>intervenir en el problema</a:t>
            </a:r>
            <a:r>
              <a:rPr lang="es-ES" sz="2600" b="1" dirty="0" smtClean="0">
                <a:latin typeface="Century Gothic" panose="020B0502020202020204" pitchFamily="34" charset="0"/>
              </a:rPr>
              <a:t>.</a:t>
            </a:r>
          </a:p>
          <a:p>
            <a:pPr marL="514350" indent="-514350" algn="just">
              <a:buFont typeface="+mj-lt"/>
              <a:buAutoNum type="arabicParenR"/>
            </a:pPr>
            <a:r>
              <a:rPr lang="es-ES" sz="2600" b="1" dirty="0">
                <a:solidFill>
                  <a:srgbClr val="FFC000"/>
                </a:solidFill>
                <a:latin typeface="Century Gothic" panose="020B0502020202020204" pitchFamily="34" charset="0"/>
              </a:rPr>
              <a:t> </a:t>
            </a:r>
            <a:r>
              <a:rPr lang="es-ES" sz="2800" b="1" dirty="0">
                <a:solidFill>
                  <a:srgbClr val="FFC000"/>
                </a:solidFill>
              </a:rPr>
              <a:t>Evaluación. </a:t>
            </a:r>
            <a:r>
              <a:rPr lang="es-ES" sz="2800" dirty="0"/>
              <a:t>El análisis de los procesos, de los resultados obtenidos y de la experiencia.</a:t>
            </a:r>
            <a:endParaRPr lang="es-ES" sz="2600" b="1" dirty="0">
              <a:latin typeface="Century Gothic" panose="020B0502020202020204" pitchFamily="34" charset="0"/>
            </a:endParaRPr>
          </a:p>
          <a:p>
            <a:pPr algn="just"/>
            <a:endParaRPr lang="es-ES" sz="2600" b="1" dirty="0">
              <a:latin typeface="Century Gothic" panose="020B0502020202020204" pitchFamily="34" charset="0"/>
            </a:endParaRPr>
          </a:p>
        </p:txBody>
      </p:sp>
      <p:sp>
        <p:nvSpPr>
          <p:cNvPr id="7" name="Rectángulo 6"/>
          <p:cNvSpPr/>
          <p:nvPr/>
        </p:nvSpPr>
        <p:spPr>
          <a:xfrm>
            <a:off x="990333" y="1111377"/>
            <a:ext cx="10153128" cy="584775"/>
          </a:xfrm>
          <a:prstGeom prst="rect">
            <a:avLst/>
          </a:prstGeom>
          <a:solidFill>
            <a:schemeClr val="bg2">
              <a:lumMod val="75000"/>
            </a:schemeClr>
          </a:solidFill>
        </p:spPr>
        <p:txBody>
          <a:bodyPr wrap="square">
            <a:spAutoFit/>
          </a:bodyPr>
          <a:lstStyle/>
          <a:p>
            <a:pPr algn="just"/>
            <a:r>
              <a:rPr lang="es-ES" sz="3200" b="1" dirty="0" smtClean="0">
                <a:solidFill>
                  <a:srgbClr val="FFC000"/>
                </a:solidFill>
                <a:latin typeface="Century Gothic" panose="020B0502020202020204" pitchFamily="34" charset="0"/>
              </a:rPr>
              <a:t>Pasos de Investigación – Acción en Enfermería.</a:t>
            </a:r>
            <a:endParaRPr lang="es-ES" sz="3200" b="1" dirty="0">
              <a:solidFill>
                <a:srgbClr val="FFC000"/>
              </a:solidFill>
              <a:latin typeface="Century Gothic" panose="020B0502020202020204" pitchFamily="34" charset="0"/>
            </a:endParaRPr>
          </a:p>
        </p:txBody>
      </p:sp>
    </p:spTree>
    <p:extLst>
      <p:ext uri="{BB962C8B-B14F-4D97-AF65-F5344CB8AC3E}">
        <p14:creationId xmlns:p14="http://schemas.microsoft.com/office/powerpoint/2010/main" val="25747503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51384" y="188640"/>
            <a:ext cx="4369767" cy="672306"/>
          </a:xfrm>
          <a:solidFill>
            <a:schemeClr val="accent1">
              <a:lumMod val="60000"/>
              <a:lumOff val="4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p>
            <a:pPr algn="ctr" fontAlgn="auto">
              <a:spcAft>
                <a:spcPts val="0"/>
              </a:spcAft>
            </a:pPr>
            <a:r>
              <a:rPr lang="es-ES" sz="3600" b="1" dirty="0" smtClean="0">
                <a:solidFill>
                  <a:srgbClr val="FFFF00"/>
                </a:solidFill>
                <a:effectLst>
                  <a:outerShdw blurRad="38100" dist="38100" dir="2700000" algn="tl">
                    <a:srgbClr val="000000">
                      <a:alpha val="43137"/>
                    </a:srgbClr>
                  </a:outerShdw>
                </a:effectLst>
              </a:rPr>
              <a:t>INTRODUCCIÓN</a:t>
            </a:r>
            <a:endParaRPr lang="es-ES" sz="3600" b="1" dirty="0">
              <a:solidFill>
                <a:srgbClr val="FFFF00"/>
              </a:solidFill>
              <a:effectLst>
                <a:outerShdw blurRad="38100" dist="38100" dir="2700000" algn="tl">
                  <a:srgbClr val="000000">
                    <a:alpha val="43137"/>
                  </a:srgbClr>
                </a:outerShdw>
              </a:effectLst>
            </a:endParaRPr>
          </a:p>
        </p:txBody>
      </p:sp>
      <p:sp>
        <p:nvSpPr>
          <p:cNvPr id="4" name="Rectángulo 3"/>
          <p:cNvSpPr/>
          <p:nvPr/>
        </p:nvSpPr>
        <p:spPr>
          <a:xfrm>
            <a:off x="263352" y="1196752"/>
            <a:ext cx="11521280" cy="5262979"/>
          </a:xfrm>
          <a:prstGeom prst="rect">
            <a:avLst/>
          </a:prstGeom>
          <a:ln w="57150">
            <a:solidFill>
              <a:srgbClr val="C00000"/>
            </a:solidFill>
          </a:ln>
        </p:spPr>
        <p:txBody>
          <a:bodyPr wrap="square">
            <a:spAutoFit/>
          </a:bodyPr>
          <a:lstStyle/>
          <a:p>
            <a:pPr algn="just">
              <a:lnSpc>
                <a:spcPct val="150000"/>
              </a:lnSpc>
            </a:pPr>
            <a:r>
              <a:rPr lang="es-ES" sz="2800" dirty="0"/>
              <a:t>La </a:t>
            </a:r>
            <a:r>
              <a:rPr lang="es-ES" sz="2800" u="sng" dirty="0" smtClean="0">
                <a:solidFill>
                  <a:srgbClr val="FFC000"/>
                </a:solidFill>
                <a:effectLst>
                  <a:outerShdw blurRad="38100" dist="38100" dir="2700000" algn="tl">
                    <a:srgbClr val="000000">
                      <a:alpha val="43137"/>
                    </a:srgbClr>
                  </a:outerShdw>
                </a:effectLst>
              </a:rPr>
              <a:t>hermenéutica</a:t>
            </a:r>
            <a:r>
              <a:rPr lang="es-ES" sz="2800" dirty="0">
                <a:solidFill>
                  <a:srgbClr val="FFC000"/>
                </a:solidFill>
              </a:rPr>
              <a:t> </a:t>
            </a:r>
            <a:r>
              <a:rPr lang="es-ES" sz="2800" dirty="0" smtClean="0"/>
              <a:t>es la ciencia que se </a:t>
            </a:r>
            <a:r>
              <a:rPr lang="es-ES" sz="2800" dirty="0"/>
              <a:t>utiliza para la comprensión de textos poniéndose en el lugar del otro</a:t>
            </a:r>
            <a:r>
              <a:rPr lang="es-ES" sz="2800" dirty="0" smtClean="0"/>
              <a:t>, teniendo </a:t>
            </a:r>
            <a:r>
              <a:rPr lang="es-ES" sz="2800" dirty="0"/>
              <a:t>en el centro de su fundamentación la noción de “comprender” a partir de la </a:t>
            </a:r>
            <a:r>
              <a:rPr lang="es-ES" sz="2800" dirty="0" smtClean="0"/>
              <a:t>interrelación entre </a:t>
            </a:r>
            <a:r>
              <a:rPr lang="es-ES" sz="2800" dirty="0"/>
              <a:t>quien entrega el mensaje y quien capta e interpreta.</a:t>
            </a:r>
          </a:p>
          <a:p>
            <a:pPr algn="just">
              <a:lnSpc>
                <a:spcPct val="150000"/>
              </a:lnSpc>
            </a:pPr>
            <a:r>
              <a:rPr lang="es-ES" sz="2800" dirty="0"/>
              <a:t>Se considera como un campo de análisis de la hermenéutica al individuo como </a:t>
            </a:r>
            <a:r>
              <a:rPr lang="es-ES" sz="2800" dirty="0" smtClean="0"/>
              <a:t>ser histórico</a:t>
            </a:r>
            <a:r>
              <a:rPr lang="es-ES" sz="2800" dirty="0"/>
              <a:t>, interpenetrado por todos los lados: por su libertad y sus necesidades, el </a:t>
            </a:r>
            <a:r>
              <a:rPr lang="es-ES" sz="2800" dirty="0" smtClean="0"/>
              <a:t>sentido común</a:t>
            </a:r>
            <a:r>
              <a:rPr lang="es-ES" sz="2800" dirty="0"/>
              <a:t>, la experiencia y el símbolo.</a:t>
            </a:r>
          </a:p>
        </p:txBody>
      </p:sp>
    </p:spTree>
    <p:extLst>
      <p:ext uri="{BB962C8B-B14F-4D97-AF65-F5344CB8AC3E}">
        <p14:creationId xmlns:p14="http://schemas.microsoft.com/office/powerpoint/2010/main" val="17443722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51384" y="188640"/>
            <a:ext cx="4369767" cy="672306"/>
          </a:xfrm>
          <a:solidFill>
            <a:schemeClr val="accent1">
              <a:lumMod val="60000"/>
              <a:lumOff val="4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p>
            <a:pPr algn="ctr" fontAlgn="auto">
              <a:spcAft>
                <a:spcPts val="0"/>
              </a:spcAft>
            </a:pPr>
            <a:r>
              <a:rPr lang="es-ES" sz="3600" b="1" dirty="0" smtClean="0">
                <a:solidFill>
                  <a:srgbClr val="FFFF00"/>
                </a:solidFill>
                <a:effectLst>
                  <a:outerShdw blurRad="38100" dist="38100" dir="2700000" algn="tl">
                    <a:srgbClr val="000000">
                      <a:alpha val="43137"/>
                    </a:srgbClr>
                  </a:outerShdw>
                </a:effectLst>
              </a:rPr>
              <a:t>CONCLUSIONES</a:t>
            </a:r>
            <a:endParaRPr lang="es-ES" sz="3600" b="1" dirty="0">
              <a:solidFill>
                <a:srgbClr val="FFFF00"/>
              </a:solidFill>
              <a:effectLst>
                <a:outerShdw blurRad="38100" dist="38100" dir="2700000" algn="tl">
                  <a:srgbClr val="000000">
                    <a:alpha val="43137"/>
                  </a:srgbClr>
                </a:outerShdw>
              </a:effectLst>
            </a:endParaRPr>
          </a:p>
        </p:txBody>
      </p:sp>
      <p:sp>
        <p:nvSpPr>
          <p:cNvPr id="4" name="Rectángulo 3"/>
          <p:cNvSpPr/>
          <p:nvPr/>
        </p:nvSpPr>
        <p:spPr>
          <a:xfrm>
            <a:off x="263352" y="1124744"/>
            <a:ext cx="11521280" cy="5183150"/>
          </a:xfrm>
          <a:prstGeom prst="rect">
            <a:avLst/>
          </a:prstGeom>
          <a:ln w="57150">
            <a:solidFill>
              <a:srgbClr val="C00000"/>
            </a:solidFill>
          </a:ln>
        </p:spPr>
        <p:txBody>
          <a:bodyPr wrap="square">
            <a:spAutoFit/>
          </a:bodyPr>
          <a:lstStyle/>
          <a:p>
            <a:pPr algn="just">
              <a:lnSpc>
                <a:spcPct val="150000"/>
              </a:lnSpc>
            </a:pPr>
            <a:r>
              <a:rPr lang="es-ES" sz="2800" dirty="0">
                <a:solidFill>
                  <a:prstClr val="white"/>
                </a:solidFill>
              </a:rPr>
              <a:t>Las comunicaciones siempre han estado en el escenario de la búsqueda humana </a:t>
            </a:r>
            <a:r>
              <a:rPr lang="es-ES" sz="2800" dirty="0" smtClean="0">
                <a:solidFill>
                  <a:prstClr val="white"/>
                </a:solidFill>
              </a:rPr>
              <a:t>del conocimiento</a:t>
            </a:r>
            <a:r>
              <a:rPr lang="es-ES" sz="2800" dirty="0">
                <a:solidFill>
                  <a:prstClr val="white"/>
                </a:solidFill>
              </a:rPr>
              <a:t>, a través de los diferentes sentidos y de su inteligibilidad. Los textos </a:t>
            </a:r>
            <a:r>
              <a:rPr lang="es-ES" sz="2800" dirty="0" smtClean="0">
                <a:solidFill>
                  <a:prstClr val="white"/>
                </a:solidFill>
              </a:rPr>
              <a:t>escritos a </a:t>
            </a:r>
            <a:r>
              <a:rPr lang="es-ES" sz="2800" dirty="0">
                <a:solidFill>
                  <a:prstClr val="white"/>
                </a:solidFill>
              </a:rPr>
              <a:t>lo largo de la historia de la humanidad fueron sometidos a “lecturas” en la </a:t>
            </a:r>
            <a:r>
              <a:rPr lang="es-ES" sz="2800" dirty="0" smtClean="0">
                <a:solidFill>
                  <a:prstClr val="white"/>
                </a:solidFill>
              </a:rPr>
              <a:t>búsqueda de </a:t>
            </a:r>
            <a:r>
              <a:rPr lang="es-ES" sz="2800" dirty="0">
                <a:solidFill>
                  <a:prstClr val="white"/>
                </a:solidFill>
              </a:rPr>
              <a:t>la comprensión de sus </a:t>
            </a:r>
            <a:r>
              <a:rPr lang="es-ES" sz="2800" dirty="0" smtClean="0">
                <a:solidFill>
                  <a:prstClr val="white"/>
                </a:solidFill>
              </a:rPr>
              <a:t>significados</a:t>
            </a:r>
            <a:r>
              <a:rPr lang="es-ES" sz="2800" dirty="0">
                <a:solidFill>
                  <a:prstClr val="white"/>
                </a:solidFill>
              </a:rPr>
              <a:t>. Se recuerda que hay mensajes que requieren </a:t>
            </a:r>
            <a:r>
              <a:rPr lang="es-ES" sz="2800" dirty="0" smtClean="0">
                <a:solidFill>
                  <a:prstClr val="white"/>
                </a:solidFill>
              </a:rPr>
              <a:t>una interpretación </a:t>
            </a:r>
            <a:r>
              <a:rPr lang="es-ES" sz="2800" dirty="0">
                <a:solidFill>
                  <a:prstClr val="white"/>
                </a:solidFill>
              </a:rPr>
              <a:t>porque no están registrados claramente, ya que tiene un doble </a:t>
            </a:r>
            <a:r>
              <a:rPr lang="es-ES" sz="2800" dirty="0" smtClean="0">
                <a:solidFill>
                  <a:prstClr val="white"/>
                </a:solidFill>
              </a:rPr>
              <a:t>significado, porque </a:t>
            </a:r>
            <a:r>
              <a:rPr lang="es-ES" sz="2800" dirty="0">
                <a:solidFill>
                  <a:prstClr val="white"/>
                </a:solidFill>
              </a:rPr>
              <a:t>su lector proviene de una distinta realidad sociocultural.</a:t>
            </a:r>
          </a:p>
        </p:txBody>
      </p:sp>
    </p:spTree>
    <p:extLst>
      <p:ext uri="{BB962C8B-B14F-4D97-AF65-F5344CB8AC3E}">
        <p14:creationId xmlns:p14="http://schemas.microsoft.com/office/powerpoint/2010/main" val="30617721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9063" y="168275"/>
            <a:ext cx="5832475" cy="739775"/>
          </a:xfrm>
          <a:solidFill>
            <a:schemeClr val="accent1">
              <a:lumMod val="60000"/>
              <a:lumOff val="40000"/>
            </a:schemeClr>
          </a:solidFill>
        </p:spPr>
        <p:txBody>
          <a:bodyPr rtlCol="0">
            <a:noAutofit/>
          </a:bodyPr>
          <a:lstStyle/>
          <a:p>
            <a:pPr algn="ctr" fontAlgn="auto">
              <a:spcAft>
                <a:spcPts val="0"/>
              </a:spcAft>
              <a:defRPr/>
            </a:pPr>
            <a:r>
              <a:rPr lang="es-ES" sz="3600" b="1" dirty="0" smtClean="0">
                <a:solidFill>
                  <a:srgbClr val="FFFF00"/>
                </a:solidFill>
                <a:effectLst>
                  <a:outerShdw blurRad="38100" dist="38100" dir="2700000" algn="tl">
                    <a:srgbClr val="000000">
                      <a:alpha val="43137"/>
                    </a:srgbClr>
                  </a:outerShdw>
                </a:effectLst>
              </a:rPr>
              <a:t>ESTUDIO INDEPENDEINETE</a:t>
            </a:r>
            <a:endParaRPr lang="es-ES" sz="3600" b="1" dirty="0">
              <a:solidFill>
                <a:srgbClr val="FFFF00"/>
              </a:solidFill>
              <a:effectLst>
                <a:outerShdw blurRad="38100" dist="38100" dir="2700000" algn="tl">
                  <a:srgbClr val="000000">
                    <a:alpha val="43137"/>
                  </a:srgbClr>
                </a:outerShdw>
              </a:effectLst>
            </a:endParaRPr>
          </a:p>
        </p:txBody>
      </p:sp>
      <p:sp>
        <p:nvSpPr>
          <p:cNvPr id="3" name="CuadroTexto 2"/>
          <p:cNvSpPr txBox="1"/>
          <p:nvPr/>
        </p:nvSpPr>
        <p:spPr>
          <a:xfrm>
            <a:off x="263352" y="1700808"/>
            <a:ext cx="11161713" cy="3785652"/>
          </a:xfrm>
          <a:prstGeom prst="rect">
            <a:avLst/>
          </a:prstGeom>
          <a:noFill/>
          <a:ln w="38100">
            <a:solidFill>
              <a:schemeClr val="tx1"/>
            </a:solidFill>
          </a:ln>
        </p:spPr>
        <p:txBody>
          <a:bodyPr>
            <a:spAutoFit/>
          </a:bodyPr>
          <a:lstStyle/>
          <a:p>
            <a:pPr marL="457200" indent="-457200" algn="just">
              <a:lnSpc>
                <a:spcPct val="150000"/>
              </a:lnSpc>
              <a:spcAft>
                <a:spcPts val="0"/>
              </a:spcAft>
              <a:buFont typeface="Wingdings" panose="05000000000000000000" pitchFamily="2" charset="2"/>
              <a:buChar char="ü"/>
            </a:pPr>
            <a:r>
              <a:rPr lang="es-ES" sz="3200" dirty="0" smtClean="0">
                <a:solidFill>
                  <a:srgbClr val="FFFF00"/>
                </a:solidFill>
                <a:latin typeface="+mn-lt"/>
              </a:rPr>
              <a:t>A partir de la consulta de los materiales  que se proponen, estudiar cada uno delos métodos de investigación cualitativa que se abordaron y realizar un resumen de cada uno de ellos,  que te sirva como preparación del seminario.</a:t>
            </a:r>
            <a:endParaRPr lang="es-ES" sz="3200" dirty="0">
              <a:solidFill>
                <a:srgbClr val="FFFF00"/>
              </a:solidFill>
              <a:latin typeface="+mn-l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9063" y="168275"/>
            <a:ext cx="5832475" cy="739775"/>
          </a:xfrm>
          <a:solidFill>
            <a:schemeClr val="accent1">
              <a:lumMod val="60000"/>
              <a:lumOff val="40000"/>
            </a:schemeClr>
          </a:solidFill>
        </p:spPr>
        <p:txBody>
          <a:bodyPr rtlCol="0">
            <a:noAutofit/>
          </a:bodyPr>
          <a:lstStyle/>
          <a:p>
            <a:pPr algn="ctr" fontAlgn="auto">
              <a:spcAft>
                <a:spcPts val="0"/>
              </a:spcAft>
              <a:defRPr/>
            </a:pPr>
            <a:r>
              <a:rPr lang="es-ES" sz="3600" b="1" dirty="0" smtClean="0">
                <a:solidFill>
                  <a:srgbClr val="FFFF00"/>
                </a:solidFill>
                <a:effectLst>
                  <a:outerShdw blurRad="38100" dist="38100" dir="2700000" algn="tl">
                    <a:srgbClr val="000000">
                      <a:alpha val="43137"/>
                    </a:srgbClr>
                  </a:outerShdw>
                </a:effectLst>
              </a:rPr>
              <a:t>BIBLIOGRAFÍA</a:t>
            </a:r>
            <a:endParaRPr lang="es-ES" sz="3600" b="1" dirty="0">
              <a:solidFill>
                <a:srgbClr val="FFFF00"/>
              </a:solidFill>
              <a:effectLst>
                <a:outerShdw blurRad="38100" dist="38100" dir="2700000" algn="tl">
                  <a:srgbClr val="000000">
                    <a:alpha val="43137"/>
                  </a:srgbClr>
                </a:outerShdw>
              </a:effectLst>
            </a:endParaRPr>
          </a:p>
        </p:txBody>
      </p:sp>
      <p:sp>
        <p:nvSpPr>
          <p:cNvPr id="3" name="CuadroTexto 2"/>
          <p:cNvSpPr txBox="1"/>
          <p:nvPr/>
        </p:nvSpPr>
        <p:spPr>
          <a:xfrm>
            <a:off x="370681" y="1196752"/>
            <a:ext cx="11161713" cy="830997"/>
          </a:xfrm>
          <a:prstGeom prst="rect">
            <a:avLst/>
          </a:prstGeom>
          <a:noFill/>
          <a:ln w="38100">
            <a:solidFill>
              <a:schemeClr val="tx1"/>
            </a:solidFill>
          </a:ln>
        </p:spPr>
        <p:txBody>
          <a:bodyPr>
            <a:spAutoFit/>
          </a:bodyPr>
          <a:lstStyle/>
          <a:p>
            <a:pPr algn="just">
              <a:defRPr/>
            </a:pPr>
            <a:r>
              <a:rPr lang="es-ES" sz="2400" b="1" dirty="0"/>
              <a:t>do </a:t>
            </a:r>
            <a:r>
              <a:rPr lang="es-ES" sz="2400" b="1" dirty="0" smtClean="0"/>
              <a:t>Prado María </a:t>
            </a:r>
            <a:r>
              <a:rPr lang="es-ES" sz="2400" b="1" dirty="0" err="1" smtClean="0"/>
              <a:t>Lenise</a:t>
            </a:r>
            <a:r>
              <a:rPr lang="es-ES" sz="2400" b="1" dirty="0" smtClean="0"/>
              <a:t>, </a:t>
            </a:r>
            <a:r>
              <a:rPr lang="es-ES" sz="2400" b="1" dirty="0" err="1"/>
              <a:t>Maria</a:t>
            </a:r>
            <a:r>
              <a:rPr lang="es-ES" sz="2400" b="1" dirty="0"/>
              <a:t> de Lourdes de </a:t>
            </a:r>
            <a:r>
              <a:rPr lang="es-ES" sz="2400" b="1" dirty="0" smtClean="0"/>
              <a:t>Souza, </a:t>
            </a:r>
            <a:r>
              <a:rPr lang="es-ES" sz="2400" b="1" dirty="0"/>
              <a:t>Marisa </a:t>
            </a:r>
            <a:r>
              <a:rPr lang="es-ES" sz="2400" b="1" dirty="0" err="1" smtClean="0"/>
              <a:t>Monticelli</a:t>
            </a:r>
            <a:r>
              <a:rPr lang="es-ES" sz="2400" b="1" dirty="0" smtClean="0"/>
              <a:t>, </a:t>
            </a:r>
            <a:r>
              <a:rPr lang="es-ES" sz="2400" b="1" dirty="0"/>
              <a:t>María Cristina </a:t>
            </a:r>
            <a:r>
              <a:rPr lang="es-ES" sz="2400" b="1" dirty="0" err="1" smtClean="0"/>
              <a:t>Cometto</a:t>
            </a:r>
            <a:r>
              <a:rPr lang="es-ES" sz="2400" b="1" dirty="0" smtClean="0"/>
              <a:t>, </a:t>
            </a:r>
            <a:r>
              <a:rPr lang="es-ES" sz="2400" b="1" dirty="0"/>
              <a:t>Patricia Fabiana </a:t>
            </a:r>
            <a:r>
              <a:rPr lang="es-ES" sz="2400" b="1" dirty="0" smtClean="0"/>
              <a:t>Gómez. </a:t>
            </a:r>
            <a:endParaRPr lang="es-ES" sz="2400" dirty="0">
              <a:solidFill>
                <a:srgbClr val="FFFF00"/>
              </a:solidFill>
              <a:latin typeface="Century Gothic" panose="020B0502020202020204"/>
            </a:endParaRPr>
          </a:p>
        </p:txBody>
      </p:sp>
    </p:spTree>
    <p:extLst>
      <p:ext uri="{BB962C8B-B14F-4D97-AF65-F5344CB8AC3E}">
        <p14:creationId xmlns:p14="http://schemas.microsoft.com/office/powerpoint/2010/main" val="34114829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9063" y="168275"/>
            <a:ext cx="5832475" cy="739775"/>
          </a:xfrm>
          <a:solidFill>
            <a:schemeClr val="accent1">
              <a:lumMod val="60000"/>
              <a:lumOff val="40000"/>
            </a:schemeClr>
          </a:solidFill>
        </p:spPr>
        <p:txBody>
          <a:bodyPr rtlCol="0">
            <a:noAutofit/>
          </a:bodyPr>
          <a:lstStyle/>
          <a:p>
            <a:pPr algn="ctr" fontAlgn="auto">
              <a:spcAft>
                <a:spcPts val="0"/>
              </a:spcAft>
              <a:defRPr/>
            </a:pPr>
            <a:r>
              <a:rPr lang="es-ES" sz="3600" b="1" dirty="0" smtClean="0">
                <a:solidFill>
                  <a:srgbClr val="FFFF00"/>
                </a:solidFill>
                <a:effectLst>
                  <a:outerShdw blurRad="38100" dist="38100" dir="2700000" algn="tl">
                    <a:srgbClr val="000000">
                      <a:alpha val="43137"/>
                    </a:srgbClr>
                  </a:outerShdw>
                </a:effectLst>
              </a:rPr>
              <a:t>SEMINARIO #1</a:t>
            </a:r>
            <a:endParaRPr lang="es-ES" sz="3600" b="1" dirty="0">
              <a:solidFill>
                <a:srgbClr val="FFFF00"/>
              </a:solidFill>
              <a:effectLst>
                <a:outerShdw blurRad="38100" dist="38100" dir="2700000" algn="tl">
                  <a:srgbClr val="000000">
                    <a:alpha val="43137"/>
                  </a:srgbClr>
                </a:outerShdw>
              </a:effectLst>
            </a:endParaRPr>
          </a:p>
        </p:txBody>
      </p:sp>
      <p:sp>
        <p:nvSpPr>
          <p:cNvPr id="3" name="CuadroTexto 2"/>
          <p:cNvSpPr txBox="1"/>
          <p:nvPr/>
        </p:nvSpPr>
        <p:spPr>
          <a:xfrm>
            <a:off x="263353" y="1196752"/>
            <a:ext cx="11665296" cy="1200329"/>
          </a:xfrm>
          <a:prstGeom prst="rect">
            <a:avLst/>
          </a:prstGeom>
          <a:noFill/>
          <a:ln w="38100">
            <a:solidFill>
              <a:schemeClr val="tx1"/>
            </a:solidFill>
          </a:ln>
        </p:spPr>
        <p:txBody>
          <a:bodyPr wrap="square">
            <a:spAutoFit/>
          </a:bodyPr>
          <a:lstStyle/>
          <a:p>
            <a:pPr algn="just">
              <a:defRPr/>
            </a:pPr>
            <a:r>
              <a:rPr lang="es-ES" sz="2400" b="1" dirty="0" smtClean="0">
                <a:solidFill>
                  <a:srgbClr val="FFC000"/>
                </a:solidFill>
              </a:rPr>
              <a:t>Problema:</a:t>
            </a:r>
            <a:r>
              <a:rPr lang="es-ES" sz="2400" b="1" dirty="0" smtClean="0">
                <a:solidFill>
                  <a:schemeClr val="accent1"/>
                </a:solidFill>
              </a:rPr>
              <a:t> </a:t>
            </a:r>
            <a:r>
              <a:rPr lang="es-ES" sz="2400" b="1" dirty="0" smtClean="0">
                <a:solidFill>
                  <a:prstClr val="white"/>
                </a:solidFill>
              </a:rPr>
              <a:t>Aplique un </a:t>
            </a:r>
            <a:r>
              <a:rPr lang="es-ES" sz="2400" b="1" dirty="0">
                <a:solidFill>
                  <a:prstClr val="white"/>
                </a:solidFill>
              </a:rPr>
              <a:t>método de la investigación cualitativa estudiado en </a:t>
            </a:r>
            <a:r>
              <a:rPr lang="es-ES" sz="2400" b="1" dirty="0" smtClean="0">
                <a:solidFill>
                  <a:prstClr val="white"/>
                </a:solidFill>
              </a:rPr>
              <a:t>clase identificando un problema de investigación en el campo de la enfermería, teniendo en cuanta las particularidades</a:t>
            </a:r>
            <a:r>
              <a:rPr lang="es-ES" sz="2400" b="1" dirty="0">
                <a:solidFill>
                  <a:prstClr val="white"/>
                </a:solidFill>
              </a:rPr>
              <a:t> </a:t>
            </a:r>
            <a:r>
              <a:rPr lang="es-ES" sz="2400" b="1" dirty="0" smtClean="0">
                <a:solidFill>
                  <a:prstClr val="white"/>
                </a:solidFill>
              </a:rPr>
              <a:t>de cada uno para su uso.</a:t>
            </a:r>
            <a:endParaRPr lang="es-ES" sz="2400" dirty="0">
              <a:solidFill>
                <a:srgbClr val="FFFF00"/>
              </a:solidFill>
              <a:latin typeface="Century Gothic" panose="020B0502020202020204"/>
            </a:endParaRPr>
          </a:p>
        </p:txBody>
      </p:sp>
      <p:sp>
        <p:nvSpPr>
          <p:cNvPr id="4" name="CuadroTexto 3"/>
          <p:cNvSpPr txBox="1"/>
          <p:nvPr/>
        </p:nvSpPr>
        <p:spPr>
          <a:xfrm>
            <a:off x="263353" y="2852936"/>
            <a:ext cx="11665296" cy="1200329"/>
          </a:xfrm>
          <a:prstGeom prst="rect">
            <a:avLst/>
          </a:prstGeom>
          <a:noFill/>
          <a:ln w="38100">
            <a:solidFill>
              <a:schemeClr val="tx1"/>
            </a:solidFill>
          </a:ln>
        </p:spPr>
        <p:txBody>
          <a:bodyPr wrap="square">
            <a:spAutoFit/>
          </a:bodyPr>
          <a:lstStyle/>
          <a:p>
            <a:pPr algn="just">
              <a:defRPr/>
            </a:pPr>
            <a:r>
              <a:rPr lang="es-ES" sz="2400" b="1" dirty="0" smtClean="0">
                <a:solidFill>
                  <a:srgbClr val="FFC000"/>
                </a:solidFill>
              </a:rPr>
              <a:t>Objetivo:</a:t>
            </a:r>
            <a:r>
              <a:rPr lang="es-ES" sz="2400" b="1" dirty="0" smtClean="0">
                <a:solidFill>
                  <a:schemeClr val="accent1"/>
                </a:solidFill>
              </a:rPr>
              <a:t> </a:t>
            </a:r>
            <a:r>
              <a:rPr lang="es-ES" sz="2400" b="1" dirty="0" smtClean="0">
                <a:solidFill>
                  <a:prstClr val="white"/>
                </a:solidFill>
              </a:rPr>
              <a:t>Aplicar </a:t>
            </a:r>
            <a:r>
              <a:rPr lang="es-ES" sz="2400" b="1" dirty="0">
                <a:solidFill>
                  <a:prstClr val="white"/>
                </a:solidFill>
              </a:rPr>
              <a:t>un método de la investigación cualitativa </a:t>
            </a:r>
            <a:r>
              <a:rPr lang="es-ES" sz="2400" b="1" dirty="0" smtClean="0">
                <a:solidFill>
                  <a:prstClr val="white"/>
                </a:solidFill>
              </a:rPr>
              <a:t>identificando </a:t>
            </a:r>
            <a:r>
              <a:rPr lang="es-ES" sz="2400" b="1" dirty="0">
                <a:solidFill>
                  <a:prstClr val="white"/>
                </a:solidFill>
              </a:rPr>
              <a:t>un problema de investigación en el campo de la enfermería, </a:t>
            </a:r>
            <a:r>
              <a:rPr lang="es-ES" sz="2400" b="1" dirty="0" smtClean="0">
                <a:solidFill>
                  <a:prstClr val="white"/>
                </a:solidFill>
              </a:rPr>
              <a:t>teniendo </a:t>
            </a:r>
            <a:r>
              <a:rPr lang="es-ES" sz="2400" b="1" dirty="0">
                <a:solidFill>
                  <a:prstClr val="white"/>
                </a:solidFill>
              </a:rPr>
              <a:t>en cuanta las particularidades de cada uno para su </a:t>
            </a:r>
            <a:r>
              <a:rPr lang="es-ES" sz="2400" b="1" dirty="0" smtClean="0">
                <a:solidFill>
                  <a:prstClr val="white"/>
                </a:solidFill>
              </a:rPr>
              <a:t>uso.</a:t>
            </a:r>
            <a:endParaRPr lang="es-ES" sz="2400" dirty="0">
              <a:solidFill>
                <a:srgbClr val="FFFF00"/>
              </a:solidFill>
              <a:latin typeface="Century Gothic" panose="020B0502020202020204"/>
            </a:endParaRPr>
          </a:p>
        </p:txBody>
      </p:sp>
      <p:sp>
        <p:nvSpPr>
          <p:cNvPr id="5" name="CuadroTexto 4"/>
          <p:cNvSpPr txBox="1"/>
          <p:nvPr/>
        </p:nvSpPr>
        <p:spPr>
          <a:xfrm>
            <a:off x="263353" y="4509120"/>
            <a:ext cx="11665296" cy="1938992"/>
          </a:xfrm>
          <a:prstGeom prst="rect">
            <a:avLst/>
          </a:prstGeom>
          <a:noFill/>
          <a:ln w="38100">
            <a:solidFill>
              <a:schemeClr val="tx1"/>
            </a:solidFill>
          </a:ln>
        </p:spPr>
        <p:txBody>
          <a:bodyPr wrap="square">
            <a:spAutoFit/>
          </a:bodyPr>
          <a:lstStyle/>
          <a:p>
            <a:pPr algn="just">
              <a:defRPr/>
            </a:pPr>
            <a:r>
              <a:rPr lang="es-ES" sz="2400" b="1" dirty="0" smtClean="0">
                <a:solidFill>
                  <a:srgbClr val="FFC000"/>
                </a:solidFill>
              </a:rPr>
              <a:t>Forma de Organizativa:</a:t>
            </a:r>
            <a:r>
              <a:rPr lang="es-ES" sz="2400" b="1" dirty="0" smtClean="0">
                <a:solidFill>
                  <a:schemeClr val="accent1"/>
                </a:solidFill>
              </a:rPr>
              <a:t> </a:t>
            </a:r>
            <a:endParaRPr lang="es-ES" sz="2400" b="1" dirty="0" smtClean="0">
              <a:solidFill>
                <a:prstClr val="white"/>
              </a:solidFill>
            </a:endParaRPr>
          </a:p>
          <a:p>
            <a:pPr marL="457200" indent="-457200" algn="just">
              <a:buAutoNum type="arabicPeriod"/>
              <a:defRPr/>
            </a:pPr>
            <a:r>
              <a:rPr lang="es-ES" sz="2400" dirty="0" smtClean="0">
                <a:solidFill>
                  <a:srgbClr val="FFFF00"/>
                </a:solidFill>
                <a:latin typeface="Century Gothic" panose="020B0502020202020204"/>
              </a:rPr>
              <a:t>Dividir los estudiantes en tres equipos:</a:t>
            </a:r>
          </a:p>
          <a:p>
            <a:pPr marL="342900" indent="-342900" algn="just">
              <a:buFont typeface="Arial" panose="020B0604020202020204" pitchFamily="34" charset="0"/>
              <a:buChar char="•"/>
              <a:defRPr/>
            </a:pPr>
            <a:r>
              <a:rPr lang="es-ES" sz="2400" dirty="0">
                <a:solidFill>
                  <a:srgbClr val="FFFF00"/>
                </a:solidFill>
                <a:latin typeface="Century Gothic" panose="020B0502020202020204"/>
              </a:rPr>
              <a:t> </a:t>
            </a:r>
            <a:r>
              <a:rPr lang="es-ES" sz="2400" dirty="0" smtClean="0">
                <a:solidFill>
                  <a:srgbClr val="FFFF00"/>
                </a:solidFill>
                <a:latin typeface="Century Gothic" panose="020B0502020202020204"/>
              </a:rPr>
              <a:t>Equipo 1. Análisis de contenido.</a:t>
            </a:r>
          </a:p>
          <a:p>
            <a:pPr marL="342900" indent="-342900" algn="just">
              <a:buFont typeface="Arial" panose="020B0604020202020204" pitchFamily="34" charset="0"/>
              <a:buChar char="•"/>
              <a:defRPr/>
            </a:pPr>
            <a:r>
              <a:rPr lang="es-ES" sz="2400" dirty="0">
                <a:solidFill>
                  <a:srgbClr val="FFFF00"/>
                </a:solidFill>
                <a:latin typeface="Century Gothic" panose="020B0502020202020204"/>
              </a:rPr>
              <a:t> </a:t>
            </a:r>
            <a:r>
              <a:rPr lang="es-ES" sz="2400" dirty="0" smtClean="0">
                <a:solidFill>
                  <a:srgbClr val="FFFF00"/>
                </a:solidFill>
                <a:latin typeface="Century Gothic" panose="020B0502020202020204"/>
              </a:rPr>
              <a:t>Equipo 2. Método bibliográfico.</a:t>
            </a:r>
          </a:p>
          <a:p>
            <a:pPr marL="342900" indent="-342900" algn="just">
              <a:buFont typeface="Arial" panose="020B0604020202020204" pitchFamily="34" charset="0"/>
              <a:buChar char="•"/>
              <a:defRPr/>
            </a:pPr>
            <a:r>
              <a:rPr lang="es-ES" sz="2400" dirty="0" smtClean="0">
                <a:solidFill>
                  <a:srgbClr val="FFFF00"/>
                </a:solidFill>
                <a:latin typeface="Century Gothic" panose="020B0502020202020204"/>
              </a:rPr>
              <a:t> Equipo 3. Historia de vida.</a:t>
            </a:r>
            <a:endParaRPr lang="es-ES" sz="2400" dirty="0">
              <a:solidFill>
                <a:srgbClr val="FFFF00"/>
              </a:solidFill>
              <a:latin typeface="Century Gothic" panose="020B0502020202020204"/>
            </a:endParaRPr>
          </a:p>
        </p:txBody>
      </p:sp>
    </p:spTree>
    <p:extLst>
      <p:ext uri="{BB962C8B-B14F-4D97-AF65-F5344CB8AC3E}">
        <p14:creationId xmlns:p14="http://schemas.microsoft.com/office/powerpoint/2010/main" val="33414784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9063" y="168275"/>
            <a:ext cx="5832475" cy="739775"/>
          </a:xfrm>
          <a:solidFill>
            <a:schemeClr val="accent1">
              <a:lumMod val="60000"/>
              <a:lumOff val="40000"/>
            </a:schemeClr>
          </a:solidFill>
        </p:spPr>
        <p:txBody>
          <a:bodyPr rtlCol="0">
            <a:noAutofit/>
          </a:bodyPr>
          <a:lstStyle/>
          <a:p>
            <a:pPr algn="ctr" fontAlgn="auto">
              <a:spcAft>
                <a:spcPts val="0"/>
              </a:spcAft>
              <a:defRPr/>
            </a:pPr>
            <a:r>
              <a:rPr lang="es-ES" sz="3600" b="1" dirty="0" smtClean="0">
                <a:solidFill>
                  <a:srgbClr val="FFFF00"/>
                </a:solidFill>
                <a:effectLst>
                  <a:outerShdw blurRad="38100" dist="38100" dir="2700000" algn="tl">
                    <a:srgbClr val="000000">
                      <a:alpha val="43137"/>
                    </a:srgbClr>
                  </a:outerShdw>
                </a:effectLst>
              </a:rPr>
              <a:t>SEMINARIO #1</a:t>
            </a:r>
            <a:endParaRPr lang="es-ES" sz="3600" b="1" dirty="0">
              <a:solidFill>
                <a:srgbClr val="FFFF00"/>
              </a:solidFill>
              <a:effectLst>
                <a:outerShdw blurRad="38100" dist="38100" dir="2700000" algn="tl">
                  <a:srgbClr val="000000">
                    <a:alpha val="43137"/>
                  </a:srgbClr>
                </a:outerShdw>
              </a:effectLst>
            </a:endParaRPr>
          </a:p>
        </p:txBody>
      </p:sp>
      <p:sp>
        <p:nvSpPr>
          <p:cNvPr id="3" name="CuadroTexto 2"/>
          <p:cNvSpPr txBox="1"/>
          <p:nvPr/>
        </p:nvSpPr>
        <p:spPr>
          <a:xfrm>
            <a:off x="263353" y="2140902"/>
            <a:ext cx="11665296" cy="1200329"/>
          </a:xfrm>
          <a:prstGeom prst="rect">
            <a:avLst/>
          </a:prstGeom>
          <a:noFill/>
          <a:ln w="38100">
            <a:solidFill>
              <a:schemeClr val="tx1"/>
            </a:solidFill>
          </a:ln>
        </p:spPr>
        <p:txBody>
          <a:bodyPr wrap="square">
            <a:spAutoFit/>
          </a:bodyPr>
          <a:lstStyle/>
          <a:p>
            <a:pPr algn="just">
              <a:defRPr/>
            </a:pPr>
            <a:r>
              <a:rPr lang="es-ES" sz="2400" b="1" dirty="0" smtClean="0">
                <a:solidFill>
                  <a:srgbClr val="FFC000"/>
                </a:solidFill>
              </a:rPr>
              <a:t>Equipo 1-  Análisis de contenido: </a:t>
            </a:r>
            <a:r>
              <a:rPr lang="es-ES" sz="2400" b="1" dirty="0" smtClean="0"/>
              <a:t>Busque en la Revista Cubana de Enfermería sobre el tema ?cuál es el papel del profesional de enfermería en la promoción de salud?</a:t>
            </a:r>
            <a:endParaRPr lang="es-ES" sz="2400" dirty="0">
              <a:latin typeface="Century Gothic" panose="020B0502020202020204"/>
            </a:endParaRPr>
          </a:p>
        </p:txBody>
      </p:sp>
      <p:sp>
        <p:nvSpPr>
          <p:cNvPr id="6" name="CuadroTexto 5"/>
          <p:cNvSpPr txBox="1"/>
          <p:nvPr/>
        </p:nvSpPr>
        <p:spPr>
          <a:xfrm>
            <a:off x="269683" y="3509054"/>
            <a:ext cx="11665296" cy="830997"/>
          </a:xfrm>
          <a:prstGeom prst="rect">
            <a:avLst/>
          </a:prstGeom>
          <a:noFill/>
          <a:ln w="38100">
            <a:solidFill>
              <a:schemeClr val="tx1"/>
            </a:solidFill>
          </a:ln>
        </p:spPr>
        <p:txBody>
          <a:bodyPr wrap="square">
            <a:spAutoFit/>
          </a:bodyPr>
          <a:lstStyle/>
          <a:p>
            <a:pPr algn="just">
              <a:defRPr/>
            </a:pPr>
            <a:r>
              <a:rPr lang="es-ES" sz="2400" b="1" dirty="0" smtClean="0">
                <a:solidFill>
                  <a:srgbClr val="FFC000"/>
                </a:solidFill>
              </a:rPr>
              <a:t>Equipo 2-  Método bibliográfico: </a:t>
            </a:r>
            <a:r>
              <a:rPr lang="es-ES" sz="2400" b="1" dirty="0" smtClean="0"/>
              <a:t>Seleccione una personalidad de la Enfermería y elabore una bibliografía breve siguiendo sus aspectos distintivos.</a:t>
            </a:r>
            <a:endParaRPr lang="es-ES" sz="2400" dirty="0">
              <a:latin typeface="Century Gothic" panose="020B0502020202020204"/>
            </a:endParaRPr>
          </a:p>
        </p:txBody>
      </p:sp>
      <p:sp>
        <p:nvSpPr>
          <p:cNvPr id="7" name="CuadroTexto 6"/>
          <p:cNvSpPr txBox="1"/>
          <p:nvPr/>
        </p:nvSpPr>
        <p:spPr>
          <a:xfrm>
            <a:off x="263353" y="4614227"/>
            <a:ext cx="11665296" cy="830997"/>
          </a:xfrm>
          <a:prstGeom prst="rect">
            <a:avLst/>
          </a:prstGeom>
          <a:noFill/>
          <a:ln w="38100">
            <a:solidFill>
              <a:schemeClr val="tx1"/>
            </a:solidFill>
          </a:ln>
        </p:spPr>
        <p:txBody>
          <a:bodyPr wrap="square">
            <a:spAutoFit/>
          </a:bodyPr>
          <a:lstStyle/>
          <a:p>
            <a:pPr algn="just">
              <a:defRPr/>
            </a:pPr>
            <a:r>
              <a:rPr lang="es-ES" sz="2400" b="1" dirty="0" smtClean="0">
                <a:solidFill>
                  <a:srgbClr val="FFC000"/>
                </a:solidFill>
              </a:rPr>
              <a:t>Equipo 3-  Historia de vida: </a:t>
            </a:r>
            <a:r>
              <a:rPr lang="es-ES" sz="2400" b="1" dirty="0" smtClean="0"/>
              <a:t>Realice una historia de vida a la profesional de enfermería y profesora de nuestra universidad Marcela Gallego.</a:t>
            </a:r>
            <a:endParaRPr lang="es-ES" sz="2400" dirty="0">
              <a:latin typeface="Century Gothic" panose="020B0502020202020204"/>
            </a:endParaRPr>
          </a:p>
        </p:txBody>
      </p:sp>
      <p:sp>
        <p:nvSpPr>
          <p:cNvPr id="8" name="CuadroTexto 7"/>
          <p:cNvSpPr txBox="1"/>
          <p:nvPr/>
        </p:nvSpPr>
        <p:spPr>
          <a:xfrm>
            <a:off x="263353" y="1405061"/>
            <a:ext cx="9721079" cy="461665"/>
          </a:xfrm>
          <a:prstGeom prst="rect">
            <a:avLst/>
          </a:prstGeom>
          <a:noFill/>
          <a:ln w="38100">
            <a:solidFill>
              <a:schemeClr val="tx1"/>
            </a:solidFill>
          </a:ln>
        </p:spPr>
        <p:txBody>
          <a:bodyPr wrap="square">
            <a:spAutoFit/>
          </a:bodyPr>
          <a:lstStyle/>
          <a:p>
            <a:pPr algn="just">
              <a:defRPr/>
            </a:pPr>
            <a:r>
              <a:rPr lang="es-ES" sz="2400" b="1" dirty="0" smtClean="0">
                <a:solidFill>
                  <a:srgbClr val="FFC000"/>
                </a:solidFill>
              </a:rPr>
              <a:t>TEMAS PROPUESTOS PARA LA REALIZACIÓN DEL SEMINARIO</a:t>
            </a:r>
            <a:endParaRPr lang="es-ES" sz="2400" dirty="0">
              <a:latin typeface="Century Gothic" panose="020B0502020202020204"/>
            </a:endParaRPr>
          </a:p>
        </p:txBody>
      </p:sp>
    </p:spTree>
    <p:extLst>
      <p:ext uri="{BB962C8B-B14F-4D97-AF65-F5344CB8AC3E}">
        <p14:creationId xmlns:p14="http://schemas.microsoft.com/office/powerpoint/2010/main" val="1928753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Text Box 7"/>
          <p:cNvSpPr txBox="1">
            <a:spLocks noChangeArrowheads="1"/>
          </p:cNvSpPr>
          <p:nvPr/>
        </p:nvSpPr>
        <p:spPr bwMode="auto">
          <a:xfrm>
            <a:off x="3581400" y="3048000"/>
            <a:ext cx="28194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1000"/>
              </a:spcBef>
              <a:buClr>
                <a:srgbClr val="8AD0D6"/>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a:spcBef>
                <a:spcPts val="1000"/>
              </a:spcBef>
              <a:buClr>
                <a:srgbClr val="8AD0D6"/>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eaLnBrk="1" hangingPunct="1">
              <a:spcBef>
                <a:spcPct val="50000"/>
              </a:spcBef>
              <a:buClrTx/>
              <a:buSzTx/>
              <a:buFontTx/>
              <a:buNone/>
            </a:pPr>
            <a:endParaRPr lang="es-ES_tradnl" sz="2800">
              <a:latin typeface="Arial Unicode MS" panose="020B0604020202020204" pitchFamily="34" charset="-128"/>
            </a:endParaRPr>
          </a:p>
        </p:txBody>
      </p:sp>
      <p:sp>
        <p:nvSpPr>
          <p:cNvPr id="273416" name="Text Box 8"/>
          <p:cNvSpPr txBox="1">
            <a:spLocks noChangeArrowheads="1"/>
          </p:cNvSpPr>
          <p:nvPr/>
        </p:nvSpPr>
        <p:spPr bwMode="auto">
          <a:xfrm>
            <a:off x="2335212" y="45944"/>
            <a:ext cx="7342187" cy="708025"/>
          </a:xfrm>
          <a:prstGeom prst="rect">
            <a:avLst/>
          </a:prstGeom>
          <a:solidFill>
            <a:schemeClr val="accent1">
              <a:lumMod val="60000"/>
              <a:lumOff val="40000"/>
            </a:schemeClr>
          </a:solidFill>
          <a:extLst/>
        </p:spPr>
        <p:txBody>
          <a:bodyPr>
            <a:spAutoFit/>
          </a:bodyPr>
          <a:lstStyle>
            <a:lvl1pPr algn="ctr" defTabSz="457207" eaLnBrk="1" latinLnBrk="0" hangingPunct="1">
              <a:spcBef>
                <a:spcPct val="50000"/>
              </a:spcBef>
              <a:buNone/>
              <a:defRPr sz="3600" b="1" i="0">
                <a:solidFill>
                  <a:srgbClr val="FFFF00"/>
                </a:solidFill>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defRPr/>
            </a:pPr>
            <a:r>
              <a:rPr lang="es-ES_tradnl" sz="4000" dirty="0">
                <a:latin typeface="+mj-lt"/>
              </a:rPr>
              <a:t>Sumario</a:t>
            </a:r>
            <a:r>
              <a:rPr lang="es-ES_tradnl" sz="4000" dirty="0"/>
              <a:t>:</a:t>
            </a:r>
            <a:endParaRPr lang="es-ES" sz="4000" dirty="0"/>
          </a:p>
        </p:txBody>
      </p:sp>
      <p:sp>
        <p:nvSpPr>
          <p:cNvPr id="11269" name="Text Box 9"/>
          <p:cNvSpPr txBox="1">
            <a:spLocks noChangeArrowheads="1"/>
          </p:cNvSpPr>
          <p:nvPr/>
        </p:nvSpPr>
        <p:spPr bwMode="auto">
          <a:xfrm>
            <a:off x="389681" y="753969"/>
            <a:ext cx="11306175" cy="83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1000"/>
              </a:spcBef>
              <a:buClr>
                <a:srgbClr val="8AD0D6"/>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a:spcBef>
                <a:spcPts val="1000"/>
              </a:spcBef>
              <a:buClr>
                <a:srgbClr val="8AD0D6"/>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lgn="just" eaLnBrk="1" hangingPunct="1">
              <a:spcBef>
                <a:spcPct val="50000"/>
              </a:spcBef>
              <a:buClrTx/>
              <a:buSzTx/>
              <a:buFontTx/>
              <a:buNone/>
              <a:tabLst>
                <a:tab pos="1611313" algn="l"/>
                <a:tab pos="2060575" algn="l"/>
              </a:tabLst>
              <a:defRPr/>
            </a:pPr>
            <a:r>
              <a:rPr lang="es-ES" sz="4800" b="1" u="sng" dirty="0">
                <a:solidFill>
                  <a:srgbClr val="FFFF00"/>
                </a:solidFill>
                <a:effectLst>
                  <a:outerShdw blurRad="38100" dist="38100" dir="2700000" algn="tl">
                    <a:srgbClr val="000000">
                      <a:alpha val="43137"/>
                    </a:srgbClr>
                  </a:outerShdw>
                </a:effectLst>
                <a:uFill>
                  <a:solidFill>
                    <a:schemeClr val="accent1"/>
                  </a:solidFill>
                </a:uFill>
                <a:latin typeface="+mj-lt"/>
              </a:rPr>
              <a:t>Tema I</a:t>
            </a:r>
            <a:r>
              <a:rPr lang="es-ES" sz="3600" b="1" dirty="0" smtClean="0">
                <a:solidFill>
                  <a:srgbClr val="FFFF00"/>
                </a:solidFill>
                <a:latin typeface="+mj-lt"/>
              </a:rPr>
              <a:t>: Investigación cualitativa en enfermería.</a:t>
            </a:r>
          </a:p>
        </p:txBody>
      </p:sp>
      <p:sp>
        <p:nvSpPr>
          <p:cNvPr id="4" name="Rectángulo 3"/>
          <p:cNvSpPr/>
          <p:nvPr/>
        </p:nvSpPr>
        <p:spPr>
          <a:xfrm>
            <a:off x="389681" y="2780928"/>
            <a:ext cx="11233248" cy="3785652"/>
          </a:xfrm>
          <a:prstGeom prst="rect">
            <a:avLst/>
          </a:prstGeom>
          <a:solidFill>
            <a:schemeClr val="accent1"/>
          </a:solidFill>
        </p:spPr>
        <p:txBody>
          <a:bodyPr wrap="square">
            <a:spAutoFit/>
          </a:bodyPr>
          <a:lstStyle/>
          <a:p>
            <a:pPr marL="457200" indent="-457200" algn="just">
              <a:lnSpc>
                <a:spcPct val="150000"/>
              </a:lnSpc>
              <a:spcAft>
                <a:spcPts val="0"/>
              </a:spcAft>
              <a:buFont typeface="Wingdings" panose="05000000000000000000" pitchFamily="2" charset="2"/>
              <a:buChar char="ü"/>
            </a:pPr>
            <a:r>
              <a:rPr lang="es-MX" sz="3200" dirty="0" smtClean="0"/>
              <a:t> </a:t>
            </a:r>
            <a:r>
              <a:rPr lang="es-MX" sz="3200" dirty="0"/>
              <a:t>El análisis de contenido y </a:t>
            </a:r>
            <a:r>
              <a:rPr lang="es-MX" sz="3200" dirty="0" smtClean="0"/>
              <a:t>discurso.</a:t>
            </a:r>
          </a:p>
          <a:p>
            <a:pPr marL="457200" indent="-457200" algn="just">
              <a:lnSpc>
                <a:spcPct val="150000"/>
              </a:lnSpc>
              <a:spcAft>
                <a:spcPts val="0"/>
              </a:spcAft>
              <a:buFont typeface="Wingdings" panose="05000000000000000000" pitchFamily="2" charset="2"/>
              <a:buChar char="ü"/>
            </a:pPr>
            <a:r>
              <a:rPr lang="es-MX" sz="3200" dirty="0" smtClean="0"/>
              <a:t> Biográfica. </a:t>
            </a:r>
          </a:p>
          <a:p>
            <a:pPr marL="457200" indent="-457200" algn="just">
              <a:lnSpc>
                <a:spcPct val="150000"/>
              </a:lnSpc>
              <a:spcAft>
                <a:spcPts val="0"/>
              </a:spcAft>
              <a:buFont typeface="Wingdings" panose="05000000000000000000" pitchFamily="2" charset="2"/>
              <a:buChar char="ü"/>
            </a:pPr>
            <a:r>
              <a:rPr lang="es-MX" sz="3200" dirty="0"/>
              <a:t> Historia de vida.</a:t>
            </a:r>
          </a:p>
          <a:p>
            <a:pPr marL="457200" indent="-457200" algn="just">
              <a:lnSpc>
                <a:spcPct val="150000"/>
              </a:lnSpc>
              <a:spcAft>
                <a:spcPts val="0"/>
              </a:spcAft>
              <a:buFont typeface="Wingdings" panose="05000000000000000000" pitchFamily="2" charset="2"/>
              <a:buChar char="ü"/>
            </a:pPr>
            <a:r>
              <a:rPr lang="es-MX" sz="3200" dirty="0" smtClean="0"/>
              <a:t>El </a:t>
            </a:r>
            <a:r>
              <a:rPr lang="es-MX" sz="3200" dirty="0"/>
              <a:t>estudio de caso </a:t>
            </a:r>
            <a:r>
              <a:rPr lang="es-MX" sz="3200" dirty="0" smtClean="0"/>
              <a:t> o teológica.</a:t>
            </a:r>
          </a:p>
          <a:p>
            <a:pPr marL="457200" indent="-457200" algn="just">
              <a:lnSpc>
                <a:spcPct val="150000"/>
              </a:lnSpc>
              <a:spcAft>
                <a:spcPts val="0"/>
              </a:spcAft>
              <a:buFont typeface="Wingdings" panose="05000000000000000000" pitchFamily="2" charset="2"/>
              <a:buChar char="ü"/>
            </a:pPr>
            <a:r>
              <a:rPr lang="es-MX" sz="3200" dirty="0" smtClean="0"/>
              <a:t>investigación </a:t>
            </a:r>
            <a:r>
              <a:rPr lang="es-MX" sz="3200" dirty="0"/>
              <a:t>acción participativa.</a:t>
            </a:r>
            <a:endParaRPr lang="es-ES" sz="3200" dirty="0"/>
          </a:p>
        </p:txBody>
      </p:sp>
      <p:sp>
        <p:nvSpPr>
          <p:cNvPr id="6" name="Text Box 9"/>
          <p:cNvSpPr txBox="1">
            <a:spLocks noChangeArrowheads="1"/>
          </p:cNvSpPr>
          <p:nvPr/>
        </p:nvSpPr>
        <p:spPr bwMode="auto">
          <a:xfrm>
            <a:off x="299756" y="1929010"/>
            <a:ext cx="1130617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1000"/>
              </a:spcBef>
              <a:buClr>
                <a:srgbClr val="8AD0D6"/>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a:spcBef>
                <a:spcPts val="1000"/>
              </a:spcBef>
              <a:buClr>
                <a:srgbClr val="8AD0D6"/>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lgn="just" eaLnBrk="1" hangingPunct="1">
              <a:spcBef>
                <a:spcPct val="50000"/>
              </a:spcBef>
              <a:buClrTx/>
              <a:buSzTx/>
              <a:buFontTx/>
              <a:buNone/>
              <a:tabLst>
                <a:tab pos="1611313" algn="l"/>
                <a:tab pos="2060575" algn="l"/>
              </a:tabLst>
              <a:defRPr/>
            </a:pPr>
            <a:r>
              <a:rPr lang="es-ES" sz="4400" b="1" u="sng" dirty="0" smtClean="0">
                <a:solidFill>
                  <a:srgbClr val="FFFF00"/>
                </a:solidFill>
                <a:effectLst>
                  <a:outerShdw blurRad="38100" dist="38100" dir="2700000" algn="tl">
                    <a:srgbClr val="000000">
                      <a:alpha val="43137"/>
                    </a:srgbClr>
                  </a:outerShdw>
                </a:effectLst>
                <a:uFill>
                  <a:solidFill>
                    <a:schemeClr val="accent1"/>
                  </a:solidFill>
                </a:uFill>
                <a:latin typeface="+mj-lt"/>
              </a:rPr>
              <a:t>Sumario</a:t>
            </a:r>
            <a:r>
              <a:rPr lang="es-ES" sz="3200" b="1" dirty="0" smtClean="0">
                <a:solidFill>
                  <a:srgbClr val="FFFF00"/>
                </a:solidFill>
                <a:latin typeface="+mj-lt"/>
              </a:rPr>
              <a:t>: Métodos de la investigación cualitativa.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14288" y="14288"/>
            <a:ext cx="3960812" cy="695325"/>
          </a:xfrm>
          <a:prstGeom prst="rect">
            <a:avLst/>
          </a:prstGeom>
          <a:solidFill>
            <a:schemeClr val="accent1">
              <a:lumMod val="60000"/>
              <a:lumOff val="40000"/>
            </a:schemeClr>
          </a:solidFill>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r>
              <a:rPr lang="es-ES" sz="3600" b="1" dirty="0" smtClean="0">
                <a:solidFill>
                  <a:srgbClr val="FFFF00"/>
                </a:solidFill>
                <a:effectLst>
                  <a:outerShdw blurRad="38100" dist="38100" dir="2700000" algn="tl">
                    <a:srgbClr val="000000">
                      <a:alpha val="43137"/>
                    </a:srgbClr>
                  </a:outerShdw>
                </a:effectLst>
              </a:rPr>
              <a:t>DESARROLLO</a:t>
            </a:r>
          </a:p>
        </p:txBody>
      </p:sp>
      <p:sp>
        <p:nvSpPr>
          <p:cNvPr id="5" name="CuadroTexto 4"/>
          <p:cNvSpPr txBox="1"/>
          <p:nvPr/>
        </p:nvSpPr>
        <p:spPr>
          <a:xfrm>
            <a:off x="65088" y="1052513"/>
            <a:ext cx="11952287" cy="830997"/>
          </a:xfrm>
          <a:prstGeom prst="rect">
            <a:avLst/>
          </a:prstGeom>
          <a:noFill/>
          <a:ln w="28575">
            <a:solidFill>
              <a:schemeClr val="tx1"/>
            </a:solidFill>
          </a:ln>
        </p:spPr>
        <p:txBody>
          <a:bodyPr>
            <a:spAutoFit/>
          </a:bodyPr>
          <a:lstStyle/>
          <a:p>
            <a:pPr algn="just"/>
            <a:r>
              <a:rPr lang="es-ES" sz="2400" b="1" dirty="0" smtClean="0">
                <a:solidFill>
                  <a:srgbClr val="FFFF00"/>
                </a:solidFill>
                <a:latin typeface="+mn-lt"/>
              </a:rPr>
              <a:t>Análisis de contenido y discurso</a:t>
            </a:r>
            <a:r>
              <a:rPr lang="es-ES" sz="2400" b="1" dirty="0" smtClean="0">
                <a:latin typeface="+mn-lt"/>
              </a:rPr>
              <a:t>: </a:t>
            </a:r>
            <a:r>
              <a:rPr lang="es-ES" sz="2400" dirty="0"/>
              <a:t>Es la </a:t>
            </a:r>
            <a:r>
              <a:rPr lang="es-ES" sz="2400" u="sng" dirty="0"/>
              <a:t>técnica</a:t>
            </a:r>
            <a:r>
              <a:rPr lang="es-ES" sz="2400" dirty="0"/>
              <a:t> más difundida para </a:t>
            </a:r>
            <a:r>
              <a:rPr lang="es-ES" sz="2400" u="sng" dirty="0"/>
              <a:t>investigar</a:t>
            </a:r>
            <a:r>
              <a:rPr lang="es-ES" sz="2400" dirty="0"/>
              <a:t>, el </a:t>
            </a:r>
            <a:r>
              <a:rPr lang="es-ES" sz="2400" u="sng" dirty="0"/>
              <a:t>contenido</a:t>
            </a:r>
            <a:r>
              <a:rPr lang="es-ES" sz="2400" dirty="0"/>
              <a:t>, el </a:t>
            </a:r>
            <a:r>
              <a:rPr lang="es-ES" sz="2400" u="sng" dirty="0"/>
              <a:t>mensaje</a:t>
            </a:r>
            <a:r>
              <a:rPr lang="es-ES" sz="2400" dirty="0"/>
              <a:t>, las </a:t>
            </a:r>
            <a:r>
              <a:rPr lang="es-ES" sz="2400" dirty="0" smtClean="0"/>
              <a:t>ideas contenidos </a:t>
            </a:r>
            <a:r>
              <a:rPr lang="es-ES" sz="2400" dirty="0"/>
              <a:t>en las </a:t>
            </a:r>
            <a:r>
              <a:rPr lang="es-ES" sz="2400" u="sng" dirty="0"/>
              <a:t>comunicaciones de </a:t>
            </a:r>
            <a:r>
              <a:rPr lang="es-ES" sz="2400" u="sng" dirty="0" smtClean="0"/>
              <a:t>masas</a:t>
            </a:r>
            <a:r>
              <a:rPr lang="es-ES" sz="2400" dirty="0"/>
              <a:t>.</a:t>
            </a:r>
            <a:r>
              <a:rPr lang="es-ES" sz="2400" dirty="0" smtClean="0"/>
              <a:t> </a:t>
            </a:r>
            <a:endParaRPr lang="es-ES" sz="2400" dirty="0">
              <a:latin typeface="+mn-lt"/>
            </a:endParaRPr>
          </a:p>
        </p:txBody>
      </p:sp>
      <p:sp>
        <p:nvSpPr>
          <p:cNvPr id="16389" name="CuadroTexto 9"/>
          <p:cNvSpPr txBox="1">
            <a:spLocks noChangeArrowheads="1"/>
          </p:cNvSpPr>
          <p:nvPr/>
        </p:nvSpPr>
        <p:spPr bwMode="auto">
          <a:xfrm>
            <a:off x="0" y="2048150"/>
            <a:ext cx="11826031" cy="2308324"/>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s-ES" sz="2400" dirty="0"/>
              <a:t> “</a:t>
            </a:r>
            <a:r>
              <a:rPr lang="es-ES" sz="2400" dirty="0" smtClean="0"/>
              <a:t>Un conjunto </a:t>
            </a:r>
            <a:r>
              <a:rPr lang="es-ES" sz="2400" dirty="0"/>
              <a:t>de técnicas de análisis de la comunicación, con el </a:t>
            </a:r>
            <a:r>
              <a:rPr lang="es-ES" sz="2400" dirty="0" smtClean="0"/>
              <a:t>fin </a:t>
            </a:r>
            <a:r>
              <a:rPr lang="es-ES" sz="2400" dirty="0"/>
              <a:t>de obtener, a través de </a:t>
            </a:r>
            <a:r>
              <a:rPr lang="es-ES" sz="2400" dirty="0" smtClean="0"/>
              <a:t>un procedimiento </a:t>
            </a:r>
            <a:r>
              <a:rPr lang="es-ES" sz="2400" dirty="0"/>
              <a:t>sistemático y objetivo, la descripción del contenido de los </a:t>
            </a:r>
            <a:r>
              <a:rPr lang="es-ES" sz="2400" dirty="0" smtClean="0"/>
              <a:t>mensajes”. (</a:t>
            </a:r>
            <a:r>
              <a:rPr lang="es-ES" sz="2400" dirty="0" err="1" smtClean="0"/>
              <a:t>Berelson</a:t>
            </a:r>
            <a:r>
              <a:rPr lang="es-ES" sz="2400" dirty="0" smtClean="0"/>
              <a:t>, 1952)</a:t>
            </a:r>
          </a:p>
          <a:p>
            <a:pPr algn="just"/>
            <a:endParaRPr lang="es-ES" sz="2400" dirty="0" smtClean="0"/>
          </a:p>
          <a:p>
            <a:pPr algn="just"/>
            <a:r>
              <a:rPr lang="es-ES" sz="2400" dirty="0" smtClean="0"/>
              <a:t>“Técnica  de investigación para hacer inferencias válidas  y confiables   de datos  con respecto a su contexto”.  (</a:t>
            </a:r>
            <a:r>
              <a:rPr lang="es-ES" sz="2400" dirty="0" err="1" smtClean="0"/>
              <a:t>Krippendorff</a:t>
            </a:r>
            <a:r>
              <a:rPr lang="es-ES" sz="2400" dirty="0" smtClean="0"/>
              <a:t>, 1988)</a:t>
            </a:r>
            <a:endParaRPr lang="es-ES" sz="2400" dirty="0"/>
          </a:p>
        </p:txBody>
      </p:sp>
      <p:sp>
        <p:nvSpPr>
          <p:cNvPr id="16396" name="Título 1"/>
          <p:cNvSpPr txBox="1">
            <a:spLocks/>
          </p:cNvSpPr>
          <p:nvPr/>
        </p:nvSpPr>
        <p:spPr bwMode="auto">
          <a:xfrm>
            <a:off x="4079875" y="88900"/>
            <a:ext cx="7937500" cy="8239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defTabSz="457200">
              <a:spcBef>
                <a:spcPts val="1000"/>
              </a:spcBef>
              <a:buClr>
                <a:srgbClr val="8AD0D6"/>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defTabSz="457200">
              <a:spcBef>
                <a:spcPts val="1000"/>
              </a:spcBef>
              <a:buClr>
                <a:srgbClr val="8AD0D6"/>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defTabSz="457200">
              <a:spcBef>
                <a:spcPts val="1000"/>
              </a:spcBef>
              <a:buClr>
                <a:srgbClr val="8AD0D6"/>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defTabSz="4572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defTabSz="4572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lgn="just" eaLnBrk="1" hangingPunct="1">
              <a:spcBef>
                <a:spcPct val="0"/>
              </a:spcBef>
              <a:buClrTx/>
              <a:buSzTx/>
              <a:buFontTx/>
              <a:buNone/>
            </a:pPr>
            <a:r>
              <a:rPr lang="es-CO" sz="2600" b="1" dirty="0" smtClean="0">
                <a:solidFill>
                  <a:schemeClr val="tx2"/>
                </a:solidFill>
              </a:rPr>
              <a:t>Métodos de investigación cualitativa. Análisis de contenido. </a:t>
            </a:r>
            <a:endParaRPr lang="es-ES" sz="2600" dirty="0">
              <a:solidFill>
                <a:schemeClr val="tx2"/>
              </a:solidFill>
            </a:endParaRPr>
          </a:p>
        </p:txBody>
      </p:sp>
      <p:sp>
        <p:nvSpPr>
          <p:cNvPr id="2" name="Rectángulo 1"/>
          <p:cNvSpPr/>
          <p:nvPr/>
        </p:nvSpPr>
        <p:spPr>
          <a:xfrm>
            <a:off x="625134" y="4797152"/>
            <a:ext cx="3552994" cy="1569660"/>
          </a:xfrm>
          <a:prstGeom prst="rect">
            <a:avLst/>
          </a:prstGeom>
          <a:ln w="57150">
            <a:solidFill>
              <a:srgbClr val="C00000"/>
            </a:solidFill>
          </a:ln>
        </p:spPr>
        <p:txBody>
          <a:bodyPr wrap="square">
            <a:spAutoFit/>
          </a:bodyPr>
          <a:lstStyle/>
          <a:p>
            <a:pPr algn="just"/>
            <a:r>
              <a:rPr lang="es-ES" sz="2400" dirty="0" smtClean="0"/>
              <a:t>Técnica </a:t>
            </a:r>
            <a:r>
              <a:rPr lang="es-ES" sz="2400" dirty="0"/>
              <a:t>de </a:t>
            </a:r>
            <a:r>
              <a:rPr lang="es-ES" sz="2400" dirty="0" smtClean="0"/>
              <a:t>investigación que puede ser aplicada  a cualquier forma de comunicación.</a:t>
            </a:r>
            <a:endParaRPr lang="es-ES" sz="2400" dirty="0"/>
          </a:p>
        </p:txBody>
      </p:sp>
      <p:sp>
        <p:nvSpPr>
          <p:cNvPr id="6" name="Flecha derecha 5"/>
          <p:cNvSpPr/>
          <p:nvPr/>
        </p:nvSpPr>
        <p:spPr>
          <a:xfrm>
            <a:off x="5142065" y="5416769"/>
            <a:ext cx="792088" cy="3304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CuadroTexto 7"/>
          <p:cNvSpPr txBox="1"/>
          <p:nvPr/>
        </p:nvSpPr>
        <p:spPr>
          <a:xfrm>
            <a:off x="6744072" y="4981817"/>
            <a:ext cx="3960440" cy="1200329"/>
          </a:xfrm>
          <a:prstGeom prst="rect">
            <a:avLst/>
          </a:prstGeom>
          <a:ln w="57150">
            <a:solidFill>
              <a:srgbClr val="C00000"/>
            </a:solidFill>
          </a:ln>
        </p:spPr>
        <p:txBody>
          <a:bodyPr wrap="square">
            <a:spAutoFit/>
          </a:bodyPr>
          <a:lstStyle>
            <a:defPPr>
              <a:defRPr lang="en-US"/>
            </a:defPPr>
            <a:lvl1pPr algn="just">
              <a:defRPr sz="2400"/>
            </a:lvl1pPr>
          </a:lstStyle>
          <a:p>
            <a:r>
              <a:rPr lang="es-ES" dirty="0"/>
              <a:t>Artículos de publicación, diarios</a:t>
            </a:r>
            <a:r>
              <a:rPr lang="es-ES" dirty="0" smtClean="0"/>
              <a:t>, cartas </a:t>
            </a:r>
            <a:r>
              <a:rPr lang="es-ES" dirty="0"/>
              <a:t>periódicos libros, cursos, etc…</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14288" y="14288"/>
            <a:ext cx="3960812" cy="695325"/>
          </a:xfrm>
          <a:prstGeom prst="rect">
            <a:avLst/>
          </a:prstGeom>
          <a:solidFill>
            <a:schemeClr val="accent1">
              <a:lumMod val="60000"/>
              <a:lumOff val="40000"/>
            </a:schemeClr>
          </a:solidFill>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r>
              <a:rPr lang="es-ES" sz="3600" b="1" dirty="0" smtClean="0">
                <a:solidFill>
                  <a:srgbClr val="FFFF00"/>
                </a:solidFill>
                <a:effectLst>
                  <a:outerShdw blurRad="38100" dist="38100" dir="2700000" algn="tl">
                    <a:srgbClr val="000000">
                      <a:alpha val="43137"/>
                    </a:srgbClr>
                  </a:outerShdw>
                </a:effectLst>
              </a:rPr>
              <a:t>DESARROLLO</a:t>
            </a:r>
          </a:p>
        </p:txBody>
      </p:sp>
      <p:sp>
        <p:nvSpPr>
          <p:cNvPr id="5" name="CuadroTexto 4"/>
          <p:cNvSpPr txBox="1"/>
          <p:nvPr/>
        </p:nvSpPr>
        <p:spPr>
          <a:xfrm>
            <a:off x="1775520" y="1219994"/>
            <a:ext cx="7687096" cy="461665"/>
          </a:xfrm>
          <a:prstGeom prst="rect">
            <a:avLst/>
          </a:prstGeom>
          <a:noFill/>
          <a:ln w="28575">
            <a:solidFill>
              <a:schemeClr val="tx1"/>
            </a:solidFill>
          </a:ln>
        </p:spPr>
        <p:txBody>
          <a:bodyPr wrap="square">
            <a:spAutoFit/>
          </a:bodyPr>
          <a:lstStyle/>
          <a:p>
            <a:pPr algn="just"/>
            <a:r>
              <a:rPr lang="es-ES" sz="2400" b="1" dirty="0" smtClean="0">
                <a:solidFill>
                  <a:srgbClr val="FFFF00"/>
                </a:solidFill>
                <a:latin typeface="Century Gothic" panose="020B0502020202020204"/>
              </a:rPr>
              <a:t>USO DEL ANÁLISIS DE CONTENIDO Y DISCURSO</a:t>
            </a:r>
            <a:endParaRPr lang="es-ES" sz="2400" dirty="0">
              <a:solidFill>
                <a:prstClr val="white"/>
              </a:solidFill>
              <a:latin typeface="Century Gothic" panose="020B0502020202020204"/>
            </a:endParaRPr>
          </a:p>
        </p:txBody>
      </p:sp>
      <p:sp>
        <p:nvSpPr>
          <p:cNvPr id="16389" name="CuadroTexto 9"/>
          <p:cNvSpPr txBox="1">
            <a:spLocks noChangeArrowheads="1"/>
          </p:cNvSpPr>
          <p:nvPr/>
        </p:nvSpPr>
        <p:spPr bwMode="auto">
          <a:xfrm>
            <a:off x="191344" y="1844824"/>
            <a:ext cx="11826031" cy="4524315"/>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457200" indent="-457200" algn="just">
              <a:buFont typeface="+mj-lt"/>
              <a:buAutoNum type="arabicParenR"/>
            </a:pPr>
            <a:r>
              <a:rPr lang="es-ES" sz="2400" dirty="0" smtClean="0">
                <a:solidFill>
                  <a:prstClr val="white"/>
                </a:solidFill>
              </a:rPr>
              <a:t>Describir tendencias de la comunicación.</a:t>
            </a:r>
          </a:p>
          <a:p>
            <a:pPr marL="457200" indent="-457200" algn="just">
              <a:buFont typeface="+mj-lt"/>
              <a:buAutoNum type="arabicParenR"/>
            </a:pPr>
            <a:r>
              <a:rPr lang="es-ES" sz="2400" dirty="0" smtClean="0">
                <a:solidFill>
                  <a:prstClr val="white"/>
                </a:solidFill>
              </a:rPr>
              <a:t>Develar diferencias en el contenido de la comunicación.</a:t>
            </a:r>
          </a:p>
          <a:p>
            <a:pPr marL="457200" indent="-457200" algn="just">
              <a:buFont typeface="+mj-lt"/>
              <a:buAutoNum type="arabicParenR"/>
            </a:pPr>
            <a:r>
              <a:rPr lang="es-ES" sz="2400" dirty="0" smtClean="0">
                <a:solidFill>
                  <a:prstClr val="white"/>
                </a:solidFill>
              </a:rPr>
              <a:t>Comparar mensajes, niveles y medios de comunicación.</a:t>
            </a:r>
          </a:p>
          <a:p>
            <a:pPr marL="457200" indent="-457200" algn="just">
              <a:buFont typeface="+mj-lt"/>
              <a:buAutoNum type="arabicParenR"/>
            </a:pPr>
            <a:r>
              <a:rPr lang="es-ES" sz="2400" dirty="0" smtClean="0">
                <a:solidFill>
                  <a:prstClr val="white"/>
                </a:solidFill>
              </a:rPr>
              <a:t>Medir la claridad del mensaje.</a:t>
            </a:r>
          </a:p>
          <a:p>
            <a:pPr marL="457200" indent="-457200" algn="just">
              <a:buFont typeface="+mj-lt"/>
              <a:buAutoNum type="arabicParenR"/>
            </a:pPr>
            <a:r>
              <a:rPr lang="es-ES" sz="2400" dirty="0" smtClean="0">
                <a:solidFill>
                  <a:prstClr val="white"/>
                </a:solidFill>
              </a:rPr>
              <a:t>Auditar el contenido de la comunicación y compáralo con estándares  u objetivos.  </a:t>
            </a:r>
          </a:p>
          <a:p>
            <a:pPr marL="457200" indent="-457200" algn="just">
              <a:buFont typeface="+mj-lt"/>
              <a:buAutoNum type="arabicParenR"/>
            </a:pPr>
            <a:r>
              <a:rPr lang="es-ES" sz="2400" dirty="0" smtClean="0">
                <a:solidFill>
                  <a:prstClr val="white"/>
                </a:solidFill>
              </a:rPr>
              <a:t>Describir estilos de comunicación.</a:t>
            </a:r>
          </a:p>
          <a:p>
            <a:pPr marL="457200" indent="-457200" algn="just">
              <a:buFont typeface="+mj-lt"/>
              <a:buAutoNum type="arabicParenR"/>
            </a:pPr>
            <a:r>
              <a:rPr lang="es-ES" sz="2400" dirty="0" smtClean="0">
                <a:solidFill>
                  <a:prstClr val="white"/>
                </a:solidFill>
              </a:rPr>
              <a:t>Identificar intensiones, apelaciones y características de  comunicadores.</a:t>
            </a:r>
          </a:p>
          <a:p>
            <a:pPr marL="457200" indent="-457200" algn="just">
              <a:buFont typeface="+mj-lt"/>
              <a:buAutoNum type="arabicParenR"/>
            </a:pPr>
            <a:r>
              <a:rPr lang="es-ES" sz="2400" dirty="0" smtClean="0">
                <a:solidFill>
                  <a:prstClr val="white"/>
                </a:solidFill>
              </a:rPr>
              <a:t>Descifrar mensajes ocultos.</a:t>
            </a:r>
          </a:p>
          <a:p>
            <a:pPr marL="457200" indent="-457200" algn="just">
              <a:buFont typeface="+mj-lt"/>
              <a:buAutoNum type="arabicParenR"/>
            </a:pPr>
            <a:r>
              <a:rPr lang="es-ES" sz="2400" dirty="0" smtClean="0">
                <a:solidFill>
                  <a:prstClr val="white"/>
                </a:solidFill>
              </a:rPr>
              <a:t>Revelar “centros” de interés y atención para una persona, grupo o comunidad.</a:t>
            </a:r>
          </a:p>
          <a:p>
            <a:pPr marL="457200" indent="-457200" algn="just">
              <a:buFont typeface="+mj-lt"/>
              <a:buAutoNum type="arabicParenR"/>
            </a:pPr>
            <a:r>
              <a:rPr lang="es-ES" sz="2400" dirty="0" smtClean="0">
                <a:solidFill>
                  <a:prstClr val="white"/>
                </a:solidFill>
              </a:rPr>
              <a:t> Anticipar respuestas a comunicaciones.</a:t>
            </a:r>
          </a:p>
          <a:p>
            <a:pPr marL="457200" indent="-457200" algn="just">
              <a:buFont typeface="+mj-lt"/>
              <a:buAutoNum type="arabicParenR"/>
            </a:pPr>
            <a:r>
              <a:rPr lang="es-ES" sz="2400" dirty="0" smtClean="0">
                <a:solidFill>
                  <a:prstClr val="white"/>
                </a:solidFill>
              </a:rPr>
              <a:t> Reflejar actitudes, valores y creencias  de personas, grupos o comunidades.</a:t>
            </a:r>
          </a:p>
          <a:p>
            <a:pPr marL="457200" indent="-457200" algn="just">
              <a:buFont typeface="+mj-lt"/>
              <a:buAutoNum type="arabicParenR"/>
            </a:pPr>
            <a:r>
              <a:rPr lang="es-ES" sz="2400" dirty="0" smtClean="0">
                <a:solidFill>
                  <a:prstClr val="white"/>
                </a:solidFill>
              </a:rPr>
              <a:t> Cerrar preguntas </a:t>
            </a:r>
            <a:r>
              <a:rPr lang="es-ES" sz="2400" dirty="0" err="1" smtClean="0">
                <a:solidFill>
                  <a:prstClr val="white"/>
                </a:solidFill>
              </a:rPr>
              <a:t>abietas</a:t>
            </a:r>
            <a:r>
              <a:rPr lang="es-ES" sz="2400" dirty="0" smtClean="0">
                <a:solidFill>
                  <a:prstClr val="white"/>
                </a:solidFill>
              </a:rPr>
              <a:t>.</a:t>
            </a:r>
            <a:endParaRPr lang="es-ES" sz="2400" dirty="0">
              <a:solidFill>
                <a:prstClr val="white"/>
              </a:solidFill>
            </a:endParaRPr>
          </a:p>
        </p:txBody>
      </p:sp>
      <p:sp>
        <p:nvSpPr>
          <p:cNvPr id="12" name="Título 1"/>
          <p:cNvSpPr txBox="1">
            <a:spLocks/>
          </p:cNvSpPr>
          <p:nvPr/>
        </p:nvSpPr>
        <p:spPr bwMode="auto">
          <a:xfrm>
            <a:off x="4079875" y="88900"/>
            <a:ext cx="7937500" cy="8239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defTabSz="457200">
              <a:spcBef>
                <a:spcPts val="1000"/>
              </a:spcBef>
              <a:buClr>
                <a:srgbClr val="8AD0D6"/>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defTabSz="457200">
              <a:spcBef>
                <a:spcPts val="1000"/>
              </a:spcBef>
              <a:buClr>
                <a:srgbClr val="8AD0D6"/>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defTabSz="457200">
              <a:spcBef>
                <a:spcPts val="1000"/>
              </a:spcBef>
              <a:buClr>
                <a:srgbClr val="8AD0D6"/>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defTabSz="4572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defTabSz="4572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lgn="just" eaLnBrk="1" hangingPunct="1">
              <a:spcBef>
                <a:spcPct val="0"/>
              </a:spcBef>
              <a:buClrTx/>
              <a:buSzTx/>
              <a:buFontTx/>
              <a:buNone/>
            </a:pPr>
            <a:r>
              <a:rPr lang="es-CO" sz="2600" b="1" dirty="0" smtClean="0">
                <a:solidFill>
                  <a:schemeClr val="tx2"/>
                </a:solidFill>
              </a:rPr>
              <a:t>Métodos de investigación cualitativa. Análisis de contenido. </a:t>
            </a:r>
            <a:endParaRPr lang="es-ES" sz="2600" dirty="0">
              <a:solidFill>
                <a:schemeClr val="tx2"/>
              </a:solidFill>
            </a:endParaRPr>
          </a:p>
        </p:txBody>
      </p:sp>
    </p:spTree>
    <p:extLst>
      <p:ext uri="{BB962C8B-B14F-4D97-AF65-F5344CB8AC3E}">
        <p14:creationId xmlns:p14="http://schemas.microsoft.com/office/powerpoint/2010/main" val="1962169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14288" y="14288"/>
            <a:ext cx="3960812" cy="606425"/>
          </a:xfrm>
          <a:prstGeom prst="rect">
            <a:avLst/>
          </a:prstGeom>
          <a:solidFill>
            <a:schemeClr val="accent1">
              <a:lumMod val="60000"/>
              <a:lumOff val="40000"/>
            </a:schemeClr>
          </a:solidFill>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r>
              <a:rPr lang="es-ES" sz="3600" b="1" dirty="0" smtClean="0">
                <a:solidFill>
                  <a:srgbClr val="FFFF00"/>
                </a:solidFill>
                <a:effectLst>
                  <a:outerShdw blurRad="38100" dist="38100" dir="2700000" algn="tl">
                    <a:srgbClr val="000000">
                      <a:alpha val="43137"/>
                    </a:srgbClr>
                  </a:outerShdw>
                </a:effectLst>
              </a:rPr>
              <a:t>DESARROLLO</a:t>
            </a:r>
          </a:p>
        </p:txBody>
      </p:sp>
      <p:sp>
        <p:nvSpPr>
          <p:cNvPr id="5" name="CuadroTexto 4"/>
          <p:cNvSpPr txBox="1"/>
          <p:nvPr/>
        </p:nvSpPr>
        <p:spPr>
          <a:xfrm>
            <a:off x="1775520" y="1014556"/>
            <a:ext cx="7687096" cy="461665"/>
          </a:xfrm>
          <a:prstGeom prst="rect">
            <a:avLst/>
          </a:prstGeom>
          <a:noFill/>
          <a:ln w="28575">
            <a:solidFill>
              <a:schemeClr val="tx1"/>
            </a:solidFill>
          </a:ln>
        </p:spPr>
        <p:txBody>
          <a:bodyPr wrap="square">
            <a:spAutoFit/>
          </a:bodyPr>
          <a:lstStyle/>
          <a:p>
            <a:pPr algn="just"/>
            <a:r>
              <a:rPr lang="es-ES" sz="2400" b="1" dirty="0" smtClean="0">
                <a:solidFill>
                  <a:srgbClr val="FFFF00"/>
                </a:solidFill>
                <a:latin typeface="Century Gothic" panose="020B0502020202020204"/>
              </a:rPr>
              <a:t>¿CÓMO SE REALIZA EL ANÁLISI DE CONTENIDO</a:t>
            </a:r>
            <a:endParaRPr lang="es-ES" sz="2400" dirty="0">
              <a:solidFill>
                <a:prstClr val="white"/>
              </a:solidFill>
              <a:latin typeface="Century Gothic" panose="020B0502020202020204"/>
            </a:endParaRPr>
          </a:p>
        </p:txBody>
      </p:sp>
      <p:sp>
        <p:nvSpPr>
          <p:cNvPr id="16389" name="CuadroTexto 9"/>
          <p:cNvSpPr txBox="1">
            <a:spLocks noChangeArrowheads="1"/>
          </p:cNvSpPr>
          <p:nvPr/>
        </p:nvSpPr>
        <p:spPr bwMode="auto">
          <a:xfrm>
            <a:off x="14288" y="1547700"/>
            <a:ext cx="11826031" cy="1200329"/>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s-ES" sz="2400" dirty="0" smtClean="0">
                <a:solidFill>
                  <a:prstClr val="white"/>
                </a:solidFill>
              </a:rPr>
              <a:t>Se realiza a través de la codificación  que es el proceso a través del cual las características más relevantes del contenido de un mensaje  </a:t>
            </a:r>
            <a:r>
              <a:rPr lang="es-ES" sz="2400" dirty="0" smtClean="0"/>
              <a:t>son</a:t>
            </a:r>
            <a:r>
              <a:rPr lang="es-ES" sz="2400" dirty="0" smtClean="0">
                <a:solidFill>
                  <a:prstClr val="white"/>
                </a:solidFill>
              </a:rPr>
              <a:t> transformadas a unidades que permiten su descripción y análisis preciso.</a:t>
            </a:r>
            <a:endParaRPr lang="es-ES" sz="2400" dirty="0">
              <a:solidFill>
                <a:prstClr val="white"/>
              </a:solidFill>
            </a:endParaRPr>
          </a:p>
        </p:txBody>
      </p:sp>
      <p:sp>
        <p:nvSpPr>
          <p:cNvPr id="6" name="CuadroTexto 5"/>
          <p:cNvSpPr txBox="1"/>
          <p:nvPr/>
        </p:nvSpPr>
        <p:spPr>
          <a:xfrm>
            <a:off x="2924820" y="2841623"/>
            <a:ext cx="5907484" cy="461665"/>
          </a:xfrm>
          <a:prstGeom prst="rect">
            <a:avLst/>
          </a:prstGeom>
          <a:noFill/>
          <a:ln w="28575">
            <a:solidFill>
              <a:schemeClr val="tx1"/>
            </a:solidFill>
          </a:ln>
        </p:spPr>
        <p:txBody>
          <a:bodyPr wrap="square">
            <a:spAutoFit/>
          </a:bodyPr>
          <a:lstStyle/>
          <a:p>
            <a:pPr algn="just"/>
            <a:r>
              <a:rPr lang="es-ES" sz="2400" b="1" dirty="0" smtClean="0">
                <a:solidFill>
                  <a:srgbClr val="FFFF00"/>
                </a:solidFill>
                <a:latin typeface="Century Gothic" panose="020B0502020202020204"/>
              </a:rPr>
              <a:t>Para la codificación se precisa definir </a:t>
            </a:r>
            <a:endParaRPr lang="es-ES" sz="2400" dirty="0">
              <a:solidFill>
                <a:prstClr val="white"/>
              </a:solidFill>
              <a:latin typeface="Century Gothic" panose="020B0502020202020204"/>
            </a:endParaRPr>
          </a:p>
        </p:txBody>
      </p:sp>
      <p:sp>
        <p:nvSpPr>
          <p:cNvPr id="8" name="CuadroTexto 7"/>
          <p:cNvSpPr txBox="1"/>
          <p:nvPr/>
        </p:nvSpPr>
        <p:spPr>
          <a:xfrm>
            <a:off x="212620" y="3419457"/>
            <a:ext cx="11706696" cy="461665"/>
          </a:xfrm>
          <a:prstGeom prst="rect">
            <a:avLst/>
          </a:prstGeom>
          <a:noFill/>
          <a:ln w="28575">
            <a:solidFill>
              <a:schemeClr val="tx1"/>
            </a:solidFill>
          </a:ln>
        </p:spPr>
        <p:txBody>
          <a:bodyPr wrap="square">
            <a:spAutoFit/>
          </a:bodyPr>
          <a:lstStyle/>
          <a:p>
            <a:pPr algn="just"/>
            <a:r>
              <a:rPr lang="es-ES" sz="2400" b="1" dirty="0" smtClean="0">
                <a:solidFill>
                  <a:srgbClr val="C00000"/>
                </a:solidFill>
                <a:effectLst>
                  <a:outerShdw blurRad="38100" dist="38100" dir="2700000" algn="tl">
                    <a:srgbClr val="000000">
                      <a:alpha val="43137"/>
                    </a:srgbClr>
                  </a:outerShdw>
                </a:effectLst>
                <a:latin typeface="Century Gothic" panose="020B0502020202020204"/>
              </a:rPr>
              <a:t>Universo</a:t>
            </a:r>
            <a:r>
              <a:rPr lang="es-ES" sz="2400" b="1" dirty="0" smtClean="0">
                <a:solidFill>
                  <a:srgbClr val="FFFF00"/>
                </a:solidFill>
                <a:latin typeface="Century Gothic" panose="020B0502020202020204"/>
              </a:rPr>
              <a:t>: </a:t>
            </a:r>
            <a:r>
              <a:rPr lang="es-ES" sz="2400" b="1" dirty="0" smtClean="0">
                <a:latin typeface="Century Gothic" panose="020B0502020202020204"/>
              </a:rPr>
              <a:t>Los artículos de una revista,  la obra de un autor, etc…</a:t>
            </a:r>
            <a:endParaRPr lang="es-ES" sz="2400" dirty="0">
              <a:latin typeface="Century Gothic" panose="020B0502020202020204"/>
            </a:endParaRPr>
          </a:p>
        </p:txBody>
      </p:sp>
      <p:sp>
        <p:nvSpPr>
          <p:cNvPr id="9" name="CuadroTexto 8"/>
          <p:cNvSpPr txBox="1"/>
          <p:nvPr/>
        </p:nvSpPr>
        <p:spPr>
          <a:xfrm>
            <a:off x="212619" y="4005064"/>
            <a:ext cx="11706696" cy="2677656"/>
          </a:xfrm>
          <a:prstGeom prst="rect">
            <a:avLst/>
          </a:prstGeom>
          <a:noFill/>
          <a:ln w="28575">
            <a:solidFill>
              <a:schemeClr val="tx1"/>
            </a:solidFill>
          </a:ln>
        </p:spPr>
        <p:txBody>
          <a:bodyPr wrap="square">
            <a:spAutoFit/>
          </a:bodyPr>
          <a:lstStyle/>
          <a:p>
            <a:pPr algn="just"/>
            <a:r>
              <a:rPr lang="es-ES" sz="2400" b="1" dirty="0" smtClean="0">
                <a:solidFill>
                  <a:srgbClr val="C00000"/>
                </a:solidFill>
                <a:effectLst>
                  <a:outerShdw blurRad="38100" dist="38100" dir="2700000" algn="tl">
                    <a:srgbClr val="000000">
                      <a:alpha val="43137"/>
                    </a:srgbClr>
                  </a:outerShdw>
                </a:effectLst>
                <a:latin typeface="Century Gothic" panose="020B0502020202020204"/>
              </a:rPr>
              <a:t>Las unidades de análisis: </a:t>
            </a:r>
            <a:r>
              <a:rPr lang="es-ES" sz="2400" b="1" dirty="0" smtClean="0">
                <a:latin typeface="Century Gothic" panose="020B0502020202020204"/>
              </a:rPr>
              <a:t>Es </a:t>
            </a:r>
            <a:r>
              <a:rPr lang="es-ES" sz="2400" b="1" dirty="0">
                <a:latin typeface="Century Gothic" panose="020B0502020202020204"/>
              </a:rPr>
              <a:t>el segmento del contenido de los mensajes que son caracterizados para ubicarlos  dentro de una categoría. </a:t>
            </a:r>
          </a:p>
          <a:p>
            <a:pPr algn="just"/>
            <a:r>
              <a:rPr lang="es-ES" sz="2400" b="1" dirty="0" smtClean="0">
                <a:solidFill>
                  <a:srgbClr val="FFFF00"/>
                </a:solidFill>
                <a:latin typeface="Century Gothic" panose="020B0502020202020204"/>
              </a:rPr>
              <a:t> Ejemplo: </a:t>
            </a:r>
          </a:p>
          <a:p>
            <a:pPr marL="342900" indent="-342900" algn="just">
              <a:buFontTx/>
              <a:buChar char="-"/>
            </a:pPr>
            <a:r>
              <a:rPr lang="es-ES" sz="2400" b="1" dirty="0" smtClean="0">
                <a:solidFill>
                  <a:srgbClr val="C00000"/>
                </a:solidFill>
                <a:latin typeface="Century Gothic" panose="020B0502020202020204"/>
              </a:rPr>
              <a:t>La palabra</a:t>
            </a:r>
            <a:r>
              <a:rPr lang="es-ES" sz="2400" b="1" dirty="0" smtClean="0">
                <a:latin typeface="Century Gothic" panose="020B0502020202020204"/>
              </a:rPr>
              <a:t>: unidad de análisis más simple: eje. Se puede medir cuántas veces  aparece una palabra dentro de un mensaje.</a:t>
            </a:r>
          </a:p>
          <a:p>
            <a:pPr marL="342900" indent="-342900" algn="just">
              <a:buFontTx/>
              <a:buChar char="-"/>
            </a:pPr>
            <a:r>
              <a:rPr lang="es-ES" sz="2400" b="1" dirty="0" smtClean="0">
                <a:solidFill>
                  <a:srgbClr val="C00000"/>
                </a:solidFill>
                <a:latin typeface="Century Gothic" panose="020B0502020202020204"/>
              </a:rPr>
              <a:t>El Tema</a:t>
            </a:r>
            <a:r>
              <a:rPr lang="es-ES" sz="2400" b="1" dirty="0" smtClean="0">
                <a:latin typeface="Century Gothic" panose="020B0502020202020204"/>
              </a:rPr>
              <a:t>:  Es una oración, un enunciado respecto a algo.</a:t>
            </a:r>
          </a:p>
          <a:p>
            <a:pPr marL="342900" indent="-342900" algn="just">
              <a:buFontTx/>
              <a:buChar char="-"/>
            </a:pPr>
            <a:r>
              <a:rPr lang="es-ES" sz="2400" b="1" dirty="0" smtClean="0">
                <a:solidFill>
                  <a:srgbClr val="C00000"/>
                </a:solidFill>
                <a:latin typeface="Century Gothic" panose="020B0502020202020204"/>
              </a:rPr>
              <a:t>El </a:t>
            </a:r>
            <a:r>
              <a:rPr lang="es-ES" sz="2400" b="1" dirty="0" err="1" smtClean="0">
                <a:solidFill>
                  <a:srgbClr val="C00000"/>
                </a:solidFill>
                <a:latin typeface="Century Gothic" panose="020B0502020202020204"/>
              </a:rPr>
              <a:t>item</a:t>
            </a:r>
            <a:r>
              <a:rPr lang="es-ES" sz="2400" b="1" dirty="0">
                <a:solidFill>
                  <a:srgbClr val="C00000"/>
                </a:solidFill>
                <a:latin typeface="Century Gothic" panose="020B0502020202020204"/>
              </a:rPr>
              <a:t> </a:t>
            </a:r>
            <a:r>
              <a:rPr lang="es-ES" sz="2400" b="1" dirty="0" smtClean="0">
                <a:latin typeface="Century Gothic" panose="020B0502020202020204"/>
              </a:rPr>
              <a:t>, el </a:t>
            </a:r>
            <a:r>
              <a:rPr lang="es-ES" sz="2400" b="1" dirty="0" smtClean="0">
                <a:solidFill>
                  <a:srgbClr val="C00000"/>
                </a:solidFill>
                <a:latin typeface="Century Gothic" panose="020B0502020202020204"/>
              </a:rPr>
              <a:t>personaje</a:t>
            </a:r>
            <a:r>
              <a:rPr lang="es-ES" sz="2400" b="1" dirty="0" smtClean="0">
                <a:latin typeface="Century Gothic" panose="020B0502020202020204"/>
              </a:rPr>
              <a:t> y las </a:t>
            </a:r>
            <a:r>
              <a:rPr lang="es-ES" sz="2400" b="1" dirty="0" smtClean="0">
                <a:solidFill>
                  <a:srgbClr val="C00000"/>
                </a:solidFill>
                <a:latin typeface="Century Gothic" panose="020B0502020202020204"/>
              </a:rPr>
              <a:t>medidas de espacio y tiempo</a:t>
            </a:r>
            <a:r>
              <a:rPr lang="es-ES" sz="2400" b="1" dirty="0" smtClean="0">
                <a:latin typeface="Century Gothic" panose="020B0502020202020204"/>
              </a:rPr>
              <a:t>.</a:t>
            </a:r>
          </a:p>
        </p:txBody>
      </p:sp>
      <p:sp>
        <p:nvSpPr>
          <p:cNvPr id="12" name="Título 1"/>
          <p:cNvSpPr txBox="1">
            <a:spLocks/>
          </p:cNvSpPr>
          <p:nvPr/>
        </p:nvSpPr>
        <p:spPr bwMode="auto">
          <a:xfrm>
            <a:off x="4079875" y="88900"/>
            <a:ext cx="7937500" cy="8239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defTabSz="457200">
              <a:spcBef>
                <a:spcPts val="1000"/>
              </a:spcBef>
              <a:buClr>
                <a:srgbClr val="8AD0D6"/>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defTabSz="457200">
              <a:spcBef>
                <a:spcPts val="1000"/>
              </a:spcBef>
              <a:buClr>
                <a:srgbClr val="8AD0D6"/>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defTabSz="457200">
              <a:spcBef>
                <a:spcPts val="1000"/>
              </a:spcBef>
              <a:buClr>
                <a:srgbClr val="8AD0D6"/>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defTabSz="4572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defTabSz="4572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lgn="just" eaLnBrk="1" hangingPunct="1">
              <a:spcBef>
                <a:spcPct val="0"/>
              </a:spcBef>
              <a:buClrTx/>
              <a:buSzTx/>
              <a:buFontTx/>
              <a:buNone/>
            </a:pPr>
            <a:r>
              <a:rPr lang="es-CO" sz="2600" b="1" dirty="0" smtClean="0">
                <a:solidFill>
                  <a:schemeClr val="tx2"/>
                </a:solidFill>
              </a:rPr>
              <a:t>Métodos de investigación cualitativa. Análisis de contenido. </a:t>
            </a:r>
            <a:endParaRPr lang="es-ES" sz="2600" dirty="0">
              <a:solidFill>
                <a:schemeClr val="tx2"/>
              </a:solidFill>
            </a:endParaRPr>
          </a:p>
        </p:txBody>
      </p:sp>
    </p:spTree>
    <p:extLst>
      <p:ext uri="{BB962C8B-B14F-4D97-AF65-F5344CB8AC3E}">
        <p14:creationId xmlns:p14="http://schemas.microsoft.com/office/powerpoint/2010/main" val="41695783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14288" y="14288"/>
            <a:ext cx="3960812" cy="606425"/>
          </a:xfrm>
          <a:prstGeom prst="rect">
            <a:avLst/>
          </a:prstGeom>
          <a:solidFill>
            <a:schemeClr val="accent1">
              <a:lumMod val="60000"/>
              <a:lumOff val="40000"/>
            </a:schemeClr>
          </a:solidFill>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r>
              <a:rPr lang="es-ES" sz="3600" b="1" dirty="0" smtClean="0">
                <a:solidFill>
                  <a:srgbClr val="FFFF00"/>
                </a:solidFill>
                <a:effectLst>
                  <a:outerShdw blurRad="38100" dist="38100" dir="2700000" algn="tl">
                    <a:srgbClr val="000000">
                      <a:alpha val="43137"/>
                    </a:srgbClr>
                  </a:outerShdw>
                </a:effectLst>
              </a:rPr>
              <a:t>DESARROLLO</a:t>
            </a:r>
          </a:p>
        </p:txBody>
      </p:sp>
      <p:sp>
        <p:nvSpPr>
          <p:cNvPr id="5" name="CuadroTexto 4"/>
          <p:cNvSpPr txBox="1"/>
          <p:nvPr/>
        </p:nvSpPr>
        <p:spPr>
          <a:xfrm>
            <a:off x="1775520" y="1034222"/>
            <a:ext cx="7687096" cy="461665"/>
          </a:xfrm>
          <a:prstGeom prst="rect">
            <a:avLst/>
          </a:prstGeom>
          <a:noFill/>
          <a:ln w="28575">
            <a:solidFill>
              <a:schemeClr val="tx1"/>
            </a:solidFill>
          </a:ln>
        </p:spPr>
        <p:txBody>
          <a:bodyPr wrap="square">
            <a:spAutoFit/>
          </a:bodyPr>
          <a:lstStyle/>
          <a:p>
            <a:pPr algn="just"/>
            <a:r>
              <a:rPr lang="es-ES" sz="2400" b="1" dirty="0" smtClean="0">
                <a:solidFill>
                  <a:srgbClr val="FFFF00"/>
                </a:solidFill>
                <a:latin typeface="Century Gothic" panose="020B0502020202020204"/>
              </a:rPr>
              <a:t>¿CÓMO SE REALIZA EL ANÁLISI DE CONTENIDO</a:t>
            </a:r>
            <a:endParaRPr lang="es-ES" sz="2400" dirty="0">
              <a:solidFill>
                <a:prstClr val="white"/>
              </a:solidFill>
              <a:latin typeface="Century Gothic" panose="020B0502020202020204"/>
            </a:endParaRPr>
          </a:p>
        </p:txBody>
      </p:sp>
      <p:sp>
        <p:nvSpPr>
          <p:cNvPr id="16389" name="CuadroTexto 9"/>
          <p:cNvSpPr txBox="1">
            <a:spLocks noChangeArrowheads="1"/>
          </p:cNvSpPr>
          <p:nvPr/>
        </p:nvSpPr>
        <p:spPr bwMode="auto">
          <a:xfrm>
            <a:off x="0" y="1605181"/>
            <a:ext cx="11826031" cy="1200329"/>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s-ES" sz="2400" dirty="0" smtClean="0">
                <a:solidFill>
                  <a:prstClr val="white"/>
                </a:solidFill>
              </a:rPr>
              <a:t>Se realiza a través de la codificación  que es el proceso a través del cual las características más relevantes del contenido de un mensaje  son transformadas a unidades que permiten su descripción y análisis preciso.</a:t>
            </a:r>
            <a:endParaRPr lang="es-ES" sz="2400" dirty="0">
              <a:solidFill>
                <a:prstClr val="white"/>
              </a:solidFill>
            </a:endParaRPr>
          </a:p>
        </p:txBody>
      </p:sp>
      <p:sp>
        <p:nvSpPr>
          <p:cNvPr id="6" name="CuadroTexto 5"/>
          <p:cNvSpPr txBox="1"/>
          <p:nvPr/>
        </p:nvSpPr>
        <p:spPr>
          <a:xfrm>
            <a:off x="2855640" y="2924944"/>
            <a:ext cx="5109418" cy="461665"/>
          </a:xfrm>
          <a:prstGeom prst="rect">
            <a:avLst/>
          </a:prstGeom>
          <a:noFill/>
          <a:ln w="28575">
            <a:solidFill>
              <a:schemeClr val="tx1"/>
            </a:solidFill>
          </a:ln>
        </p:spPr>
        <p:txBody>
          <a:bodyPr wrap="square">
            <a:spAutoFit/>
          </a:bodyPr>
          <a:lstStyle/>
          <a:p>
            <a:pPr algn="just"/>
            <a:r>
              <a:rPr lang="es-ES" sz="2400" b="1" dirty="0" smtClean="0">
                <a:solidFill>
                  <a:srgbClr val="FFFF00"/>
                </a:solidFill>
                <a:latin typeface="Century Gothic" panose="020B0502020202020204"/>
              </a:rPr>
              <a:t>La codificación precisa definir </a:t>
            </a:r>
            <a:endParaRPr lang="es-ES" sz="2400" dirty="0">
              <a:solidFill>
                <a:prstClr val="white"/>
              </a:solidFill>
              <a:latin typeface="Century Gothic" panose="020B0502020202020204"/>
            </a:endParaRPr>
          </a:p>
        </p:txBody>
      </p:sp>
      <p:sp>
        <p:nvSpPr>
          <p:cNvPr id="10" name="CuadroTexto 9"/>
          <p:cNvSpPr txBox="1"/>
          <p:nvPr/>
        </p:nvSpPr>
        <p:spPr>
          <a:xfrm>
            <a:off x="299240" y="3519981"/>
            <a:ext cx="11520128" cy="461665"/>
          </a:xfrm>
          <a:prstGeom prst="rect">
            <a:avLst/>
          </a:prstGeom>
          <a:noFill/>
          <a:ln w="28575">
            <a:solidFill>
              <a:schemeClr val="tx1"/>
            </a:solidFill>
          </a:ln>
        </p:spPr>
        <p:txBody>
          <a:bodyPr wrap="square">
            <a:spAutoFit/>
          </a:bodyPr>
          <a:lstStyle/>
          <a:p>
            <a:pPr algn="just"/>
            <a:r>
              <a:rPr lang="es-ES" sz="2400" b="1" dirty="0" smtClean="0">
                <a:solidFill>
                  <a:srgbClr val="C00000"/>
                </a:solidFill>
                <a:effectLst>
                  <a:outerShdw blurRad="38100" dist="38100" dir="2700000" algn="tl">
                    <a:srgbClr val="000000">
                      <a:alpha val="43137"/>
                    </a:srgbClr>
                  </a:outerShdw>
                </a:effectLst>
                <a:latin typeface="Century Gothic" panose="020B0502020202020204"/>
              </a:rPr>
              <a:t>Las categorías: </a:t>
            </a:r>
            <a:r>
              <a:rPr lang="es-ES" sz="2400" b="1" dirty="0" smtClean="0">
                <a:solidFill>
                  <a:prstClr val="white"/>
                </a:solidFill>
                <a:latin typeface="Century Gothic" panose="020B0502020202020204"/>
              </a:rPr>
              <a:t>Niveles que caracteriza las unidades de análisis.</a:t>
            </a:r>
            <a:endParaRPr lang="es-ES" sz="2400" b="1" dirty="0">
              <a:solidFill>
                <a:prstClr val="white"/>
              </a:solidFill>
              <a:latin typeface="Century Gothic" panose="020B0502020202020204"/>
            </a:endParaRPr>
          </a:p>
        </p:txBody>
      </p:sp>
      <p:sp>
        <p:nvSpPr>
          <p:cNvPr id="2" name="CuadroTexto 1"/>
          <p:cNvSpPr txBox="1"/>
          <p:nvPr/>
        </p:nvSpPr>
        <p:spPr>
          <a:xfrm>
            <a:off x="4207802" y="4194570"/>
            <a:ext cx="1673228" cy="461665"/>
          </a:xfrm>
          <a:prstGeom prst="rect">
            <a:avLst/>
          </a:prstGeom>
          <a:noFill/>
          <a:ln w="57150">
            <a:solidFill>
              <a:srgbClr val="C00000"/>
            </a:solidFill>
          </a:ln>
        </p:spPr>
        <p:txBody>
          <a:bodyPr wrap="square" rtlCol="0">
            <a:spAutoFit/>
          </a:bodyPr>
          <a:lstStyle/>
          <a:p>
            <a:pPr algn="ctr"/>
            <a:r>
              <a:rPr lang="es-ES" sz="2400" b="1" dirty="0" smtClean="0">
                <a:solidFill>
                  <a:srgbClr val="FFFF00"/>
                </a:solidFill>
                <a:latin typeface="Century Gothic" panose="020B0502020202020204"/>
              </a:rPr>
              <a:t> Ejemplo </a:t>
            </a:r>
            <a:endParaRPr lang="es-ES" sz="2400" b="1" dirty="0">
              <a:solidFill>
                <a:srgbClr val="FFFF00"/>
              </a:solidFill>
              <a:latin typeface="Century Gothic" panose="020B0502020202020204"/>
            </a:endParaRPr>
          </a:p>
        </p:txBody>
      </p:sp>
      <p:sp>
        <p:nvSpPr>
          <p:cNvPr id="3" name="CuadroTexto 2"/>
          <p:cNvSpPr txBox="1"/>
          <p:nvPr/>
        </p:nvSpPr>
        <p:spPr>
          <a:xfrm>
            <a:off x="227348" y="4398221"/>
            <a:ext cx="3096344" cy="830997"/>
          </a:xfrm>
          <a:prstGeom prst="rect">
            <a:avLst/>
          </a:prstGeom>
          <a:noFill/>
          <a:ln w="38100">
            <a:solidFill>
              <a:srgbClr val="0000FF"/>
            </a:solidFill>
          </a:ln>
        </p:spPr>
        <p:txBody>
          <a:bodyPr wrap="square" rtlCol="0">
            <a:spAutoFit/>
          </a:bodyPr>
          <a:lstStyle/>
          <a:p>
            <a:pPr algn="ctr"/>
            <a:r>
              <a:rPr lang="es-ES" sz="2400" b="1" dirty="0">
                <a:solidFill>
                  <a:srgbClr val="C00000"/>
                </a:solidFill>
                <a:latin typeface="Century Gothic" panose="020B0502020202020204"/>
              </a:rPr>
              <a:t>Unidad de </a:t>
            </a:r>
            <a:r>
              <a:rPr lang="es-ES" sz="2400" b="1" dirty="0" smtClean="0">
                <a:solidFill>
                  <a:srgbClr val="C00000"/>
                </a:solidFill>
                <a:latin typeface="Century Gothic" panose="020B0502020202020204"/>
              </a:rPr>
              <a:t>análisis </a:t>
            </a:r>
            <a:endParaRPr lang="es-ES" sz="2400" b="1" dirty="0">
              <a:solidFill>
                <a:srgbClr val="C00000"/>
              </a:solidFill>
              <a:latin typeface="Century Gothic" panose="020B0502020202020204"/>
            </a:endParaRPr>
          </a:p>
          <a:p>
            <a:pPr algn="ctr"/>
            <a:r>
              <a:rPr lang="es-ES" sz="2400" b="1" dirty="0">
                <a:solidFill>
                  <a:srgbClr val="FFFF00"/>
                </a:solidFill>
                <a:latin typeface="Century Gothic" panose="020B0502020202020204"/>
              </a:rPr>
              <a:t>(calidad de vida</a:t>
            </a:r>
            <a:r>
              <a:rPr lang="es-ES" sz="2400" b="1" dirty="0" smtClean="0">
                <a:solidFill>
                  <a:srgbClr val="FFFF00"/>
                </a:solidFill>
                <a:latin typeface="Century Gothic" panose="020B0502020202020204"/>
              </a:rPr>
              <a:t>)</a:t>
            </a:r>
            <a:endParaRPr lang="es-ES" sz="2400" b="1" dirty="0">
              <a:solidFill>
                <a:srgbClr val="FFFF00"/>
              </a:solidFill>
              <a:latin typeface="Century Gothic" panose="020B0502020202020204"/>
            </a:endParaRPr>
          </a:p>
        </p:txBody>
      </p:sp>
      <p:cxnSp>
        <p:nvCxnSpPr>
          <p:cNvPr id="13" name="Conector recto de flecha 12"/>
          <p:cNvCxnSpPr/>
          <p:nvPr/>
        </p:nvCxnSpPr>
        <p:spPr>
          <a:xfrm>
            <a:off x="3503712" y="4869160"/>
            <a:ext cx="3315196"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graphicFrame>
        <p:nvGraphicFramePr>
          <p:cNvPr id="15" name="Tabla 14"/>
          <p:cNvGraphicFramePr>
            <a:graphicFrameLocks noGrp="1"/>
          </p:cNvGraphicFramePr>
          <p:nvPr>
            <p:extLst>
              <p:ext uri="{D42A27DB-BD31-4B8C-83A1-F6EECF244321}">
                <p14:modId xmlns:p14="http://schemas.microsoft.com/office/powerpoint/2010/main" val="3013630906"/>
              </p:ext>
            </p:extLst>
          </p:nvPr>
        </p:nvGraphicFramePr>
        <p:xfrm>
          <a:off x="7095983" y="4137827"/>
          <a:ext cx="3528392" cy="1828800"/>
        </p:xfrm>
        <a:graphic>
          <a:graphicData uri="http://schemas.openxmlformats.org/drawingml/2006/table">
            <a:tbl>
              <a:tblPr firstRow="1" bandRow="1">
                <a:tableStyleId>{5C22544A-7EE6-4342-B048-85BDC9FD1C3A}</a:tableStyleId>
              </a:tblPr>
              <a:tblGrid>
                <a:gridCol w="3528392"/>
              </a:tblGrid>
              <a:tr h="347889">
                <a:tc>
                  <a:txBody>
                    <a:bodyPr/>
                    <a:lstStyle/>
                    <a:p>
                      <a:r>
                        <a:rPr lang="es-ES" dirty="0" smtClean="0"/>
                        <a:t>Muy mala</a:t>
                      </a:r>
                      <a:endParaRPr lang="es-ES" dirty="0"/>
                    </a:p>
                  </a:txBody>
                  <a:tcPr/>
                </a:tc>
              </a:tr>
              <a:tr h="347889">
                <a:tc>
                  <a:txBody>
                    <a:bodyPr/>
                    <a:lstStyle/>
                    <a:p>
                      <a:r>
                        <a:rPr lang="es-ES" dirty="0" smtClean="0"/>
                        <a:t>Medianamente  mala</a:t>
                      </a:r>
                      <a:endParaRPr lang="es-ES" dirty="0"/>
                    </a:p>
                  </a:txBody>
                  <a:tcPr/>
                </a:tc>
              </a:tr>
              <a:tr h="347889">
                <a:tc>
                  <a:txBody>
                    <a:bodyPr/>
                    <a:lstStyle/>
                    <a:p>
                      <a:r>
                        <a:rPr lang="es-ES" dirty="0" smtClean="0"/>
                        <a:t>Buena</a:t>
                      </a:r>
                      <a:endParaRPr lang="es-ES" dirty="0"/>
                    </a:p>
                  </a:txBody>
                  <a:tcPr/>
                </a:tc>
              </a:tr>
              <a:tr h="347889">
                <a:tc>
                  <a:txBody>
                    <a:bodyPr/>
                    <a:lstStyle/>
                    <a:p>
                      <a:r>
                        <a:rPr lang="es-ES" dirty="0" smtClean="0"/>
                        <a:t>Medianamente buena</a:t>
                      </a:r>
                      <a:endParaRPr lang="es-ES" dirty="0"/>
                    </a:p>
                  </a:txBody>
                  <a:tcPr/>
                </a:tc>
              </a:tr>
              <a:tr h="347889">
                <a:tc>
                  <a:txBody>
                    <a:bodyPr/>
                    <a:lstStyle/>
                    <a:p>
                      <a:r>
                        <a:rPr lang="es-ES" dirty="0" smtClean="0"/>
                        <a:t>Muy buena</a:t>
                      </a:r>
                      <a:endParaRPr lang="es-ES" dirty="0"/>
                    </a:p>
                  </a:txBody>
                  <a:tcPr/>
                </a:tc>
              </a:tr>
            </a:tbl>
          </a:graphicData>
        </a:graphic>
      </p:graphicFrame>
      <p:sp>
        <p:nvSpPr>
          <p:cNvPr id="19" name="CuadroTexto 18"/>
          <p:cNvSpPr txBox="1"/>
          <p:nvPr/>
        </p:nvSpPr>
        <p:spPr>
          <a:xfrm>
            <a:off x="3390181" y="5579258"/>
            <a:ext cx="3384376" cy="461665"/>
          </a:xfrm>
          <a:prstGeom prst="rect">
            <a:avLst/>
          </a:prstGeom>
          <a:noFill/>
          <a:ln w="57150">
            <a:solidFill>
              <a:srgbClr val="C00000"/>
            </a:solidFill>
          </a:ln>
        </p:spPr>
        <p:txBody>
          <a:bodyPr wrap="square" rtlCol="0">
            <a:spAutoFit/>
          </a:bodyPr>
          <a:lstStyle/>
          <a:p>
            <a:pPr algn="just"/>
            <a:r>
              <a:rPr lang="es-ES" sz="2400" b="1" dirty="0" smtClean="0">
                <a:solidFill>
                  <a:srgbClr val="FFFF00"/>
                </a:solidFill>
                <a:latin typeface="Century Gothic" panose="020B0502020202020204"/>
              </a:rPr>
              <a:t> Tipos de categorías</a:t>
            </a:r>
            <a:endParaRPr lang="es-ES" sz="2400" b="1" dirty="0">
              <a:solidFill>
                <a:srgbClr val="FFFF00"/>
              </a:solidFill>
              <a:latin typeface="Century Gothic" panose="020B0502020202020204"/>
            </a:endParaRPr>
          </a:p>
        </p:txBody>
      </p:sp>
      <p:sp>
        <p:nvSpPr>
          <p:cNvPr id="17" name="Flecha abajo 16"/>
          <p:cNvSpPr/>
          <p:nvPr/>
        </p:nvSpPr>
        <p:spPr>
          <a:xfrm>
            <a:off x="5082369" y="4993377"/>
            <a:ext cx="78941" cy="4518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1" name="CuadroTexto 20"/>
          <p:cNvSpPr txBox="1"/>
          <p:nvPr/>
        </p:nvSpPr>
        <p:spPr>
          <a:xfrm>
            <a:off x="101685" y="6233036"/>
            <a:ext cx="11901303" cy="446276"/>
          </a:xfrm>
          <a:prstGeom prst="rect">
            <a:avLst/>
          </a:prstGeom>
          <a:noFill/>
          <a:ln w="57150">
            <a:solidFill>
              <a:srgbClr val="C00000"/>
            </a:solidFill>
          </a:ln>
        </p:spPr>
        <p:txBody>
          <a:bodyPr wrap="square" rtlCol="0">
            <a:spAutoFit/>
          </a:bodyPr>
          <a:lstStyle/>
          <a:p>
            <a:pPr algn="just"/>
            <a:r>
              <a:rPr lang="es-ES" sz="2300" b="1" dirty="0" smtClean="0">
                <a:solidFill>
                  <a:srgbClr val="FFFF00"/>
                </a:solidFill>
                <a:latin typeface="Century Gothic" panose="020B0502020202020204"/>
              </a:rPr>
              <a:t> 1) de asunto o tópico, 2) de  dirección, 3) de valores y 4) de receptores 5) físicas</a:t>
            </a:r>
            <a:endParaRPr lang="es-ES" sz="2300" b="1" dirty="0">
              <a:solidFill>
                <a:srgbClr val="FFFF00"/>
              </a:solidFill>
              <a:latin typeface="Century Gothic" panose="020B0502020202020204"/>
            </a:endParaRPr>
          </a:p>
        </p:txBody>
      </p:sp>
      <p:sp>
        <p:nvSpPr>
          <p:cNvPr id="22" name="Título 1"/>
          <p:cNvSpPr txBox="1">
            <a:spLocks/>
          </p:cNvSpPr>
          <p:nvPr/>
        </p:nvSpPr>
        <p:spPr bwMode="auto">
          <a:xfrm>
            <a:off x="4100722" y="18733"/>
            <a:ext cx="8091278" cy="8239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defTabSz="457200">
              <a:spcBef>
                <a:spcPts val="1000"/>
              </a:spcBef>
              <a:buClr>
                <a:srgbClr val="8AD0D6"/>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defTabSz="457200">
              <a:spcBef>
                <a:spcPts val="1000"/>
              </a:spcBef>
              <a:buClr>
                <a:srgbClr val="8AD0D6"/>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defTabSz="457200">
              <a:spcBef>
                <a:spcPts val="1000"/>
              </a:spcBef>
              <a:buClr>
                <a:srgbClr val="8AD0D6"/>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defTabSz="4572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defTabSz="4572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lgn="just" eaLnBrk="1" hangingPunct="1">
              <a:spcBef>
                <a:spcPct val="0"/>
              </a:spcBef>
              <a:buClrTx/>
              <a:buSzTx/>
              <a:buFontTx/>
              <a:buNone/>
            </a:pPr>
            <a:r>
              <a:rPr lang="es-CO" sz="2600" b="1" dirty="0" smtClean="0">
                <a:solidFill>
                  <a:schemeClr val="tx2"/>
                </a:solidFill>
              </a:rPr>
              <a:t>Métodos de investigación cualitativa. Análisis de contenido. </a:t>
            </a:r>
            <a:endParaRPr lang="es-ES" sz="2600" dirty="0">
              <a:solidFill>
                <a:schemeClr val="tx2"/>
              </a:solidFill>
            </a:endParaRPr>
          </a:p>
        </p:txBody>
      </p:sp>
    </p:spTree>
    <p:extLst>
      <p:ext uri="{BB962C8B-B14F-4D97-AF65-F5344CB8AC3E}">
        <p14:creationId xmlns:p14="http://schemas.microsoft.com/office/powerpoint/2010/main" val="23410477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14288" y="14288"/>
            <a:ext cx="3960812" cy="606425"/>
          </a:xfrm>
          <a:prstGeom prst="rect">
            <a:avLst/>
          </a:prstGeom>
          <a:solidFill>
            <a:schemeClr val="accent1">
              <a:lumMod val="60000"/>
              <a:lumOff val="40000"/>
            </a:schemeClr>
          </a:solidFill>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r>
              <a:rPr lang="es-ES" sz="3600" b="1" dirty="0" smtClean="0">
                <a:solidFill>
                  <a:srgbClr val="FFFF00"/>
                </a:solidFill>
                <a:effectLst>
                  <a:outerShdw blurRad="38100" dist="38100" dir="2700000" algn="tl">
                    <a:srgbClr val="000000">
                      <a:alpha val="43137"/>
                    </a:srgbClr>
                  </a:outerShdw>
                </a:effectLst>
              </a:rPr>
              <a:t>DESARROLLO</a:t>
            </a:r>
          </a:p>
        </p:txBody>
      </p:sp>
      <p:sp>
        <p:nvSpPr>
          <p:cNvPr id="5" name="CuadroTexto 4"/>
          <p:cNvSpPr txBox="1"/>
          <p:nvPr/>
        </p:nvSpPr>
        <p:spPr>
          <a:xfrm>
            <a:off x="1443824" y="993081"/>
            <a:ext cx="9217024" cy="461665"/>
          </a:xfrm>
          <a:prstGeom prst="rect">
            <a:avLst/>
          </a:prstGeom>
          <a:noFill/>
          <a:ln w="28575">
            <a:solidFill>
              <a:schemeClr val="tx1"/>
            </a:solidFill>
          </a:ln>
        </p:spPr>
        <p:txBody>
          <a:bodyPr wrap="square">
            <a:spAutoFit/>
          </a:bodyPr>
          <a:lstStyle/>
          <a:p>
            <a:pPr algn="just"/>
            <a:r>
              <a:rPr lang="es-ES" sz="2400" b="1" dirty="0" smtClean="0">
                <a:solidFill>
                  <a:srgbClr val="FFFF00"/>
                </a:solidFill>
                <a:latin typeface="Century Gothic" panose="020B0502020202020204"/>
              </a:rPr>
              <a:t>ETAPAS </a:t>
            </a:r>
            <a:r>
              <a:rPr lang="es-ES" sz="2400" b="1" smtClean="0">
                <a:solidFill>
                  <a:srgbClr val="FFFF00"/>
                </a:solidFill>
                <a:latin typeface="Century Gothic" panose="020B0502020202020204"/>
              </a:rPr>
              <a:t>DEL ANÁLISIS </a:t>
            </a:r>
            <a:r>
              <a:rPr lang="es-ES" sz="2400" b="1" dirty="0" smtClean="0">
                <a:solidFill>
                  <a:srgbClr val="FFFF00"/>
                </a:solidFill>
                <a:latin typeface="Century Gothic" panose="020B0502020202020204"/>
              </a:rPr>
              <a:t>DE CONTENIDO EN ENFERMERÍA (ACE)</a:t>
            </a:r>
            <a:endParaRPr lang="es-ES" sz="2400" dirty="0">
              <a:solidFill>
                <a:prstClr val="white"/>
              </a:solidFill>
              <a:latin typeface="Century Gothic" panose="020B0502020202020204"/>
            </a:endParaRPr>
          </a:p>
        </p:txBody>
      </p:sp>
      <p:sp>
        <p:nvSpPr>
          <p:cNvPr id="16389" name="CuadroTexto 9"/>
          <p:cNvSpPr txBox="1">
            <a:spLocks noChangeArrowheads="1"/>
          </p:cNvSpPr>
          <p:nvPr/>
        </p:nvSpPr>
        <p:spPr bwMode="auto">
          <a:xfrm>
            <a:off x="101685" y="1539552"/>
            <a:ext cx="12002988" cy="1200329"/>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s-ES" sz="2400" b="1" dirty="0" smtClean="0">
                <a:solidFill>
                  <a:srgbClr val="FFC000"/>
                </a:solidFill>
              </a:rPr>
              <a:t>(1) El </a:t>
            </a:r>
            <a:r>
              <a:rPr lang="es-ES" sz="2400" b="1" dirty="0" err="1" smtClean="0">
                <a:solidFill>
                  <a:srgbClr val="FFC000"/>
                </a:solidFill>
              </a:rPr>
              <a:t>preanálisis</a:t>
            </a:r>
            <a:r>
              <a:rPr lang="es-ES" sz="2400" b="1" dirty="0" smtClean="0"/>
              <a:t>: </a:t>
            </a:r>
            <a:r>
              <a:rPr lang="es-ES" sz="2400" dirty="0"/>
              <a:t>Representa la organización y está </a:t>
            </a:r>
            <a:r>
              <a:rPr lang="es-ES" sz="2400" dirty="0" smtClean="0"/>
              <a:t>dividida en </a:t>
            </a:r>
            <a:r>
              <a:rPr lang="es-ES" sz="2400" dirty="0"/>
              <a:t>la elección de los documentos para el análisis, </a:t>
            </a:r>
            <a:r>
              <a:rPr lang="es-ES" sz="2400" dirty="0" smtClean="0"/>
              <a:t>la formulación </a:t>
            </a:r>
            <a:r>
              <a:rPr lang="es-ES" sz="2400" dirty="0"/>
              <a:t>de los objetivos y la elaboración de los indicadores que subsidiaron </a:t>
            </a:r>
            <a:r>
              <a:rPr lang="es-ES" sz="2400" dirty="0" smtClean="0"/>
              <a:t>la presentación final</a:t>
            </a:r>
            <a:r>
              <a:rPr lang="es-ES" sz="2400" dirty="0"/>
              <a:t>.</a:t>
            </a:r>
            <a:endParaRPr lang="es-ES" sz="2400" dirty="0">
              <a:solidFill>
                <a:prstClr val="white"/>
              </a:solidFill>
            </a:endParaRPr>
          </a:p>
        </p:txBody>
      </p:sp>
      <p:sp>
        <p:nvSpPr>
          <p:cNvPr id="22" name="Título 1"/>
          <p:cNvSpPr txBox="1">
            <a:spLocks/>
          </p:cNvSpPr>
          <p:nvPr/>
        </p:nvSpPr>
        <p:spPr bwMode="auto">
          <a:xfrm>
            <a:off x="4100722" y="18733"/>
            <a:ext cx="8091278" cy="8239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defTabSz="457200">
              <a:spcBef>
                <a:spcPts val="1000"/>
              </a:spcBef>
              <a:buClr>
                <a:srgbClr val="8AD0D6"/>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defTabSz="457200">
              <a:spcBef>
                <a:spcPts val="1000"/>
              </a:spcBef>
              <a:buClr>
                <a:srgbClr val="8AD0D6"/>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defTabSz="457200">
              <a:spcBef>
                <a:spcPts val="1000"/>
              </a:spcBef>
              <a:buClr>
                <a:srgbClr val="8AD0D6"/>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defTabSz="4572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defTabSz="4572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lgn="just" eaLnBrk="1" hangingPunct="1">
              <a:spcBef>
                <a:spcPct val="0"/>
              </a:spcBef>
              <a:buClrTx/>
              <a:buSzTx/>
              <a:buFontTx/>
              <a:buNone/>
            </a:pPr>
            <a:r>
              <a:rPr lang="es-CO" sz="2600" b="1" dirty="0" smtClean="0">
                <a:solidFill>
                  <a:srgbClr val="EBEBEB"/>
                </a:solidFill>
              </a:rPr>
              <a:t>Métodos de investigación cualitativa. Análisis de contenido. </a:t>
            </a:r>
            <a:endParaRPr lang="es-ES" sz="2600" dirty="0">
              <a:solidFill>
                <a:srgbClr val="EBEBEB"/>
              </a:solidFill>
            </a:endParaRPr>
          </a:p>
        </p:txBody>
      </p:sp>
      <p:sp>
        <p:nvSpPr>
          <p:cNvPr id="16" name="CuadroTexto 9"/>
          <p:cNvSpPr txBox="1">
            <a:spLocks noChangeArrowheads="1"/>
          </p:cNvSpPr>
          <p:nvPr/>
        </p:nvSpPr>
        <p:spPr bwMode="auto">
          <a:xfrm>
            <a:off x="118153" y="2879259"/>
            <a:ext cx="11970052" cy="1938992"/>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s-ES" sz="2400" b="1" dirty="0" smtClean="0">
                <a:solidFill>
                  <a:srgbClr val="FFC000"/>
                </a:solidFill>
              </a:rPr>
              <a:t>(2) La </a:t>
            </a:r>
            <a:r>
              <a:rPr lang="es-ES" sz="2400" b="1" dirty="0">
                <a:solidFill>
                  <a:srgbClr val="FFC000"/>
                </a:solidFill>
              </a:rPr>
              <a:t>exploración del material</a:t>
            </a:r>
            <a:r>
              <a:rPr lang="es-ES" sz="2400" b="1" dirty="0"/>
              <a:t>. </a:t>
            </a:r>
            <a:r>
              <a:rPr lang="es-ES" sz="2400" dirty="0" smtClean="0"/>
              <a:t>Se proceder </a:t>
            </a:r>
            <a:r>
              <a:rPr lang="es-ES" sz="2400" dirty="0"/>
              <a:t>a la lectura </a:t>
            </a:r>
            <a:r>
              <a:rPr lang="es-ES" sz="2400" dirty="0" smtClean="0"/>
              <a:t>exhaustiva sobre </a:t>
            </a:r>
            <a:r>
              <a:rPr lang="es-ES" sz="2400" dirty="0"/>
              <a:t>las decisiones asumidas en la primera etapa, con el </a:t>
            </a:r>
            <a:r>
              <a:rPr lang="es-ES" sz="2400" dirty="0" smtClean="0"/>
              <a:t>fin </a:t>
            </a:r>
            <a:r>
              <a:rPr lang="es-ES" sz="2400" dirty="0"/>
              <a:t>de tener </a:t>
            </a:r>
            <a:r>
              <a:rPr lang="es-ES" sz="2400" dirty="0" smtClean="0"/>
              <a:t>claridad sobre </a:t>
            </a:r>
            <a:r>
              <a:rPr lang="es-ES" sz="2400" dirty="0"/>
              <a:t>los datos y las potencialidades de los materiales </a:t>
            </a:r>
            <a:r>
              <a:rPr lang="es-ES" sz="2400" dirty="0" smtClean="0"/>
              <a:t>definidos</a:t>
            </a:r>
            <a:r>
              <a:rPr lang="es-ES" sz="2400" dirty="0"/>
              <a:t>, sin olvidar que </a:t>
            </a:r>
            <a:r>
              <a:rPr lang="es-ES" sz="2400" dirty="0" smtClean="0"/>
              <a:t>estará eligiendo </a:t>
            </a:r>
            <a:r>
              <a:rPr lang="es-ES" sz="2400" dirty="0"/>
              <a:t>las unidades de análisis y éstas pueden constituirse por palabras, frases</a:t>
            </a:r>
            <a:r>
              <a:rPr lang="es-ES" sz="2400" dirty="0" smtClean="0"/>
              <a:t>, temas </a:t>
            </a:r>
            <a:r>
              <a:rPr lang="es-ES" sz="2400" dirty="0"/>
              <a:t>o los mismos documentos en su forma integral</a:t>
            </a:r>
            <a:r>
              <a:rPr lang="es-ES" sz="2400" dirty="0" smtClean="0"/>
              <a:t>.</a:t>
            </a:r>
            <a:endParaRPr lang="es-ES" sz="2400" dirty="0">
              <a:solidFill>
                <a:prstClr val="white"/>
              </a:solidFill>
            </a:endParaRPr>
          </a:p>
        </p:txBody>
      </p:sp>
      <p:sp>
        <p:nvSpPr>
          <p:cNvPr id="7" name="Rectángulo 6"/>
          <p:cNvSpPr/>
          <p:nvPr/>
        </p:nvSpPr>
        <p:spPr>
          <a:xfrm>
            <a:off x="134622" y="4981783"/>
            <a:ext cx="11970051" cy="1569660"/>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lgn="just"/>
            <a:r>
              <a:rPr lang="es-ES" sz="2400" b="1" dirty="0" smtClean="0">
                <a:solidFill>
                  <a:srgbClr val="FFC000"/>
                </a:solidFill>
              </a:rPr>
              <a:t>(3) El </a:t>
            </a:r>
            <a:r>
              <a:rPr lang="es-ES" sz="2400" b="1" dirty="0">
                <a:solidFill>
                  <a:srgbClr val="FFC000"/>
                </a:solidFill>
              </a:rPr>
              <a:t>tratamiento de los resultados</a:t>
            </a:r>
            <a:r>
              <a:rPr lang="es-ES" sz="2400" b="1" dirty="0"/>
              <a:t>. En esta etapa se realiza la categorización, que </a:t>
            </a:r>
            <a:r>
              <a:rPr lang="es-ES" sz="2400" b="1" dirty="0" smtClean="0"/>
              <a:t>consiste en </a:t>
            </a:r>
            <a:r>
              <a:rPr lang="es-ES" sz="2400" b="1" dirty="0"/>
              <a:t>la </a:t>
            </a:r>
            <a:r>
              <a:rPr lang="es-ES" sz="2400" b="1" dirty="0" smtClean="0"/>
              <a:t>clasificación </a:t>
            </a:r>
            <a:r>
              <a:rPr lang="es-ES" sz="2400" b="1" dirty="0"/>
              <a:t>de los elementos según sus semejanzas y por diferenciación</a:t>
            </a:r>
            <a:r>
              <a:rPr lang="es-ES" sz="2400" b="1" dirty="0" smtClean="0"/>
              <a:t>, con </a:t>
            </a:r>
            <a:r>
              <a:rPr lang="es-ES" sz="2400" b="1" dirty="0"/>
              <a:t>posterior reagrupamiento en función de características comunes.</a:t>
            </a:r>
          </a:p>
        </p:txBody>
      </p:sp>
    </p:spTree>
    <p:extLst>
      <p:ext uri="{BB962C8B-B14F-4D97-AF65-F5344CB8AC3E}">
        <p14:creationId xmlns:p14="http://schemas.microsoft.com/office/powerpoint/2010/main" val="6779599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334963" y="188913"/>
            <a:ext cx="3960812" cy="719137"/>
          </a:xfrm>
          <a:prstGeom prst="rect">
            <a:avLst/>
          </a:prstGeom>
          <a:solidFill>
            <a:schemeClr val="accent1">
              <a:lumMod val="60000"/>
              <a:lumOff val="40000"/>
            </a:schemeClr>
          </a:solidFill>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r>
              <a:rPr lang="es-ES" sz="3600" b="1" dirty="0" smtClean="0">
                <a:solidFill>
                  <a:srgbClr val="FFFF00"/>
                </a:solidFill>
                <a:effectLst>
                  <a:outerShdw blurRad="38100" dist="38100" dir="2700000" algn="tl">
                    <a:srgbClr val="000000">
                      <a:alpha val="43137"/>
                    </a:srgbClr>
                  </a:outerShdw>
                </a:effectLst>
              </a:rPr>
              <a:t>DESARROLLO</a:t>
            </a:r>
          </a:p>
        </p:txBody>
      </p:sp>
      <p:sp>
        <p:nvSpPr>
          <p:cNvPr id="5" name="CuadroTexto 4"/>
          <p:cNvSpPr txBox="1"/>
          <p:nvPr/>
        </p:nvSpPr>
        <p:spPr>
          <a:xfrm>
            <a:off x="87313" y="1446213"/>
            <a:ext cx="11952287" cy="1938992"/>
          </a:xfrm>
          <a:prstGeom prst="rect">
            <a:avLst/>
          </a:prstGeom>
          <a:noFill/>
          <a:ln w="28575">
            <a:solidFill>
              <a:schemeClr val="tx1"/>
            </a:solidFill>
          </a:ln>
        </p:spPr>
        <p:txBody>
          <a:bodyPr>
            <a:spAutoFit/>
          </a:bodyPr>
          <a:lstStyle/>
          <a:p>
            <a:pPr algn="just">
              <a:defRPr/>
            </a:pPr>
            <a:r>
              <a:rPr lang="es-ES" sz="2400" b="1" dirty="0" smtClean="0">
                <a:solidFill>
                  <a:srgbClr val="FFFF00"/>
                </a:solidFill>
                <a:latin typeface="+mn-lt"/>
              </a:rPr>
              <a:t>Método Bibliográfico</a:t>
            </a:r>
            <a:r>
              <a:rPr lang="es-ES" sz="2400" dirty="0" smtClean="0">
                <a:latin typeface="+mn-lt"/>
              </a:rPr>
              <a:t>: Pretende mostrar el testimonio subjetivo de una persona en la que se recojan tanto  los acontecimientos como las valoraciones que dicha persona hace de su propia existencia, lo cual se materializa en una historia de vida, es decir, en un relato auto bibliográfico, obtenido  por el investigador  mediante entrevistas.</a:t>
            </a:r>
            <a:endParaRPr lang="es-ES" sz="2400" dirty="0">
              <a:latin typeface="+mn-lt"/>
            </a:endParaRPr>
          </a:p>
        </p:txBody>
      </p:sp>
      <p:sp>
        <p:nvSpPr>
          <p:cNvPr id="15367" name="CuadroTexto 9"/>
          <p:cNvSpPr txBox="1">
            <a:spLocks noChangeArrowheads="1"/>
          </p:cNvSpPr>
          <p:nvPr/>
        </p:nvSpPr>
        <p:spPr bwMode="auto">
          <a:xfrm>
            <a:off x="119063" y="3666388"/>
            <a:ext cx="11737577" cy="1569660"/>
          </a:xfrm>
          <a:prstGeom prst="rect">
            <a:avLst/>
          </a:prstGeom>
          <a:solidFill>
            <a:srgbClr val="2424F2"/>
          </a:solidFill>
          <a:ln w="38100">
            <a:solidFill>
              <a:srgbClr val="FF0000"/>
            </a:solidFill>
            <a:miter lim="800000"/>
            <a:headEnd/>
            <a:tailEnd/>
          </a:ln>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s-ES" sz="2400" dirty="0" smtClean="0"/>
              <a:t>Es la utilización </a:t>
            </a:r>
            <a:r>
              <a:rPr lang="es-ES" sz="2400" dirty="0"/>
              <a:t>sistemática de documentos que reflejan la vida de una persona, momentos especiales de ella o aspectos que se pretenden destacar. Las experiencias personales suelen reflejar tanto la vida como el contexto histórico social en el que la obra se esa persona cobra sentido. </a:t>
            </a:r>
          </a:p>
        </p:txBody>
      </p:sp>
      <p:sp>
        <p:nvSpPr>
          <p:cNvPr id="15" name="CuadroTexto 14"/>
          <p:cNvSpPr txBox="1"/>
          <p:nvPr/>
        </p:nvSpPr>
        <p:spPr>
          <a:xfrm>
            <a:off x="119063" y="5517232"/>
            <a:ext cx="11960225" cy="830997"/>
          </a:xfrm>
          <a:prstGeom prst="rect">
            <a:avLst/>
          </a:prstGeom>
          <a:ln/>
        </p:spPr>
        <p:style>
          <a:lnRef idx="1">
            <a:schemeClr val="dk1"/>
          </a:lnRef>
          <a:fillRef idx="3">
            <a:schemeClr val="dk1"/>
          </a:fillRef>
          <a:effectRef idx="2">
            <a:schemeClr val="dk1"/>
          </a:effectRef>
          <a:fontRef idx="minor">
            <a:schemeClr val="lt1"/>
          </a:fontRef>
        </p:style>
        <p:txBody>
          <a:bodyPr>
            <a:spAutoFit/>
          </a:bodyPr>
          <a:lstStyle/>
          <a:p>
            <a:pPr algn="just">
              <a:defRPr/>
            </a:pPr>
            <a:r>
              <a:rPr lang="es-ES" sz="2400" b="1" dirty="0">
                <a:solidFill>
                  <a:srgbClr val="C00000"/>
                </a:solidFill>
              </a:rPr>
              <a:t>Fuentes</a:t>
            </a:r>
            <a:r>
              <a:rPr lang="es-ES" sz="2400" b="1" dirty="0"/>
              <a:t>:</a:t>
            </a:r>
            <a:r>
              <a:rPr lang="es-ES" sz="2400" dirty="0"/>
              <a:t> las biografía, los relatos de viajes, las autobiografías, los diarios las cartas y las historias de vida</a:t>
            </a:r>
            <a:r>
              <a:rPr lang="es-ES" sz="2400" dirty="0" smtClean="0"/>
              <a:t>. </a:t>
            </a:r>
            <a:endParaRPr lang="es-ES" sz="2400" dirty="0"/>
          </a:p>
        </p:txBody>
      </p:sp>
      <p:sp>
        <p:nvSpPr>
          <p:cNvPr id="16" name="Título 1"/>
          <p:cNvSpPr txBox="1">
            <a:spLocks/>
          </p:cNvSpPr>
          <p:nvPr/>
        </p:nvSpPr>
        <p:spPr bwMode="auto">
          <a:xfrm>
            <a:off x="4079875" y="88900"/>
            <a:ext cx="7937500" cy="82391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defTabSz="457200">
              <a:spcBef>
                <a:spcPts val="1000"/>
              </a:spcBef>
              <a:buClr>
                <a:srgbClr val="8AD0D6"/>
              </a:buClr>
              <a:buSzPct val="80000"/>
              <a:buFont typeface="Wingdings 3" panose="05040102010807070707" pitchFamily="18" charset="2"/>
              <a:buChar char=""/>
              <a:defRPr sz="2000">
                <a:solidFill>
                  <a:schemeClr val="tx1"/>
                </a:solidFill>
                <a:latin typeface="Century Gothic" panose="020B0502020202020204" pitchFamily="34" charset="0"/>
              </a:defRPr>
            </a:lvl1pPr>
            <a:lvl2pPr marL="742950" indent="-285750" defTabSz="457200">
              <a:spcBef>
                <a:spcPts val="1000"/>
              </a:spcBef>
              <a:buClr>
                <a:srgbClr val="8AD0D6"/>
              </a:buClr>
              <a:buSzPct val="80000"/>
              <a:buFont typeface="Wingdings 3" panose="05040102010807070707" pitchFamily="18" charset="2"/>
              <a:buChar char=""/>
              <a:defRPr>
                <a:solidFill>
                  <a:schemeClr val="tx1"/>
                </a:solidFill>
                <a:latin typeface="Century Gothic" panose="020B0502020202020204" pitchFamily="34" charset="0"/>
              </a:defRPr>
            </a:lvl2pPr>
            <a:lvl3pPr marL="1143000" indent="-228600" defTabSz="457200">
              <a:spcBef>
                <a:spcPts val="1000"/>
              </a:spcBef>
              <a:buClr>
                <a:srgbClr val="8AD0D6"/>
              </a:buClr>
              <a:buSzPct val="80000"/>
              <a:buFont typeface="Wingdings 3" panose="05040102010807070707" pitchFamily="18" charset="2"/>
              <a:buChar char=""/>
              <a:defRPr sz="1600">
                <a:solidFill>
                  <a:schemeClr val="tx1"/>
                </a:solidFill>
                <a:latin typeface="Century Gothic" panose="020B0502020202020204" pitchFamily="34" charset="0"/>
              </a:defRPr>
            </a:lvl3pPr>
            <a:lvl4pPr marL="1600200" indent="-228600" defTabSz="4572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4pPr>
            <a:lvl5pPr marL="2057400" indent="-228600" defTabSz="457200">
              <a:spcBef>
                <a:spcPts val="1000"/>
              </a:spcBef>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5pPr>
            <a:lvl6pPr marL="25146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6pPr>
            <a:lvl7pPr marL="29718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7pPr>
            <a:lvl8pPr marL="34290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8pPr>
            <a:lvl9pPr marL="3886200" indent="-228600" defTabSz="457200" fontAlgn="base">
              <a:spcBef>
                <a:spcPts val="1000"/>
              </a:spcBef>
              <a:spcAft>
                <a:spcPct val="0"/>
              </a:spcAft>
              <a:buClr>
                <a:srgbClr val="8AD0D6"/>
              </a:buClr>
              <a:buSzPct val="80000"/>
              <a:buFont typeface="Wingdings 3" panose="05040102010807070707" pitchFamily="18" charset="2"/>
              <a:buChar char=""/>
              <a:defRPr sz="1400">
                <a:solidFill>
                  <a:schemeClr val="tx1"/>
                </a:solidFill>
                <a:latin typeface="Century Gothic" panose="020B0502020202020204" pitchFamily="34" charset="0"/>
              </a:defRPr>
            </a:lvl9pPr>
          </a:lstStyle>
          <a:p>
            <a:pPr algn="just" eaLnBrk="1" hangingPunct="1">
              <a:spcBef>
                <a:spcPct val="0"/>
              </a:spcBef>
              <a:buClrTx/>
              <a:buSzTx/>
              <a:buFontTx/>
              <a:buNone/>
            </a:pPr>
            <a:r>
              <a:rPr lang="es-CO" sz="2600" b="1" dirty="0" smtClean="0">
                <a:solidFill>
                  <a:schemeClr val="tx2"/>
                </a:solidFill>
              </a:rPr>
              <a:t>Métodos de investigación cualitativa. Método Bibliográfico</a:t>
            </a:r>
            <a:endParaRPr lang="es-ES" sz="2600" dirty="0">
              <a:solidFill>
                <a:schemeClr val="tx2"/>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5375</TotalTime>
  <Words>2576</Words>
  <Application>Microsoft Office PowerPoint</Application>
  <PresentationFormat>Panorámica</PresentationFormat>
  <Paragraphs>196</Paragraphs>
  <Slides>24</Slides>
  <Notes>15</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24</vt:i4>
      </vt:variant>
    </vt:vector>
  </HeadingPairs>
  <TitlesOfParts>
    <vt:vector size="31" baseType="lpstr">
      <vt:lpstr>Arial Unicode MS</vt:lpstr>
      <vt:lpstr>Arial</vt:lpstr>
      <vt:lpstr>Century Gothic</vt:lpstr>
      <vt:lpstr>Verdana</vt:lpstr>
      <vt:lpstr>Wingdings</vt:lpstr>
      <vt:lpstr>Wingdings 3</vt:lpstr>
      <vt:lpstr>Ion</vt:lpstr>
      <vt:lpstr>Presentación de PowerPoint</vt:lpstr>
      <vt:lpstr>INTRODUCCIÓN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CONCLUSIONES</vt:lpstr>
      <vt:lpstr>ESTUDIO INDEPENDEINETE</vt:lpstr>
      <vt:lpstr>BIBLIOGRAFÍA</vt:lpstr>
      <vt:lpstr>SEMINARIO #1</vt:lpstr>
      <vt:lpstr>SEMINARIO #1</vt:lpstr>
    </vt:vector>
  </TitlesOfParts>
  <Company>MINSAP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PROCESAMIENTO Y ANALISIS EN LA TECNICA CUALITATIVA</dc:title>
  <dc:creator>LUISA</dc:creator>
  <cp:lastModifiedBy>rcarballo</cp:lastModifiedBy>
  <cp:revision>194</cp:revision>
  <cp:lastPrinted>1601-01-01T00:00:00Z</cp:lastPrinted>
  <dcterms:created xsi:type="dcterms:W3CDTF">2002-11-15T18:59:04Z</dcterms:created>
  <dcterms:modified xsi:type="dcterms:W3CDTF">2024-02-18T23:58:44Z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8</vt:i4>
  </property>
</Properties>
</file>