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7" r:id="rId3"/>
    <p:sldId id="368" r:id="rId4"/>
    <p:sldId id="303" r:id="rId5"/>
    <p:sldId id="304" r:id="rId6"/>
    <p:sldId id="307" r:id="rId7"/>
    <p:sldId id="308" r:id="rId8"/>
    <p:sldId id="309" r:id="rId9"/>
    <p:sldId id="371" r:id="rId10"/>
    <p:sldId id="372" r:id="rId11"/>
    <p:sldId id="373" r:id="rId12"/>
    <p:sldId id="375" r:id="rId13"/>
    <p:sldId id="417" r:id="rId14"/>
    <p:sldId id="376" r:id="rId15"/>
    <p:sldId id="378" r:id="rId16"/>
    <p:sldId id="379" r:id="rId17"/>
    <p:sldId id="380" r:id="rId18"/>
    <p:sldId id="381" r:id="rId19"/>
    <p:sldId id="382" r:id="rId20"/>
    <p:sldId id="418" r:id="rId21"/>
  </p:sldIdLst>
  <p:sldSz cx="12192000" cy="6858000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A32EB-AA00-49DD-AE7C-1E30C7960535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ACEE8-2B83-41BA-A8F6-CE47B0D50BFB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86303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14 de abril de 2004 se funda el Laboratorio Central de Líquido Cefalorraquídeo (LABCEL) en la Facultad de Ciencias Médicas “Dr. Miguel Enríquez”</a:t>
            </a:r>
          </a:p>
          <a:p>
            <a:r>
              <a:rPr lang="es-ES" dirty="0"/>
              <a:t>El 3 de diciembre de 2004 se le otorga la categoría de Entidad de Ciencia e Innovación Tecnológica</a:t>
            </a:r>
          </a:p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38990-B863-439A-AC64-8D5B5BA41D36}" type="slidenum">
              <a:rPr kumimoji="0" lang="es-C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56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s-E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Misión de Centro:</a:t>
            </a:r>
            <a:endParaRPr lang="es-C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s-E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 un laboratorio de excelencia y de referencia nacional   para el estudio del líquido cefalorraquídeo desde el punto de vista de investigación básica, de desarrollo y de innovación, docente y clínico. Realiza proyectos de investigación para los programas nacionales, ramales, territoriales e institucionales. Imparte docencia de pre y post grado nacional e internacional y brinda servicios científico-técnicos de alto valor agregado para todo el Sistema Nacional de Salud, sobre la base de un equipamiento de punta y un capital humano de prestigio dentro y fuera del país.</a:t>
            </a:r>
            <a:endParaRPr lang="es-C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38990-B863-439A-AC64-8D5B5BA41D36}" type="slidenum">
              <a:rPr kumimoji="0" lang="es-C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29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Visión del centro: </a:t>
            </a:r>
          </a:p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 un laboratorio de excelencia para el estudio del líquido cefalorraquídeo desde el punto de vista de investigación básica, de desarrollo y de innovación, docente y clínico.  Realiza proyectos de investigación para los Programas Nacionales, Ramales, Territoriales e Institucionales. Imparte docencia de pre y post grado nacional e internacional y brinda servicios científico-técnicos de alto valor agregado para todo el Sistema Nacional de Salud, para los centros que atienden el turismo de salud y las solicitudes de servicios fuera del país, principalmente para los países del área del caribe y Sudamérica sobre la base del equipamiento necesario y   un capital humano de prestigio dentro y fuera del país.</a:t>
            </a:r>
          </a:p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38990-B863-439A-AC64-8D5B5BA41D36}" type="slidenum">
              <a:rPr kumimoji="0" lang="es-C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8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Funciones </a:t>
            </a:r>
          </a:p>
          <a:p>
            <a:r>
              <a:rPr lang="es-ES" dirty="0"/>
              <a:t>•	Investigaciones básicas, de desarrollo y de innovación tecnológica</a:t>
            </a:r>
          </a:p>
          <a:p>
            <a:r>
              <a:rPr lang="es-ES" dirty="0"/>
              <a:t>•	Docencia de pre y post grado para estudiantes nacionales y extranjeros, dentro y fuera del Sistema Nacional de Salud.</a:t>
            </a:r>
          </a:p>
          <a:p>
            <a:r>
              <a:rPr lang="es-ES" dirty="0"/>
              <a:t>•	Servicios científico-técnicos de alto valor agregado.</a:t>
            </a:r>
          </a:p>
          <a:p>
            <a:r>
              <a:rPr lang="es-ES" dirty="0"/>
              <a:t>•	Servicio asistencial diagnóstico en enfermedades neurológicas para todo el país.</a:t>
            </a:r>
          </a:p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38990-B863-439A-AC64-8D5B5BA41D36}" type="slidenum">
              <a:rPr kumimoji="0" lang="es-C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4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Clasificada por  el CITMA como una ECTI (Entidad de Ciencia Tecnología e innovación)</a:t>
            </a:r>
          </a:p>
          <a:p>
            <a:endParaRPr lang="es-ES" dirty="0"/>
          </a:p>
          <a:p>
            <a:r>
              <a:rPr lang="es-ES" dirty="0"/>
              <a:t>    Centros de Investigación</a:t>
            </a:r>
          </a:p>
          <a:p>
            <a:r>
              <a:rPr lang="es-ES" dirty="0"/>
              <a:t>    Centros de Servicios Científicos y Tecnológicos</a:t>
            </a:r>
          </a:p>
          <a:p>
            <a:r>
              <a:rPr lang="es-ES" b="1" dirty="0">
                <a:solidFill>
                  <a:srgbClr val="C00000"/>
                </a:solidFill>
              </a:rPr>
              <a:t>    Unidades de Desarrollo e Innovación</a:t>
            </a:r>
          </a:p>
          <a:p>
            <a:r>
              <a:rPr lang="es-ES" dirty="0"/>
              <a:t>    Parques Científicos y Tecnológicos</a:t>
            </a:r>
          </a:p>
          <a:p>
            <a:r>
              <a:rPr lang="es-ES" dirty="0"/>
              <a:t>    Empresas de Alta Tecnología</a:t>
            </a:r>
          </a:p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38990-B863-439A-AC64-8D5B5BA41D36}" type="slidenum">
              <a:rPr kumimoji="0" lang="es-C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9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38990-B863-439A-AC64-8D5B5BA41D36}" type="slidenum">
              <a:rPr kumimoji="0" lang="es-C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62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CA337-F29C-0380-80DC-6E04F0E93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7E3D22-61E1-3B8C-6612-463F8E12E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83B428-B60B-9B8A-7EEB-23D89B9E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B9B3-C7C3-4541-A2A2-7DE0A4F2A67E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B74BF-2E5D-776A-FCB4-784566D7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D7B405-28E5-709D-699B-3600BDE5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490-8A7C-4550-935D-AA79E24F38E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61198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405CD-434E-30F9-6B23-25DD718F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3CAF87-DE05-6A0C-617B-1B924DDE6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0D5F7-3680-44E6-ABF0-C9E56C7A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B9B3-C7C3-4541-A2A2-7DE0A4F2A67E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63CE24-9F51-3FA9-8320-3BC83E50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D8B08F-1664-974B-F4C0-CC1ED100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490-8A7C-4550-935D-AA79E24F38E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90448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36C0C4-8CAF-5BC6-E966-7D024CF06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4B73EB-FD4C-53F6-719E-028B66990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86A77-0FEB-118C-B746-293BE2C7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B9B3-C7C3-4541-A2A2-7DE0A4F2A67E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FF83EA-AF2E-BD62-923F-BC0C6503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37F4A-FCFD-3596-E2ED-9D60B9DB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490-8A7C-4550-935D-AA79E24F38E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110877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77236-0979-3F5A-C2D9-B8A55406F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7A06D-4C07-1D12-8098-9C5E37EF4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FA61A-65A1-DE34-9ACF-D67F5974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2CF86-3C7A-4D03-857A-A275F614F76E}" type="slidenum">
              <a:rPr kumimoji="0" lang="es-ES" altLang="es-C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C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2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C9D807-1516-1F1C-4B0D-DE0408E63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35903C-91D5-D540-19D0-F53465C66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1333C5-550F-F575-B979-6FAD8A88C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6095C-C5C1-4EFB-969B-BEBD7ADD461A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136299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FB905-9628-E873-F33D-B52C180F4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41BA6B-D909-6085-A7A6-A14006176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6D6FA-094B-FA35-FF24-33AA0AED5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AA063-DFC5-4BA5-8915-49FDB8567EA1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411353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E89ECB-06B5-6FA1-3A98-67F2DF5FA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724347-089F-4B62-4AD8-128CC50DF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4E1D2B-C48E-5B91-E769-2CD0E000E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53544-314F-43B1-8B79-81F6B7F78C98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218441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8D44F-E1DC-F66F-25A8-47EEE4293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A1411-9995-CA72-DCDC-2B735DC51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569C6-4EC6-F317-D001-17F71703E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DC65C-59DC-49F3-97D8-4871FB1AC25D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69199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868D59-D2E2-D6EF-59F5-4F8136499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AB2C6E-2459-E217-0544-A6305304C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744D81-094A-A17F-981B-7E48638B4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F66AA-D5E3-43C3-B331-1AAC3D2996E3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955695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EB7318-CC1C-FF29-F9B7-6CDB6A657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169484-B2B9-391E-EC2D-DE1FEC92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5F9AA5-A942-4625-FDF6-4FEDD3AB9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26370-DC6F-4B7E-A322-8BD05B583A25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1130103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849573-CE66-869C-CB25-D5FCB4654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888CCF2-0753-3378-FE41-79DE5B1B1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42BF34-FCAB-E1DC-6573-04BB84E49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C1ED2-DA34-46CD-B1C0-96F587461FC0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392776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E84E0-C5A7-F1F9-C5D3-BBDD25D8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409627-1F1D-BF3E-1DFE-E5BD03E5A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4EC2DE-EADE-001C-1BDF-2D9418E0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B9B3-C7C3-4541-A2A2-7DE0A4F2A67E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9D9B2E-B543-8556-A556-A042E615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13EAA-A756-CFAB-9FD2-345B10F0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490-8A7C-4550-935D-AA79E24F38E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040936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9CDA0C-5E2C-DFFA-A1E7-659CE7EE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635935-719D-613A-679B-5880FBDBA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2F55F-F0E6-DDFF-1E64-AB5A99F00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D2AB9-DF68-4DEB-97A0-22B9BC5F8926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516004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D417F-6BAA-3D96-A02A-434F38E56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5B44A1-80B3-3D2C-C72F-C97C62DC9F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C798A-8A56-1DE3-3D83-7EFECC74A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802CB-24CE-43A4-8B00-80DE9907A33A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415469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1DF1CC-ACFD-0DF2-8E89-D7CA759A85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A0B8F2-D921-2BFA-B52C-2169D440A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7798B4-D14D-0A2F-37EF-3105A7BA0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D59AB-D904-4958-96F8-0E91F055FFFF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2405378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786F68-9E5B-E3EC-1523-D1D981AC8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D64D72-D816-81B0-2382-612A7CF28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EA12FA-13CE-34AA-2876-EA44F97DA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847D5-0526-4CBB-A7AA-B8C996C2A209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1984672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77236-0979-3F5A-C2D9-B8A55406F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7A06D-4C07-1D12-8098-9C5E37EF4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FA61A-65A1-DE34-9ACF-D67F5974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2CF86-3C7A-4D03-857A-A275F614F76E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2010291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7FA1C6-2AE6-65F4-A44D-BC318F556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E5AB14-DBC6-A045-A6A6-BC0016A1C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0399E1-5657-F294-DD5E-BFF50D220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7E813-A8EB-4740-B9E6-C2620A70541B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418166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DFEE76-8DB0-6D5D-AA1A-9E43635FE0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040A25-F6F4-BE23-DDD8-5321D9961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01FCF0-9DD7-2FD9-3811-CA24D6AED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2B14B-731F-40C3-B383-400C1D1C8CC4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1666581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01B4C-6D6B-5C02-F7DB-EE81E76A6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CF606-9BF2-2412-4661-D74AB3D8E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31AA9B-752D-F49B-EC91-B454C9D9B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CD595-4D63-4EB3-80C9-83F37BB428DF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332831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E6101-5F0D-AB28-1681-D2A6DCF1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9478B5-9A97-6695-F696-317DFA64F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71A7F2-3BCD-7BF5-341A-FADDC90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B9B3-C7C3-4541-A2A2-7DE0A4F2A67E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EF0C8B-0B09-FD51-C3F9-B6D3059D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021D47-D667-8CA3-7E8F-7B3E5732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490-8A7C-4550-935D-AA79E24F38E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7805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91CDF-7D09-914A-F892-93A84FE0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65206C-4403-B964-C471-535C987C4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312D78-4901-6D88-359B-3D524A03B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8DA7F2-121C-AD11-23C5-D41D31E1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B9B3-C7C3-4541-A2A2-7DE0A4F2A67E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9EBCBA-E2D1-BB57-E8CC-0F81DE58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3546E6-A74E-8048-1622-8A8D3BE5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490-8A7C-4550-935D-AA79E24F38E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00730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6B5B5-36FF-084F-A629-34CB5D43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5B8506-DBA6-8732-572F-9EE46180A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428F45-FBE7-F7A6-0CB0-A21F9DC5F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61EC08-9B00-FF30-B408-35FF2545B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98FA7A-EAB7-2866-0264-741B37F53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F56550-1533-C06A-19A6-5E31689B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B9B3-C7C3-4541-A2A2-7DE0A4F2A67E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B9FF2D-BBD1-8877-2277-C535F5F8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443126-0021-8CA4-02D4-E1936753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490-8A7C-4550-935D-AA79E24F38E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04700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6E1C1-C141-4BDF-CF37-6158355B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25D425-460C-E893-0287-00137D17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B9B3-C7C3-4541-A2A2-7DE0A4F2A67E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7BD71D-0A74-BCFE-466C-DB873A3D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F741B9-C4DD-8892-E312-17554B2D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490-8A7C-4550-935D-AA79E24F38E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52936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B5B4C4-91A4-4CB3-9D9D-6C81A630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B9B3-C7C3-4541-A2A2-7DE0A4F2A67E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5ED421-76DE-79D7-E5F5-C4030075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F1822E-FA49-9DFE-B049-7FBD1F91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490-8A7C-4550-935D-AA79E24F38E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22269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DBFB6-618F-2909-3A5F-0CC1EB37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E0BAF-9432-88D1-52E3-490A1CBC8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EF6B1D-DDA2-FD10-F4D0-9F475AFF3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C842D1-176F-43F6-F0BF-5A880DC5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B9B3-C7C3-4541-A2A2-7DE0A4F2A67E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CE1BD2-061B-5C2A-0111-5626BE22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CABCB5-2EFD-A6F3-30B5-A444BF11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490-8A7C-4550-935D-AA79E24F38E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59036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8B7F2-4CFB-F63C-2C23-0C7BE14F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8106E1-7E3A-2E96-4992-CCBA6697F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6CFFC0-7FF8-73D5-16C2-12099EDDA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F63C1D-BD57-4730-95CF-A5D9EB5D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B9B3-C7C3-4541-A2A2-7DE0A4F2A67E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8570A5-8071-E229-7CEF-DF5B649D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C5B220-35D5-EAB2-CEB4-7CA07F27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490-8A7C-4550-935D-AA79E24F38E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6467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6C1699-81F5-FA2E-D2BC-2E9275FF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D24A43-CFE5-305C-E453-804835B79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DC6DD2-2DF6-B45E-5427-2F1C55475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B9B3-C7C3-4541-A2A2-7DE0A4F2A67E}" type="datetimeFigureOut">
              <a:rPr lang="es-CU" smtClean="0"/>
              <a:t>10/3/2025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BF0E40-D052-8603-38FE-E599AFC8D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19E323-07D4-3F8A-57EA-B611BCCFA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3F490-8A7C-4550-935D-AA79E24F38E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51603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16DD2F-096E-4EC1-F59F-1BD53D869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U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437E7C-DD00-C006-FDD3-39859AE5B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U"/>
              <a:t>Haga clic para modificar el estilo de texto del patrón</a:t>
            </a:r>
          </a:p>
          <a:p>
            <a:pPr lvl="1"/>
            <a:r>
              <a:rPr lang="es-ES" altLang="es-CU"/>
              <a:t>Segundo nivel</a:t>
            </a:r>
          </a:p>
          <a:p>
            <a:pPr lvl="2"/>
            <a:r>
              <a:rPr lang="es-ES" altLang="es-CU"/>
              <a:t>Tercer nivel</a:t>
            </a:r>
          </a:p>
          <a:p>
            <a:pPr lvl="3"/>
            <a:r>
              <a:rPr lang="es-ES" altLang="es-CU"/>
              <a:t>Cuarto nivel</a:t>
            </a:r>
          </a:p>
          <a:p>
            <a:pPr lvl="4"/>
            <a:r>
              <a:rPr lang="es-ES" altLang="es-CU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54D7B6-6E8B-7B95-28EF-257F66ED25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7023EA-FA02-E1E2-DFA7-27E5D9A926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7BA300-EC05-6183-C2EF-936E55CAEB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0A7D55-42F0-457A-938B-A6A0DE3A7DF4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143453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sld.cu/reumatologia/files/2025/03/Fundamentos-de-un-laboratorio-de-investigaciones-basicas-2.pptx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AADA9E-C3CC-E6F9-E509-F960B4C707BA}"/>
              </a:ext>
            </a:extLst>
          </p:cNvPr>
          <p:cNvCxnSpPr/>
          <p:nvPr/>
        </p:nvCxnSpPr>
        <p:spPr>
          <a:xfrm>
            <a:off x="334963" y="579438"/>
            <a:ext cx="114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5">
            <a:extLst>
              <a:ext uri="{FF2B5EF4-FFF2-40B4-BE49-F238E27FC236}">
                <a16:creationId xmlns:a16="http://schemas.microsoft.com/office/drawing/2014/main" id="{8DA7323B-81DC-60F5-6826-5C676FE0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52400"/>
            <a:ext cx="1075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LABCEL</a:t>
            </a:r>
          </a:p>
        </p:txBody>
      </p:sp>
      <p:sp>
        <p:nvSpPr>
          <p:cNvPr id="2052" name="CuadroTexto 6">
            <a:extLst>
              <a:ext uri="{FF2B5EF4-FFF2-40B4-BE49-F238E27FC236}">
                <a16:creationId xmlns:a16="http://schemas.microsoft.com/office/drawing/2014/main" id="{ADB2C3F6-6712-19A4-6DBD-B2035F6E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714494"/>
            <a:ext cx="11460162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Fundamentos de un laboratorio de investigaciones básicas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Laboratorio Central de Líquido Cefalorraquídeo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(LABCEL)</a:t>
            </a:r>
            <a:br>
              <a:rPr kumimoji="0" lang="es-ES" altLang="es-CU" sz="6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s-ES" altLang="es-CU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presentación</a:t>
            </a:r>
            <a:r>
              <a:rPr kumimoji="0" lang="es-ES" altLang="es-CU" sz="6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s-ES" altLang="es-CU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 honor al profesor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Alberto Juan Dorta Contreras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U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U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José pedro Martínez Larrarte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3403C81-4232-C7DE-E358-22F56BED6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2413"/>
            <a:ext cx="10972800" cy="1143000"/>
          </a:xfrm>
        </p:spPr>
        <p:txBody>
          <a:bodyPr/>
          <a:lstStyle/>
          <a:p>
            <a:pPr eaLnBrk="1" hangingPunct="1"/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Adiestramiento en Göttigen en 1994 becado por la IBRO y la Universidad Georg August </a:t>
            </a:r>
          </a:p>
        </p:txBody>
      </p:sp>
      <p:pic>
        <p:nvPicPr>
          <p:cNvPr id="6147" name="Picture 3" descr="1994 Goettingen">
            <a:extLst>
              <a:ext uri="{FF2B5EF4-FFF2-40B4-BE49-F238E27FC236}">
                <a16:creationId xmlns:a16="http://schemas.microsoft.com/office/drawing/2014/main" id="{6FCB1F74-6FA2-232E-A242-7ED969231B2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171" y="1120611"/>
            <a:ext cx="3893006" cy="5535642"/>
          </a:xfrm>
        </p:spPr>
      </p:pic>
      <p:pic>
        <p:nvPicPr>
          <p:cNvPr id="6148" name="Picture 4" descr="1994 Reiber Goettigen y Dorta">
            <a:extLst>
              <a:ext uri="{FF2B5EF4-FFF2-40B4-BE49-F238E27FC236}">
                <a16:creationId xmlns:a16="http://schemas.microsoft.com/office/drawing/2014/main" id="{2EF5F934-50DD-EDA9-186C-894525F58E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7175" y="1127521"/>
            <a:ext cx="3886654" cy="555152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34D0C80-4132-3A95-CBE8-413722FE08D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0757"/>
            <a:ext cx="10972800" cy="638389"/>
          </a:xfrm>
        </p:spPr>
        <p:txBody>
          <a:bodyPr/>
          <a:lstStyle/>
          <a:p>
            <a:pPr eaLnBrk="1" hangingPunct="1"/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conjunto 1994-1996</a:t>
            </a:r>
          </a:p>
        </p:txBody>
      </p:sp>
      <p:pic>
        <p:nvPicPr>
          <p:cNvPr id="8195" name="Picture 3" descr="Hospital Univ Goettingen 1996">
            <a:extLst>
              <a:ext uri="{FF2B5EF4-FFF2-40B4-BE49-F238E27FC236}">
                <a16:creationId xmlns:a16="http://schemas.microsoft.com/office/drawing/2014/main" id="{96B29C29-1A29-0F1F-08B6-29A069F6DFB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853609"/>
            <a:ext cx="6233844" cy="2932580"/>
          </a:xfrm>
        </p:spPr>
      </p:pic>
      <p:pic>
        <p:nvPicPr>
          <p:cNvPr id="8197" name="Picture 5" descr="1996 Peter Lange Dorta y Mario">
            <a:extLst>
              <a:ext uri="{FF2B5EF4-FFF2-40B4-BE49-F238E27FC236}">
                <a16:creationId xmlns:a16="http://schemas.microsoft.com/office/drawing/2014/main" id="{921E858D-AEAB-206D-46E1-07BBB960BD2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75" y="812445"/>
            <a:ext cx="3977368" cy="5826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E559901-8F7D-67E6-6D21-6C906F48E77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31" y="4149726"/>
            <a:ext cx="1780039" cy="2547139"/>
          </a:xfrm>
          <a:noFill/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5950335D-0087-AE54-AF9F-5D81C033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56" y="4005264"/>
            <a:ext cx="1780039" cy="271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06A8EF5E-3821-7174-26E0-D828549D1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81" y="3933824"/>
            <a:ext cx="1947663" cy="27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53D000E-0AC1-D80C-F85F-B09424B9C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263" y="107952"/>
            <a:ext cx="10972800" cy="584198"/>
          </a:xfrm>
        </p:spPr>
        <p:txBody>
          <a:bodyPr/>
          <a:lstStyle/>
          <a:p>
            <a:pPr eaLnBrk="1" hangingPunct="1"/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Visitas de trabajo 1996-2000</a:t>
            </a:r>
          </a:p>
        </p:txBody>
      </p:sp>
      <p:pic>
        <p:nvPicPr>
          <p:cNvPr id="7171" name="Picture 3" descr="Con Reiber y Nau">
            <a:extLst>
              <a:ext uri="{FF2B5EF4-FFF2-40B4-BE49-F238E27FC236}">
                <a16:creationId xmlns:a16="http://schemas.microsoft.com/office/drawing/2014/main" id="{2EB6628F-7F27-2C49-B881-05C9DBE52C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262" y="663469"/>
            <a:ext cx="6458093" cy="4198777"/>
          </a:xfr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29EF480-8264-C64B-DE4B-E85B979D89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3374" y="905209"/>
            <a:ext cx="4366816" cy="435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4118B83B-8149-3524-8FF0-1BFDE8A20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3" y="5392738"/>
            <a:ext cx="11781407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Reiber, Nao y Dorta: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Intrathecal synthesis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inmunoglobulins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Eosinophilic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meningoencephalits</a:t>
            </a:r>
            <a:endParaRPr kumimoji="0" lang="es-CU" sz="24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81AF1B50-BE40-2CCD-8DE7-7BADF5367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69" y="6307751"/>
            <a:ext cx="11242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24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Primer artículo conjunto CLIN  DIAGN LAB IMMUNOL 1998; 5: 452–455</a:t>
            </a:r>
          </a:p>
        </p:txBody>
      </p:sp>
    </p:spTree>
    <p:extLst>
      <p:ext uri="{BB962C8B-B14F-4D97-AF65-F5344CB8AC3E}">
        <p14:creationId xmlns:p14="http://schemas.microsoft.com/office/powerpoint/2010/main" val="395298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1CCD7CA-DDAE-0143-3A17-5010904E231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09600" y="-159315"/>
            <a:ext cx="10972800" cy="1143000"/>
          </a:xfrm>
        </p:spPr>
        <p:txBody>
          <a:bodyPr/>
          <a:lstStyle/>
          <a:p>
            <a:pPr eaLnBrk="1" hangingPunct="1"/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Visitas de Trabajo 2000-2002</a:t>
            </a:r>
          </a:p>
        </p:txBody>
      </p:sp>
      <p:pic>
        <p:nvPicPr>
          <p:cNvPr id="9219" name="Picture 3" descr="Goettingen con los tecnicos">
            <a:extLst>
              <a:ext uri="{FF2B5EF4-FFF2-40B4-BE49-F238E27FC236}">
                <a16:creationId xmlns:a16="http://schemas.microsoft.com/office/drawing/2014/main" id="{CE4CC9B6-A303-25A6-A0F7-CBB04B3F11F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486" y="821410"/>
            <a:ext cx="4544854" cy="2840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 descr="Goettingen con las técnicas">
            <a:extLst>
              <a:ext uri="{FF2B5EF4-FFF2-40B4-BE49-F238E27FC236}">
                <a16:creationId xmlns:a16="http://schemas.microsoft.com/office/drawing/2014/main" id="{BBAEF4B3-34B2-4232-1403-FE13EA3B2B1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0494" y="826735"/>
            <a:ext cx="4728960" cy="2835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Dorta con Peter Lange en 1998">
            <a:extLst>
              <a:ext uri="{FF2B5EF4-FFF2-40B4-BE49-F238E27FC236}">
                <a16:creationId xmlns:a16="http://schemas.microsoft.com/office/drawing/2014/main" id="{AD9644E0-584A-3574-81B0-926755E9B0F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486" y="3938589"/>
            <a:ext cx="4546441" cy="2841269"/>
          </a:xfrm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BB864D4-28DB-C2DD-CF26-4254E6E252B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1100" y="4149727"/>
            <a:ext cx="1649171" cy="2584726"/>
          </a:xfrm>
          <a:noFill/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C828D191-38F9-088D-AE33-535417C1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96" y="3933825"/>
            <a:ext cx="1968501" cy="285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723AE02B-2395-ECDF-CF2F-E6F9E10A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193" y="4076701"/>
            <a:ext cx="1968501" cy="265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61ECF88-47F8-2310-029E-7E159CDDA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68047"/>
            <a:ext cx="10972800" cy="1143000"/>
          </a:xfrm>
        </p:spPr>
        <p:txBody>
          <a:bodyPr/>
          <a:lstStyle/>
          <a:p>
            <a:pPr eaLnBrk="1" hangingPunct="1"/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Listado de trabajos de Cuba con Reiber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810A308B-FD31-8DFB-4BEF-6FE92A3E7F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66951"/>
            <a:ext cx="5016501" cy="5746834"/>
          </a:xfrm>
          <a:noFill/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A3C50657-F9B2-66C3-46A8-E0250A9E46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2809" y="1066611"/>
            <a:ext cx="5999591" cy="5791389"/>
          </a:xfrm>
          <a:noFill/>
        </p:spPr>
      </p:pic>
      <p:pic>
        <p:nvPicPr>
          <p:cNvPr id="10245" name="Picture 6" descr="FLECHADERECHA">
            <a:extLst>
              <a:ext uri="{FF2B5EF4-FFF2-40B4-BE49-F238E27FC236}">
                <a16:creationId xmlns:a16="http://schemas.microsoft.com/office/drawing/2014/main" id="{6CC45CF4-9FFA-6109-FA4C-E8976AEF41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599">
            <a:off x="9480551" y="2924175"/>
            <a:ext cx="542925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FLECHADERECHA">
            <a:extLst>
              <a:ext uri="{FF2B5EF4-FFF2-40B4-BE49-F238E27FC236}">
                <a16:creationId xmlns:a16="http://schemas.microsoft.com/office/drawing/2014/main" id="{98436300-AD7A-B1CE-3EB2-E1E3075DA5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599">
            <a:off x="9480551" y="3213100"/>
            <a:ext cx="542925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FLECHADERECHA">
            <a:extLst>
              <a:ext uri="{FF2B5EF4-FFF2-40B4-BE49-F238E27FC236}">
                <a16:creationId xmlns:a16="http://schemas.microsoft.com/office/drawing/2014/main" id="{8F2F1D50-3A34-EB6F-92AA-978CDFA1D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599">
            <a:off x="5303839" y="2420939"/>
            <a:ext cx="542925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FLECHADERECHA">
            <a:extLst>
              <a:ext uri="{FF2B5EF4-FFF2-40B4-BE49-F238E27FC236}">
                <a16:creationId xmlns:a16="http://schemas.microsoft.com/office/drawing/2014/main" id="{ACDB2241-A11A-D761-8857-C9191549C3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599">
            <a:off x="5303839" y="2636839"/>
            <a:ext cx="542925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 descr="FLECHADERECHA">
            <a:extLst>
              <a:ext uri="{FF2B5EF4-FFF2-40B4-BE49-F238E27FC236}">
                <a16:creationId xmlns:a16="http://schemas.microsoft.com/office/drawing/2014/main" id="{13711EEE-43F0-A740-8239-B75B5302A8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599">
            <a:off x="5303839" y="2924175"/>
            <a:ext cx="542925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6" descr="FLECHADERECHA">
            <a:extLst>
              <a:ext uri="{FF2B5EF4-FFF2-40B4-BE49-F238E27FC236}">
                <a16:creationId xmlns:a16="http://schemas.microsoft.com/office/drawing/2014/main" id="{247AEA9C-0ADE-84FA-2FA1-E1C7C2ED85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599">
            <a:off x="5303839" y="3429000"/>
            <a:ext cx="542925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 descr="FLECHADERECHA">
            <a:extLst>
              <a:ext uri="{FF2B5EF4-FFF2-40B4-BE49-F238E27FC236}">
                <a16:creationId xmlns:a16="http://schemas.microsoft.com/office/drawing/2014/main" id="{F9AEA1B7-85D0-023C-5A07-9FD17939F5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599">
            <a:off x="5303839" y="3933825"/>
            <a:ext cx="542925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6" descr="FLECHADERECHA">
            <a:extLst>
              <a:ext uri="{FF2B5EF4-FFF2-40B4-BE49-F238E27FC236}">
                <a16:creationId xmlns:a16="http://schemas.microsoft.com/office/drawing/2014/main" id="{771C1018-4C9F-3E1B-254F-135DC71C6A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599">
            <a:off x="5303839" y="1989139"/>
            <a:ext cx="542925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034E4A0-34AB-595C-E307-B5B1E6EC191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57908" y="-142421"/>
            <a:ext cx="11324492" cy="1143000"/>
          </a:xfrm>
        </p:spPr>
        <p:txBody>
          <a:bodyPr/>
          <a:lstStyle/>
          <a:p>
            <a:pPr eaLnBrk="1" hangingPunct="1"/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Alemania-Bélgica 2003: Preparación y adiestramiento para LABCEL</a:t>
            </a:r>
          </a:p>
        </p:txBody>
      </p:sp>
      <p:pic>
        <p:nvPicPr>
          <p:cNvPr id="11267" name="Picture 3" descr="2003 Goettingen">
            <a:extLst>
              <a:ext uri="{FF2B5EF4-FFF2-40B4-BE49-F238E27FC236}">
                <a16:creationId xmlns:a16="http://schemas.microsoft.com/office/drawing/2014/main" id="{C20FEFAF-57D7-C9F3-A0AC-BCB6BBDA830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2113" y="787898"/>
            <a:ext cx="4309784" cy="2831380"/>
          </a:xfrm>
        </p:spPr>
      </p:pic>
      <p:pic>
        <p:nvPicPr>
          <p:cNvPr id="11268" name="Picture 4" descr="DSC00202">
            <a:extLst>
              <a:ext uri="{FF2B5EF4-FFF2-40B4-BE49-F238E27FC236}">
                <a16:creationId xmlns:a16="http://schemas.microsoft.com/office/drawing/2014/main" id="{1A060BBA-3C7C-DAC1-99FD-D95EC08BA22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9140" y="771080"/>
            <a:ext cx="4140999" cy="2774212"/>
          </a:xfrm>
        </p:spPr>
      </p:pic>
      <p:pic>
        <p:nvPicPr>
          <p:cNvPr id="11269" name="Picture 5" descr="DSC00078">
            <a:extLst>
              <a:ext uri="{FF2B5EF4-FFF2-40B4-BE49-F238E27FC236}">
                <a16:creationId xmlns:a16="http://schemas.microsoft.com/office/drawing/2014/main" id="{AB3C9312-E0A1-0C1F-CE6B-C5A00526732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6625" y="3779120"/>
            <a:ext cx="4309784" cy="2961369"/>
          </a:xfrm>
        </p:spPr>
      </p:pic>
      <p:pic>
        <p:nvPicPr>
          <p:cNvPr id="11270" name="Picture 6" descr="Evento Belgica 2003">
            <a:extLst>
              <a:ext uri="{FF2B5EF4-FFF2-40B4-BE49-F238E27FC236}">
                <a16:creationId xmlns:a16="http://schemas.microsoft.com/office/drawing/2014/main" id="{C811BFB8-1C1B-1BA8-FCB9-F2568E0C3E7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177" y="3755795"/>
            <a:ext cx="4140999" cy="296136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8A09079D-E3F5-D1ED-B916-AF576D74D79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871" y="333375"/>
            <a:ext cx="4094163" cy="6140450"/>
          </a:xfrm>
        </p:spPr>
      </p:pic>
      <p:sp>
        <p:nvSpPr>
          <p:cNvPr id="12291" name="Text Box 6">
            <a:extLst>
              <a:ext uri="{FF2B5EF4-FFF2-40B4-BE49-F238E27FC236}">
                <a16:creationId xmlns:a16="http://schemas.microsoft.com/office/drawing/2014/main" id="{DDA7C192-B8DD-445B-2BB8-DFF2A2BAC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459" y="180659"/>
            <a:ext cx="699867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36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 de abril 2004 corte de la cinta para dejar inaugurado oficialmente LABCEL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U" sz="36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C. Jorge González Pérez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36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Rector de la ISCM-H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U" sz="36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Dra. Teresa  Pérez Díaz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36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Decana de la FCM-ME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U" sz="36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C. Alberto Dorta Contreras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36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Director de LABCEL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2">
            <a:extLst>
              <a:ext uri="{FF2B5EF4-FFF2-40B4-BE49-F238E27FC236}">
                <a16:creationId xmlns:a16="http://schemas.microsoft.com/office/drawing/2014/main" id="{019117F5-F544-1C57-9CF7-C8CC3E31D55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7618" y="1228884"/>
            <a:ext cx="7215834" cy="54122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13EB76-C864-49B4-8973-C79DDAA8794E}"/>
              </a:ext>
            </a:extLst>
          </p:cNvPr>
          <p:cNvSpPr txBox="1"/>
          <p:nvPr/>
        </p:nvSpPr>
        <p:spPr>
          <a:xfrm>
            <a:off x="929898" y="185982"/>
            <a:ext cx="10325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Presentación de LABCEL en la Universidad de Ciencias Médicas de La Habana, agosto de 2004</a:t>
            </a:r>
            <a:endParaRPr kumimoji="0" lang="es-CU" sz="3200" b="0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>
            <a:extLst>
              <a:ext uri="{FF2B5EF4-FFF2-40B4-BE49-F238E27FC236}">
                <a16:creationId xmlns:a16="http://schemas.microsoft.com/office/drawing/2014/main" id="{5B4D45F8-BA51-06E6-6DE9-99D23409350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5708" y="1039259"/>
            <a:ext cx="8508570" cy="5736563"/>
          </a:xfrm>
        </p:spPr>
      </p:pic>
      <p:sp>
        <p:nvSpPr>
          <p:cNvPr id="26627" name="Text Box 6">
            <a:extLst>
              <a:ext uri="{FF2B5EF4-FFF2-40B4-BE49-F238E27FC236}">
                <a16:creationId xmlns:a16="http://schemas.microsoft.com/office/drawing/2014/main" id="{4FBCBAAD-8915-2E1A-464F-680D01365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74" y="153588"/>
            <a:ext cx="101468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24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LABCEL como colectivo tiene un índice h1=10 en abril 2014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24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índice h1=15 por </a:t>
            </a:r>
            <a:r>
              <a:rPr kumimoji="0" lang="es-ES" altLang="es-C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Publish</a:t>
            </a:r>
            <a:r>
              <a:rPr kumimoji="0" lang="es-ES" altLang="es-CU" sz="24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" altLang="es-C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</a:t>
            </a:r>
            <a:r>
              <a:rPr kumimoji="0" lang="es-ES" altLang="es-CU" sz="24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s-ES" altLang="es-C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Perish</a:t>
            </a:r>
            <a:r>
              <a:rPr kumimoji="0" lang="es-ES" altLang="es-CU" sz="24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en mayo 2016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0C8F14-94AB-9EAA-2F75-B0B6CABF8345}"/>
              </a:ext>
            </a:extLst>
          </p:cNvPr>
          <p:cNvSpPr txBox="1"/>
          <p:nvPr/>
        </p:nvSpPr>
        <p:spPr>
          <a:xfrm>
            <a:off x="431632" y="2626153"/>
            <a:ext cx="11610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Presentación completa en la siguiente dirección:</a:t>
            </a:r>
          </a:p>
          <a:p>
            <a:r>
              <a:rPr lang="es-ES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http://blogs.sld.cu/reumatologia/files/2025/03/Fundamentos-de-un-laboratorio-de-investigaciones-basicas-2.pptx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47059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26E919-807F-0CC1-00EC-EA3025256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80296"/>
            <a:ext cx="10972800" cy="6858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CU" b="1" dirty="0">
                <a:solidFill>
                  <a:schemeClr val="tx2"/>
                </a:solidFill>
              </a:rPr>
              <a:t>Antecedentes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E696853-7C76-123C-8504-E8E2234096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0286" y="1306283"/>
            <a:ext cx="5805714" cy="495050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s-CU" sz="3200" dirty="0">
                <a:solidFill>
                  <a:schemeClr val="tx2"/>
                </a:solidFill>
              </a:rPr>
              <a:t>El 14 de abril de 2004 se funda el Laboratorio Central de Líquido Cefalorraquídeo (LABCEL) adjunto a la Facultad de Ciencias Médicas  Miguel Enríquez.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U" sz="3200" dirty="0">
                <a:solidFill>
                  <a:schemeClr val="tx2"/>
                </a:solidFill>
              </a:rPr>
              <a:t>El 3 de diciembre de 2004 el CITMA  le otorga la categoría de Entidad de Ciencia e Innovación Tecnológica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B6091B2-C4A8-D96D-4CEF-DF8360FF50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5138" y="1394598"/>
            <a:ext cx="5053411" cy="4396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AADA9E-C3CC-E6F9-E509-F960B4C707BA}"/>
              </a:ext>
            </a:extLst>
          </p:cNvPr>
          <p:cNvCxnSpPr/>
          <p:nvPr/>
        </p:nvCxnSpPr>
        <p:spPr>
          <a:xfrm>
            <a:off x="334963" y="579438"/>
            <a:ext cx="114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5">
            <a:extLst>
              <a:ext uri="{FF2B5EF4-FFF2-40B4-BE49-F238E27FC236}">
                <a16:creationId xmlns:a16="http://schemas.microsoft.com/office/drawing/2014/main" id="{8DA7323B-81DC-60F5-6826-5C676FE0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52400"/>
            <a:ext cx="1075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LABCEL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3F7DB09-0422-EB82-9196-EB67C2CB4985}"/>
              </a:ext>
            </a:extLst>
          </p:cNvPr>
          <p:cNvSpPr txBox="1"/>
          <p:nvPr/>
        </p:nvSpPr>
        <p:spPr>
          <a:xfrm>
            <a:off x="652463" y="950259"/>
            <a:ext cx="10463772" cy="314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Misión de centro</a:t>
            </a:r>
            <a:endParaRPr kumimoji="0" lang="es-CU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Es un laboratorio de referencia nacional   para el estudio del líquido cefalorraquídeo desde el punto de vista de investigación básica, docente y clínico.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3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AADA9E-C3CC-E6F9-E509-F960B4C707BA}"/>
              </a:ext>
            </a:extLst>
          </p:cNvPr>
          <p:cNvCxnSpPr/>
          <p:nvPr/>
        </p:nvCxnSpPr>
        <p:spPr>
          <a:xfrm>
            <a:off x="334963" y="579438"/>
            <a:ext cx="114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5">
            <a:extLst>
              <a:ext uri="{FF2B5EF4-FFF2-40B4-BE49-F238E27FC236}">
                <a16:creationId xmlns:a16="http://schemas.microsoft.com/office/drawing/2014/main" id="{8DA7323B-81DC-60F5-6826-5C676FE0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52400"/>
            <a:ext cx="1075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LABCEL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6D1018-5503-177E-69C6-7AD1FF6720AA}"/>
              </a:ext>
            </a:extLst>
          </p:cNvPr>
          <p:cNvSpPr txBox="1"/>
          <p:nvPr/>
        </p:nvSpPr>
        <p:spPr>
          <a:xfrm>
            <a:off x="334963" y="687381"/>
            <a:ext cx="114601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Visión del centro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 proyectos de investigación para los Programas Nacionales, Ramales, Territoriales e Institucionales.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Imparte docencia de pre y post grado nacional e internacional y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Brinda servicios científico-técnicos de alto valor agregado para todo el Sistema Nacional de Salud, y para los centros que atienden el turismo de salud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Atiende solicitudes de servicios para los países del área del caribe y Sudamérica </a:t>
            </a:r>
          </a:p>
        </p:txBody>
      </p:sp>
    </p:spTree>
    <p:extLst>
      <p:ext uri="{BB962C8B-B14F-4D97-AF65-F5344CB8AC3E}">
        <p14:creationId xmlns:p14="http://schemas.microsoft.com/office/powerpoint/2010/main" val="289109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AADA9E-C3CC-E6F9-E509-F960B4C707BA}"/>
              </a:ext>
            </a:extLst>
          </p:cNvPr>
          <p:cNvCxnSpPr/>
          <p:nvPr/>
        </p:nvCxnSpPr>
        <p:spPr>
          <a:xfrm>
            <a:off x="334963" y="579438"/>
            <a:ext cx="114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5">
            <a:extLst>
              <a:ext uri="{FF2B5EF4-FFF2-40B4-BE49-F238E27FC236}">
                <a16:creationId xmlns:a16="http://schemas.microsoft.com/office/drawing/2014/main" id="{8DA7323B-81DC-60F5-6826-5C676FE0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52400"/>
            <a:ext cx="1075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LABCEL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8696C1-15DD-6994-1CBF-B5F29C018DA1}"/>
              </a:ext>
            </a:extLst>
          </p:cNvPr>
          <p:cNvSpPr txBox="1"/>
          <p:nvPr/>
        </p:nvSpPr>
        <p:spPr>
          <a:xfrm>
            <a:off x="334963" y="731589"/>
            <a:ext cx="114601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Funciones de centro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Investigaciones básicas, de desarrollo y de innovación tecnológica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Docencia de pre y post grado para estudiantes nacionales y extranjeros, dentro y fuera del Sistema Nacional de Salud.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Servicios científico-técnicos de alto valor agregado.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 asistencial diagnóstico en enfermedades neurológicas para todo el país y áreas del caribe.</a:t>
            </a:r>
          </a:p>
        </p:txBody>
      </p:sp>
    </p:spTree>
    <p:extLst>
      <p:ext uri="{BB962C8B-B14F-4D97-AF65-F5344CB8AC3E}">
        <p14:creationId xmlns:p14="http://schemas.microsoft.com/office/powerpoint/2010/main" val="310940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AADA9E-C3CC-E6F9-E509-F960B4C707BA}"/>
              </a:ext>
            </a:extLst>
          </p:cNvPr>
          <p:cNvCxnSpPr/>
          <p:nvPr/>
        </p:nvCxnSpPr>
        <p:spPr>
          <a:xfrm>
            <a:off x="334963" y="579438"/>
            <a:ext cx="114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5">
            <a:extLst>
              <a:ext uri="{FF2B5EF4-FFF2-40B4-BE49-F238E27FC236}">
                <a16:creationId xmlns:a16="http://schemas.microsoft.com/office/drawing/2014/main" id="{8DA7323B-81DC-60F5-6826-5C676FE0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116937"/>
            <a:ext cx="1075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LABCEL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6E5470-1F8F-A4A1-FA10-5625E18B275D}"/>
              </a:ext>
            </a:extLst>
          </p:cNvPr>
          <p:cNvSpPr txBox="1"/>
          <p:nvPr/>
        </p:nvSpPr>
        <p:spPr>
          <a:xfrm>
            <a:off x="217714" y="857274"/>
            <a:ext cx="117710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Clasificada por  el CITMA como una ECTI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 de Ciencia, Tecnología e Innovación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Centros de Investigación (institutos)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Centros de Servicios Científicos y Tecnológicos(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LABIOFAM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Unidades de Desarrollo e Innovación (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LABCEL, CNGM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Parques Científicos y Tecnológicos (UCI)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Empresas de Alta Tecnología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CIGB, CIM)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7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AADA9E-C3CC-E6F9-E509-F960B4C707BA}"/>
              </a:ext>
            </a:extLst>
          </p:cNvPr>
          <p:cNvCxnSpPr/>
          <p:nvPr/>
        </p:nvCxnSpPr>
        <p:spPr>
          <a:xfrm>
            <a:off x="334963" y="579438"/>
            <a:ext cx="114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5">
            <a:extLst>
              <a:ext uri="{FF2B5EF4-FFF2-40B4-BE49-F238E27FC236}">
                <a16:creationId xmlns:a16="http://schemas.microsoft.com/office/drawing/2014/main" id="{8DA7323B-81DC-60F5-6826-5C676FE0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52400"/>
            <a:ext cx="1075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LABCEL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A08054-2D33-C4EB-2F12-C92B4969244E}"/>
              </a:ext>
            </a:extLst>
          </p:cNvPr>
          <p:cNvSpPr txBox="1"/>
          <p:nvPr/>
        </p:nvSpPr>
        <p:spPr>
          <a:xfrm>
            <a:off x="334963" y="1167319"/>
            <a:ext cx="11460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Génesis de LABCEL</a:t>
            </a:r>
            <a:endParaRPr kumimoji="0" lang="es-CU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66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2952F47-9D82-48BD-25C8-35AA5C846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87088"/>
            <a:ext cx="10972800" cy="720952"/>
          </a:xfrm>
        </p:spPr>
        <p:txBody>
          <a:bodyPr/>
          <a:lstStyle/>
          <a:p>
            <a:pPr eaLnBrk="1" hangingPunct="1"/>
            <a:r>
              <a:rPr lang="es-ES" altLang="es-CU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Visita de Klaus Felgenhauer y Ernest Alan Meyer al Laboratorio de Inmunología del Hospital Pediátrico San Miguel del Padrón 1991</a:t>
            </a:r>
          </a:p>
        </p:txBody>
      </p:sp>
      <p:pic>
        <p:nvPicPr>
          <p:cNvPr id="4099" name="Picture 3" descr="Con Felgenhauer y Alan  Meyer 1991 Habana">
            <a:extLst>
              <a:ext uri="{FF2B5EF4-FFF2-40B4-BE49-F238E27FC236}">
                <a16:creationId xmlns:a16="http://schemas.microsoft.com/office/drawing/2014/main" id="{79809377-A577-ECD7-E34B-07BDEC114C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777" y="1012898"/>
            <a:ext cx="3874052" cy="564092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A0CB509-E5AD-E193-D65A-857414C67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0639"/>
            <a:ext cx="10972800" cy="685802"/>
          </a:xfrm>
        </p:spPr>
        <p:txBody>
          <a:bodyPr/>
          <a:lstStyle/>
          <a:p>
            <a:pPr eaLnBrk="1" hangingPunct="1"/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Quincke </a:t>
            </a:r>
            <a:r>
              <a:rPr lang="es-ES" altLang="es-CU" sz="32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Symposium</a:t>
            </a:r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U" sz="32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Göettingen</a:t>
            </a:r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Alemania 1991</a:t>
            </a:r>
          </a:p>
        </p:txBody>
      </p:sp>
      <p:pic>
        <p:nvPicPr>
          <p:cNvPr id="5123" name="Picture 3" descr="Organizacion Simposio Internacional Quincke 1991">
            <a:extLst>
              <a:ext uri="{FF2B5EF4-FFF2-40B4-BE49-F238E27FC236}">
                <a16:creationId xmlns:a16="http://schemas.microsoft.com/office/drawing/2014/main" id="{C564C451-26D5-9CA1-ADF7-6ADD52A6A0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558" y="798920"/>
            <a:ext cx="5151212" cy="5893301"/>
          </a:xfrm>
        </p:spPr>
      </p:pic>
      <p:pic>
        <p:nvPicPr>
          <p:cNvPr id="5124" name="Picture 4" descr="1991 International Quincke Simposium">
            <a:extLst>
              <a:ext uri="{FF2B5EF4-FFF2-40B4-BE49-F238E27FC236}">
                <a16:creationId xmlns:a16="http://schemas.microsoft.com/office/drawing/2014/main" id="{F42D8C83-38FC-7315-7CBA-7BA653FCCB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314" y="751401"/>
            <a:ext cx="5141688" cy="5908487"/>
          </a:xfrm>
        </p:spPr>
      </p:pic>
      <p:pic>
        <p:nvPicPr>
          <p:cNvPr id="5125" name="Picture 6" descr="FLECHADERECHA">
            <a:extLst>
              <a:ext uri="{FF2B5EF4-FFF2-40B4-BE49-F238E27FC236}">
                <a16:creationId xmlns:a16="http://schemas.microsoft.com/office/drawing/2014/main" id="{74397FB3-26DF-5AF5-4D98-F53AB320F3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599">
            <a:off x="9091383" y="3412221"/>
            <a:ext cx="542925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858</Words>
  <Application>Microsoft Office PowerPoint</Application>
  <PresentationFormat>Panorámica</PresentationFormat>
  <Paragraphs>83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de Office</vt:lpstr>
      <vt:lpstr>Diseño predeterminado</vt:lpstr>
      <vt:lpstr>Presentación de PowerPoint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Visita de Klaus Felgenhauer y Ernest Alan Meyer al Laboratorio de Inmunología del Hospital Pediátrico San Miguel del Padrón 1991</vt:lpstr>
      <vt:lpstr>International Quincke Symposium Göettingen, Alemania 1991</vt:lpstr>
      <vt:lpstr>Adiestramiento en Göttigen en 1994 becado por la IBRO y la Universidad Georg August </vt:lpstr>
      <vt:lpstr>Trabajo conjunto 1994-1996</vt:lpstr>
      <vt:lpstr>Visitas de trabajo 1996-2000</vt:lpstr>
      <vt:lpstr>Visitas de Trabajo 2000-2002</vt:lpstr>
      <vt:lpstr>Listado de trabajos de Cuba con Reiber</vt:lpstr>
      <vt:lpstr>Alemania-Bélgica 2003: Preparación y adiestramiento para LABCEL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José Martínez</dc:creator>
  <cp:lastModifiedBy>José Martínez</cp:lastModifiedBy>
  <cp:revision>4</cp:revision>
  <dcterms:created xsi:type="dcterms:W3CDTF">2025-03-10T04:58:02Z</dcterms:created>
  <dcterms:modified xsi:type="dcterms:W3CDTF">2025-03-10T05:41:38Z</dcterms:modified>
</cp:coreProperties>
</file>