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404" r:id="rId3"/>
    <p:sldId id="257" r:id="rId4"/>
    <p:sldId id="385" r:id="rId5"/>
    <p:sldId id="394" r:id="rId6"/>
    <p:sldId id="395" r:id="rId7"/>
    <p:sldId id="405" r:id="rId8"/>
    <p:sldId id="391" r:id="rId9"/>
    <p:sldId id="406" r:id="rId10"/>
    <p:sldId id="392" r:id="rId11"/>
    <p:sldId id="315" r:id="rId12"/>
    <p:sldId id="340" r:id="rId13"/>
    <p:sldId id="396" r:id="rId14"/>
    <p:sldId id="397" r:id="rId15"/>
    <p:sldId id="398" r:id="rId16"/>
    <p:sldId id="399" r:id="rId17"/>
    <p:sldId id="400" r:id="rId18"/>
    <p:sldId id="401" r:id="rId19"/>
    <p:sldId id="386" r:id="rId20"/>
    <p:sldId id="402" r:id="rId21"/>
    <p:sldId id="407" r:id="rId22"/>
    <p:sldId id="337" r:id="rId23"/>
  </p:sldIdLst>
  <p:sldSz cx="9144000" cy="6858000" type="screen4x3"/>
  <p:notesSz cx="6858000" cy="9144000"/>
  <p:defaultTextStyle>
    <a:defPPr>
      <a:defRPr lang="es-ES"/>
    </a:defPPr>
    <a:lvl1pPr algn="l" rtl="0" eaLnBrk="0" fontAlgn="base" hangingPunct="0">
      <a:spcBef>
        <a:spcPct val="0"/>
      </a:spcBef>
      <a:spcAft>
        <a:spcPct val="0"/>
      </a:spcAft>
      <a:defRPr sz="2400" u="sng"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u="sng"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u="sng"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u="sng"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u="sng" kern="1200">
        <a:solidFill>
          <a:schemeClr val="tx1"/>
        </a:solidFill>
        <a:latin typeface="Times New Roman" panose="02020603050405020304" pitchFamily="18" charset="0"/>
        <a:ea typeface="+mn-ea"/>
        <a:cs typeface="+mn-cs"/>
      </a:defRPr>
    </a:lvl5pPr>
    <a:lvl6pPr marL="2286000" algn="l" defTabSz="914400" rtl="0" eaLnBrk="1" latinLnBrk="0" hangingPunct="1">
      <a:defRPr sz="2400" u="sng" kern="1200">
        <a:solidFill>
          <a:schemeClr val="tx1"/>
        </a:solidFill>
        <a:latin typeface="Times New Roman" panose="02020603050405020304" pitchFamily="18" charset="0"/>
        <a:ea typeface="+mn-ea"/>
        <a:cs typeface="+mn-cs"/>
      </a:defRPr>
    </a:lvl6pPr>
    <a:lvl7pPr marL="2743200" algn="l" defTabSz="914400" rtl="0" eaLnBrk="1" latinLnBrk="0" hangingPunct="1">
      <a:defRPr sz="2400" u="sng" kern="1200">
        <a:solidFill>
          <a:schemeClr val="tx1"/>
        </a:solidFill>
        <a:latin typeface="Times New Roman" panose="02020603050405020304" pitchFamily="18" charset="0"/>
        <a:ea typeface="+mn-ea"/>
        <a:cs typeface="+mn-cs"/>
      </a:defRPr>
    </a:lvl7pPr>
    <a:lvl8pPr marL="3200400" algn="l" defTabSz="914400" rtl="0" eaLnBrk="1" latinLnBrk="0" hangingPunct="1">
      <a:defRPr sz="2400" u="sng" kern="1200">
        <a:solidFill>
          <a:schemeClr val="tx1"/>
        </a:solidFill>
        <a:latin typeface="Times New Roman" panose="02020603050405020304" pitchFamily="18" charset="0"/>
        <a:ea typeface="+mn-ea"/>
        <a:cs typeface="+mn-cs"/>
      </a:defRPr>
    </a:lvl8pPr>
    <a:lvl9pPr marL="3657600" algn="l" defTabSz="914400" rtl="0" eaLnBrk="1" latinLnBrk="0" hangingPunct="1">
      <a:defRPr sz="2400" u="sng"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333300"/>
    <a:srgbClr val="FFFFCC"/>
    <a:srgbClr val="CC3300"/>
    <a:srgbClr val="006699"/>
    <a:srgbClr val="009999"/>
    <a:srgbClr val="996633"/>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6367" autoAdjust="0"/>
  </p:normalViewPr>
  <p:slideViewPr>
    <p:cSldViewPr>
      <p:cViewPr varScale="1">
        <p:scale>
          <a:sx n="57" d="100"/>
          <a:sy n="57" d="100"/>
        </p:scale>
        <p:origin x="1746" y="3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varScale="1">
      <p:scale>
        <a:sx n="1" d="1"/>
        <a:sy n="1" d="1"/>
      </p:scale>
      <p:origin x="0" y="-5136"/>
    </p:cViewPr>
  </p:sorterViewPr>
  <p:notesViewPr>
    <p:cSldViewPr>
      <p:cViewPr varScale="1">
        <p:scale>
          <a:sx n="53" d="100"/>
          <a:sy n="53" d="100"/>
        </p:scale>
        <p:origin x="-202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2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s-ES"/>
          </a:p>
        </p:txBody>
      </p:sp>
      <p:sp>
        <p:nvSpPr>
          <p:cNvPr id="655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s-E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55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s-ES"/>
          </a:p>
        </p:txBody>
      </p:sp>
      <p:sp>
        <p:nvSpPr>
          <p:cNvPr id="655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728EEAC-1348-48A9-92AC-AB8DB748D92E}" type="slidenum">
              <a:rPr lang="es-ES"/>
              <a:pPr>
                <a:defRPr/>
              </a:pPr>
              <a:t>‹Nº›</a:t>
            </a:fld>
            <a:endParaRPr lang="es-ES"/>
          </a:p>
        </p:txBody>
      </p:sp>
    </p:spTree>
    <p:extLst>
      <p:ext uri="{BB962C8B-B14F-4D97-AF65-F5344CB8AC3E}">
        <p14:creationId xmlns:p14="http://schemas.microsoft.com/office/powerpoint/2010/main" val="21141989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4784CFA-189B-4F5D-9D43-4DDE983D2A59}" type="slidenum">
              <a:rPr lang="es-ES" altLang="en-US" smtClean="0"/>
              <a:pPr>
                <a:spcBef>
                  <a:spcPct val="0"/>
                </a:spcBef>
              </a:pPr>
              <a:t>1</a:t>
            </a:fld>
            <a:endParaRPr lang="es-ES" altLang="en-US" smtClean="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pt-PT" altLang="en-US" sz="1400" dirty="0" smtClean="0">
                <a:latin typeface="Verdana" panose="020B0604030504040204" pitchFamily="34" charset="0"/>
                <a:ea typeface="Verdana" panose="020B0604030504040204" pitchFamily="34" charset="0"/>
                <a:cs typeface="Verdana" panose="020B0604030504040204" pitchFamily="34" charset="0"/>
              </a:rPr>
              <a:t>Correo: rafaelcm@infomed.sld.cu</a:t>
            </a:r>
          </a:p>
        </p:txBody>
      </p:sp>
    </p:spTree>
    <p:extLst>
      <p:ext uri="{BB962C8B-B14F-4D97-AF65-F5344CB8AC3E}">
        <p14:creationId xmlns:p14="http://schemas.microsoft.com/office/powerpoint/2010/main" val="27315173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1FD91AD-7E13-45CE-A533-B39C7EF6173A}" type="slidenum">
              <a:rPr lang="es-ES" altLang="en-US" smtClean="0"/>
              <a:pPr>
                <a:spcBef>
                  <a:spcPct val="0"/>
                </a:spcBef>
              </a:pPr>
              <a:t>11</a:t>
            </a:fld>
            <a:endParaRPr lang="es-ES" alt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altLang="en-US" smtClean="0"/>
          </a:p>
        </p:txBody>
      </p:sp>
    </p:spTree>
    <p:extLst>
      <p:ext uri="{BB962C8B-B14F-4D97-AF65-F5344CB8AC3E}">
        <p14:creationId xmlns:p14="http://schemas.microsoft.com/office/powerpoint/2010/main" val="5239994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9"/>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pPr>
            <a:fld id="{5C5A568D-195C-4A7D-BBF3-398331717A1D}" type="slidenum">
              <a:rPr lang="es-ES" altLang="en-US" smtClean="0">
                <a:solidFill>
                  <a:srgbClr val="000000"/>
                </a:solidFill>
              </a:rPr>
              <a:pPr>
                <a:spcBef>
                  <a:spcPct val="0"/>
                </a:spcBef>
              </a:pPr>
              <a:t>13</a:t>
            </a:fld>
            <a:endParaRPr lang="es-ES" altLang="en-US" smtClean="0">
              <a:solidFill>
                <a:srgbClr val="000000"/>
              </a:solidFill>
            </a:endParaRPr>
          </a:p>
        </p:txBody>
      </p:sp>
      <p:sp>
        <p:nvSpPr>
          <p:cNvPr id="24579" name="Rectangle 1"/>
          <p:cNvSpPr>
            <a:spLocks noGrp="1" noRot="1" noChangeAspect="1" noChangeArrowheads="1" noTextEdit="1"/>
          </p:cNvSpPr>
          <p:nvPr>
            <p:ph type="sldImg"/>
          </p:nvPr>
        </p:nvSpPr>
        <p:spPr>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0" name="Rectangle 2"/>
          <p:cNvSpPr>
            <a:spLocks noGrp="1" noChangeArrowheads="1"/>
          </p:cNvSpPr>
          <p:nvPr>
            <p:ph type="body" idx="1"/>
          </p:nvPr>
        </p:nvSpPr>
        <p:spPr>
          <a:xfrm>
            <a:off x="914400" y="4343400"/>
            <a:ext cx="50276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extLst>
      <p:ext uri="{BB962C8B-B14F-4D97-AF65-F5344CB8AC3E}">
        <p14:creationId xmlns:p14="http://schemas.microsoft.com/office/powerpoint/2010/main" val="10020251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9"/>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pPr>
            <a:fld id="{90173E12-B923-489C-8039-E103B397A953}" type="slidenum">
              <a:rPr lang="es-ES" altLang="en-US" smtClean="0">
                <a:solidFill>
                  <a:srgbClr val="000000"/>
                </a:solidFill>
              </a:rPr>
              <a:pPr>
                <a:spcBef>
                  <a:spcPct val="0"/>
                </a:spcBef>
              </a:pPr>
              <a:t>14</a:t>
            </a:fld>
            <a:endParaRPr lang="es-ES" altLang="en-US" smtClean="0">
              <a:solidFill>
                <a:srgbClr val="000000"/>
              </a:solidFill>
            </a:endParaRPr>
          </a:p>
        </p:txBody>
      </p:sp>
      <p:sp>
        <p:nvSpPr>
          <p:cNvPr id="26627" name="Rectangle 1"/>
          <p:cNvSpPr>
            <a:spLocks noGrp="1" noRot="1" noChangeAspect="1" noChangeArrowheads="1" noTextEdit="1"/>
          </p:cNvSpPr>
          <p:nvPr>
            <p:ph type="sldImg"/>
          </p:nvPr>
        </p:nvSpPr>
        <p:spPr>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8" name="Rectangle 2"/>
          <p:cNvSpPr>
            <a:spLocks noGrp="1" noChangeArrowheads="1"/>
          </p:cNvSpPr>
          <p:nvPr>
            <p:ph type="body" idx="1"/>
          </p:nvPr>
        </p:nvSpPr>
        <p:spPr>
          <a:xfrm>
            <a:off x="914400" y="4343400"/>
            <a:ext cx="50276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14388767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9"/>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pPr>
            <a:fld id="{8C86A7A7-E4A3-4651-8D19-F35B842097A4}" type="slidenum">
              <a:rPr lang="es-ES" altLang="en-US" smtClean="0">
                <a:solidFill>
                  <a:srgbClr val="000000"/>
                </a:solidFill>
              </a:rPr>
              <a:pPr>
                <a:spcBef>
                  <a:spcPct val="0"/>
                </a:spcBef>
              </a:pPr>
              <a:t>15</a:t>
            </a:fld>
            <a:endParaRPr lang="es-ES" altLang="en-US" smtClean="0">
              <a:solidFill>
                <a:srgbClr val="000000"/>
              </a:solidFill>
            </a:endParaRPr>
          </a:p>
        </p:txBody>
      </p:sp>
      <p:sp>
        <p:nvSpPr>
          <p:cNvPr id="28675" name="Rectangle 1"/>
          <p:cNvSpPr>
            <a:spLocks noGrp="1" noRot="1" noChangeAspect="1" noChangeArrowheads="1" noTextEdit="1"/>
          </p:cNvSpPr>
          <p:nvPr>
            <p:ph type="sldImg"/>
          </p:nvPr>
        </p:nvSpPr>
        <p:spPr>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6" name="Rectangle 2"/>
          <p:cNvSpPr>
            <a:spLocks noGrp="1" noChangeArrowheads="1"/>
          </p:cNvSpPr>
          <p:nvPr>
            <p:ph type="body" idx="1"/>
          </p:nvPr>
        </p:nvSpPr>
        <p:spPr>
          <a:xfrm>
            <a:off x="914400" y="4343400"/>
            <a:ext cx="50276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34984062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9"/>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pPr>
            <a:fld id="{38F42272-4017-45AE-80BC-8EEDAA65B68D}" type="slidenum">
              <a:rPr lang="es-ES" altLang="en-US" smtClean="0">
                <a:solidFill>
                  <a:srgbClr val="000000"/>
                </a:solidFill>
              </a:rPr>
              <a:pPr>
                <a:spcBef>
                  <a:spcPct val="0"/>
                </a:spcBef>
              </a:pPr>
              <a:t>16</a:t>
            </a:fld>
            <a:endParaRPr lang="es-ES" altLang="en-US" smtClean="0">
              <a:solidFill>
                <a:srgbClr val="000000"/>
              </a:solidFill>
            </a:endParaRPr>
          </a:p>
        </p:txBody>
      </p:sp>
      <p:sp>
        <p:nvSpPr>
          <p:cNvPr id="30723" name="Rectangle 1"/>
          <p:cNvSpPr>
            <a:spLocks noGrp="1" noRot="1" noChangeAspect="1" noChangeArrowheads="1" noTextEdit="1"/>
          </p:cNvSpPr>
          <p:nvPr>
            <p:ph type="sldImg"/>
          </p:nvPr>
        </p:nvSpPr>
        <p:spPr>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4" name="Rectangle 2"/>
          <p:cNvSpPr>
            <a:spLocks noGrp="1" noChangeArrowheads="1"/>
          </p:cNvSpPr>
          <p:nvPr>
            <p:ph type="body" idx="1"/>
          </p:nvPr>
        </p:nvSpPr>
        <p:spPr>
          <a:xfrm>
            <a:off x="914400" y="4343400"/>
            <a:ext cx="50276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extLst>
      <p:ext uri="{BB962C8B-B14F-4D97-AF65-F5344CB8AC3E}">
        <p14:creationId xmlns:p14="http://schemas.microsoft.com/office/powerpoint/2010/main" val="4730932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9"/>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pPr>
            <a:fld id="{D9B2193A-3471-4E61-A828-B44C4B494B5D}" type="slidenum">
              <a:rPr lang="es-ES" altLang="en-US" smtClean="0">
                <a:solidFill>
                  <a:srgbClr val="000000"/>
                </a:solidFill>
              </a:rPr>
              <a:pPr>
                <a:spcBef>
                  <a:spcPct val="0"/>
                </a:spcBef>
              </a:pPr>
              <a:t>17</a:t>
            </a:fld>
            <a:endParaRPr lang="es-ES" altLang="en-US" smtClean="0">
              <a:solidFill>
                <a:srgbClr val="000000"/>
              </a:solidFill>
            </a:endParaRPr>
          </a:p>
        </p:txBody>
      </p:sp>
      <p:sp>
        <p:nvSpPr>
          <p:cNvPr id="32771" name="Rectangle 1"/>
          <p:cNvSpPr>
            <a:spLocks noGrp="1" noRot="1" noChangeAspect="1" noChangeArrowheads="1" noTextEdit="1"/>
          </p:cNvSpPr>
          <p:nvPr>
            <p:ph type="sldImg"/>
          </p:nvPr>
        </p:nvSpPr>
        <p:spPr>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2" name="Rectangle 2"/>
          <p:cNvSpPr>
            <a:spLocks noGrp="1" noChangeArrowheads="1"/>
          </p:cNvSpPr>
          <p:nvPr>
            <p:ph type="body" idx="1"/>
          </p:nvPr>
        </p:nvSpPr>
        <p:spPr>
          <a:xfrm>
            <a:off x="914400" y="4343400"/>
            <a:ext cx="50276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11167248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9"/>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pPr>
            <a:fld id="{AC92B369-760D-40DD-BB5B-9AF35F8C16EE}" type="slidenum">
              <a:rPr lang="es-ES" altLang="en-US" smtClean="0">
                <a:solidFill>
                  <a:srgbClr val="000000"/>
                </a:solidFill>
              </a:rPr>
              <a:pPr>
                <a:spcBef>
                  <a:spcPct val="0"/>
                </a:spcBef>
              </a:pPr>
              <a:t>18</a:t>
            </a:fld>
            <a:endParaRPr lang="es-ES" altLang="en-US" smtClean="0">
              <a:solidFill>
                <a:srgbClr val="000000"/>
              </a:solidFill>
            </a:endParaRPr>
          </a:p>
        </p:txBody>
      </p:sp>
      <p:sp>
        <p:nvSpPr>
          <p:cNvPr id="34819" name="Rectangle 1"/>
          <p:cNvSpPr>
            <a:spLocks noGrp="1" noRot="1" noChangeAspect="1" noChangeArrowheads="1" noTextEdit="1"/>
          </p:cNvSpPr>
          <p:nvPr>
            <p:ph type="sldImg"/>
          </p:nvPr>
        </p:nvSpPr>
        <p:spPr>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20" name="Rectangle 2"/>
          <p:cNvSpPr>
            <a:spLocks noGrp="1" noChangeArrowheads="1"/>
          </p:cNvSpPr>
          <p:nvPr>
            <p:ph type="body" idx="1"/>
          </p:nvPr>
        </p:nvSpPr>
        <p:spPr>
          <a:xfrm>
            <a:off x="914400" y="4343400"/>
            <a:ext cx="50276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1711426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Marcador de imagen de diapositiva 1"/>
          <p:cNvSpPr>
            <a:spLocks noGrp="1" noRot="1" noChangeAspect="1" noTextEdit="1"/>
          </p:cNvSpPr>
          <p:nvPr>
            <p:ph type="sldImg"/>
          </p:nvPr>
        </p:nvSpPr>
        <p:spPr>
          <a:ln/>
        </p:spPr>
      </p:sp>
      <p:sp>
        <p:nvSpPr>
          <p:cNvPr id="3" name="Marcador de notas 2"/>
          <p:cNvSpPr>
            <a:spLocks noGrp="1"/>
          </p:cNvSpPr>
          <p:nvPr>
            <p:ph type="body" idx="1"/>
          </p:nvPr>
        </p:nvSpPr>
        <p:spPr/>
        <p:txBody>
          <a:bodyPr/>
          <a:lstStyle/>
          <a:p>
            <a:pPr algn="just" eaLnBrk="1" hangingPunct="1">
              <a:lnSpc>
                <a:spcPct val="150000"/>
              </a:lnSpc>
              <a:spcBef>
                <a:spcPct val="0"/>
              </a:spcBef>
              <a:defRPr/>
            </a:pPr>
            <a:r>
              <a:rPr lang="es-ES" b="1" dirty="0" smtClean="0">
                <a:solidFill>
                  <a:srgbClr val="FF0000"/>
                </a:solidFill>
                <a:latin typeface="Arial" panose="020B0604020202020204" pitchFamily="34" charset="0"/>
              </a:rPr>
              <a:t>Ramas de la Estadística</a:t>
            </a:r>
            <a:r>
              <a:rPr lang="es-ES" dirty="0" smtClean="0">
                <a:solidFill>
                  <a:srgbClr val="FF0000"/>
                </a:solidFill>
                <a:latin typeface="Arial" panose="020B0604020202020204" pitchFamily="34" charset="0"/>
              </a:rPr>
              <a:t>.</a:t>
            </a:r>
          </a:p>
          <a:p>
            <a:pPr algn="just" eaLnBrk="1" hangingPunct="1">
              <a:lnSpc>
                <a:spcPct val="150000"/>
              </a:lnSpc>
              <a:spcBef>
                <a:spcPct val="0"/>
              </a:spcBef>
              <a:defRPr/>
            </a:pPr>
            <a:endParaRPr lang="es-ES" dirty="0" smtClean="0">
              <a:solidFill>
                <a:srgbClr val="FF0000"/>
              </a:solidFill>
              <a:latin typeface="Arial" panose="020B0604020202020204" pitchFamily="34" charset="0"/>
            </a:endParaRPr>
          </a:p>
          <a:p>
            <a:pPr algn="just" eaLnBrk="1" hangingPunct="1">
              <a:lnSpc>
                <a:spcPct val="150000"/>
              </a:lnSpc>
              <a:spcBef>
                <a:spcPct val="0"/>
              </a:spcBef>
              <a:defRPr/>
            </a:pPr>
            <a:r>
              <a:rPr lang="es-ES" dirty="0" smtClean="0">
                <a:solidFill>
                  <a:srgbClr val="FF0000"/>
                </a:solidFill>
                <a:latin typeface="Arial" panose="020B0604020202020204" pitchFamily="34" charset="0"/>
              </a:rPr>
              <a:t>Estadística  Descriptiva:  </a:t>
            </a:r>
            <a:r>
              <a:rPr lang="es-ES" dirty="0" smtClean="0">
                <a:solidFill>
                  <a:srgbClr val="333300"/>
                </a:solidFill>
                <a:latin typeface="Arial" panose="020B0604020202020204" pitchFamily="34" charset="0"/>
              </a:rPr>
              <a:t>Conjunto de procedimientos estadísticos dedicados a la elaboración primaria de los datos. (Resumen y presentación de la información).</a:t>
            </a:r>
          </a:p>
          <a:p>
            <a:pPr algn="just" eaLnBrk="1" hangingPunct="1">
              <a:lnSpc>
                <a:spcPct val="150000"/>
              </a:lnSpc>
              <a:spcBef>
                <a:spcPct val="0"/>
              </a:spcBef>
              <a:defRPr/>
            </a:pPr>
            <a:r>
              <a:rPr lang="es-ES" dirty="0" smtClean="0">
                <a:solidFill>
                  <a:srgbClr val="333300"/>
                </a:solidFill>
                <a:latin typeface="Arial" panose="020B0604020202020204" pitchFamily="34" charset="0"/>
              </a:rPr>
              <a:t>Estadística Inferencial: Técnicas especializadas que permiten  inferir conclusiones acerca de una población partiendo del estudio de una muestra  representativa de la misma.</a:t>
            </a:r>
          </a:p>
          <a:p>
            <a:pPr algn="just" eaLnBrk="1" hangingPunct="1">
              <a:lnSpc>
                <a:spcPct val="150000"/>
              </a:lnSpc>
              <a:spcBef>
                <a:spcPct val="0"/>
              </a:spcBef>
              <a:defRPr/>
            </a:pPr>
            <a:r>
              <a:rPr lang="es-ES" dirty="0" smtClean="0">
                <a:latin typeface="Arial" panose="020B0604020202020204" pitchFamily="34" charset="0"/>
              </a:rPr>
              <a:t>El Método Estadístico no es más que el Método Científico aplicado a una ciencia en particular, la Estadística.  Está dirigido a:</a:t>
            </a:r>
          </a:p>
          <a:p>
            <a:pPr algn="just" eaLnBrk="1" hangingPunct="1">
              <a:lnSpc>
                <a:spcPct val="150000"/>
              </a:lnSpc>
              <a:spcBef>
                <a:spcPct val="0"/>
              </a:spcBef>
              <a:buClr>
                <a:srgbClr val="3333CC"/>
              </a:buClr>
              <a:buFont typeface="Wingdings" panose="05000000000000000000" pitchFamily="2" charset="2"/>
              <a:buChar char=""/>
              <a:defRPr/>
            </a:pPr>
            <a:r>
              <a:rPr lang="es-ES" dirty="0" smtClean="0">
                <a:latin typeface="Arial" panose="020B0604020202020204" pitchFamily="34" charset="0"/>
              </a:rPr>
              <a:t>Obtener información y organizarla, resumirla y presentarla en una forma adecuada.</a:t>
            </a:r>
          </a:p>
          <a:p>
            <a:pPr algn="just" eaLnBrk="1" hangingPunct="1">
              <a:lnSpc>
                <a:spcPct val="150000"/>
              </a:lnSpc>
              <a:spcBef>
                <a:spcPct val="0"/>
              </a:spcBef>
              <a:buClr>
                <a:srgbClr val="3333CC"/>
              </a:buClr>
              <a:buFont typeface="Wingdings" panose="05000000000000000000" pitchFamily="2" charset="2"/>
              <a:buChar char=""/>
              <a:defRPr/>
            </a:pPr>
            <a:r>
              <a:rPr lang="es-ES" dirty="0" smtClean="0">
                <a:latin typeface="Arial" panose="020B0604020202020204" pitchFamily="34" charset="0"/>
              </a:rPr>
              <a:t>Analizar e interpretar los resultados.</a:t>
            </a:r>
          </a:p>
          <a:p>
            <a:pPr algn="just" eaLnBrk="1" hangingPunct="1">
              <a:lnSpc>
                <a:spcPct val="150000"/>
              </a:lnSpc>
              <a:spcBef>
                <a:spcPct val="0"/>
              </a:spcBef>
              <a:buClr>
                <a:srgbClr val="3333CC"/>
              </a:buClr>
              <a:buFont typeface="Wingdings" panose="05000000000000000000" pitchFamily="2" charset="2"/>
              <a:buChar char=""/>
              <a:defRPr/>
            </a:pPr>
            <a:endParaRPr lang="es-ES" dirty="0" smtClean="0">
              <a:latin typeface="Arial" panose="020B0604020202020204" pitchFamily="34" charset="0"/>
            </a:endParaRPr>
          </a:p>
          <a:p>
            <a:pPr algn="just" eaLnBrk="1" hangingPunct="1">
              <a:lnSpc>
                <a:spcPct val="150000"/>
              </a:lnSpc>
              <a:spcBef>
                <a:spcPct val="0"/>
              </a:spcBef>
              <a:buClr>
                <a:srgbClr val="3333CC"/>
              </a:buClr>
              <a:buFont typeface="Wingdings" panose="05000000000000000000" pitchFamily="2" charset="2"/>
              <a:buNone/>
              <a:defRPr/>
            </a:pPr>
            <a:r>
              <a:rPr lang="es-ES" dirty="0" smtClean="0">
                <a:latin typeface="Arial" panose="020B0604020202020204" pitchFamily="34" charset="0"/>
              </a:rPr>
              <a:t>Etapas del Método Estadístico:</a:t>
            </a:r>
          </a:p>
          <a:p>
            <a:pPr algn="just" eaLnBrk="1" hangingPunct="1">
              <a:lnSpc>
                <a:spcPct val="150000"/>
              </a:lnSpc>
              <a:spcBef>
                <a:spcPct val="0"/>
              </a:spcBef>
              <a:buClr>
                <a:srgbClr val="3333CC"/>
              </a:buClr>
              <a:buFont typeface="Wingdings" panose="05000000000000000000" pitchFamily="2" charset="2"/>
              <a:buNone/>
              <a:defRPr/>
            </a:pPr>
            <a:endParaRPr lang="es-ES" dirty="0" smtClean="0">
              <a:latin typeface="Arial" panose="020B0604020202020204" pitchFamily="34" charset="0"/>
            </a:endParaRPr>
          </a:p>
          <a:p>
            <a:pPr marL="228600" indent="-228600" algn="just" eaLnBrk="1" hangingPunct="1">
              <a:lnSpc>
                <a:spcPct val="150000"/>
              </a:lnSpc>
              <a:spcBef>
                <a:spcPct val="0"/>
              </a:spcBef>
              <a:buClr>
                <a:srgbClr val="3333CC"/>
              </a:buClr>
              <a:buFont typeface="+mj-lt"/>
              <a:buAutoNum type="arabicParenR"/>
              <a:defRPr/>
            </a:pPr>
            <a:r>
              <a:rPr lang="es-ES" dirty="0" smtClean="0">
                <a:latin typeface="Arial" panose="020B0604020202020204" pitchFamily="34" charset="0"/>
              </a:rPr>
              <a:t>Planificación de la investigación.</a:t>
            </a:r>
          </a:p>
          <a:p>
            <a:pPr marL="228600" indent="-228600" algn="just" eaLnBrk="1" hangingPunct="1">
              <a:lnSpc>
                <a:spcPct val="150000"/>
              </a:lnSpc>
              <a:spcBef>
                <a:spcPct val="0"/>
              </a:spcBef>
              <a:buClr>
                <a:srgbClr val="3333CC"/>
              </a:buClr>
              <a:buFont typeface="+mj-lt"/>
              <a:buAutoNum type="arabicParenR"/>
              <a:defRPr/>
            </a:pPr>
            <a:r>
              <a:rPr lang="es-ES" dirty="0" smtClean="0">
                <a:latin typeface="Arial" panose="020B0604020202020204" pitchFamily="34" charset="0"/>
              </a:rPr>
              <a:t>Recolección de la información.</a:t>
            </a:r>
          </a:p>
          <a:p>
            <a:pPr marL="228600" indent="-228600" algn="just" eaLnBrk="1" hangingPunct="1">
              <a:lnSpc>
                <a:spcPct val="150000"/>
              </a:lnSpc>
              <a:spcBef>
                <a:spcPct val="0"/>
              </a:spcBef>
              <a:buClr>
                <a:srgbClr val="3333CC"/>
              </a:buClr>
              <a:buFont typeface="+mj-lt"/>
              <a:buAutoNum type="arabicParenR"/>
              <a:defRPr/>
            </a:pPr>
            <a:r>
              <a:rPr lang="es-ES" dirty="0" smtClean="0">
                <a:latin typeface="Arial" panose="020B0604020202020204" pitchFamily="34" charset="0"/>
              </a:rPr>
              <a:t>Elaboración de los datos recogidos.</a:t>
            </a:r>
          </a:p>
          <a:p>
            <a:pPr marL="228600" indent="-228600" algn="just" eaLnBrk="1" hangingPunct="1">
              <a:lnSpc>
                <a:spcPct val="150000"/>
              </a:lnSpc>
              <a:spcBef>
                <a:spcPct val="0"/>
              </a:spcBef>
              <a:buClr>
                <a:srgbClr val="3333CC"/>
              </a:buClr>
              <a:buFont typeface="+mj-lt"/>
              <a:buAutoNum type="arabicParenR"/>
              <a:defRPr/>
            </a:pPr>
            <a:r>
              <a:rPr lang="es-ES" dirty="0" smtClean="0">
                <a:latin typeface="Arial" panose="020B0604020202020204" pitchFamily="34" charset="0"/>
              </a:rPr>
              <a:t>Análisis e interpretación</a:t>
            </a:r>
          </a:p>
          <a:p>
            <a:pPr algn="just" eaLnBrk="1" hangingPunct="1">
              <a:lnSpc>
                <a:spcPct val="150000"/>
              </a:lnSpc>
              <a:spcBef>
                <a:spcPct val="0"/>
              </a:spcBef>
              <a:buFont typeface="+mj-lt"/>
              <a:buNone/>
              <a:defRPr/>
            </a:pPr>
            <a:endParaRPr lang="es-ES" dirty="0" smtClean="0">
              <a:solidFill>
                <a:srgbClr val="333300"/>
              </a:solidFill>
              <a:latin typeface="Arial" panose="020B0604020202020204" pitchFamily="34" charset="0"/>
            </a:endParaRPr>
          </a:p>
          <a:p>
            <a:pPr marL="228600" indent="-228600" algn="just" eaLnBrk="1" hangingPunct="1">
              <a:lnSpc>
                <a:spcPct val="150000"/>
              </a:lnSpc>
              <a:spcBef>
                <a:spcPct val="0"/>
              </a:spcBef>
              <a:buFont typeface="+mj-lt"/>
              <a:buAutoNum type="arabicParenR"/>
              <a:defRPr/>
            </a:pPr>
            <a:endParaRPr lang="es-ES" dirty="0" smtClean="0">
              <a:solidFill>
                <a:srgbClr val="333300"/>
              </a:solidFill>
              <a:latin typeface="Arial" panose="020B0604020202020204" pitchFamily="34" charset="0"/>
            </a:endParaRPr>
          </a:p>
          <a:p>
            <a:pPr marL="228600" indent="-228600" algn="just" eaLnBrk="1" hangingPunct="1">
              <a:lnSpc>
                <a:spcPct val="150000"/>
              </a:lnSpc>
              <a:spcBef>
                <a:spcPct val="0"/>
              </a:spcBef>
              <a:buFont typeface="+mj-lt"/>
              <a:buAutoNum type="arabicParenR"/>
              <a:defRPr/>
            </a:pPr>
            <a:endParaRPr lang="es-ES" dirty="0" smtClean="0">
              <a:solidFill>
                <a:srgbClr val="333300"/>
              </a:solidFill>
              <a:latin typeface="Arial" panose="020B0604020202020204" pitchFamily="34" charset="0"/>
            </a:endParaRPr>
          </a:p>
          <a:p>
            <a:pPr>
              <a:defRPr/>
            </a:pPr>
            <a:endParaRPr lang="es-ES" dirty="0"/>
          </a:p>
        </p:txBody>
      </p:sp>
      <p:sp>
        <p:nvSpPr>
          <p:cNvPr id="16388" name="Marcador de número de diapositiva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fld id="{B508CCAF-1605-4274-A442-B97512A75527}" type="slidenum">
              <a:rPr lang="es-ES" altLang="en-US" sz="1200" smtClean="0"/>
              <a:pPr/>
              <a:t>19</a:t>
            </a:fld>
            <a:endParaRPr lang="es-ES" altLang="en-US" sz="1200" smtClean="0"/>
          </a:p>
        </p:txBody>
      </p:sp>
    </p:spTree>
    <p:extLst>
      <p:ext uri="{BB962C8B-B14F-4D97-AF65-F5344CB8AC3E}">
        <p14:creationId xmlns:p14="http://schemas.microsoft.com/office/powerpoint/2010/main" val="4337920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a:defRPr/>
            </a:pPr>
            <a:fld id="{8728EEAC-1348-48A9-92AC-AB8DB748D92E}" type="slidenum">
              <a:rPr lang="es-ES" smtClean="0"/>
              <a:pPr>
                <a:defRPr/>
              </a:pPr>
              <a:t>20</a:t>
            </a:fld>
            <a:endParaRPr lang="es-ES"/>
          </a:p>
        </p:txBody>
      </p:sp>
    </p:spTree>
    <p:extLst>
      <p:ext uri="{BB962C8B-B14F-4D97-AF65-F5344CB8AC3E}">
        <p14:creationId xmlns:p14="http://schemas.microsoft.com/office/powerpoint/2010/main" val="21778233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a:defRPr/>
            </a:pPr>
            <a:fld id="{8728EEAC-1348-48A9-92AC-AB8DB748D92E}" type="slidenum">
              <a:rPr lang="es-ES" smtClean="0"/>
              <a:pPr>
                <a:defRPr/>
              </a:pPr>
              <a:t>21</a:t>
            </a:fld>
            <a:endParaRPr lang="es-ES"/>
          </a:p>
        </p:txBody>
      </p:sp>
    </p:spTree>
    <p:extLst>
      <p:ext uri="{BB962C8B-B14F-4D97-AF65-F5344CB8AC3E}">
        <p14:creationId xmlns:p14="http://schemas.microsoft.com/office/powerpoint/2010/main" val="2427613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a:defRPr/>
            </a:pPr>
            <a:fld id="{8728EEAC-1348-48A9-92AC-AB8DB748D92E}" type="slidenum">
              <a:rPr lang="es-ES" smtClean="0"/>
              <a:pPr>
                <a:defRPr/>
              </a:pPr>
              <a:t>2</a:t>
            </a:fld>
            <a:endParaRPr lang="es-ES"/>
          </a:p>
        </p:txBody>
      </p:sp>
    </p:spTree>
    <p:extLst>
      <p:ext uri="{BB962C8B-B14F-4D97-AF65-F5344CB8AC3E}">
        <p14:creationId xmlns:p14="http://schemas.microsoft.com/office/powerpoint/2010/main" val="4103768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16DAB72-3291-4937-8B66-3297887990C1}" type="slidenum">
              <a:rPr lang="es-ES" altLang="en-US" smtClean="0"/>
              <a:pPr>
                <a:spcBef>
                  <a:spcPct val="0"/>
                </a:spcBef>
              </a:pPr>
              <a:t>3</a:t>
            </a:fld>
            <a:endParaRPr lang="es-ES" alt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altLang="en-US" smtClean="0"/>
          </a:p>
        </p:txBody>
      </p:sp>
    </p:spTree>
    <p:extLst>
      <p:ext uri="{BB962C8B-B14F-4D97-AF65-F5344CB8AC3E}">
        <p14:creationId xmlns:p14="http://schemas.microsoft.com/office/powerpoint/2010/main" val="1922767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Marcador de imagen de diapositiva"/>
          <p:cNvSpPr>
            <a:spLocks noGrp="1" noRot="1" noChangeAspect="1" noTextEdit="1"/>
          </p:cNvSpPr>
          <p:nvPr>
            <p:ph type="sldImg"/>
          </p:nvPr>
        </p:nvSpPr>
        <p:spPr>
          <a:ln/>
        </p:spPr>
      </p:sp>
      <p:sp>
        <p:nvSpPr>
          <p:cNvPr id="1126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ES" altLang="en-US" dirty="0" smtClean="0">
                <a:latin typeface="Arial" panose="020B0604020202020204" pitchFamily="34" charset="0"/>
              </a:rPr>
              <a:t>La Estadística es la ciencia encargada de suministrar las diferentes técnicas para la recolección, elaboración, análisis e interpretación de los datos de una investigación</a:t>
            </a:r>
          </a:p>
          <a:p>
            <a:endParaRPr lang="es-ES" altLang="en-US" dirty="0" smtClean="0"/>
          </a:p>
        </p:txBody>
      </p:sp>
      <p:sp>
        <p:nvSpPr>
          <p:cNvPr id="11268"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00EC7F3-943B-4A1F-B9DE-7301543000D8}" type="slidenum">
              <a:rPr lang="es-ES" altLang="en-US" smtClean="0"/>
              <a:pPr>
                <a:spcBef>
                  <a:spcPct val="0"/>
                </a:spcBef>
              </a:pPr>
              <a:t>4</a:t>
            </a:fld>
            <a:endParaRPr lang="es-ES" altLang="en-US" smtClean="0"/>
          </a:p>
        </p:txBody>
      </p:sp>
    </p:spTree>
    <p:extLst>
      <p:ext uri="{BB962C8B-B14F-4D97-AF65-F5344CB8AC3E}">
        <p14:creationId xmlns:p14="http://schemas.microsoft.com/office/powerpoint/2010/main" val="3859438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9"/>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pPr>
            <a:fld id="{3140A6AF-5EA0-40B4-9D97-5D8BBC034219}" type="slidenum">
              <a:rPr lang="es-ES" altLang="en-US" smtClean="0">
                <a:solidFill>
                  <a:srgbClr val="000000"/>
                </a:solidFill>
              </a:rPr>
              <a:pPr>
                <a:spcBef>
                  <a:spcPct val="0"/>
                </a:spcBef>
              </a:pPr>
              <a:t>5</a:t>
            </a:fld>
            <a:endParaRPr lang="es-ES" altLang="en-US" smtClean="0">
              <a:solidFill>
                <a:srgbClr val="000000"/>
              </a:solidFill>
            </a:endParaRPr>
          </a:p>
        </p:txBody>
      </p:sp>
      <p:sp>
        <p:nvSpPr>
          <p:cNvPr id="13315" name="Text Box 1"/>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lgn="r" eaLnBrk="1" hangingPunct="1">
              <a:spcBef>
                <a:spcPct val="0"/>
              </a:spcBef>
            </a:pPr>
            <a:fld id="{6ED70D6A-5A0E-46C9-B7F7-DA8EDE695BAD}" type="slidenum">
              <a:rPr lang="es-ES" altLang="en-US">
                <a:solidFill>
                  <a:srgbClr val="000000"/>
                </a:solidFill>
              </a:rPr>
              <a:pPr algn="r" eaLnBrk="1" hangingPunct="1">
                <a:spcBef>
                  <a:spcPct val="0"/>
                </a:spcBef>
              </a:pPr>
              <a:t>5</a:t>
            </a:fld>
            <a:endParaRPr lang="es-ES" altLang="en-US">
              <a:solidFill>
                <a:srgbClr val="000000"/>
              </a:solidFill>
            </a:endParaRPr>
          </a:p>
        </p:txBody>
      </p:sp>
      <p:sp>
        <p:nvSpPr>
          <p:cNvPr id="13316" name="Rectangle 2"/>
          <p:cNvSpPr>
            <a:spLocks noGrp="1" noRot="1" noChangeAspect="1" noChangeArrowheads="1" noTextEdit="1"/>
          </p:cNvSpPr>
          <p:nvPr>
            <p:ph type="sldImg"/>
          </p:nvPr>
        </p:nvSpPr>
        <p:spPr>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31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PT" altLang="en-US" smtClean="0">
              <a:ea typeface="DejaVu Sans" pitchFamily="34" charset="0"/>
              <a:cs typeface="DejaVu Sans" pitchFamily="34" charset="0"/>
            </a:endParaRPr>
          </a:p>
        </p:txBody>
      </p:sp>
    </p:spTree>
    <p:extLst>
      <p:ext uri="{BB962C8B-B14F-4D97-AF65-F5344CB8AC3E}">
        <p14:creationId xmlns:p14="http://schemas.microsoft.com/office/powerpoint/2010/main" val="1088653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1CE8CB-F71C-4B57-8D27-4E81487A1396}" type="slidenum">
              <a:rPr lang="es-ES"/>
              <a:pPr/>
              <a:t>7</a:t>
            </a:fld>
            <a:endParaRPr lang="es-ES"/>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pt-PT"/>
          </a:p>
        </p:txBody>
      </p:sp>
    </p:spTree>
    <p:extLst>
      <p:ext uri="{BB962C8B-B14F-4D97-AF65-F5344CB8AC3E}">
        <p14:creationId xmlns:p14="http://schemas.microsoft.com/office/powerpoint/2010/main" val="2620475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D62AFEC-B58B-4276-9C40-188A7969A147}" type="slidenum">
              <a:rPr lang="es-ES" altLang="en-US" smtClean="0"/>
              <a:pPr>
                <a:spcBef>
                  <a:spcPct val="0"/>
                </a:spcBef>
              </a:pPr>
              <a:t>8</a:t>
            </a:fld>
            <a:endParaRPr lang="es-ES" alt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altLang="en-US" smtClean="0"/>
          </a:p>
        </p:txBody>
      </p:sp>
    </p:spTree>
    <p:extLst>
      <p:ext uri="{BB962C8B-B14F-4D97-AF65-F5344CB8AC3E}">
        <p14:creationId xmlns:p14="http://schemas.microsoft.com/office/powerpoint/2010/main" val="617729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1CC0BF-D957-4019-944B-B99DB2F22041}" type="slidenum">
              <a:rPr lang="es-ES"/>
              <a:pPr/>
              <a:t>9</a:t>
            </a:fld>
            <a:endParaRPr lang="es-ES"/>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pt-PT"/>
          </a:p>
        </p:txBody>
      </p:sp>
    </p:spTree>
    <p:extLst>
      <p:ext uri="{BB962C8B-B14F-4D97-AF65-F5344CB8AC3E}">
        <p14:creationId xmlns:p14="http://schemas.microsoft.com/office/powerpoint/2010/main" val="10889359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buClr>
                <a:schemeClr val="accent2"/>
              </a:buClr>
              <a:buFont typeface="Wingdings" panose="05000000000000000000" pitchFamily="2" charset="2"/>
              <a:buNone/>
            </a:pPr>
            <a:r>
              <a:rPr lang="es-MX" sz="1200" u="none" dirty="0" smtClean="0">
                <a:latin typeface="Arial" panose="020B0604020202020204" pitchFamily="34" charset="0"/>
                <a:ea typeface="SimSun" panose="02010600030101010101" pitchFamily="2" charset="-122"/>
                <a:cs typeface="Arial" panose="020B0604020202020204" pitchFamily="34" charset="0"/>
              </a:rPr>
              <a:t>La observación:</a:t>
            </a:r>
            <a:r>
              <a:rPr lang="es-MX" sz="1200" u="none" baseline="0" dirty="0" smtClean="0">
                <a:latin typeface="Arial" panose="020B0604020202020204" pitchFamily="34" charset="0"/>
                <a:ea typeface="SimSun" panose="02010600030101010101" pitchFamily="2" charset="-122"/>
                <a:cs typeface="Arial" panose="020B0604020202020204" pitchFamily="34" charset="0"/>
              </a:rPr>
              <a:t> c</a:t>
            </a:r>
            <a:r>
              <a:rPr lang="es-MX" sz="1200" u="none" dirty="0" smtClean="0">
                <a:latin typeface="Arial" panose="020B0604020202020204" pitchFamily="34" charset="0"/>
                <a:ea typeface="SimSun" panose="02010600030101010101" pitchFamily="2" charset="-122"/>
                <a:cs typeface="Arial" panose="020B0604020202020204" pitchFamily="34" charset="0"/>
              </a:rPr>
              <a:t>omo técnica nos permite obtener datos directamente del fenómeno y objeto estudiado.</a:t>
            </a:r>
          </a:p>
          <a:p>
            <a:pPr>
              <a:lnSpc>
                <a:spcPct val="130000"/>
              </a:lnSpc>
              <a:buClr>
                <a:schemeClr val="accent2"/>
              </a:buClr>
              <a:buFont typeface="Wingdings" panose="05000000000000000000" pitchFamily="2" charset="2"/>
              <a:buChar char="§"/>
            </a:pPr>
            <a:r>
              <a:rPr lang="es-ES" sz="1200" u="none" dirty="0" smtClean="0">
                <a:latin typeface="Arial" panose="020B0604020202020204" pitchFamily="34" charset="0"/>
              </a:rPr>
              <a:t>No es conveniente cuando se estudian grandes masas humanas.</a:t>
            </a:r>
          </a:p>
          <a:p>
            <a:pPr>
              <a:lnSpc>
                <a:spcPct val="130000"/>
              </a:lnSpc>
              <a:buClr>
                <a:schemeClr val="accent2"/>
              </a:buClr>
              <a:buFont typeface="Wingdings" panose="05000000000000000000" pitchFamily="2" charset="2"/>
              <a:buChar char="§"/>
            </a:pPr>
            <a:r>
              <a:rPr lang="es-ES" sz="1200" u="none" dirty="0" smtClean="0">
                <a:latin typeface="Arial" panose="020B0604020202020204" pitchFamily="34" charset="0"/>
              </a:rPr>
              <a:t> No puede aplicarse cuando se trata de investigar las manifestaciones subjetivas de los individuos, su comportamiento pasado o sus actitudes futuras.</a:t>
            </a:r>
          </a:p>
          <a:p>
            <a:pPr>
              <a:lnSpc>
                <a:spcPct val="130000"/>
              </a:lnSpc>
              <a:buClr>
                <a:schemeClr val="accent2"/>
              </a:buClr>
              <a:buFont typeface="Wingdings" panose="05000000000000000000" pitchFamily="2" charset="2"/>
              <a:buNone/>
            </a:pPr>
            <a:r>
              <a:rPr lang="es-ES" sz="1200" u="none" dirty="0" smtClean="0">
                <a:latin typeface="Arial" panose="020B0604020202020204" pitchFamily="34" charset="0"/>
              </a:rPr>
              <a:t>El</a:t>
            </a:r>
            <a:r>
              <a:rPr lang="es-ES" sz="1200" u="none" baseline="0" dirty="0" smtClean="0">
                <a:latin typeface="Arial" panose="020B0604020202020204" pitchFamily="34" charset="0"/>
              </a:rPr>
              <a:t> interrogatorio:</a:t>
            </a:r>
          </a:p>
          <a:p>
            <a:pPr eaLnBrk="0" hangingPunct="0">
              <a:spcBef>
                <a:spcPct val="50000"/>
              </a:spcBef>
            </a:pPr>
            <a:r>
              <a:rPr lang="es-MX" sz="1200" u="none" dirty="0" smtClean="0">
                <a:latin typeface="Arial" panose="020B0604020202020204" pitchFamily="34" charset="0"/>
              </a:rPr>
              <a:t>Se hace por medio de entrevistas, puede completarse con la observación directa.</a:t>
            </a:r>
            <a:endParaRPr lang="es-ES" sz="1200" u="none" dirty="0" smtClean="0">
              <a:latin typeface="Arial" panose="020B0604020202020204" pitchFamily="34" charset="0"/>
            </a:endParaRPr>
          </a:p>
          <a:p>
            <a:pPr eaLnBrk="0" hangingPunct="0">
              <a:spcBef>
                <a:spcPct val="50000"/>
              </a:spcBef>
            </a:pPr>
            <a:r>
              <a:rPr lang="es-MX" sz="1200" u="none" dirty="0" smtClean="0">
                <a:latin typeface="Arial" panose="020B0604020202020204" pitchFamily="34" charset="0"/>
              </a:rPr>
              <a:t>Se hace por medio de cuestionario a llenar por el interrogado. (indirecto)</a:t>
            </a:r>
            <a:endParaRPr lang="es-ES" sz="1200" u="none" dirty="0" smtClean="0">
              <a:latin typeface="Arial" panose="020B0604020202020204" pitchFamily="34" charset="0"/>
            </a:endParaRPr>
          </a:p>
          <a:p>
            <a:pPr>
              <a:lnSpc>
                <a:spcPct val="130000"/>
              </a:lnSpc>
              <a:buClr>
                <a:schemeClr val="accent2"/>
              </a:buClr>
              <a:buFont typeface="Wingdings" panose="05000000000000000000" pitchFamily="2" charset="2"/>
              <a:buNone/>
            </a:pPr>
            <a:endParaRPr lang="es-ES" sz="1200" u="none" dirty="0" smtClean="0">
              <a:latin typeface="Arial" panose="020B0604020202020204" pitchFamily="34" charset="0"/>
            </a:endParaRPr>
          </a:p>
          <a:p>
            <a:pPr>
              <a:lnSpc>
                <a:spcPct val="130000"/>
              </a:lnSpc>
              <a:buClr>
                <a:schemeClr val="accent2"/>
              </a:buClr>
              <a:buFont typeface="Wingdings" panose="05000000000000000000" pitchFamily="2" charset="2"/>
              <a:buNone/>
            </a:pPr>
            <a:r>
              <a:rPr lang="es-ES" sz="1200" b="1" u="none" dirty="0" smtClean="0">
                <a:latin typeface="Arial" panose="020B0604020202020204" pitchFamily="34" charset="0"/>
              </a:rPr>
              <a:t>Métodos para recolectar información según frecuencia</a:t>
            </a:r>
            <a:r>
              <a:rPr lang="es-ES" sz="1200" u="none" dirty="0" smtClean="0">
                <a:latin typeface="Arial" panose="020B0604020202020204" pitchFamily="34" charset="0"/>
              </a:rPr>
              <a:t>:</a:t>
            </a:r>
          </a:p>
          <a:p>
            <a:pPr>
              <a:buFontTx/>
              <a:buChar char="•"/>
            </a:pPr>
            <a:r>
              <a:rPr lang="es-MX" sz="1200" b="1" u="none" dirty="0" smtClean="0">
                <a:solidFill>
                  <a:srgbClr val="CC3300"/>
                </a:solidFill>
                <a:latin typeface="Arial" panose="020B0604020202020204" pitchFamily="34" charset="0"/>
              </a:rPr>
              <a:t>Encuesta.</a:t>
            </a:r>
            <a:r>
              <a:rPr lang="es-MX" sz="1200" u="none" dirty="0" smtClean="0">
                <a:latin typeface="Arial" panose="020B0604020202020204" pitchFamily="34" charset="0"/>
              </a:rPr>
              <a:t> ------------ Método  ocasional</a:t>
            </a:r>
          </a:p>
          <a:p>
            <a:pPr algn="just"/>
            <a:r>
              <a:rPr lang="es-MX" sz="1200" u="none" dirty="0" smtClean="0">
                <a:latin typeface="Arial" panose="020B0604020202020204" pitchFamily="34" charset="0"/>
              </a:rPr>
              <a:t>Se efectúa con un propósito específico y tiene alcance restringido (en un sector de la población).</a:t>
            </a:r>
          </a:p>
          <a:p>
            <a:pPr algn="just"/>
            <a:r>
              <a:rPr lang="es-MX" sz="1200" b="1" u="none" dirty="0" smtClean="0">
                <a:solidFill>
                  <a:srgbClr val="CC3300"/>
                </a:solidFill>
                <a:latin typeface="Arial" panose="020B0604020202020204" pitchFamily="34" charset="0"/>
              </a:rPr>
              <a:t>Ejemplo:</a:t>
            </a:r>
            <a:r>
              <a:rPr lang="es-MX" sz="1200" u="none" dirty="0" smtClean="0">
                <a:latin typeface="Arial" panose="020B0604020202020204" pitchFamily="34" charset="0"/>
              </a:rPr>
              <a:t> Las encuestas de  prevalencia de asma, de  Mortalidad Perinatal, de Fecundidad, etc.</a:t>
            </a:r>
            <a:endParaRPr lang="es-ES" sz="1200" u="none" dirty="0" smtClean="0">
              <a:latin typeface="Arial" panose="020B0604020202020204" pitchFamily="34" charset="0"/>
            </a:endParaRPr>
          </a:p>
          <a:p>
            <a:pPr>
              <a:buFontTx/>
              <a:buNone/>
            </a:pPr>
            <a:endParaRPr lang="es-MX" sz="1200" u="none" dirty="0" smtClean="0">
              <a:latin typeface="Arial" panose="020B0604020202020204" pitchFamily="34" charset="0"/>
            </a:endParaRPr>
          </a:p>
          <a:p>
            <a:pPr>
              <a:buFontTx/>
              <a:buChar char="•"/>
            </a:pPr>
            <a:r>
              <a:rPr lang="es-MX" sz="1200" b="1" u="none" dirty="0" smtClean="0">
                <a:solidFill>
                  <a:srgbClr val="CC3300"/>
                </a:solidFill>
                <a:latin typeface="Arial" panose="020B0604020202020204" pitchFamily="34" charset="0"/>
              </a:rPr>
              <a:t>   Censo.</a:t>
            </a:r>
            <a:r>
              <a:rPr lang="es-MX" sz="1200" u="none" dirty="0" smtClean="0">
                <a:latin typeface="Arial" panose="020B0604020202020204" pitchFamily="34" charset="0"/>
              </a:rPr>
              <a:t> ---------------- Método  periódico</a:t>
            </a:r>
          </a:p>
          <a:p>
            <a:pPr>
              <a:buFontTx/>
              <a:buChar char="•"/>
            </a:pPr>
            <a:endParaRPr lang="es-MX" sz="1200" u="none" dirty="0" smtClean="0">
              <a:latin typeface="Arial" panose="020B0604020202020204" pitchFamily="34" charset="0"/>
            </a:endParaRPr>
          </a:p>
          <a:p>
            <a:pPr algn="just"/>
            <a:r>
              <a:rPr lang="es-MX" sz="1200" u="none" dirty="0" smtClean="0">
                <a:latin typeface="Arial" panose="020B0604020202020204" pitchFamily="34" charset="0"/>
              </a:rPr>
              <a:t>Su finalidad es recoger datos generales de la población. La recogida de la información se hace periódicamente.</a:t>
            </a:r>
          </a:p>
          <a:p>
            <a:pPr algn="just"/>
            <a:r>
              <a:rPr lang="es-MX" sz="1200" b="1" u="none" dirty="0" smtClean="0">
                <a:solidFill>
                  <a:srgbClr val="CC3300"/>
                </a:solidFill>
                <a:latin typeface="Arial" panose="020B0604020202020204" pitchFamily="34" charset="0"/>
              </a:rPr>
              <a:t> Ejemplo:</a:t>
            </a:r>
            <a:r>
              <a:rPr lang="es-MX" sz="1200" u="none" dirty="0" smtClean="0">
                <a:latin typeface="Arial" panose="020B0604020202020204" pitchFamily="34" charset="0"/>
              </a:rPr>
              <a:t> Censo de población hechos en Cuba en  1970 	1981 y 2002.</a:t>
            </a:r>
            <a:endParaRPr lang="es-ES" sz="1200" u="none" dirty="0" smtClean="0">
              <a:latin typeface="Arial" panose="020B0604020202020204" pitchFamily="34" charset="0"/>
            </a:endParaRPr>
          </a:p>
          <a:p>
            <a:pPr>
              <a:buFontTx/>
              <a:buNone/>
            </a:pPr>
            <a:endParaRPr lang="es-MX" sz="1200" u="none" dirty="0" smtClean="0">
              <a:latin typeface="Arial" panose="020B0604020202020204" pitchFamily="34" charset="0"/>
            </a:endParaRPr>
          </a:p>
          <a:p>
            <a:pPr>
              <a:buFontTx/>
              <a:buChar char="•"/>
            </a:pPr>
            <a:r>
              <a:rPr lang="es-MX" sz="1200" b="1" u="none" dirty="0" smtClean="0">
                <a:solidFill>
                  <a:srgbClr val="CC3300"/>
                </a:solidFill>
                <a:latin typeface="Arial" panose="020B0604020202020204" pitchFamily="34" charset="0"/>
              </a:rPr>
              <a:t>   Registro.</a:t>
            </a:r>
            <a:r>
              <a:rPr lang="es-MX" sz="1200" u="none" dirty="0" smtClean="0">
                <a:latin typeface="Arial" panose="020B0604020202020204" pitchFamily="34" charset="0"/>
              </a:rPr>
              <a:t> ------------- Método continuo</a:t>
            </a:r>
            <a:endParaRPr lang="es-ES" altLang="zh-CN" sz="1200" u="none" dirty="0" smtClean="0">
              <a:latin typeface="Arial" panose="020B0604020202020204" pitchFamily="34" charset="0"/>
              <a:ea typeface="SimSun" panose="02010600030101010101" pitchFamily="2" charset="-122"/>
            </a:endParaRPr>
          </a:p>
          <a:p>
            <a:pPr>
              <a:lnSpc>
                <a:spcPct val="130000"/>
              </a:lnSpc>
              <a:buClr>
                <a:schemeClr val="accent2"/>
              </a:buClr>
              <a:buFont typeface="Wingdings" panose="05000000000000000000" pitchFamily="2" charset="2"/>
              <a:buNone/>
            </a:pPr>
            <a:endParaRPr lang="es-ES" sz="1200" u="none" dirty="0" smtClean="0">
              <a:latin typeface="Arial" panose="020B0604020202020204" pitchFamily="34" charset="0"/>
            </a:endParaRPr>
          </a:p>
          <a:p>
            <a:pPr algn="just"/>
            <a:r>
              <a:rPr lang="es-MX" sz="1200" u="none" dirty="0" smtClean="0">
                <a:latin typeface="Arial" panose="020B0604020202020204" pitchFamily="34" charset="0"/>
              </a:rPr>
              <a:t>Se caracteriza porque la información se produce continuamente, es decir a medida que se van sucediendo los hechos, tiene por finalidad obtener datos relativos a un tema concreto.</a:t>
            </a:r>
          </a:p>
          <a:p>
            <a:pPr algn="just"/>
            <a:r>
              <a:rPr lang="es-MX" b="1" u="none" dirty="0" smtClean="0">
                <a:solidFill>
                  <a:srgbClr val="CC3300"/>
                </a:solidFill>
              </a:rPr>
              <a:t> </a:t>
            </a:r>
            <a:r>
              <a:rPr lang="es-MX" sz="1200" b="1" u="none" dirty="0" smtClean="0">
                <a:solidFill>
                  <a:srgbClr val="CC3300"/>
                </a:solidFill>
                <a:latin typeface="Arial" panose="020B0604020202020204" pitchFamily="34" charset="0"/>
              </a:rPr>
              <a:t>Ejemplo:</a:t>
            </a:r>
            <a:r>
              <a:rPr lang="es-MX" sz="1200" u="none" dirty="0" smtClean="0">
                <a:latin typeface="Arial" panose="020B0604020202020204" pitchFamily="34" charset="0"/>
              </a:rPr>
              <a:t> Registro Civil de Nacimientos y Defunciones,         Historias Clínicas, etc.</a:t>
            </a:r>
            <a:endParaRPr lang="es-ES" sz="1200" u="none" dirty="0" smtClean="0">
              <a:latin typeface="Arial" panose="020B0604020202020204" pitchFamily="34" charset="0"/>
            </a:endParaRPr>
          </a:p>
          <a:p>
            <a:endParaRPr lang="es-ES" dirty="0"/>
          </a:p>
        </p:txBody>
      </p:sp>
      <p:sp>
        <p:nvSpPr>
          <p:cNvPr id="4" name="Marcador de número de diapositiva 3"/>
          <p:cNvSpPr>
            <a:spLocks noGrp="1"/>
          </p:cNvSpPr>
          <p:nvPr>
            <p:ph type="sldNum" sz="quarter" idx="10"/>
          </p:nvPr>
        </p:nvSpPr>
        <p:spPr/>
        <p:txBody>
          <a:bodyPr/>
          <a:lstStyle/>
          <a:p>
            <a:pPr>
              <a:defRPr/>
            </a:pPr>
            <a:fld id="{8728EEAC-1348-48A9-92AC-AB8DB748D92E}" type="slidenum">
              <a:rPr lang="es-ES" smtClean="0"/>
              <a:pPr>
                <a:defRPr/>
              </a:pPr>
              <a:t>10</a:t>
            </a:fld>
            <a:endParaRPr lang="es-ES"/>
          </a:p>
        </p:txBody>
      </p:sp>
    </p:spTree>
    <p:extLst>
      <p:ext uri="{BB962C8B-B14F-4D97-AF65-F5344CB8AC3E}">
        <p14:creationId xmlns:p14="http://schemas.microsoft.com/office/powerpoint/2010/main" val="3503601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CE75EB3B-5369-45CA-952A-ED923225C5E7}" type="slidenum">
              <a:rPr lang="es-ES"/>
              <a:pPr>
                <a:defRPr/>
              </a:pPr>
              <a:t>‹Nº›</a:t>
            </a:fld>
            <a:endParaRPr lang="es-ES"/>
          </a:p>
        </p:txBody>
      </p:sp>
    </p:spTree>
    <p:extLst>
      <p:ext uri="{BB962C8B-B14F-4D97-AF65-F5344CB8AC3E}">
        <p14:creationId xmlns:p14="http://schemas.microsoft.com/office/powerpoint/2010/main" val="1167423579"/>
      </p:ext>
    </p:extLst>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375D7DAF-CAC7-4ED0-ADC5-82DB8C493BD7}" type="slidenum">
              <a:rPr lang="es-ES"/>
              <a:pPr>
                <a:defRPr/>
              </a:pPr>
              <a:t>‹Nº›</a:t>
            </a:fld>
            <a:endParaRPr lang="es-ES"/>
          </a:p>
        </p:txBody>
      </p:sp>
    </p:spTree>
    <p:extLst>
      <p:ext uri="{BB962C8B-B14F-4D97-AF65-F5344CB8AC3E}">
        <p14:creationId xmlns:p14="http://schemas.microsoft.com/office/powerpoint/2010/main" val="1001527226"/>
      </p:ext>
    </p:extLst>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7CEDED64-7DA2-4E54-881F-6CED592A2E25}" type="slidenum">
              <a:rPr lang="es-ES"/>
              <a:pPr>
                <a:defRPr/>
              </a:pPr>
              <a:t>‹Nº›</a:t>
            </a:fld>
            <a:endParaRPr lang="es-ES"/>
          </a:p>
        </p:txBody>
      </p:sp>
    </p:spTree>
    <p:extLst>
      <p:ext uri="{BB962C8B-B14F-4D97-AF65-F5344CB8AC3E}">
        <p14:creationId xmlns:p14="http://schemas.microsoft.com/office/powerpoint/2010/main" val="3417126890"/>
      </p:ext>
    </p:extLst>
  </p:cSld>
  <p:clrMapOvr>
    <a:masterClrMapping/>
  </p:clrMapOvr>
  <p:transition>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1_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1D1C5015-DF50-4D31-B847-4B174A750637}" type="slidenum">
              <a:rPr lang="es-ES"/>
              <a:pPr>
                <a:defRPr/>
              </a:pPr>
              <a:t>‹Nº›</a:t>
            </a:fld>
            <a:endParaRPr lang="es-ES"/>
          </a:p>
        </p:txBody>
      </p:sp>
    </p:spTree>
    <p:extLst>
      <p:ext uri="{BB962C8B-B14F-4D97-AF65-F5344CB8AC3E}">
        <p14:creationId xmlns:p14="http://schemas.microsoft.com/office/powerpoint/2010/main" val="3207915695"/>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B8B9D957-DF6A-4D5C-8402-3EAD96E4C86A}" type="slidenum">
              <a:rPr lang="es-ES"/>
              <a:pPr>
                <a:defRPr/>
              </a:pPr>
              <a:t>‹Nº›</a:t>
            </a:fld>
            <a:endParaRPr lang="es-ES"/>
          </a:p>
        </p:txBody>
      </p:sp>
    </p:spTree>
    <p:extLst>
      <p:ext uri="{BB962C8B-B14F-4D97-AF65-F5344CB8AC3E}">
        <p14:creationId xmlns:p14="http://schemas.microsoft.com/office/powerpoint/2010/main" val="1511119091"/>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AA05CB52-9518-4A45-99E2-3A14E1C91289}" type="slidenum">
              <a:rPr lang="es-ES"/>
              <a:pPr>
                <a:defRPr/>
              </a:pPr>
              <a:t>‹Nº›</a:t>
            </a:fld>
            <a:endParaRPr lang="es-ES"/>
          </a:p>
        </p:txBody>
      </p:sp>
    </p:spTree>
    <p:extLst>
      <p:ext uri="{BB962C8B-B14F-4D97-AF65-F5344CB8AC3E}">
        <p14:creationId xmlns:p14="http://schemas.microsoft.com/office/powerpoint/2010/main" val="1381749281"/>
      </p:ext>
    </p:extLst>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9EA2E4D3-8885-4E84-9ACC-BE86295B99E3}" type="slidenum">
              <a:rPr lang="es-ES"/>
              <a:pPr>
                <a:defRPr/>
              </a:pPr>
              <a:t>‹Nº›</a:t>
            </a:fld>
            <a:endParaRPr lang="es-ES"/>
          </a:p>
        </p:txBody>
      </p:sp>
    </p:spTree>
    <p:extLst>
      <p:ext uri="{BB962C8B-B14F-4D97-AF65-F5344CB8AC3E}">
        <p14:creationId xmlns:p14="http://schemas.microsoft.com/office/powerpoint/2010/main" val="773845048"/>
      </p:ext>
    </p:extLst>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26EAE60D-822F-4136-A81E-C0FF4AA1CEE5}" type="slidenum">
              <a:rPr lang="es-ES"/>
              <a:pPr>
                <a:defRPr/>
              </a:pPr>
              <a:t>‹Nº›</a:t>
            </a:fld>
            <a:endParaRPr lang="es-ES"/>
          </a:p>
        </p:txBody>
      </p:sp>
    </p:spTree>
    <p:extLst>
      <p:ext uri="{BB962C8B-B14F-4D97-AF65-F5344CB8AC3E}">
        <p14:creationId xmlns:p14="http://schemas.microsoft.com/office/powerpoint/2010/main" val="700008739"/>
      </p:ext>
    </p:extLst>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4F52A764-EC85-4992-8400-F88F4D20B9A0}" type="slidenum">
              <a:rPr lang="es-ES"/>
              <a:pPr>
                <a:defRPr/>
              </a:pPr>
              <a:t>‹Nº›</a:t>
            </a:fld>
            <a:endParaRPr lang="es-ES"/>
          </a:p>
        </p:txBody>
      </p:sp>
    </p:spTree>
    <p:extLst>
      <p:ext uri="{BB962C8B-B14F-4D97-AF65-F5344CB8AC3E}">
        <p14:creationId xmlns:p14="http://schemas.microsoft.com/office/powerpoint/2010/main" val="2001916885"/>
      </p:ext>
    </p:extLst>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 blanco">
    <p:bg>
      <p:bgPr>
        <a:solidFill>
          <a:schemeClr val="bg2"/>
        </a:solidFill>
        <a:effectLst/>
      </p:bgPr>
    </p:bg>
    <p:spTree>
      <p:nvGrpSpPr>
        <p:cNvPr id="1" name=""/>
        <p:cNvGrpSpPr/>
        <p:nvPr/>
      </p:nvGrpSpPr>
      <p:grpSpPr>
        <a:xfrm>
          <a:off x="0" y="0"/>
          <a:ext cx="0" cy="0"/>
          <a:chOff x="0" y="0"/>
          <a:chExt cx="0" cy="0"/>
        </a:xfrm>
      </p:grpSpPr>
      <p:sp>
        <p:nvSpPr>
          <p:cNvPr id="3" name="Rectángulo 2"/>
          <p:cNvSpPr/>
          <p:nvPr userDrawn="1"/>
        </p:nvSpPr>
        <p:spPr>
          <a:xfrm>
            <a:off x="0" y="0"/>
            <a:ext cx="9144000" cy="6858000"/>
          </a:xfrm>
          <a:prstGeom prst="rect">
            <a:avLst/>
          </a:prstGeom>
          <a:noFill/>
          <a:ln w="38100"/>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6" name="Título 5"/>
          <p:cNvSpPr>
            <a:spLocks noGrp="1"/>
          </p:cNvSpPr>
          <p:nvPr>
            <p:ph type="title"/>
          </p:nvPr>
        </p:nvSpPr>
        <p:spPr/>
        <p:txBody>
          <a:bodyPr/>
          <a:lstStyle/>
          <a:p>
            <a:r>
              <a:rPr lang="es-ES" smtClean="0"/>
              <a:t>Haga clic para modificar el estilo de título del patrón</a:t>
            </a:r>
            <a:endParaRPr lang="es-ES"/>
          </a:p>
        </p:txBody>
      </p:sp>
    </p:spTree>
    <p:extLst>
      <p:ext uri="{BB962C8B-B14F-4D97-AF65-F5344CB8AC3E}">
        <p14:creationId xmlns:p14="http://schemas.microsoft.com/office/powerpoint/2010/main" val="2201541136"/>
      </p:ext>
    </p:extLst>
  </p:cSld>
  <p:clrMapOvr>
    <a:overrideClrMapping bg1="lt1" tx1="dk1" bg2="lt2" tx2="dk2" accent1="accent1" accent2="accent2" accent3="accent3" accent4="accent4" accent5="accent5" accent6="accent6" hlink="hlink" folHlink="folHlink"/>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BC76AEC1-FEF1-4526-8EDE-B75FE757C3B6}" type="slidenum">
              <a:rPr lang="es-ES"/>
              <a:pPr>
                <a:defRPr/>
              </a:pPr>
              <a:t>‹Nº›</a:t>
            </a:fld>
            <a:endParaRPr lang="es-ES"/>
          </a:p>
        </p:txBody>
      </p:sp>
    </p:spTree>
    <p:extLst>
      <p:ext uri="{BB962C8B-B14F-4D97-AF65-F5344CB8AC3E}">
        <p14:creationId xmlns:p14="http://schemas.microsoft.com/office/powerpoint/2010/main" val="2969913726"/>
      </p:ext>
    </p:extLst>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585D68AD-05F3-4D23-ACE6-E5EA169E8D72}" type="slidenum">
              <a:rPr lang="es-ES"/>
              <a:pPr>
                <a:defRPr/>
              </a:pPr>
              <a:t>‹Nº›</a:t>
            </a:fld>
            <a:endParaRPr lang="es-ES"/>
          </a:p>
        </p:txBody>
      </p:sp>
    </p:spTree>
    <p:extLst>
      <p:ext uri="{BB962C8B-B14F-4D97-AF65-F5344CB8AC3E}">
        <p14:creationId xmlns:p14="http://schemas.microsoft.com/office/powerpoint/2010/main" val="1944793959"/>
      </p:ext>
    </p:extLst>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n-US" smtClean="0"/>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n-US" smtClean="0"/>
              <a:t>Haga clic para modificar el estilo de texto del patrón</a:t>
            </a:r>
          </a:p>
          <a:p>
            <a:pPr lvl="1"/>
            <a:r>
              <a:rPr lang="es-ES" altLang="en-US" smtClean="0"/>
              <a:t>Segundo nivel</a:t>
            </a:r>
          </a:p>
          <a:p>
            <a:pPr lvl="2"/>
            <a:r>
              <a:rPr lang="es-ES" altLang="en-US" smtClean="0"/>
              <a:t>Tercer nivel</a:t>
            </a:r>
          </a:p>
          <a:p>
            <a:pPr lvl="3"/>
            <a:r>
              <a:rPr lang="es-ES" altLang="en-US" smtClean="0"/>
              <a:t>Cuarto nivel</a:t>
            </a:r>
          </a:p>
          <a:p>
            <a:pPr lvl="4"/>
            <a:r>
              <a:rPr lang="es-ES" altLang="en-U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defRPr>
            </a:lvl1pPr>
          </a:lstStyle>
          <a:p>
            <a:pPr>
              <a:defRPr/>
            </a:pPr>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2BE54D7D-6C32-45A4-98BF-156559719B15}"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9" r:id="rId7"/>
    <p:sldLayoutId id="2147483744" r:id="rId8"/>
    <p:sldLayoutId id="2147483745" r:id="rId9"/>
    <p:sldLayoutId id="2147483746" r:id="rId10"/>
    <p:sldLayoutId id="2147483747" r:id="rId11"/>
    <p:sldLayoutId id="2147483748" r:id="rId12"/>
  </p:sldLayoutIdLst>
  <p:transition>
    <p:zoom/>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274638" y="2708275"/>
            <a:ext cx="8667750" cy="3754874"/>
          </a:xfrm>
          <a:prstGeom prst="rect">
            <a:avLst/>
          </a:prstGeom>
          <a:noFill/>
          <a:ln w="9525">
            <a:noFill/>
            <a:miter lim="800000"/>
            <a:headEnd/>
            <a:tailEnd/>
          </a:ln>
          <a:effectLst/>
        </p:spPr>
        <p:txBody>
          <a:bodyPr>
            <a:spAutoFit/>
          </a:bodyPr>
          <a:lstStyle/>
          <a:p>
            <a:pPr algn="just" eaLnBrk="1" hangingPunct="1">
              <a:spcBef>
                <a:spcPct val="50000"/>
              </a:spcBef>
              <a:defRPr/>
            </a:pPr>
            <a:r>
              <a:rPr lang="es-ES_tradnl" sz="2800" b="1" u="none" dirty="0">
                <a:latin typeface="Tahoma" pitchFamily="34" charset="0"/>
                <a:ea typeface="Tahoma" pitchFamily="34" charset="0"/>
                <a:cs typeface="Tahoma" pitchFamily="34" charset="0"/>
              </a:rPr>
              <a:t>Asignatura: </a:t>
            </a:r>
            <a:r>
              <a:rPr lang="es-ES_tradnl" sz="2800" u="none" dirty="0">
                <a:latin typeface="Tahoma" pitchFamily="34" charset="0"/>
                <a:ea typeface="Tahoma" pitchFamily="34" charset="0"/>
                <a:cs typeface="Tahoma" pitchFamily="34" charset="0"/>
              </a:rPr>
              <a:t>Metodología de la Investigación.</a:t>
            </a:r>
          </a:p>
          <a:p>
            <a:pPr algn="just" eaLnBrk="1" hangingPunct="1">
              <a:spcBef>
                <a:spcPct val="50000"/>
              </a:spcBef>
              <a:defRPr/>
            </a:pPr>
            <a:r>
              <a:rPr lang="es-ES_tradnl" sz="2800" b="1" u="none" dirty="0">
                <a:latin typeface="Tahoma" pitchFamily="34" charset="0"/>
                <a:ea typeface="Tahoma" pitchFamily="34" charset="0"/>
                <a:cs typeface="Tahoma" pitchFamily="34" charset="0"/>
              </a:rPr>
              <a:t>Profesor</a:t>
            </a:r>
            <a:r>
              <a:rPr lang="es-ES_tradnl" sz="2800" u="none" dirty="0">
                <a:latin typeface="Tahoma" pitchFamily="34" charset="0"/>
                <a:ea typeface="Tahoma" pitchFamily="34" charset="0"/>
                <a:cs typeface="Tahoma" pitchFamily="34" charset="0"/>
              </a:rPr>
              <a:t>: </a:t>
            </a:r>
            <a:r>
              <a:rPr lang="es-ES_tradnl" sz="2800" u="none" dirty="0" err="1" smtClean="0">
                <a:latin typeface="Tahoma" pitchFamily="34" charset="0"/>
                <a:ea typeface="Tahoma" pitchFamily="34" charset="0"/>
                <a:cs typeface="Tahoma" pitchFamily="34" charset="0"/>
              </a:rPr>
              <a:t>Msc.Rafael</a:t>
            </a:r>
            <a:r>
              <a:rPr lang="es-ES_tradnl" sz="2800" u="none" dirty="0" smtClean="0">
                <a:latin typeface="Tahoma" pitchFamily="34" charset="0"/>
                <a:ea typeface="Tahoma" pitchFamily="34" charset="0"/>
                <a:cs typeface="Tahoma" pitchFamily="34" charset="0"/>
              </a:rPr>
              <a:t> </a:t>
            </a:r>
            <a:r>
              <a:rPr lang="es-ES_tradnl" sz="2800" u="none" dirty="0">
                <a:latin typeface="Tahoma" pitchFamily="34" charset="0"/>
                <a:ea typeface="Tahoma" pitchFamily="34" charset="0"/>
                <a:cs typeface="Tahoma" pitchFamily="34" charset="0"/>
              </a:rPr>
              <a:t>A Carballo Machado</a:t>
            </a:r>
          </a:p>
          <a:p>
            <a:pPr algn="just" eaLnBrk="1" hangingPunct="1">
              <a:spcBef>
                <a:spcPct val="50000"/>
              </a:spcBef>
              <a:defRPr/>
            </a:pPr>
            <a:r>
              <a:rPr lang="es-ES_tradnl" sz="2800" b="1" u="none" dirty="0">
                <a:latin typeface="Tahoma" pitchFamily="34" charset="0"/>
                <a:ea typeface="Tahoma" pitchFamily="34" charset="0"/>
                <a:cs typeface="Tahoma" pitchFamily="34" charset="0"/>
              </a:rPr>
              <a:t>Categoría docente</a:t>
            </a:r>
            <a:r>
              <a:rPr lang="es-ES_tradnl" sz="2800" u="none" dirty="0">
                <a:latin typeface="Tahoma" pitchFamily="34" charset="0"/>
                <a:ea typeface="Tahoma" pitchFamily="34" charset="0"/>
                <a:cs typeface="Tahoma" pitchFamily="34" charset="0"/>
              </a:rPr>
              <a:t>: Asistente.</a:t>
            </a:r>
          </a:p>
          <a:p>
            <a:pPr marL="1530350" indent="-1530350" algn="just" eaLnBrk="1" hangingPunct="1">
              <a:spcBef>
                <a:spcPct val="50000"/>
              </a:spcBef>
              <a:defRPr/>
            </a:pPr>
            <a:r>
              <a:rPr lang="es-ES" sz="2800" b="1" u="none" dirty="0">
                <a:latin typeface="Tahoma" pitchFamily="34" charset="0"/>
                <a:ea typeface="Tahoma" pitchFamily="34" charset="0"/>
                <a:cs typeface="Tahoma" pitchFamily="34" charset="0"/>
              </a:rPr>
              <a:t>Cargo</a:t>
            </a:r>
            <a:r>
              <a:rPr lang="es-ES" sz="2800" u="none" dirty="0">
                <a:latin typeface="Tahoma" pitchFamily="34" charset="0"/>
                <a:ea typeface="Tahoma" pitchFamily="34" charset="0"/>
                <a:cs typeface="Tahoma" pitchFamily="34" charset="0"/>
              </a:rPr>
              <a:t>: </a:t>
            </a:r>
            <a:r>
              <a:rPr lang="es-ES" sz="2800" u="none" dirty="0" smtClean="0">
                <a:latin typeface="Tahoma" pitchFamily="34" charset="0"/>
                <a:ea typeface="Tahoma" pitchFamily="34" charset="0"/>
                <a:cs typeface="Tahoma" pitchFamily="34" charset="0"/>
              </a:rPr>
              <a:t>Profesor de Informática Médica.</a:t>
            </a:r>
            <a:endParaRPr lang="es-ES" sz="2800" u="none" dirty="0">
              <a:latin typeface="Tahoma" pitchFamily="34" charset="0"/>
              <a:ea typeface="Tahoma" pitchFamily="34" charset="0"/>
              <a:cs typeface="Tahoma" pitchFamily="34" charset="0"/>
            </a:endParaRPr>
          </a:p>
          <a:p>
            <a:pPr algn="just" eaLnBrk="1" hangingPunct="1">
              <a:spcBef>
                <a:spcPct val="50000"/>
              </a:spcBef>
              <a:defRPr/>
            </a:pPr>
            <a:r>
              <a:rPr lang="pt-PT" altLang="en-US" sz="2800" dirty="0">
                <a:latin typeface="Verdana" panose="020B0604030504040204" pitchFamily="34" charset="0"/>
                <a:ea typeface="Verdana" panose="020B0604030504040204" pitchFamily="34" charset="0"/>
                <a:cs typeface="Verdana" panose="020B0604030504040204" pitchFamily="34" charset="0"/>
              </a:rPr>
              <a:t>Correo: rafaelcm@infomed.sld.cu</a:t>
            </a:r>
          </a:p>
          <a:p>
            <a:pPr algn="just" eaLnBrk="1" hangingPunct="1">
              <a:spcBef>
                <a:spcPct val="50000"/>
              </a:spcBef>
              <a:defRPr/>
            </a:pPr>
            <a:endParaRPr lang="es-ES" sz="2800" u="none" dirty="0">
              <a:latin typeface="Verdana" pitchFamily="34" charset="0"/>
              <a:ea typeface="Verdana" pitchFamily="34" charset="0"/>
              <a:cs typeface="Verdana" pitchFamily="34" charset="0"/>
            </a:endParaRPr>
          </a:p>
        </p:txBody>
      </p:sp>
      <p:sp>
        <p:nvSpPr>
          <p:cNvPr id="4099" name="Text Box 11"/>
          <p:cNvSpPr txBox="1">
            <a:spLocks noChangeArrowheads="1"/>
          </p:cNvSpPr>
          <p:nvPr/>
        </p:nvSpPr>
        <p:spPr bwMode="auto">
          <a:xfrm>
            <a:off x="477838" y="531813"/>
            <a:ext cx="8270875" cy="1816100"/>
          </a:xfrm>
          <a:prstGeom prst="rect">
            <a:avLst/>
          </a:prstGeom>
          <a:solidFill>
            <a:schemeClr val="accent5">
              <a:lumMod val="20000"/>
              <a:lumOff val="80000"/>
            </a:schemeClr>
          </a:solidFill>
          <a:ln>
            <a:noFill/>
          </a:ln>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ES" altLang="en-US" sz="2800" b="1" u="none" dirty="0">
                <a:latin typeface="Tahoma" panose="020B0604030504040204" pitchFamily="34" charset="0"/>
                <a:cs typeface="Tahoma" panose="020B0604030504040204" pitchFamily="34" charset="0"/>
              </a:rPr>
              <a:t>Universidad de Ciencias Médicas de Villa Clara “Dr. Serafín Ruíz de Zárate”</a:t>
            </a:r>
          </a:p>
          <a:p>
            <a:pPr algn="ctr">
              <a:spcBef>
                <a:spcPct val="0"/>
              </a:spcBef>
              <a:buFontTx/>
              <a:buNone/>
            </a:pPr>
            <a:r>
              <a:rPr lang="es-ES" altLang="en-US" sz="2800" b="1" u="none" dirty="0">
                <a:latin typeface="Tahoma" panose="020B0604030504040204" pitchFamily="34" charset="0"/>
                <a:cs typeface="Tahoma" panose="020B0604030504040204" pitchFamily="34" charset="0"/>
              </a:rPr>
              <a:t>Facultad de Ciencias Médica </a:t>
            </a:r>
          </a:p>
          <a:p>
            <a:pPr algn="ctr">
              <a:spcBef>
                <a:spcPct val="0"/>
              </a:spcBef>
              <a:buFontTx/>
              <a:buNone/>
            </a:pPr>
            <a:r>
              <a:rPr lang="es-ES" altLang="en-US" sz="2800" b="1" u="none" dirty="0">
                <a:latin typeface="Tahoma" panose="020B0604030504040204" pitchFamily="34" charset="0"/>
                <a:cs typeface="Tahoma" panose="020B0604030504040204" pitchFamily="34" charset="0"/>
              </a:rPr>
              <a:t>“Sagua la Grande”</a:t>
            </a:r>
          </a:p>
        </p:txBody>
      </p:sp>
      <p:sp>
        <p:nvSpPr>
          <p:cNvPr id="4100" name="Rectangle 12"/>
          <p:cNvSpPr>
            <a:spLocks noChangeArrowheads="1"/>
          </p:cNvSpPr>
          <p:nvPr/>
        </p:nvSpPr>
        <p:spPr bwMode="auto">
          <a:xfrm>
            <a:off x="261938" y="296863"/>
            <a:ext cx="8680450" cy="6296025"/>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s-PE" altLang="en-US" sz="2400">
              <a:latin typeface="Times New Roman" panose="02020603050405020304" pitchFamily="18" charset="0"/>
            </a:endParaRPr>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Marcador de contenido 2"/>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3175" y="260350"/>
            <a:ext cx="8929688" cy="6470650"/>
          </a:xfrm>
        </p:spPr>
      </p:pic>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323850" y="1552575"/>
            <a:ext cx="8569325" cy="5078413"/>
          </a:xfrm>
          <a:prstGeom prst="rect">
            <a:avLst/>
          </a:prstGeom>
          <a:noFill/>
          <a:ln w="9525">
            <a:solidFill>
              <a:srgbClr val="009999"/>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lIns="54000" rIns="274320" anchor="ct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150000"/>
              </a:lnSpc>
              <a:spcBef>
                <a:spcPct val="0"/>
              </a:spcBef>
              <a:buClr>
                <a:schemeClr val="accent2"/>
              </a:buClr>
              <a:buFont typeface="Wingdings" panose="05000000000000000000" pitchFamily="2" charset="2"/>
              <a:buChar char="§"/>
            </a:pPr>
            <a:r>
              <a:rPr lang="es-ES" altLang="zh-CN" sz="2400" u="none" dirty="0">
                <a:latin typeface="Tahoma" panose="020B0604030504040204" pitchFamily="34" charset="0"/>
                <a:cs typeface="Tahoma" panose="020B0604030504040204" pitchFamily="34" charset="0"/>
              </a:rPr>
              <a:t>El </a:t>
            </a:r>
            <a:r>
              <a:rPr lang="es-ES" altLang="zh-CN" sz="2400" u="none" dirty="0" smtClean="0">
                <a:latin typeface="Tahoma" panose="020B0604030504040204" pitchFamily="34" charset="0"/>
                <a:cs typeface="Tahoma" panose="020B0604030504040204" pitchFamily="34" charset="0"/>
              </a:rPr>
              <a:t>población, </a:t>
            </a:r>
            <a:r>
              <a:rPr lang="es-ES" altLang="zh-CN" sz="2400" u="none" dirty="0">
                <a:latin typeface="Tahoma" panose="020B0604030504040204" pitchFamily="34" charset="0"/>
                <a:cs typeface="Tahoma" panose="020B0604030504040204" pitchFamily="34" charset="0"/>
              </a:rPr>
              <a:t>la muestra a tomar y los procedimientos utilizados para su selección.</a:t>
            </a:r>
          </a:p>
          <a:p>
            <a:pPr algn="just" eaLnBrk="1" hangingPunct="1">
              <a:lnSpc>
                <a:spcPct val="150000"/>
              </a:lnSpc>
              <a:spcBef>
                <a:spcPct val="0"/>
              </a:spcBef>
              <a:buClr>
                <a:schemeClr val="accent2"/>
              </a:buClr>
              <a:buFont typeface="Wingdings" panose="05000000000000000000" pitchFamily="2" charset="2"/>
              <a:buChar char="§"/>
            </a:pPr>
            <a:r>
              <a:rPr lang="es-ES" altLang="zh-CN" sz="2400" u="none" dirty="0">
                <a:latin typeface="Tahoma" panose="020B0604030504040204" pitchFamily="34" charset="0"/>
                <a:cs typeface="Tahoma" panose="020B0604030504040204" pitchFamily="34" charset="0"/>
              </a:rPr>
              <a:t>Los errores factibles en la recolección de los datos y el modo de controlarlos.</a:t>
            </a:r>
          </a:p>
          <a:p>
            <a:pPr algn="just" eaLnBrk="1" hangingPunct="1">
              <a:lnSpc>
                <a:spcPct val="150000"/>
              </a:lnSpc>
              <a:spcBef>
                <a:spcPct val="0"/>
              </a:spcBef>
              <a:buClr>
                <a:schemeClr val="accent2"/>
              </a:buClr>
              <a:buFont typeface="Wingdings" panose="05000000000000000000" pitchFamily="2" charset="2"/>
              <a:buChar char="§"/>
            </a:pPr>
            <a:r>
              <a:rPr lang="es-ES" altLang="zh-CN" sz="2400" u="none" dirty="0">
                <a:latin typeface="Tahoma" panose="020B0604030504040204" pitchFamily="34" charset="0"/>
                <a:cs typeface="Tahoma" panose="020B0604030504040204" pitchFamily="34" charset="0"/>
              </a:rPr>
              <a:t>Los métodos y procedimientos utilizados en la recolección de los datos.</a:t>
            </a:r>
          </a:p>
          <a:p>
            <a:pPr algn="just" eaLnBrk="1" hangingPunct="1">
              <a:lnSpc>
                <a:spcPct val="150000"/>
              </a:lnSpc>
              <a:spcBef>
                <a:spcPct val="0"/>
              </a:spcBef>
              <a:buClr>
                <a:schemeClr val="accent2"/>
              </a:buClr>
              <a:buFont typeface="Wingdings" panose="05000000000000000000" pitchFamily="2" charset="2"/>
              <a:buChar char="§"/>
            </a:pPr>
            <a:r>
              <a:rPr lang="es-ES" altLang="zh-CN" sz="2400" u="none" dirty="0">
                <a:latin typeface="Tahoma" panose="020B0604030504040204" pitchFamily="34" charset="0"/>
                <a:cs typeface="Tahoma" panose="020B0604030504040204" pitchFamily="34" charset="0"/>
              </a:rPr>
              <a:t>El diseño de los formularios, documentos que contendrán la información recogida.</a:t>
            </a:r>
          </a:p>
          <a:p>
            <a:pPr algn="just" eaLnBrk="1" hangingPunct="1">
              <a:lnSpc>
                <a:spcPct val="150000"/>
              </a:lnSpc>
              <a:spcBef>
                <a:spcPct val="0"/>
              </a:spcBef>
              <a:buClr>
                <a:schemeClr val="accent2"/>
              </a:buClr>
              <a:buFont typeface="Wingdings" panose="05000000000000000000" pitchFamily="2" charset="2"/>
              <a:buNone/>
            </a:pPr>
            <a:endParaRPr lang="es-ES" altLang="zh-CN" sz="2400" u="none" dirty="0">
              <a:latin typeface="Arial" panose="020B0604020202020204" pitchFamily="34" charset="0"/>
              <a:cs typeface="Arial" panose="020B0604020202020204" pitchFamily="34" charset="0"/>
            </a:endParaRPr>
          </a:p>
        </p:txBody>
      </p:sp>
      <p:sp>
        <p:nvSpPr>
          <p:cNvPr id="11267" name="Text Box 3"/>
          <p:cNvSpPr txBox="1">
            <a:spLocks noChangeArrowheads="1"/>
          </p:cNvSpPr>
          <p:nvPr/>
        </p:nvSpPr>
        <p:spPr bwMode="auto">
          <a:xfrm>
            <a:off x="323850" y="355600"/>
            <a:ext cx="8424863" cy="830263"/>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lvl1pPr eaLnBrk="0" hangingPunct="0">
              <a:defRPr sz="2400" u="sng">
                <a:solidFill>
                  <a:schemeClr val="tx1"/>
                </a:solidFill>
                <a:latin typeface="Times New Roman" pitchFamily="18" charset="0"/>
              </a:defRPr>
            </a:lvl1pPr>
            <a:lvl2pPr marL="742950" indent="-285750" eaLnBrk="0" hangingPunct="0">
              <a:defRPr sz="2400" u="sng">
                <a:solidFill>
                  <a:schemeClr val="tx1"/>
                </a:solidFill>
                <a:latin typeface="Times New Roman" pitchFamily="18" charset="0"/>
              </a:defRPr>
            </a:lvl2pPr>
            <a:lvl3pPr marL="1143000" indent="-228600" eaLnBrk="0" hangingPunct="0">
              <a:defRPr sz="2400" u="sng">
                <a:solidFill>
                  <a:schemeClr val="tx1"/>
                </a:solidFill>
                <a:latin typeface="Times New Roman" pitchFamily="18" charset="0"/>
              </a:defRPr>
            </a:lvl3pPr>
            <a:lvl4pPr marL="1600200" indent="-228600" eaLnBrk="0" hangingPunct="0">
              <a:defRPr sz="2400" u="sng">
                <a:solidFill>
                  <a:schemeClr val="tx1"/>
                </a:solidFill>
                <a:latin typeface="Times New Roman" pitchFamily="18" charset="0"/>
              </a:defRPr>
            </a:lvl4pPr>
            <a:lvl5pPr marL="2057400" indent="-228600" eaLnBrk="0" hangingPunct="0">
              <a:defRPr sz="2400" u="sng">
                <a:solidFill>
                  <a:schemeClr val="tx1"/>
                </a:solidFill>
                <a:latin typeface="Times New Roman" pitchFamily="18" charset="0"/>
              </a:defRPr>
            </a:lvl5pPr>
            <a:lvl6pPr marL="2514600" indent="-228600" eaLnBrk="0" fontAlgn="base" hangingPunct="0">
              <a:spcBef>
                <a:spcPct val="0"/>
              </a:spcBef>
              <a:spcAft>
                <a:spcPct val="0"/>
              </a:spcAft>
              <a:defRPr sz="2400" u="sng">
                <a:solidFill>
                  <a:schemeClr val="tx1"/>
                </a:solidFill>
                <a:latin typeface="Times New Roman" pitchFamily="18" charset="0"/>
              </a:defRPr>
            </a:lvl6pPr>
            <a:lvl7pPr marL="2971800" indent="-228600" eaLnBrk="0" fontAlgn="base" hangingPunct="0">
              <a:spcBef>
                <a:spcPct val="0"/>
              </a:spcBef>
              <a:spcAft>
                <a:spcPct val="0"/>
              </a:spcAft>
              <a:defRPr sz="2400" u="sng">
                <a:solidFill>
                  <a:schemeClr val="tx1"/>
                </a:solidFill>
                <a:latin typeface="Times New Roman" pitchFamily="18" charset="0"/>
              </a:defRPr>
            </a:lvl7pPr>
            <a:lvl8pPr marL="3429000" indent="-228600" eaLnBrk="0" fontAlgn="base" hangingPunct="0">
              <a:spcBef>
                <a:spcPct val="0"/>
              </a:spcBef>
              <a:spcAft>
                <a:spcPct val="0"/>
              </a:spcAft>
              <a:defRPr sz="2400" u="sng">
                <a:solidFill>
                  <a:schemeClr val="tx1"/>
                </a:solidFill>
                <a:latin typeface="Times New Roman" pitchFamily="18" charset="0"/>
              </a:defRPr>
            </a:lvl8pPr>
            <a:lvl9pPr marL="3886200" indent="-228600" eaLnBrk="0" fontAlgn="base" hangingPunct="0">
              <a:spcBef>
                <a:spcPct val="0"/>
              </a:spcBef>
              <a:spcAft>
                <a:spcPct val="0"/>
              </a:spcAft>
              <a:defRPr sz="2400" u="sng">
                <a:solidFill>
                  <a:schemeClr val="tx1"/>
                </a:solidFill>
                <a:latin typeface="Times New Roman" pitchFamily="18" charset="0"/>
              </a:defRPr>
            </a:lvl9pPr>
          </a:lstStyle>
          <a:p>
            <a:pPr algn="ctr" eaLnBrk="1" hangingPunct="1">
              <a:spcBef>
                <a:spcPct val="50000"/>
              </a:spcBef>
              <a:defRPr/>
            </a:pPr>
            <a:r>
              <a:rPr lang="es-ES" altLang="zh-CN" b="1" u="none" dirty="0" smtClean="0">
                <a:solidFill>
                  <a:schemeClr val="accent2"/>
                </a:solidFill>
                <a:latin typeface="Tahoma" pitchFamily="34" charset="0"/>
                <a:ea typeface="Tahoma" pitchFamily="34" charset="0"/>
                <a:cs typeface="Tahoma" pitchFamily="34" charset="0"/>
              </a:rPr>
              <a:t>Aspectos a tener en cuenta en la recolección de los datos:</a:t>
            </a:r>
            <a:endParaRPr lang="es-ES" b="1" u="none" dirty="0" smtClean="0">
              <a:solidFill>
                <a:schemeClr val="accent2"/>
              </a:solidFill>
              <a:latin typeface="Tahoma" pitchFamily="34" charset="0"/>
              <a:ea typeface="Tahoma" pitchFamily="34" charset="0"/>
              <a:cs typeface="Tahoma" pitchFamily="34" charset="0"/>
            </a:endParaRPr>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CuadroTexto"/>
          <p:cNvSpPr txBox="1">
            <a:spLocks noChangeArrowheads="1"/>
          </p:cNvSpPr>
          <p:nvPr/>
        </p:nvSpPr>
        <p:spPr bwMode="auto">
          <a:xfrm>
            <a:off x="107156" y="1484784"/>
            <a:ext cx="8929687" cy="526297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 typeface="Wingdings" panose="05000000000000000000" pitchFamily="2" charset="2"/>
              <a:buChar char="ü"/>
            </a:pPr>
            <a:r>
              <a:rPr lang="es-ES" altLang="en-US" sz="2400" u="none" dirty="0">
                <a:latin typeface="Tahoma" panose="020B0604030504040204" pitchFamily="34" charset="0"/>
                <a:cs typeface="Tahoma" panose="020B0604030504040204" pitchFamily="34" charset="0"/>
              </a:rPr>
              <a:t> Del sujeto u observador (quien realiza la recogida de la información): preparación, capacidad, condiciones físicas, mentales y de trabajo</a:t>
            </a:r>
            <a:r>
              <a:rPr lang="es-ES" altLang="en-US" sz="2400" u="none" dirty="0" smtClean="0">
                <a:latin typeface="Tahoma" panose="020B0604030504040204" pitchFamily="34" charset="0"/>
                <a:cs typeface="Tahoma" panose="020B0604030504040204" pitchFamily="34" charset="0"/>
              </a:rPr>
              <a:t>.</a:t>
            </a:r>
          </a:p>
          <a:p>
            <a:pPr marL="0" indent="0" algn="just" eaLnBrk="1" hangingPunct="1">
              <a:spcBef>
                <a:spcPct val="0"/>
              </a:spcBef>
              <a:buNone/>
            </a:pPr>
            <a:endParaRPr lang="es-ES" altLang="en-US" sz="2400" u="none" dirty="0">
              <a:latin typeface="Tahoma" panose="020B0604030504040204" pitchFamily="34" charset="0"/>
              <a:cs typeface="Tahoma" panose="020B0604030504040204" pitchFamily="34" charset="0"/>
            </a:endParaRPr>
          </a:p>
          <a:p>
            <a:pPr algn="just" eaLnBrk="1" hangingPunct="1">
              <a:spcBef>
                <a:spcPct val="0"/>
              </a:spcBef>
              <a:buFont typeface="Wingdings" panose="05000000000000000000" pitchFamily="2" charset="2"/>
              <a:buChar char="ü"/>
            </a:pPr>
            <a:r>
              <a:rPr lang="es-ES" altLang="en-US" sz="2400" u="none" dirty="0">
                <a:latin typeface="Tahoma" panose="020B0604030504040204" pitchFamily="34" charset="0"/>
                <a:cs typeface="Tahoma" panose="020B0604030504040204" pitchFamily="34" charset="0"/>
              </a:rPr>
              <a:t>Del objeto de la observación (la información): condiciones en que se encuentra el objeto, momento seleccionado para la recogida.</a:t>
            </a:r>
          </a:p>
          <a:p>
            <a:pPr algn="just" eaLnBrk="1" hangingPunct="1">
              <a:spcBef>
                <a:spcPct val="0"/>
              </a:spcBef>
              <a:buFont typeface="Wingdings" panose="05000000000000000000" pitchFamily="2" charset="2"/>
              <a:buChar char="ü"/>
            </a:pPr>
            <a:endParaRPr lang="es-ES" altLang="en-US" sz="2400" u="none" dirty="0">
              <a:latin typeface="Tahoma" panose="020B0604030504040204" pitchFamily="34" charset="0"/>
              <a:cs typeface="Tahoma" panose="020B0604030504040204" pitchFamily="34" charset="0"/>
            </a:endParaRPr>
          </a:p>
          <a:p>
            <a:pPr algn="just" eaLnBrk="1" hangingPunct="1">
              <a:spcBef>
                <a:spcPct val="0"/>
              </a:spcBef>
              <a:buFont typeface="Wingdings" panose="05000000000000000000" pitchFamily="2" charset="2"/>
              <a:buChar char="ü"/>
            </a:pPr>
            <a:r>
              <a:rPr lang="es-ES" altLang="en-US" sz="2400" u="none" dirty="0">
                <a:latin typeface="Tahoma" panose="020B0604030504040204" pitchFamily="34" charset="0"/>
                <a:cs typeface="Tahoma" panose="020B0604030504040204" pitchFamily="34" charset="0"/>
              </a:rPr>
              <a:t> De los métodos de recogida utilizados; si son apropiados de acuerdo a la información que se va a recoger.</a:t>
            </a:r>
          </a:p>
          <a:p>
            <a:pPr algn="just" eaLnBrk="1" hangingPunct="1">
              <a:spcBef>
                <a:spcPct val="0"/>
              </a:spcBef>
              <a:buFont typeface="Wingdings" panose="05000000000000000000" pitchFamily="2" charset="2"/>
              <a:buChar char="ü"/>
            </a:pPr>
            <a:endParaRPr lang="es-ES" altLang="en-US" sz="2400" u="none" dirty="0">
              <a:latin typeface="Tahoma" panose="020B0604030504040204" pitchFamily="34" charset="0"/>
              <a:cs typeface="Tahoma" panose="020B0604030504040204" pitchFamily="34" charset="0"/>
            </a:endParaRPr>
          </a:p>
          <a:p>
            <a:pPr algn="just" eaLnBrk="1" hangingPunct="1">
              <a:spcBef>
                <a:spcPct val="0"/>
              </a:spcBef>
              <a:buFont typeface="Wingdings" panose="05000000000000000000" pitchFamily="2" charset="2"/>
              <a:buChar char="ü"/>
            </a:pPr>
            <a:r>
              <a:rPr lang="es-ES" altLang="en-US" sz="2400" u="none" dirty="0">
                <a:latin typeface="Tahoma" panose="020B0604030504040204" pitchFamily="34" charset="0"/>
                <a:cs typeface="Tahoma" panose="020B0604030504040204" pitchFamily="34" charset="0"/>
              </a:rPr>
              <a:t>De los instrumentos o medios para recoger o medir la información: instrumentos de pesajes, de medidas de longitud, respuestas no fiables de un interrogatorio</a:t>
            </a:r>
            <a:r>
              <a:rPr lang="es-ES" altLang="en-US" sz="2400" b="1" u="none" dirty="0">
                <a:latin typeface="Tahoma" panose="020B0604030504040204" pitchFamily="34" charset="0"/>
                <a:cs typeface="Tahoma" panose="020B0604030504040204" pitchFamily="34" charset="0"/>
              </a:rPr>
              <a:t>.</a:t>
            </a:r>
            <a:endParaRPr lang="es-ES" altLang="en-US" sz="2400" u="none" dirty="0">
              <a:latin typeface="Tahoma" panose="020B0604030504040204" pitchFamily="34" charset="0"/>
              <a:cs typeface="Tahoma" panose="020B0604030504040204" pitchFamily="34" charset="0"/>
            </a:endParaRPr>
          </a:p>
        </p:txBody>
      </p:sp>
      <p:sp>
        <p:nvSpPr>
          <p:cNvPr id="21507" name="2 CuadroTexto"/>
          <p:cNvSpPr txBox="1">
            <a:spLocks noChangeArrowheads="1"/>
          </p:cNvSpPr>
          <p:nvPr/>
        </p:nvSpPr>
        <p:spPr bwMode="auto">
          <a:xfrm>
            <a:off x="431800" y="209550"/>
            <a:ext cx="8280400" cy="1200150"/>
          </a:xfrm>
          <a:prstGeom prst="rect">
            <a:avLst/>
          </a:prstGeom>
          <a:noFill/>
          <a:ln w="2857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s-ES" altLang="en-US" sz="2400" b="1" u="none">
                <a:latin typeface="Tahoma" panose="020B0604030504040204" pitchFamily="34" charset="0"/>
                <a:cs typeface="Tahoma" panose="020B0604030504040204" pitchFamily="34" charset="0"/>
              </a:rPr>
              <a:t>Errores que se pueden cometer en la recolección de la información:</a:t>
            </a:r>
          </a:p>
          <a:p>
            <a:pPr algn="ctr" eaLnBrk="1" hangingPunct="1">
              <a:spcBef>
                <a:spcPct val="0"/>
              </a:spcBef>
              <a:buFontTx/>
              <a:buNone/>
            </a:pPr>
            <a:endParaRPr lang="es-ES" altLang="en-US" sz="2400">
              <a:latin typeface="Times New Roman" panose="02020603050405020304" pitchFamily="18" charset="0"/>
            </a:endParaRPr>
          </a:p>
        </p:txBody>
      </p:sp>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1"/>
          <p:cNvSpPr txBox="1">
            <a:spLocks noChangeArrowheads="1"/>
          </p:cNvSpPr>
          <p:nvPr/>
        </p:nvSpPr>
        <p:spPr bwMode="auto">
          <a:xfrm>
            <a:off x="628650" y="1293813"/>
            <a:ext cx="8120063" cy="1922462"/>
          </a:xfrm>
          <a:prstGeom prst="rect">
            <a:avLst/>
          </a:prstGeom>
          <a:gradFill rotWithShape="0">
            <a:gsLst>
              <a:gs pos="0">
                <a:srgbClr val="CCFFFF"/>
              </a:gs>
              <a:gs pos="100000">
                <a:srgbClr val="FFFFCC"/>
              </a:gs>
            </a:gsLst>
            <a:lin ang="2700000" scaled="1"/>
          </a:gradFill>
          <a:ln w="9360">
            <a:solidFill>
              <a:srgbClr val="009999"/>
            </a:solidFill>
            <a:miter lim="800000"/>
            <a:headEnd/>
            <a:tailEnd/>
          </a:ln>
          <a:effectLst>
            <a:outerShdw dist="107933" dir="2700000" algn="ctr" rotWithShape="0">
              <a:srgbClr val="000000"/>
            </a:outerShdw>
          </a:effectLst>
        </p:spPr>
        <p:txBody>
          <a:bodyPr lIns="54000" tIns="46800" rIns="274320" bIns="46800" anchor="ctr">
            <a:spAutoFit/>
          </a:bodyPr>
          <a:lstStyle>
            <a:lvl1pPr marL="457200" indent="-452438">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400" u="sng">
                <a:solidFill>
                  <a:srgbClr val="000000"/>
                </a:solidFill>
                <a:latin typeface="Times New Roman" panose="02020603050405020304" pitchFamily="18" charset="0"/>
                <a:ea typeface="DejaVu Sans" charset="0"/>
                <a:cs typeface="DejaVu Sans" charset="0"/>
              </a:defRPr>
            </a:lvl1pPr>
            <a:lvl2pP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400" u="sng">
                <a:solidFill>
                  <a:srgbClr val="000000"/>
                </a:solidFill>
                <a:latin typeface="Times New Roman" panose="02020603050405020304" pitchFamily="18" charset="0"/>
                <a:ea typeface="DejaVu Sans" charset="0"/>
                <a:cs typeface="DejaVu Sans" charset="0"/>
              </a:defRPr>
            </a:lvl2pPr>
            <a:lvl3pP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400" u="sng">
                <a:solidFill>
                  <a:srgbClr val="000000"/>
                </a:solidFill>
                <a:latin typeface="Times New Roman" panose="02020603050405020304" pitchFamily="18" charset="0"/>
                <a:ea typeface="DejaVu Sans" charset="0"/>
                <a:cs typeface="DejaVu Sans" charset="0"/>
              </a:defRPr>
            </a:lvl3pPr>
            <a:lvl4pP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400" u="sng">
                <a:solidFill>
                  <a:srgbClr val="000000"/>
                </a:solidFill>
                <a:latin typeface="Times New Roman" panose="02020603050405020304" pitchFamily="18" charset="0"/>
                <a:ea typeface="DejaVu Sans" charset="0"/>
                <a:cs typeface="DejaVu Sans" charset="0"/>
              </a:defRPr>
            </a:lvl4pPr>
            <a:lvl5pP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400" u="sng">
                <a:solidFill>
                  <a:srgbClr val="000000"/>
                </a:solidFill>
                <a:latin typeface="Times New Roman" panose="02020603050405020304" pitchFamily="18" charset="0"/>
                <a:ea typeface="DejaVu Sans" charset="0"/>
                <a:cs typeface="DejaVu Sans"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400" u="sng">
                <a:solidFill>
                  <a:srgbClr val="000000"/>
                </a:solidFill>
                <a:latin typeface="Times New Roman" panose="02020603050405020304" pitchFamily="18" charset="0"/>
                <a:ea typeface="DejaVu Sans" charset="0"/>
                <a:cs typeface="DejaVu Sans"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400" u="sng">
                <a:solidFill>
                  <a:srgbClr val="000000"/>
                </a:solidFill>
                <a:latin typeface="Times New Roman" panose="02020603050405020304" pitchFamily="18" charset="0"/>
                <a:ea typeface="DejaVu Sans" charset="0"/>
                <a:cs typeface="DejaVu Sans"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400" u="sng">
                <a:solidFill>
                  <a:srgbClr val="000000"/>
                </a:solidFill>
                <a:latin typeface="Times New Roman" panose="02020603050405020304" pitchFamily="18" charset="0"/>
                <a:ea typeface="DejaVu Sans" charset="0"/>
                <a:cs typeface="DejaVu Sans"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400" u="sng">
                <a:solidFill>
                  <a:srgbClr val="000000"/>
                </a:solidFill>
                <a:latin typeface="Times New Roman" panose="02020603050405020304" pitchFamily="18" charset="0"/>
                <a:ea typeface="DejaVu Sans" charset="0"/>
                <a:cs typeface="DejaVu Sans" charset="0"/>
              </a:defRPr>
            </a:lvl9pPr>
          </a:lstStyle>
          <a:p>
            <a:pPr algn="ctr" eaLnBrk="1" hangingPunct="1">
              <a:buSzPct val="100000"/>
              <a:defRPr/>
            </a:pPr>
            <a:r>
              <a:rPr lang="es-ES" u="none" smtClean="0">
                <a:effectLst>
                  <a:outerShdw blurRad="38100" dist="38100" dir="2700000" algn="tl">
                    <a:srgbClr val="FFFFFF"/>
                  </a:outerShdw>
                </a:effectLst>
                <a:latin typeface="Arial" panose="020B0604020202020204" pitchFamily="34" charset="0"/>
              </a:rPr>
              <a:t>Es todo material impreso destinado a recolectar información.</a:t>
            </a:r>
          </a:p>
          <a:p>
            <a:pPr eaLnBrk="1" hangingPunct="1">
              <a:buSzPct val="100000"/>
              <a:defRPr/>
            </a:pPr>
            <a:endParaRPr lang="es-ES" b="1" u="none" smtClean="0">
              <a:latin typeface="Arial" panose="020B0604020202020204" pitchFamily="34" charset="0"/>
            </a:endParaRPr>
          </a:p>
          <a:p>
            <a:pPr algn="ctr" eaLnBrk="1" hangingPunct="1">
              <a:buSzPct val="100000"/>
              <a:defRPr/>
            </a:pPr>
            <a:r>
              <a:rPr lang="es-ES" u="none" smtClean="0">
                <a:solidFill>
                  <a:srgbClr val="CC3300"/>
                </a:solidFill>
                <a:latin typeface="Arial" panose="020B0604020202020204" pitchFamily="34" charset="0"/>
              </a:rPr>
              <a:t>Ejemplos:</a:t>
            </a:r>
            <a:r>
              <a:rPr lang="es-ES" b="1" u="none" smtClean="0">
                <a:solidFill>
                  <a:srgbClr val="CC3300"/>
                </a:solidFill>
                <a:latin typeface="Arial" panose="020B0604020202020204" pitchFamily="34" charset="0"/>
              </a:rPr>
              <a:t> </a:t>
            </a:r>
            <a:r>
              <a:rPr lang="es-ES" u="none" smtClean="0">
                <a:latin typeface="Arial" panose="020B0604020202020204" pitchFamily="34" charset="0"/>
              </a:rPr>
              <a:t>Historias Clínicas, Certificados de defunción</a:t>
            </a:r>
          </a:p>
          <a:p>
            <a:pPr algn="ctr" eaLnBrk="1" hangingPunct="1">
              <a:buSzPct val="100000"/>
              <a:defRPr/>
            </a:pPr>
            <a:endParaRPr lang="es-ES" u="none" smtClean="0">
              <a:latin typeface="Arial" panose="020B0604020202020204" pitchFamily="34" charset="0"/>
            </a:endParaRPr>
          </a:p>
        </p:txBody>
      </p:sp>
      <p:sp>
        <p:nvSpPr>
          <p:cNvPr id="23555" name="Text Box 2"/>
          <p:cNvSpPr txBox="1">
            <a:spLocks noChangeArrowheads="1"/>
          </p:cNvSpPr>
          <p:nvPr/>
        </p:nvSpPr>
        <p:spPr bwMode="auto">
          <a:xfrm>
            <a:off x="684213" y="681038"/>
            <a:ext cx="7913687" cy="460375"/>
          </a:xfrm>
          <a:prstGeom prst="rect">
            <a:avLst/>
          </a:prstGeom>
          <a:gradFill rotWithShape="0">
            <a:gsLst>
              <a:gs pos="0">
                <a:srgbClr val="CCFFCC"/>
              </a:gs>
              <a:gs pos="50000">
                <a:srgbClr val="CCFFFF"/>
              </a:gs>
              <a:gs pos="100000">
                <a:srgbClr val="CCFFCC"/>
              </a:gs>
            </a:gsLst>
            <a:lin ang="2700000" scaled="1"/>
          </a:gradFill>
          <a:ln w="9360">
            <a:solidFill>
              <a:srgbClr val="000000"/>
            </a:solidFill>
            <a:miter lim="800000"/>
            <a:headEnd/>
            <a:tailEnd/>
          </a:ln>
          <a:effectLst>
            <a:outerShdw dist="107933" dir="2700000" algn="ctr" rotWithShape="0">
              <a:srgbClr val="000000"/>
            </a:outerShdw>
          </a:effectLst>
        </p:spPr>
        <p:txBody>
          <a:bodyPr lIns="90000" tIns="46800" rIns="90000" bIns="46800">
            <a:spAutoFit/>
          </a:bodyPr>
          <a:lstStyle>
            <a:lvl1pPr>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9pPr>
          </a:lstStyle>
          <a:p>
            <a:pPr algn="ctr" eaLnBrk="1" hangingPunct="1">
              <a:spcBef>
                <a:spcPts val="1500"/>
              </a:spcBef>
              <a:buFontTx/>
              <a:buNone/>
            </a:pPr>
            <a:r>
              <a:rPr lang="es-ES" altLang="en-US" sz="2400" b="1">
                <a:solidFill>
                  <a:srgbClr val="3333CC"/>
                </a:solidFill>
                <a:latin typeface="Arial" panose="020B0604020202020204" pitchFamily="34" charset="0"/>
                <a:ea typeface="DejaVu Sans" pitchFamily="34" charset="0"/>
                <a:cs typeface="DejaVu Sans" pitchFamily="34" charset="0"/>
              </a:rPr>
              <a:t>Formulario</a:t>
            </a:r>
          </a:p>
        </p:txBody>
      </p:sp>
      <p:sp>
        <p:nvSpPr>
          <p:cNvPr id="23556" name="Text Box 3"/>
          <p:cNvSpPr txBox="1">
            <a:spLocks noChangeArrowheads="1"/>
          </p:cNvSpPr>
          <p:nvPr/>
        </p:nvSpPr>
        <p:spPr bwMode="auto">
          <a:xfrm>
            <a:off x="650875" y="4148138"/>
            <a:ext cx="7993063" cy="2289175"/>
          </a:xfrm>
          <a:prstGeom prst="rect">
            <a:avLst/>
          </a:prstGeom>
          <a:gradFill rotWithShape="0">
            <a:gsLst>
              <a:gs pos="0">
                <a:srgbClr val="CCFFFF"/>
              </a:gs>
              <a:gs pos="100000">
                <a:srgbClr val="FFFFCC"/>
              </a:gs>
            </a:gsLst>
            <a:lin ang="2700000" scaled="1"/>
          </a:gradFill>
          <a:ln w="9360">
            <a:solidFill>
              <a:srgbClr val="009999"/>
            </a:solidFill>
            <a:miter lim="800000"/>
            <a:headEnd/>
            <a:tailEnd/>
          </a:ln>
          <a:effectLst>
            <a:outerShdw dist="107933" dir="2700000" algn="ctr" rotWithShape="0">
              <a:srgbClr val="000000"/>
            </a:outerShdw>
          </a:effectLst>
        </p:spPr>
        <p:txBody>
          <a:bodyPr lIns="54000" tIns="46800" rIns="274320" bIns="46800" anchor="ctr">
            <a:spAutoFit/>
          </a:bodyPr>
          <a:lstStyle>
            <a:lvl1pPr marL="457200" indent="-452438">
              <a:spcBef>
                <a:spcPct val="20000"/>
              </a:spcBef>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000">
                <a:solidFill>
                  <a:schemeClr val="tx1"/>
                </a:solidFill>
                <a:latin typeface="Calibri" panose="020F0502020204030204" pitchFamily="34" charset="0"/>
              </a:defRPr>
            </a:lvl9pPr>
          </a:lstStyle>
          <a:p>
            <a:pPr eaLnBrk="1" hangingPunct="1">
              <a:spcBef>
                <a:spcPct val="0"/>
              </a:spcBef>
              <a:buFontTx/>
              <a:buNone/>
            </a:pPr>
            <a:r>
              <a:rPr lang="es-ES" altLang="en-US" sz="2400" b="1" u="none">
                <a:solidFill>
                  <a:srgbClr val="CC3300"/>
                </a:solidFill>
                <a:latin typeface="Arial" panose="020B0604020202020204" pitchFamily="34" charset="0"/>
                <a:ea typeface="DejaVu Sans" pitchFamily="34" charset="0"/>
                <a:cs typeface="DejaVu Sans" pitchFamily="34" charset="0"/>
              </a:rPr>
              <a:t>	Datos de Identificación:</a:t>
            </a:r>
            <a:r>
              <a:rPr lang="es-ES" altLang="en-US" sz="2400" u="none">
                <a:solidFill>
                  <a:srgbClr val="000000"/>
                </a:solidFill>
                <a:latin typeface="Arial" panose="020B0604020202020204" pitchFamily="34" charset="0"/>
                <a:ea typeface="DejaVu Sans" pitchFamily="34" charset="0"/>
                <a:cs typeface="DejaVu Sans" pitchFamily="34" charset="0"/>
              </a:rPr>
              <a:t> Nombre, dirección, etc.</a:t>
            </a:r>
          </a:p>
          <a:p>
            <a:pPr eaLnBrk="1" hangingPunct="1">
              <a:spcBef>
                <a:spcPct val="0"/>
              </a:spcBef>
              <a:buFontTx/>
              <a:buNone/>
            </a:pPr>
            <a:endParaRPr lang="es-ES" altLang="en-US" sz="2400" b="1" u="none">
              <a:solidFill>
                <a:srgbClr val="CC3300"/>
              </a:solidFill>
              <a:latin typeface="Arial" panose="020B0604020202020204" pitchFamily="34" charset="0"/>
              <a:ea typeface="DejaVu Sans" pitchFamily="34" charset="0"/>
              <a:cs typeface="DejaVu Sans" pitchFamily="34" charset="0"/>
            </a:endParaRPr>
          </a:p>
          <a:p>
            <a:pPr eaLnBrk="1" hangingPunct="1">
              <a:spcBef>
                <a:spcPct val="0"/>
              </a:spcBef>
              <a:buFontTx/>
              <a:buNone/>
            </a:pPr>
            <a:r>
              <a:rPr lang="es-ES" altLang="en-US" sz="2400" b="1" u="none">
                <a:solidFill>
                  <a:srgbClr val="CC3300"/>
                </a:solidFill>
                <a:latin typeface="Arial" panose="020B0604020202020204" pitchFamily="34" charset="0"/>
                <a:ea typeface="DejaVu Sans" pitchFamily="34" charset="0"/>
                <a:cs typeface="DejaVu Sans" pitchFamily="34" charset="0"/>
              </a:rPr>
              <a:t>	Datos sobre el problema en estudio:</a:t>
            </a:r>
            <a:r>
              <a:rPr lang="es-ES" altLang="en-US" sz="2400" u="none">
                <a:solidFill>
                  <a:srgbClr val="000000"/>
                </a:solidFill>
                <a:latin typeface="Arial" panose="020B0604020202020204" pitchFamily="34" charset="0"/>
                <a:ea typeface="DejaVu Sans" pitchFamily="34" charset="0"/>
                <a:cs typeface="DejaVu Sans" pitchFamily="34" charset="0"/>
              </a:rPr>
              <a:t> Edad, sexo, enfermedades que ha padecido, etc., o sea, datos específicos del tema que se desea profundizar.</a:t>
            </a:r>
          </a:p>
          <a:p>
            <a:pPr eaLnBrk="1" hangingPunct="1">
              <a:spcBef>
                <a:spcPct val="0"/>
              </a:spcBef>
              <a:buFontTx/>
              <a:buNone/>
            </a:pPr>
            <a:endParaRPr lang="es-ES" altLang="en-US" sz="2400" u="none">
              <a:solidFill>
                <a:srgbClr val="000000"/>
              </a:solidFill>
              <a:latin typeface="Arial" panose="020B0604020202020204" pitchFamily="34" charset="0"/>
              <a:ea typeface="DejaVu Sans" pitchFamily="34" charset="0"/>
              <a:cs typeface="DejaVu Sans" pitchFamily="34" charset="0"/>
            </a:endParaRPr>
          </a:p>
        </p:txBody>
      </p:sp>
      <p:sp>
        <p:nvSpPr>
          <p:cNvPr id="23557" name="Text Box 4"/>
          <p:cNvSpPr txBox="1">
            <a:spLocks noChangeArrowheads="1"/>
          </p:cNvSpPr>
          <p:nvPr/>
        </p:nvSpPr>
        <p:spPr bwMode="auto">
          <a:xfrm>
            <a:off x="611188" y="3571875"/>
            <a:ext cx="8064500" cy="460375"/>
          </a:xfrm>
          <a:prstGeom prst="rect">
            <a:avLst/>
          </a:prstGeom>
          <a:gradFill rotWithShape="0">
            <a:gsLst>
              <a:gs pos="0">
                <a:srgbClr val="CCFFCC"/>
              </a:gs>
              <a:gs pos="50000">
                <a:srgbClr val="CCFFFF"/>
              </a:gs>
              <a:gs pos="100000">
                <a:srgbClr val="CCFFCC"/>
              </a:gs>
            </a:gsLst>
            <a:lin ang="2700000" scaled="1"/>
          </a:gradFill>
          <a:ln w="9360">
            <a:solidFill>
              <a:srgbClr val="000000"/>
            </a:solidFill>
            <a:miter lim="800000"/>
            <a:headEnd/>
            <a:tailEnd/>
          </a:ln>
          <a:effectLst>
            <a:outerShdw dist="107933" dir="2700000" algn="ctr" rotWithShape="0">
              <a:srgbClr val="000000"/>
            </a:outerShdw>
          </a:effectLst>
        </p:spPr>
        <p:txBody>
          <a:bodyPr lIns="90000" tIns="46800" rIns="90000" bIns="46800">
            <a:spAutoFit/>
          </a:bodyPr>
          <a:lstStyle>
            <a:lvl1pPr>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9pPr>
          </a:lstStyle>
          <a:p>
            <a:pPr algn="ctr" eaLnBrk="1" hangingPunct="1">
              <a:spcBef>
                <a:spcPts val="1500"/>
              </a:spcBef>
              <a:buFontTx/>
              <a:buNone/>
            </a:pPr>
            <a:r>
              <a:rPr lang="es-ES" altLang="en-US" sz="2400" b="1">
                <a:solidFill>
                  <a:srgbClr val="3333CC"/>
                </a:solidFill>
                <a:latin typeface="Arial" panose="020B0604020202020204" pitchFamily="34" charset="0"/>
                <a:ea typeface="DejaVu Sans" pitchFamily="34" charset="0"/>
                <a:cs typeface="DejaVu Sans" pitchFamily="34" charset="0"/>
              </a:rPr>
              <a:t>Permite recoger dos clases de datos</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1"/>
          <p:cNvSpPr txBox="1">
            <a:spLocks noChangeArrowheads="1"/>
          </p:cNvSpPr>
          <p:nvPr/>
        </p:nvSpPr>
        <p:spPr bwMode="auto">
          <a:xfrm>
            <a:off x="684213" y="1875087"/>
            <a:ext cx="7759700" cy="4157165"/>
          </a:xfrm>
          <a:prstGeom prst="rect">
            <a:avLst/>
          </a:prstGeom>
          <a:gradFill rotWithShape="0">
            <a:gsLst>
              <a:gs pos="0">
                <a:srgbClr val="CCFFFF"/>
              </a:gs>
              <a:gs pos="100000">
                <a:srgbClr val="FFFFCC"/>
              </a:gs>
            </a:gsLst>
            <a:lin ang="2700000" scaled="1"/>
          </a:gradFill>
          <a:ln w="9360">
            <a:solidFill>
              <a:srgbClr val="009999"/>
            </a:solidFill>
            <a:miter lim="800000"/>
            <a:headEnd/>
            <a:tailEnd/>
          </a:ln>
          <a:effectLst>
            <a:outerShdw dist="107933" dir="2700000" algn="ctr" rotWithShape="0">
              <a:srgbClr val="000000"/>
            </a:outerShdw>
          </a:effectLst>
        </p:spPr>
        <p:txBody>
          <a:bodyPr lIns="54000" tIns="46800" rIns="274320" bIns="46800" anchor="ctr">
            <a:spAutoFit/>
          </a:bodyPr>
          <a:lstStyle>
            <a:lvl1pPr marL="457200" indent="-452438">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9pPr>
          </a:lstStyle>
          <a:p>
            <a:pPr eaLnBrk="1" hangingPunct="1">
              <a:lnSpc>
                <a:spcPct val="150000"/>
              </a:lnSpc>
              <a:spcBef>
                <a:spcPct val="0"/>
              </a:spcBef>
              <a:buClr>
                <a:srgbClr val="CC3300"/>
              </a:buClr>
              <a:buFont typeface="Times New Roman" panose="02020603050405020304" pitchFamily="18" charset="0"/>
              <a:buAutoNum type="arabicParenR"/>
            </a:pPr>
            <a:r>
              <a:rPr lang="es-ES" altLang="en-US" sz="2400" u="none" dirty="0" smtClean="0">
                <a:solidFill>
                  <a:srgbClr val="333300"/>
                </a:solidFill>
                <a:latin typeface="Arial" panose="020B0604020202020204" pitchFamily="34" charset="0"/>
                <a:ea typeface="DejaVu Sans" pitchFamily="34" charset="0"/>
                <a:cs typeface="DejaVu Sans" pitchFamily="34" charset="0"/>
              </a:rPr>
              <a:t>Decidir </a:t>
            </a:r>
            <a:r>
              <a:rPr lang="es-ES" altLang="en-US" sz="2400" u="none" dirty="0">
                <a:solidFill>
                  <a:srgbClr val="333300"/>
                </a:solidFill>
                <a:latin typeface="Arial" panose="020B0604020202020204" pitchFamily="34" charset="0"/>
                <a:ea typeface="DejaVu Sans" pitchFamily="34" charset="0"/>
                <a:cs typeface="DejaVu Sans" pitchFamily="34" charset="0"/>
              </a:rPr>
              <a:t>sobre el orden en que se asentaran los datos.</a:t>
            </a:r>
          </a:p>
          <a:p>
            <a:pPr eaLnBrk="1" hangingPunct="1">
              <a:lnSpc>
                <a:spcPct val="150000"/>
              </a:lnSpc>
              <a:spcBef>
                <a:spcPct val="0"/>
              </a:spcBef>
              <a:buClr>
                <a:srgbClr val="CC3300"/>
              </a:buClr>
              <a:buFont typeface="Times New Roman" panose="02020603050405020304" pitchFamily="18" charset="0"/>
              <a:buAutoNum type="arabicParenR"/>
            </a:pPr>
            <a:r>
              <a:rPr lang="es-ES" altLang="en-US" sz="2400" u="none" dirty="0">
                <a:solidFill>
                  <a:srgbClr val="000000"/>
                </a:solidFill>
                <a:latin typeface="Arial" panose="020B0604020202020204" pitchFamily="34" charset="0"/>
                <a:ea typeface="DejaVu Sans" pitchFamily="34" charset="0"/>
                <a:cs typeface="DejaVu Sans" pitchFamily="34" charset="0"/>
              </a:rPr>
              <a:t>Considerar como se harán las </a:t>
            </a:r>
            <a:r>
              <a:rPr lang="es-ES" altLang="en-US" sz="2400" u="none" dirty="0" smtClean="0">
                <a:solidFill>
                  <a:srgbClr val="000000"/>
                </a:solidFill>
                <a:latin typeface="Arial" panose="020B0604020202020204" pitchFamily="34" charset="0"/>
                <a:ea typeface="DejaVu Sans" pitchFamily="34" charset="0"/>
                <a:cs typeface="DejaVu Sans" pitchFamily="34" charset="0"/>
              </a:rPr>
              <a:t>preguntas.</a:t>
            </a:r>
          </a:p>
          <a:p>
            <a:pPr eaLnBrk="1" hangingPunct="1">
              <a:lnSpc>
                <a:spcPct val="150000"/>
              </a:lnSpc>
              <a:spcBef>
                <a:spcPct val="0"/>
              </a:spcBef>
              <a:buClr>
                <a:srgbClr val="CC3300"/>
              </a:buClr>
              <a:buFont typeface="Times New Roman" panose="02020603050405020304" pitchFamily="18" charset="0"/>
              <a:buAutoNum type="arabicParenR"/>
            </a:pPr>
            <a:r>
              <a:rPr lang="es-ES" altLang="en-US" sz="2400" u="none" dirty="0">
                <a:solidFill>
                  <a:srgbClr val="000000"/>
                </a:solidFill>
                <a:latin typeface="Arial" panose="020B0604020202020204" pitchFamily="34" charset="0"/>
                <a:ea typeface="DejaVu Sans" pitchFamily="34" charset="0"/>
                <a:cs typeface="DejaVu Sans" pitchFamily="34" charset="0"/>
              </a:rPr>
              <a:t> </a:t>
            </a:r>
            <a:r>
              <a:rPr lang="es-ES" altLang="en-US" sz="2400" u="none" dirty="0" smtClean="0">
                <a:solidFill>
                  <a:srgbClr val="333300"/>
                </a:solidFill>
                <a:latin typeface="Arial" panose="020B0604020202020204" pitchFamily="34" charset="0"/>
                <a:ea typeface="DejaVu Sans" pitchFamily="34" charset="0"/>
                <a:cs typeface="DejaVu Sans" pitchFamily="34" charset="0"/>
              </a:rPr>
              <a:t>Decidir sobre los datos que se recogerán</a:t>
            </a:r>
          </a:p>
          <a:p>
            <a:pPr eaLnBrk="1" hangingPunct="1">
              <a:spcBef>
                <a:spcPct val="0"/>
              </a:spcBef>
              <a:buFontTx/>
              <a:buNone/>
            </a:pPr>
            <a:endParaRPr lang="es-ES" altLang="en-US" sz="2400" b="1" u="none" dirty="0">
              <a:solidFill>
                <a:srgbClr val="333300"/>
              </a:solidFill>
              <a:latin typeface="Arial" panose="020B0604020202020204" pitchFamily="34" charset="0"/>
              <a:ea typeface="DejaVu Sans" pitchFamily="34" charset="0"/>
              <a:cs typeface="DejaVu Sans" pitchFamily="34" charset="0"/>
            </a:endParaRPr>
          </a:p>
          <a:p>
            <a:pPr marL="0" indent="4763" algn="just" eaLnBrk="1" hangingPunct="1">
              <a:spcBef>
                <a:spcPct val="0"/>
              </a:spcBef>
              <a:buFontTx/>
              <a:buNone/>
              <a:tabLst>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s-ES" altLang="en-US" sz="2400" u="none" dirty="0">
                <a:solidFill>
                  <a:srgbClr val="000000"/>
                </a:solidFill>
                <a:latin typeface="Arial" panose="020B0604020202020204" pitchFamily="34" charset="0"/>
                <a:ea typeface="DejaVu Sans" pitchFamily="34" charset="0"/>
                <a:cs typeface="DejaVu Sans" pitchFamily="34" charset="0"/>
              </a:rPr>
              <a:t>Lenguaje simple, sin ambigüedades, evitar preguntas</a:t>
            </a:r>
            <a:r>
              <a:rPr lang="es-ES" altLang="en-US" sz="2400" b="1" u="none" dirty="0">
                <a:solidFill>
                  <a:srgbClr val="000000"/>
                </a:solidFill>
                <a:latin typeface="Arial" panose="020B0604020202020204" pitchFamily="34" charset="0"/>
                <a:ea typeface="DejaVu Sans" pitchFamily="34" charset="0"/>
                <a:cs typeface="DejaVu Sans" pitchFamily="34" charset="0"/>
              </a:rPr>
              <a:t> </a:t>
            </a:r>
            <a:r>
              <a:rPr lang="es-ES" altLang="en-US" sz="2400" u="none" dirty="0">
                <a:solidFill>
                  <a:srgbClr val="333300"/>
                </a:solidFill>
                <a:latin typeface="Arial" panose="020B0604020202020204" pitchFamily="34" charset="0"/>
                <a:ea typeface="DejaVu Sans" pitchFamily="34" charset="0"/>
                <a:cs typeface="DejaVu Sans" pitchFamily="34" charset="0"/>
              </a:rPr>
              <a:t>insinuantes, poco explicitas o insuficientemente especificas.</a:t>
            </a:r>
          </a:p>
          <a:p>
            <a:pPr marL="0" indent="4763" eaLnBrk="1" hangingPunct="1">
              <a:spcBef>
                <a:spcPct val="0"/>
              </a:spcBef>
              <a:buFontTx/>
              <a:buNone/>
              <a:tabLst>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endParaRPr lang="es-ES" altLang="en-US" sz="2400" u="none" dirty="0">
              <a:solidFill>
                <a:srgbClr val="333300"/>
              </a:solidFill>
              <a:latin typeface="Arial" panose="020B0604020202020204" pitchFamily="34" charset="0"/>
              <a:ea typeface="DejaVu Sans" pitchFamily="34" charset="0"/>
              <a:cs typeface="DejaVu Sans" pitchFamily="34" charset="0"/>
            </a:endParaRPr>
          </a:p>
        </p:txBody>
      </p:sp>
      <p:sp>
        <p:nvSpPr>
          <p:cNvPr id="25603" name="Text Box 2"/>
          <p:cNvSpPr txBox="1">
            <a:spLocks noChangeArrowheads="1"/>
          </p:cNvSpPr>
          <p:nvPr/>
        </p:nvSpPr>
        <p:spPr bwMode="auto">
          <a:xfrm>
            <a:off x="684213" y="908050"/>
            <a:ext cx="7913687" cy="825500"/>
          </a:xfrm>
          <a:prstGeom prst="rect">
            <a:avLst/>
          </a:prstGeom>
          <a:gradFill rotWithShape="0">
            <a:gsLst>
              <a:gs pos="0">
                <a:srgbClr val="CCFFCC"/>
              </a:gs>
              <a:gs pos="50000">
                <a:srgbClr val="CCFFFF"/>
              </a:gs>
              <a:gs pos="100000">
                <a:srgbClr val="CCFFCC"/>
              </a:gs>
            </a:gsLst>
            <a:lin ang="2700000" scaled="1"/>
          </a:gradFill>
          <a:ln w="9360">
            <a:solidFill>
              <a:srgbClr val="000000"/>
            </a:solidFill>
            <a:miter lim="800000"/>
            <a:headEnd/>
            <a:tailEnd/>
          </a:ln>
          <a:effectLst>
            <a:outerShdw dist="107933" dir="2700000" algn="ctr" rotWithShape="0">
              <a:srgbClr val="000000"/>
            </a:outerShdw>
          </a:effectLst>
        </p:spPr>
        <p:txBody>
          <a:bodyPr lIns="90000" tIns="46800" rIns="90000" bIns="46800">
            <a:spAutoFit/>
          </a:bodyPr>
          <a:lstStyle>
            <a:lvl1pPr>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9pPr>
          </a:lstStyle>
          <a:p>
            <a:pPr algn="ctr" eaLnBrk="1" hangingPunct="1">
              <a:spcBef>
                <a:spcPts val="1500"/>
              </a:spcBef>
              <a:buFontTx/>
              <a:buNone/>
            </a:pPr>
            <a:r>
              <a:rPr lang="es-ES" altLang="en-US" sz="2400" b="1">
                <a:solidFill>
                  <a:srgbClr val="3333CC"/>
                </a:solidFill>
                <a:latin typeface="Arial" panose="020B0604020202020204" pitchFamily="34" charset="0"/>
                <a:ea typeface="DejaVu Sans" pitchFamily="34" charset="0"/>
                <a:cs typeface="DejaVu Sans" pitchFamily="34" charset="0"/>
              </a:rPr>
              <a:t>Aspectos a tener en cuenta para la elaboración del formulario.</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1"/>
          <p:cNvSpPr txBox="1">
            <a:spLocks noChangeArrowheads="1"/>
          </p:cNvSpPr>
          <p:nvPr/>
        </p:nvSpPr>
        <p:spPr bwMode="auto">
          <a:xfrm>
            <a:off x="642938" y="1682750"/>
            <a:ext cx="8286750" cy="4483100"/>
          </a:xfrm>
          <a:prstGeom prst="rect">
            <a:avLst/>
          </a:prstGeom>
          <a:gradFill rotWithShape="0">
            <a:gsLst>
              <a:gs pos="0">
                <a:srgbClr val="CCFFFF"/>
              </a:gs>
              <a:gs pos="100000">
                <a:srgbClr val="FFFFCC"/>
              </a:gs>
            </a:gsLst>
            <a:lin ang="2700000" scaled="1"/>
          </a:gradFill>
          <a:ln w="9360">
            <a:solidFill>
              <a:srgbClr val="009999"/>
            </a:solidFill>
            <a:miter lim="800000"/>
            <a:headEnd/>
            <a:tailEnd/>
          </a:ln>
          <a:effectLst>
            <a:outerShdw dist="107933" dir="2700000" algn="ctr" rotWithShape="0">
              <a:srgbClr val="000000"/>
            </a:outerShdw>
          </a:effectLst>
        </p:spPr>
        <p:txBody>
          <a:bodyPr lIns="54000" tIns="46800" rIns="274320" bIns="46800" anchor="ctr">
            <a:spAutoFit/>
          </a:bodyPr>
          <a:lstStyle>
            <a:lvl1pPr marL="457200" indent="-452438">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9pPr>
          </a:lstStyle>
          <a:p>
            <a:pPr eaLnBrk="1" hangingPunct="1">
              <a:spcBef>
                <a:spcPct val="0"/>
              </a:spcBef>
              <a:buFontTx/>
              <a:buNone/>
            </a:pPr>
            <a:endParaRPr lang="es-ES" altLang="en-US" sz="2400" u="none" dirty="0">
              <a:solidFill>
                <a:srgbClr val="000000"/>
              </a:solidFill>
              <a:latin typeface="Arial" panose="020B0604020202020204" pitchFamily="34" charset="0"/>
              <a:ea typeface="DejaVu Sans" pitchFamily="34" charset="0"/>
              <a:cs typeface="DejaVu Sans" pitchFamily="34" charset="0"/>
            </a:endParaRPr>
          </a:p>
          <a:p>
            <a:pPr marL="461962" indent="-457200" eaLnBrk="1" hangingPunct="1">
              <a:spcBef>
                <a:spcPct val="0"/>
              </a:spcBef>
              <a:buClr>
                <a:srgbClr val="CC3300"/>
              </a:buClr>
              <a:buFont typeface="+mj-lt"/>
              <a:buAutoNum type="arabicPeriod" startAt="4"/>
            </a:pPr>
            <a:r>
              <a:rPr lang="es-ES" altLang="en-US" sz="2400" u="none" dirty="0">
                <a:solidFill>
                  <a:srgbClr val="333300"/>
                </a:solidFill>
                <a:latin typeface="Arial" panose="020B0604020202020204" pitchFamily="34" charset="0"/>
                <a:ea typeface="DejaVu Sans" pitchFamily="34" charset="0"/>
                <a:cs typeface="DejaVu Sans" pitchFamily="34" charset="0"/>
              </a:rPr>
              <a:t>Considerar como se anotarán las respuestas.</a:t>
            </a:r>
          </a:p>
          <a:p>
            <a:pPr eaLnBrk="1" hangingPunct="1">
              <a:spcBef>
                <a:spcPct val="0"/>
              </a:spcBef>
              <a:buFontTx/>
              <a:buNone/>
            </a:pPr>
            <a:endParaRPr lang="es-ES" altLang="en-US" sz="2400" u="none" dirty="0">
              <a:solidFill>
                <a:srgbClr val="333300"/>
              </a:solidFill>
              <a:latin typeface="Arial" panose="020B0604020202020204" pitchFamily="34" charset="0"/>
              <a:ea typeface="DejaVu Sans" pitchFamily="34" charset="0"/>
              <a:cs typeface="DejaVu Sans" pitchFamily="34" charset="0"/>
            </a:endParaRPr>
          </a:p>
          <a:p>
            <a:pPr eaLnBrk="1" hangingPunct="1">
              <a:spcBef>
                <a:spcPct val="0"/>
              </a:spcBef>
              <a:buClr>
                <a:srgbClr val="CC3300"/>
              </a:buClr>
              <a:buFont typeface="Times New Roman" panose="02020603050405020304" pitchFamily="18" charset="0"/>
              <a:buAutoNum type="alphaUcPeriod"/>
            </a:pPr>
            <a:r>
              <a:rPr lang="es-ES" altLang="en-US" sz="2400" u="none" dirty="0">
                <a:solidFill>
                  <a:srgbClr val="333300"/>
                </a:solidFill>
                <a:latin typeface="Arial" panose="020B0604020202020204" pitchFamily="34" charset="0"/>
                <a:ea typeface="DejaVu Sans" pitchFamily="34" charset="0"/>
                <a:cs typeface="DejaVu Sans" pitchFamily="34" charset="0"/>
              </a:rPr>
              <a:t>Sexo: ____</a:t>
            </a:r>
          </a:p>
          <a:p>
            <a:pPr eaLnBrk="1" hangingPunct="1">
              <a:spcBef>
                <a:spcPct val="0"/>
              </a:spcBef>
              <a:buFontTx/>
              <a:buNone/>
            </a:pPr>
            <a:endParaRPr lang="es-ES" altLang="en-US" sz="2400" u="none" dirty="0">
              <a:solidFill>
                <a:srgbClr val="333300"/>
              </a:solidFill>
              <a:latin typeface="Arial" panose="020B0604020202020204" pitchFamily="34" charset="0"/>
              <a:ea typeface="DejaVu Sans" pitchFamily="34" charset="0"/>
              <a:cs typeface="DejaVu Sans" pitchFamily="34" charset="0"/>
            </a:endParaRPr>
          </a:p>
          <a:p>
            <a:pPr eaLnBrk="1" hangingPunct="1">
              <a:spcBef>
                <a:spcPct val="0"/>
              </a:spcBef>
              <a:buClr>
                <a:srgbClr val="CC3300"/>
              </a:buClr>
              <a:buFont typeface="Times New Roman" panose="02020603050405020304" pitchFamily="18" charset="0"/>
              <a:buAutoNum type="alphaUcPeriod"/>
            </a:pPr>
            <a:r>
              <a:rPr lang="es-ES" altLang="en-US" sz="2400" u="none" dirty="0">
                <a:solidFill>
                  <a:srgbClr val="333300"/>
                </a:solidFill>
                <a:latin typeface="Arial" panose="020B0604020202020204" pitchFamily="34" charset="0"/>
                <a:ea typeface="DejaVu Sans" pitchFamily="34" charset="0"/>
                <a:cs typeface="DejaVu Sans" pitchFamily="34" charset="0"/>
              </a:rPr>
              <a:t>Sexo:   Femenino                    Masculino</a:t>
            </a:r>
          </a:p>
          <a:p>
            <a:pPr eaLnBrk="1" hangingPunct="1">
              <a:spcBef>
                <a:spcPct val="0"/>
              </a:spcBef>
              <a:buFontTx/>
              <a:buNone/>
            </a:pPr>
            <a:endParaRPr lang="es-ES" altLang="en-US" sz="2400" u="none" dirty="0">
              <a:solidFill>
                <a:srgbClr val="333300"/>
              </a:solidFill>
              <a:latin typeface="Arial" panose="020B0604020202020204" pitchFamily="34" charset="0"/>
              <a:ea typeface="DejaVu Sans" pitchFamily="34" charset="0"/>
              <a:cs typeface="DejaVu Sans" pitchFamily="34" charset="0"/>
            </a:endParaRPr>
          </a:p>
          <a:p>
            <a:pPr eaLnBrk="1" hangingPunct="1">
              <a:spcBef>
                <a:spcPct val="0"/>
              </a:spcBef>
              <a:buClr>
                <a:srgbClr val="CC3300"/>
              </a:buClr>
              <a:buFont typeface="Times New Roman" panose="02020603050405020304" pitchFamily="18" charset="0"/>
              <a:buAutoNum type="alphaUcPeriod"/>
            </a:pPr>
            <a:r>
              <a:rPr lang="es-ES" altLang="en-US" sz="2400" u="none" dirty="0">
                <a:solidFill>
                  <a:srgbClr val="333300"/>
                </a:solidFill>
                <a:latin typeface="Arial" panose="020B0604020202020204" pitchFamily="34" charset="0"/>
                <a:ea typeface="DejaVu Sans" pitchFamily="34" charset="0"/>
                <a:cs typeface="DejaVu Sans" pitchFamily="34" charset="0"/>
              </a:rPr>
              <a:t>Infarto del Miocardio: ____</a:t>
            </a:r>
          </a:p>
          <a:p>
            <a:pPr eaLnBrk="1" hangingPunct="1">
              <a:spcBef>
                <a:spcPct val="0"/>
              </a:spcBef>
              <a:buFontTx/>
              <a:buNone/>
            </a:pPr>
            <a:r>
              <a:rPr lang="es-ES" altLang="en-US" sz="2400" u="none" dirty="0">
                <a:solidFill>
                  <a:srgbClr val="333300"/>
                </a:solidFill>
                <a:latin typeface="Arial" panose="020B0604020202020204" pitchFamily="34" charset="0"/>
                <a:ea typeface="DejaVu Sans" pitchFamily="34" charset="0"/>
                <a:cs typeface="DejaVu Sans" pitchFamily="34" charset="0"/>
              </a:rPr>
              <a:t>                                                   </a:t>
            </a:r>
          </a:p>
          <a:p>
            <a:pPr eaLnBrk="1" hangingPunct="1">
              <a:spcBef>
                <a:spcPct val="0"/>
              </a:spcBef>
              <a:buFontTx/>
              <a:buNone/>
            </a:pPr>
            <a:r>
              <a:rPr lang="es-ES" altLang="en-US" sz="2400" u="none" dirty="0">
                <a:solidFill>
                  <a:srgbClr val="333300"/>
                </a:solidFill>
                <a:latin typeface="Arial" panose="020B0604020202020204" pitchFamily="34" charset="0"/>
                <a:ea typeface="DejaVu Sans" pitchFamily="34" charset="0"/>
                <a:cs typeface="DejaVu Sans" pitchFamily="34" charset="0"/>
              </a:rPr>
              <a:t>                             1-  Sí </a:t>
            </a:r>
          </a:p>
          <a:p>
            <a:pPr eaLnBrk="1" hangingPunct="1">
              <a:spcBef>
                <a:spcPct val="0"/>
              </a:spcBef>
              <a:buFontTx/>
              <a:buNone/>
            </a:pPr>
            <a:r>
              <a:rPr lang="es-ES" altLang="en-US" sz="2400" u="none" dirty="0">
                <a:solidFill>
                  <a:srgbClr val="333300"/>
                </a:solidFill>
                <a:latin typeface="Arial" panose="020B0604020202020204" pitchFamily="34" charset="0"/>
                <a:ea typeface="DejaVu Sans" pitchFamily="34" charset="0"/>
                <a:cs typeface="DejaVu Sans" pitchFamily="34" charset="0"/>
              </a:rPr>
              <a:t>                             2-  No</a:t>
            </a:r>
          </a:p>
          <a:p>
            <a:pPr eaLnBrk="1" hangingPunct="1">
              <a:spcBef>
                <a:spcPct val="0"/>
              </a:spcBef>
              <a:buFontTx/>
              <a:buNone/>
            </a:pPr>
            <a:r>
              <a:rPr lang="es-ES" altLang="en-US" sz="2400" u="none" dirty="0">
                <a:solidFill>
                  <a:srgbClr val="333300"/>
                </a:solidFill>
                <a:latin typeface="Arial" panose="020B0604020202020204" pitchFamily="34" charset="0"/>
                <a:ea typeface="DejaVu Sans" pitchFamily="34" charset="0"/>
                <a:cs typeface="DejaVu Sans" pitchFamily="34" charset="0"/>
              </a:rPr>
              <a:t>                             3 - Desconocido</a:t>
            </a:r>
          </a:p>
        </p:txBody>
      </p:sp>
      <p:sp>
        <p:nvSpPr>
          <p:cNvPr id="27651" name="Text Box 2"/>
          <p:cNvSpPr txBox="1">
            <a:spLocks noChangeArrowheads="1"/>
          </p:cNvSpPr>
          <p:nvPr/>
        </p:nvSpPr>
        <p:spPr bwMode="auto">
          <a:xfrm>
            <a:off x="762000" y="571500"/>
            <a:ext cx="7913688" cy="947738"/>
          </a:xfrm>
          <a:prstGeom prst="rect">
            <a:avLst/>
          </a:prstGeom>
          <a:gradFill rotWithShape="0">
            <a:gsLst>
              <a:gs pos="0">
                <a:srgbClr val="CCFFCC"/>
              </a:gs>
              <a:gs pos="50000">
                <a:srgbClr val="CCFFFF"/>
              </a:gs>
              <a:gs pos="100000">
                <a:srgbClr val="CCFFCC"/>
              </a:gs>
            </a:gsLst>
            <a:lin ang="2700000" scaled="1"/>
          </a:gradFill>
          <a:ln w="9360">
            <a:solidFill>
              <a:srgbClr val="000000"/>
            </a:solidFill>
            <a:miter lim="800000"/>
            <a:headEnd/>
            <a:tailEnd/>
          </a:ln>
          <a:effectLst>
            <a:outerShdw dist="107933" dir="2700000" algn="ctr" rotWithShape="0">
              <a:srgbClr val="000000"/>
            </a:outerShdw>
          </a:effectLst>
        </p:spPr>
        <p:txBody>
          <a:bodyPr lIns="90000" tIns="46800" rIns="90000" bIns="46800">
            <a:spAutoFit/>
          </a:bodyPr>
          <a:lstStyle>
            <a:lvl1pPr>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9pPr>
          </a:lstStyle>
          <a:p>
            <a:pPr algn="ctr" eaLnBrk="1" hangingPunct="1">
              <a:spcBef>
                <a:spcPts val="1500"/>
              </a:spcBef>
              <a:buFontTx/>
              <a:buNone/>
            </a:pPr>
            <a:r>
              <a:rPr lang="es-ES" altLang="en-US" sz="2800" b="1">
                <a:solidFill>
                  <a:srgbClr val="3333CC"/>
                </a:solidFill>
                <a:latin typeface="Arial" panose="020B0604020202020204" pitchFamily="34" charset="0"/>
                <a:ea typeface="DejaVu Sans" pitchFamily="34" charset="0"/>
                <a:cs typeface="DejaVu Sans" pitchFamily="34" charset="0"/>
              </a:rPr>
              <a:t>Aspectos a tener en cuenta para la elaboración del formulario. </a:t>
            </a:r>
            <a:r>
              <a:rPr lang="es-ES" altLang="en-US" sz="2400" b="1">
                <a:solidFill>
                  <a:srgbClr val="000000"/>
                </a:solidFill>
                <a:latin typeface="Arial" panose="020B0604020202020204" pitchFamily="34" charset="0"/>
                <a:ea typeface="DejaVu Sans" pitchFamily="34" charset="0"/>
                <a:cs typeface="DejaVu Sans" pitchFamily="34" charset="0"/>
              </a:rPr>
              <a:t>(continuación)</a:t>
            </a:r>
          </a:p>
        </p:txBody>
      </p:sp>
      <p:sp>
        <p:nvSpPr>
          <p:cNvPr id="27652" name="Rectangle 3"/>
          <p:cNvSpPr>
            <a:spLocks noChangeArrowheads="1"/>
          </p:cNvSpPr>
          <p:nvPr/>
        </p:nvSpPr>
        <p:spPr bwMode="auto">
          <a:xfrm>
            <a:off x="4067175" y="3500438"/>
            <a:ext cx="381000" cy="381000"/>
          </a:xfrm>
          <a:prstGeom prst="rect">
            <a:avLst/>
          </a:prstGeom>
          <a:solidFill>
            <a:srgbClr val="00CC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
                <a:srgbClr val="000000"/>
              </a:buClr>
              <a:buFont typeface="Times New Roman" panose="02020603050405020304" pitchFamily="18" charset="0"/>
              <a:buNone/>
            </a:pPr>
            <a:endParaRPr lang="en-US" altLang="en-US" sz="2400">
              <a:latin typeface="Times New Roman" panose="02020603050405020304" pitchFamily="18" charset="0"/>
            </a:endParaRPr>
          </a:p>
        </p:txBody>
      </p:sp>
      <p:sp>
        <p:nvSpPr>
          <p:cNvPr id="27653" name="Rectangle 4"/>
          <p:cNvSpPr>
            <a:spLocks noChangeArrowheads="1"/>
          </p:cNvSpPr>
          <p:nvPr/>
        </p:nvSpPr>
        <p:spPr bwMode="auto">
          <a:xfrm>
            <a:off x="7019925" y="3500438"/>
            <a:ext cx="381000" cy="381000"/>
          </a:xfrm>
          <a:prstGeom prst="rect">
            <a:avLst/>
          </a:prstGeom>
          <a:solidFill>
            <a:srgbClr val="00CC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
                <a:srgbClr val="000000"/>
              </a:buClr>
              <a:buFont typeface="Times New Roman" panose="02020603050405020304" pitchFamily="18" charset="0"/>
              <a:buNone/>
            </a:pPr>
            <a:endParaRPr lang="en-US" altLang="en-US" sz="2400">
              <a:latin typeface="Times New Roman" panose="02020603050405020304" pitchFamily="18" charset="0"/>
            </a:endParaRP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1"/>
          <p:cNvSpPr txBox="1">
            <a:spLocks noChangeArrowheads="1"/>
          </p:cNvSpPr>
          <p:nvPr/>
        </p:nvSpPr>
        <p:spPr bwMode="auto">
          <a:xfrm>
            <a:off x="785813" y="1592263"/>
            <a:ext cx="7759700" cy="4483100"/>
          </a:xfrm>
          <a:prstGeom prst="rect">
            <a:avLst/>
          </a:prstGeom>
          <a:gradFill rotWithShape="0">
            <a:gsLst>
              <a:gs pos="0">
                <a:srgbClr val="CCFFFF"/>
              </a:gs>
              <a:gs pos="100000">
                <a:srgbClr val="FFFFCC"/>
              </a:gs>
            </a:gsLst>
            <a:lin ang="2700000" scaled="1"/>
          </a:gradFill>
          <a:ln w="9360">
            <a:solidFill>
              <a:srgbClr val="009999"/>
            </a:solidFill>
            <a:miter lim="800000"/>
            <a:headEnd/>
            <a:tailEnd/>
          </a:ln>
          <a:effectLst>
            <a:outerShdw dist="107933" dir="2700000" algn="ctr" rotWithShape="0">
              <a:srgbClr val="000000"/>
            </a:outerShdw>
          </a:effectLst>
        </p:spPr>
        <p:txBody>
          <a:bodyPr lIns="54000" tIns="46800" rIns="274320" bIns="46800" anchor="ctr">
            <a:spAutoFit/>
          </a:bodyPr>
          <a:lstStyle>
            <a:lvl1pPr marL="457200" indent="-452438">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9pPr>
          </a:lstStyle>
          <a:p>
            <a:pPr eaLnBrk="1" hangingPunct="1">
              <a:spcBef>
                <a:spcPct val="0"/>
              </a:spcBef>
              <a:buFontTx/>
              <a:buNone/>
            </a:pPr>
            <a:endParaRPr lang="es-ES" altLang="en-US" sz="2400" u="none" dirty="0">
              <a:solidFill>
                <a:srgbClr val="000000"/>
              </a:solidFill>
              <a:latin typeface="Arial" panose="020B0604020202020204" pitchFamily="34" charset="0"/>
              <a:ea typeface="DejaVu Sans" pitchFamily="34" charset="0"/>
              <a:cs typeface="DejaVu Sans" pitchFamily="34" charset="0"/>
            </a:endParaRPr>
          </a:p>
          <a:p>
            <a:pPr marL="4762" indent="0" eaLnBrk="1" hangingPunct="1">
              <a:spcBef>
                <a:spcPct val="0"/>
              </a:spcBef>
              <a:buClr>
                <a:srgbClr val="CC3300"/>
              </a:buClr>
              <a:buNone/>
            </a:pPr>
            <a:r>
              <a:rPr lang="es-ES" altLang="en-US" sz="2400" b="1" u="none" dirty="0" smtClean="0">
                <a:solidFill>
                  <a:srgbClr val="C00000"/>
                </a:solidFill>
                <a:latin typeface="Arial" panose="020B0604020202020204" pitchFamily="34" charset="0"/>
                <a:ea typeface="DejaVu Sans" pitchFamily="34" charset="0"/>
                <a:cs typeface="DejaVu Sans" pitchFamily="34" charset="0"/>
              </a:rPr>
              <a:t>5</a:t>
            </a:r>
            <a:r>
              <a:rPr lang="es-ES" altLang="en-US" sz="2400" b="1" u="none" dirty="0" smtClean="0">
                <a:solidFill>
                  <a:srgbClr val="333300"/>
                </a:solidFill>
                <a:latin typeface="Arial" panose="020B0604020202020204" pitchFamily="34" charset="0"/>
                <a:ea typeface="DejaVu Sans" pitchFamily="34" charset="0"/>
                <a:cs typeface="DejaVu Sans" pitchFamily="34" charset="0"/>
              </a:rPr>
              <a:t>. Determinar </a:t>
            </a:r>
            <a:r>
              <a:rPr lang="es-ES" altLang="en-US" sz="2400" b="1" u="none" dirty="0">
                <a:solidFill>
                  <a:srgbClr val="333300"/>
                </a:solidFill>
                <a:latin typeface="Arial" panose="020B0604020202020204" pitchFamily="34" charset="0"/>
                <a:ea typeface="DejaVu Sans" pitchFamily="34" charset="0"/>
                <a:cs typeface="DejaVu Sans" pitchFamily="34" charset="0"/>
              </a:rPr>
              <a:t>las características de formulario:</a:t>
            </a:r>
          </a:p>
          <a:p>
            <a:pPr eaLnBrk="1" hangingPunct="1">
              <a:spcBef>
                <a:spcPct val="0"/>
              </a:spcBef>
              <a:buFontTx/>
              <a:buNone/>
            </a:pPr>
            <a:endParaRPr lang="es-ES" altLang="en-US" sz="2400" u="none" dirty="0">
              <a:solidFill>
                <a:srgbClr val="333300"/>
              </a:solidFill>
              <a:latin typeface="Arial" panose="020B0604020202020204" pitchFamily="34" charset="0"/>
              <a:ea typeface="DejaVu Sans" pitchFamily="34" charset="0"/>
              <a:cs typeface="DejaVu Sans" pitchFamily="34" charset="0"/>
            </a:endParaRPr>
          </a:p>
          <a:p>
            <a:pPr eaLnBrk="1" hangingPunct="1">
              <a:spcBef>
                <a:spcPct val="0"/>
              </a:spcBef>
              <a:buFontTx/>
              <a:buNone/>
            </a:pPr>
            <a:r>
              <a:rPr lang="es-ES" altLang="en-US" sz="2400" u="none" dirty="0">
                <a:solidFill>
                  <a:srgbClr val="333300"/>
                </a:solidFill>
                <a:latin typeface="Arial" panose="020B0604020202020204" pitchFamily="34" charset="0"/>
                <a:ea typeface="DejaVu Sans" pitchFamily="34" charset="0"/>
                <a:cs typeface="DejaVu Sans" pitchFamily="34" charset="0"/>
              </a:rPr>
              <a:t>	Debemos considerar:</a:t>
            </a:r>
          </a:p>
          <a:p>
            <a:pPr eaLnBrk="1" hangingPunct="1">
              <a:spcBef>
                <a:spcPct val="0"/>
              </a:spcBef>
              <a:buFontTx/>
              <a:buNone/>
            </a:pPr>
            <a:endParaRPr lang="es-ES" altLang="en-US" sz="2400" u="none" dirty="0">
              <a:solidFill>
                <a:srgbClr val="333300"/>
              </a:solidFill>
              <a:latin typeface="Arial" panose="020B0604020202020204" pitchFamily="34" charset="0"/>
              <a:ea typeface="DejaVu Sans" pitchFamily="34" charset="0"/>
              <a:cs typeface="DejaVu Sans" pitchFamily="34" charset="0"/>
            </a:endParaRPr>
          </a:p>
          <a:p>
            <a:pPr eaLnBrk="1" hangingPunct="1">
              <a:spcBef>
                <a:spcPct val="0"/>
              </a:spcBef>
              <a:buClr>
                <a:srgbClr val="CC3300"/>
              </a:buClr>
              <a:buFont typeface="Wingdings" panose="05000000000000000000" pitchFamily="2" charset="2"/>
              <a:buChar char=""/>
            </a:pPr>
            <a:r>
              <a:rPr lang="es-ES" altLang="en-US" sz="2400" u="none" dirty="0">
                <a:solidFill>
                  <a:srgbClr val="333300"/>
                </a:solidFill>
                <a:latin typeface="Arial" panose="020B0604020202020204" pitchFamily="34" charset="0"/>
                <a:ea typeface="DejaVu Sans" pitchFamily="34" charset="0"/>
                <a:cs typeface="DejaVu Sans" pitchFamily="34" charset="0"/>
              </a:rPr>
              <a:t>¿Quien  recogerá la información?</a:t>
            </a:r>
          </a:p>
          <a:p>
            <a:pPr eaLnBrk="1" hangingPunct="1">
              <a:spcBef>
                <a:spcPct val="0"/>
              </a:spcBef>
              <a:buClr>
                <a:srgbClr val="CC3300"/>
              </a:buClr>
              <a:buFont typeface="Wingdings" panose="05000000000000000000" pitchFamily="2" charset="2"/>
              <a:buChar char=""/>
            </a:pPr>
            <a:r>
              <a:rPr lang="es-ES" altLang="en-US" sz="2400" u="none" dirty="0">
                <a:solidFill>
                  <a:srgbClr val="333300"/>
                </a:solidFill>
                <a:latin typeface="Arial" panose="020B0604020202020204" pitchFamily="34" charset="0"/>
                <a:ea typeface="DejaVu Sans" pitchFamily="34" charset="0"/>
                <a:cs typeface="DejaVu Sans" pitchFamily="34" charset="0"/>
              </a:rPr>
              <a:t>¿De quien  será recogida?</a:t>
            </a:r>
          </a:p>
          <a:p>
            <a:pPr eaLnBrk="1" hangingPunct="1">
              <a:spcBef>
                <a:spcPct val="0"/>
              </a:spcBef>
              <a:buClr>
                <a:srgbClr val="CC3300"/>
              </a:buClr>
              <a:buFont typeface="Wingdings" panose="05000000000000000000" pitchFamily="2" charset="2"/>
              <a:buChar char=""/>
            </a:pPr>
            <a:r>
              <a:rPr lang="es-ES" altLang="en-US" sz="2400" u="none" dirty="0">
                <a:solidFill>
                  <a:srgbClr val="333300"/>
                </a:solidFill>
                <a:latin typeface="Arial" panose="020B0604020202020204" pitchFamily="34" charset="0"/>
                <a:ea typeface="DejaVu Sans" pitchFamily="34" charset="0"/>
                <a:cs typeface="DejaVu Sans" pitchFamily="34" charset="0"/>
              </a:rPr>
              <a:t>¿Donde y cuando se registrará?</a:t>
            </a:r>
          </a:p>
          <a:p>
            <a:pPr eaLnBrk="1" hangingPunct="1">
              <a:spcBef>
                <a:spcPct val="0"/>
              </a:spcBef>
              <a:buClr>
                <a:srgbClr val="CC3300"/>
              </a:buClr>
              <a:buFont typeface="Wingdings" panose="05000000000000000000" pitchFamily="2" charset="2"/>
              <a:buChar char=""/>
            </a:pPr>
            <a:r>
              <a:rPr lang="es-ES" altLang="en-US" sz="2400" u="none" dirty="0">
                <a:solidFill>
                  <a:srgbClr val="333300"/>
                </a:solidFill>
                <a:latin typeface="Arial" panose="020B0604020202020204" pitchFamily="34" charset="0"/>
                <a:ea typeface="DejaVu Sans" pitchFamily="34" charset="0"/>
                <a:cs typeface="DejaVu Sans" pitchFamily="34" charset="0"/>
              </a:rPr>
              <a:t>¿Cómo  se procesaran los datos?</a:t>
            </a:r>
          </a:p>
          <a:p>
            <a:pPr eaLnBrk="1" hangingPunct="1">
              <a:spcBef>
                <a:spcPct val="0"/>
              </a:spcBef>
              <a:buFontTx/>
              <a:buNone/>
            </a:pPr>
            <a:endParaRPr lang="es-ES" altLang="en-US" sz="2400" u="none" dirty="0">
              <a:solidFill>
                <a:srgbClr val="333300"/>
              </a:solidFill>
              <a:latin typeface="Arial" panose="020B0604020202020204" pitchFamily="34" charset="0"/>
              <a:ea typeface="DejaVu Sans" pitchFamily="34" charset="0"/>
              <a:cs typeface="DejaVu Sans" pitchFamily="34" charset="0"/>
            </a:endParaRPr>
          </a:p>
          <a:p>
            <a:pPr eaLnBrk="1" hangingPunct="1">
              <a:spcBef>
                <a:spcPct val="0"/>
              </a:spcBef>
              <a:buFontTx/>
              <a:buNone/>
            </a:pPr>
            <a:r>
              <a:rPr lang="es-ES" altLang="en-US" sz="2400" u="none" dirty="0">
                <a:solidFill>
                  <a:srgbClr val="333300"/>
                </a:solidFill>
                <a:latin typeface="Arial" panose="020B0604020202020204" pitchFamily="34" charset="0"/>
                <a:ea typeface="DejaVu Sans" pitchFamily="34" charset="0"/>
                <a:cs typeface="DejaVu Sans" pitchFamily="34" charset="0"/>
              </a:rPr>
              <a:t>	De acuerdo a estas interrogantes se decidirá sobre la forma, tamaño, </a:t>
            </a:r>
            <a:r>
              <a:rPr lang="es-ES" altLang="en-US" sz="2400" u="none" dirty="0" err="1">
                <a:solidFill>
                  <a:srgbClr val="333300"/>
                </a:solidFill>
                <a:latin typeface="Arial" panose="020B0604020202020204" pitchFamily="34" charset="0"/>
                <a:ea typeface="DejaVu Sans" pitchFamily="34" charset="0"/>
                <a:cs typeface="DejaVu Sans" pitchFamily="34" charset="0"/>
              </a:rPr>
              <a:t>color,etc</a:t>
            </a:r>
            <a:r>
              <a:rPr lang="es-ES" altLang="en-US" sz="2400" u="none" dirty="0">
                <a:solidFill>
                  <a:srgbClr val="333300"/>
                </a:solidFill>
                <a:latin typeface="Arial" panose="020B0604020202020204" pitchFamily="34" charset="0"/>
                <a:ea typeface="DejaVu Sans" pitchFamily="34" charset="0"/>
                <a:cs typeface="DejaVu Sans" pitchFamily="34" charset="0"/>
              </a:rPr>
              <a:t>. de los formularios</a:t>
            </a:r>
          </a:p>
        </p:txBody>
      </p:sp>
      <p:sp>
        <p:nvSpPr>
          <p:cNvPr id="29699" name="Text Box 2"/>
          <p:cNvSpPr txBox="1">
            <a:spLocks noChangeArrowheads="1"/>
          </p:cNvSpPr>
          <p:nvPr/>
        </p:nvSpPr>
        <p:spPr bwMode="auto">
          <a:xfrm>
            <a:off x="639763" y="428625"/>
            <a:ext cx="7913687" cy="825500"/>
          </a:xfrm>
          <a:prstGeom prst="rect">
            <a:avLst/>
          </a:prstGeom>
          <a:gradFill rotWithShape="0">
            <a:gsLst>
              <a:gs pos="0">
                <a:srgbClr val="CCFFCC"/>
              </a:gs>
              <a:gs pos="50000">
                <a:srgbClr val="CCFFFF"/>
              </a:gs>
              <a:gs pos="100000">
                <a:srgbClr val="CCFFCC"/>
              </a:gs>
            </a:gsLst>
            <a:lin ang="2700000" scaled="1"/>
          </a:gradFill>
          <a:ln w="9360">
            <a:solidFill>
              <a:srgbClr val="000000"/>
            </a:solidFill>
            <a:miter lim="800000"/>
            <a:headEnd/>
            <a:tailEnd/>
          </a:ln>
          <a:effectLst>
            <a:outerShdw dist="107933" dir="2700000" algn="ctr" rotWithShape="0">
              <a:srgbClr val="000000"/>
            </a:outerShdw>
          </a:effectLst>
        </p:spPr>
        <p:txBody>
          <a:bodyPr lIns="90000" tIns="46800" rIns="90000" bIns="46800">
            <a:spAutoFit/>
          </a:bodyPr>
          <a:lstStyle>
            <a:lvl1pPr>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9pPr>
          </a:lstStyle>
          <a:p>
            <a:pPr algn="ctr" eaLnBrk="1" hangingPunct="1">
              <a:spcBef>
                <a:spcPts val="1500"/>
              </a:spcBef>
              <a:buFontTx/>
              <a:buNone/>
            </a:pPr>
            <a:r>
              <a:rPr lang="es-ES" altLang="en-US" sz="2400" b="1">
                <a:solidFill>
                  <a:srgbClr val="3333CC"/>
                </a:solidFill>
                <a:latin typeface="Arial" panose="020B0604020202020204" pitchFamily="34" charset="0"/>
                <a:ea typeface="DejaVu Sans" pitchFamily="34" charset="0"/>
                <a:cs typeface="DejaVu Sans" pitchFamily="34" charset="0"/>
              </a:rPr>
              <a:t>Aspectos a tener en cuenta para la elaboración del formulario. </a:t>
            </a:r>
            <a:r>
              <a:rPr lang="es-ES" altLang="en-US" sz="2400" b="1">
                <a:solidFill>
                  <a:srgbClr val="000000"/>
                </a:solidFill>
                <a:latin typeface="Arial" panose="020B0604020202020204" pitchFamily="34" charset="0"/>
                <a:ea typeface="DejaVu Sans" pitchFamily="34" charset="0"/>
                <a:cs typeface="DejaVu Sans" pitchFamily="34" charset="0"/>
              </a:rPr>
              <a:t>(continuación)</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
          <p:cNvSpPr txBox="1">
            <a:spLocks noChangeArrowheads="1"/>
          </p:cNvSpPr>
          <p:nvPr/>
        </p:nvSpPr>
        <p:spPr bwMode="auto">
          <a:xfrm>
            <a:off x="733425" y="1674813"/>
            <a:ext cx="7759700" cy="4895850"/>
          </a:xfrm>
          <a:prstGeom prst="rect">
            <a:avLst/>
          </a:prstGeom>
          <a:gradFill rotWithShape="0">
            <a:gsLst>
              <a:gs pos="0">
                <a:srgbClr val="CCFFFF"/>
              </a:gs>
              <a:gs pos="100000">
                <a:srgbClr val="FFFFCC"/>
              </a:gs>
            </a:gsLst>
            <a:lin ang="2700000" scaled="1"/>
          </a:gradFill>
          <a:ln w="9360">
            <a:solidFill>
              <a:srgbClr val="009999"/>
            </a:solidFill>
            <a:miter lim="800000"/>
            <a:headEnd/>
            <a:tailEnd/>
          </a:ln>
          <a:effectLst>
            <a:outerShdw dist="107933" dir="2700000" algn="ctr" rotWithShape="0">
              <a:srgbClr val="000000"/>
            </a:outerShdw>
          </a:effectLst>
        </p:spPr>
        <p:txBody>
          <a:bodyPr lIns="54000" tIns="46800" rIns="274320" bIns="46800" anchor="ctr">
            <a:spAutoFit/>
          </a:bodyPr>
          <a:lstStyle>
            <a:lvl1pPr marL="457200" indent="-452438">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9pPr>
          </a:lstStyle>
          <a:p>
            <a:pPr eaLnBrk="1" hangingPunct="1">
              <a:spcBef>
                <a:spcPct val="0"/>
              </a:spcBef>
              <a:buFontTx/>
              <a:buNone/>
            </a:pPr>
            <a:endParaRPr lang="es-ES" altLang="en-US" sz="2400" u="none" dirty="0">
              <a:solidFill>
                <a:srgbClr val="000000"/>
              </a:solidFill>
              <a:latin typeface="Arial" panose="020B0604020202020204" pitchFamily="34" charset="0"/>
              <a:ea typeface="DejaVu Sans" pitchFamily="34" charset="0"/>
              <a:cs typeface="DejaVu Sans" pitchFamily="34" charset="0"/>
            </a:endParaRPr>
          </a:p>
          <a:p>
            <a:pPr marL="461962" indent="-457200" eaLnBrk="1" hangingPunct="1">
              <a:spcBef>
                <a:spcPct val="0"/>
              </a:spcBef>
              <a:buClr>
                <a:srgbClr val="CC3300"/>
              </a:buClr>
              <a:buFont typeface="+mj-lt"/>
              <a:buAutoNum type="arabicPeriod" startAt="6"/>
            </a:pPr>
            <a:r>
              <a:rPr lang="es-ES" altLang="en-US" sz="2400" b="1" u="none" dirty="0">
                <a:solidFill>
                  <a:srgbClr val="333300"/>
                </a:solidFill>
                <a:latin typeface="Arial" panose="020B0604020202020204" pitchFamily="34" charset="0"/>
                <a:ea typeface="DejaVu Sans" pitchFamily="34" charset="0"/>
                <a:cs typeface="DejaVu Sans" pitchFamily="34" charset="0"/>
              </a:rPr>
              <a:t>Probar si el formulario es operativo</a:t>
            </a:r>
          </a:p>
          <a:p>
            <a:pPr eaLnBrk="1" hangingPunct="1">
              <a:spcBef>
                <a:spcPct val="0"/>
              </a:spcBef>
              <a:buFontTx/>
              <a:buNone/>
            </a:pPr>
            <a:endParaRPr lang="es-ES" altLang="en-US" sz="2400" u="none" dirty="0">
              <a:solidFill>
                <a:srgbClr val="333300"/>
              </a:solidFill>
              <a:latin typeface="Arial" panose="020B0604020202020204" pitchFamily="34" charset="0"/>
              <a:ea typeface="DejaVu Sans" pitchFamily="34" charset="0"/>
              <a:cs typeface="DejaVu Sans" pitchFamily="34" charset="0"/>
            </a:endParaRPr>
          </a:p>
          <a:p>
            <a:pPr eaLnBrk="1" hangingPunct="1">
              <a:spcBef>
                <a:spcPct val="0"/>
              </a:spcBef>
              <a:buFontTx/>
              <a:buNone/>
            </a:pPr>
            <a:r>
              <a:rPr lang="es-ES" altLang="en-US" sz="2400" u="none" dirty="0">
                <a:solidFill>
                  <a:srgbClr val="333300"/>
                </a:solidFill>
                <a:latin typeface="Arial" panose="020B0604020202020204" pitchFamily="34" charset="0"/>
                <a:ea typeface="DejaVu Sans" pitchFamily="34" charset="0"/>
                <a:cs typeface="DejaVu Sans" pitchFamily="34" charset="0"/>
              </a:rPr>
              <a:t>	Antes de que este sea impreso de manera definitiva, es conveniente probarlo en el terreno mediante un estudio piloto.</a:t>
            </a:r>
          </a:p>
          <a:p>
            <a:pPr eaLnBrk="1" hangingPunct="1">
              <a:spcBef>
                <a:spcPct val="0"/>
              </a:spcBef>
              <a:buFontTx/>
              <a:buNone/>
            </a:pPr>
            <a:endParaRPr lang="es-ES" altLang="en-US" sz="2400" u="none" dirty="0">
              <a:solidFill>
                <a:srgbClr val="333300"/>
              </a:solidFill>
              <a:latin typeface="Arial" panose="020B0604020202020204" pitchFamily="34" charset="0"/>
              <a:ea typeface="DejaVu Sans" pitchFamily="34" charset="0"/>
              <a:cs typeface="DejaVu Sans" pitchFamily="34" charset="0"/>
            </a:endParaRPr>
          </a:p>
          <a:p>
            <a:pPr marL="461962" indent="-457200" eaLnBrk="1" hangingPunct="1">
              <a:spcBef>
                <a:spcPct val="0"/>
              </a:spcBef>
              <a:buClr>
                <a:srgbClr val="CC3300"/>
              </a:buClr>
              <a:buFont typeface="+mj-lt"/>
              <a:buAutoNum type="arabicPeriod" startAt="7"/>
            </a:pPr>
            <a:r>
              <a:rPr lang="es-ES" altLang="en-US" sz="2400" b="1" u="none" dirty="0">
                <a:solidFill>
                  <a:srgbClr val="333300"/>
                </a:solidFill>
                <a:latin typeface="Arial" panose="020B0604020202020204" pitchFamily="34" charset="0"/>
                <a:ea typeface="DejaVu Sans" pitchFamily="34" charset="0"/>
                <a:cs typeface="DejaVu Sans" pitchFamily="34" charset="0"/>
              </a:rPr>
              <a:t>Redactar las instrucciones necesarias</a:t>
            </a:r>
          </a:p>
          <a:p>
            <a:pPr eaLnBrk="1" hangingPunct="1">
              <a:spcBef>
                <a:spcPct val="0"/>
              </a:spcBef>
              <a:buFontTx/>
              <a:buNone/>
            </a:pPr>
            <a:endParaRPr lang="es-ES" altLang="en-US" sz="2400" u="none" dirty="0">
              <a:solidFill>
                <a:srgbClr val="333300"/>
              </a:solidFill>
              <a:latin typeface="Arial" panose="020B0604020202020204" pitchFamily="34" charset="0"/>
              <a:ea typeface="DejaVu Sans" pitchFamily="34" charset="0"/>
              <a:cs typeface="DejaVu Sans" pitchFamily="34" charset="0"/>
            </a:endParaRPr>
          </a:p>
          <a:p>
            <a:pPr eaLnBrk="1" hangingPunct="1">
              <a:spcBef>
                <a:spcPct val="0"/>
              </a:spcBef>
              <a:buFontTx/>
              <a:buNone/>
            </a:pPr>
            <a:r>
              <a:rPr lang="es-ES" altLang="en-US" sz="2400" u="none" dirty="0">
                <a:solidFill>
                  <a:srgbClr val="333300"/>
                </a:solidFill>
                <a:latin typeface="Arial" panose="020B0604020202020204" pitchFamily="34" charset="0"/>
                <a:ea typeface="DejaVu Sans" pitchFamily="34" charset="0"/>
                <a:cs typeface="DejaVu Sans" pitchFamily="34" charset="0"/>
              </a:rPr>
              <a:t>	Estas pueden imprimirse en el mismo formulario, cuando no son muy extensas o en hojas apartes en caso contrario.</a:t>
            </a:r>
          </a:p>
          <a:p>
            <a:pPr eaLnBrk="1" hangingPunct="1">
              <a:spcBef>
                <a:spcPct val="0"/>
              </a:spcBef>
              <a:buFontTx/>
              <a:buNone/>
            </a:pPr>
            <a:endParaRPr lang="es-ES" altLang="en-US" sz="2400" u="none" dirty="0">
              <a:solidFill>
                <a:srgbClr val="333300"/>
              </a:solidFill>
              <a:latin typeface="Arial" panose="020B0604020202020204" pitchFamily="34" charset="0"/>
              <a:ea typeface="DejaVu Sans" pitchFamily="34" charset="0"/>
              <a:cs typeface="DejaVu Sans" pitchFamily="34" charset="0"/>
            </a:endParaRPr>
          </a:p>
        </p:txBody>
      </p:sp>
      <p:sp>
        <p:nvSpPr>
          <p:cNvPr id="31747" name="Text Box 2"/>
          <p:cNvSpPr txBox="1">
            <a:spLocks noChangeArrowheads="1"/>
          </p:cNvSpPr>
          <p:nvPr/>
        </p:nvSpPr>
        <p:spPr bwMode="auto">
          <a:xfrm>
            <a:off x="642938" y="571500"/>
            <a:ext cx="7913687" cy="825500"/>
          </a:xfrm>
          <a:prstGeom prst="rect">
            <a:avLst/>
          </a:prstGeom>
          <a:gradFill rotWithShape="0">
            <a:gsLst>
              <a:gs pos="0">
                <a:srgbClr val="CCFFCC"/>
              </a:gs>
              <a:gs pos="50000">
                <a:srgbClr val="CCFFFF"/>
              </a:gs>
              <a:gs pos="100000">
                <a:srgbClr val="CCFFCC"/>
              </a:gs>
            </a:gsLst>
            <a:lin ang="2700000" scaled="1"/>
          </a:gradFill>
          <a:ln w="9360">
            <a:solidFill>
              <a:srgbClr val="000000"/>
            </a:solidFill>
            <a:miter lim="800000"/>
            <a:headEnd/>
            <a:tailEnd/>
          </a:ln>
          <a:effectLst>
            <a:outerShdw dist="107933" dir="2700000" algn="ctr" rotWithShape="0">
              <a:srgbClr val="000000"/>
            </a:outerShdw>
          </a:effectLst>
        </p:spPr>
        <p:txBody>
          <a:bodyPr lIns="90000" tIns="46800" rIns="90000" bIns="46800">
            <a:spAutoFit/>
          </a:bodyPr>
          <a:lstStyle>
            <a:lvl1pPr>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9pPr>
          </a:lstStyle>
          <a:p>
            <a:pPr algn="ctr" eaLnBrk="1" hangingPunct="1">
              <a:spcBef>
                <a:spcPts val="1250"/>
              </a:spcBef>
              <a:buFontTx/>
              <a:buNone/>
            </a:pPr>
            <a:r>
              <a:rPr lang="es-ES" altLang="en-US" sz="2400" b="1">
                <a:solidFill>
                  <a:srgbClr val="3333CC"/>
                </a:solidFill>
                <a:latin typeface="Arial" panose="020B0604020202020204" pitchFamily="34" charset="0"/>
                <a:ea typeface="DejaVu Sans" pitchFamily="34" charset="0"/>
                <a:cs typeface="DejaVu Sans" pitchFamily="34" charset="0"/>
              </a:rPr>
              <a:t>Aspectos a tener en cuenta para la elaboración del formulario. </a:t>
            </a:r>
            <a:r>
              <a:rPr lang="es-ES" altLang="en-US" sz="2000" b="1">
                <a:solidFill>
                  <a:srgbClr val="000000"/>
                </a:solidFill>
                <a:latin typeface="Arial" panose="020B0604020202020204" pitchFamily="34" charset="0"/>
                <a:ea typeface="DejaVu Sans" pitchFamily="34" charset="0"/>
                <a:cs typeface="DejaVu Sans" pitchFamily="34" charset="0"/>
              </a:rPr>
              <a:t>(continuación)</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1"/>
          <p:cNvSpPr txBox="1">
            <a:spLocks noChangeArrowheads="1"/>
          </p:cNvSpPr>
          <p:nvPr/>
        </p:nvSpPr>
        <p:spPr bwMode="auto">
          <a:xfrm>
            <a:off x="71438" y="712788"/>
            <a:ext cx="8858250" cy="6003925"/>
          </a:xfrm>
          <a:prstGeom prst="rect">
            <a:avLst/>
          </a:prstGeom>
          <a:gradFill rotWithShape="0">
            <a:gsLst>
              <a:gs pos="0">
                <a:srgbClr val="CCFFFF"/>
              </a:gs>
              <a:gs pos="100000">
                <a:srgbClr val="FFFFCC"/>
              </a:gs>
            </a:gsLst>
            <a:lin ang="2700000" scaled="1"/>
          </a:gradFill>
          <a:ln w="9360">
            <a:solidFill>
              <a:srgbClr val="009999"/>
            </a:solidFill>
            <a:miter lim="800000"/>
            <a:headEnd/>
            <a:tailEnd/>
          </a:ln>
          <a:effectLst>
            <a:outerShdw dist="107933" dir="2700000" algn="ctr" rotWithShape="0">
              <a:srgbClr val="000000"/>
            </a:outerShdw>
          </a:effectLst>
        </p:spPr>
        <p:txBody>
          <a:bodyPr lIns="54000" tIns="46800" rIns="274320" bIns="46800" anchor="ctr">
            <a:spAutoFit/>
          </a:bodyPr>
          <a:lstStyle>
            <a:lvl1pPr marL="457200" indent="-452438">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chemeClr val="tx1"/>
                </a:solidFill>
                <a:latin typeface="Calibri" panose="020F0502020204030204" pitchFamily="34" charset="0"/>
              </a:defRPr>
            </a:lvl9pPr>
          </a:lstStyle>
          <a:p>
            <a:pPr algn="ctr" eaLnBrk="1" hangingPunct="1">
              <a:lnSpc>
                <a:spcPct val="80000"/>
              </a:lnSpc>
              <a:spcBef>
                <a:spcPct val="0"/>
              </a:spcBef>
              <a:buFontTx/>
              <a:buNone/>
            </a:pPr>
            <a:r>
              <a:rPr lang="es-ES" altLang="en-US" sz="2400" u="none">
                <a:solidFill>
                  <a:srgbClr val="000000"/>
                </a:solidFill>
                <a:latin typeface="Arial" panose="020B0604020202020204" pitchFamily="34" charset="0"/>
                <a:ea typeface="DejaVu Sans" pitchFamily="34" charset="0"/>
                <a:cs typeface="DejaVu Sans" pitchFamily="34" charset="0"/>
              </a:rPr>
              <a:t>Información sobre hábitos de estudio:</a:t>
            </a:r>
          </a:p>
          <a:p>
            <a:pPr eaLnBrk="1" hangingPunct="1">
              <a:lnSpc>
                <a:spcPct val="80000"/>
              </a:lnSpc>
              <a:spcBef>
                <a:spcPct val="0"/>
              </a:spcBef>
              <a:buFontTx/>
              <a:buNone/>
            </a:pPr>
            <a:endParaRPr lang="es-ES" altLang="en-US" sz="2400" u="none">
              <a:solidFill>
                <a:srgbClr val="000000"/>
              </a:solidFill>
              <a:latin typeface="Arial" panose="020B0604020202020204" pitchFamily="34" charset="0"/>
              <a:ea typeface="DejaVu Sans" pitchFamily="34" charset="0"/>
              <a:cs typeface="DejaVu Sans" pitchFamily="34" charset="0"/>
            </a:endParaRPr>
          </a:p>
          <a:p>
            <a:pPr eaLnBrk="1" hangingPunct="1">
              <a:lnSpc>
                <a:spcPct val="80000"/>
              </a:lnSpc>
              <a:spcBef>
                <a:spcPct val="0"/>
              </a:spcBef>
              <a:buClr>
                <a:srgbClr val="CC3300"/>
              </a:buClr>
            </a:pPr>
            <a:r>
              <a:rPr lang="es-ES" altLang="en-US" sz="2400" u="none">
                <a:solidFill>
                  <a:srgbClr val="000000"/>
                </a:solidFill>
                <a:latin typeface="Arial" panose="020B0604020202020204" pitchFamily="34" charset="0"/>
                <a:ea typeface="DejaVu Sans" pitchFamily="34" charset="0"/>
                <a:cs typeface="DejaVu Sans" pitchFamily="34" charset="0"/>
              </a:rPr>
              <a:t>Especialidad:</a:t>
            </a:r>
            <a:r>
              <a:rPr lang="es-ES" altLang="en-US" sz="2400" u="none">
                <a:solidFill>
                  <a:srgbClr val="CC3300"/>
                </a:solidFill>
                <a:latin typeface="Arial" panose="020B0604020202020204" pitchFamily="34" charset="0"/>
                <a:ea typeface="DejaVu Sans" pitchFamily="34" charset="0"/>
                <a:cs typeface="DejaVu Sans" pitchFamily="34" charset="0"/>
              </a:rPr>
              <a:t> </a:t>
            </a:r>
            <a:r>
              <a:rPr lang="es-ES" altLang="en-US" sz="2400" u="none">
                <a:solidFill>
                  <a:srgbClr val="000000"/>
                </a:solidFill>
                <a:latin typeface="Arial" panose="020B0604020202020204" pitchFamily="34" charset="0"/>
                <a:ea typeface="DejaVu Sans" pitchFamily="34" charset="0"/>
                <a:cs typeface="DejaVu Sans" pitchFamily="34" charset="0"/>
              </a:rPr>
              <a:t>______________</a:t>
            </a:r>
          </a:p>
          <a:p>
            <a:pPr eaLnBrk="1" hangingPunct="1">
              <a:lnSpc>
                <a:spcPct val="80000"/>
              </a:lnSpc>
              <a:spcBef>
                <a:spcPct val="0"/>
              </a:spcBef>
              <a:buFontTx/>
              <a:buNone/>
            </a:pPr>
            <a:endParaRPr lang="es-ES" altLang="en-US" sz="2400" u="none">
              <a:solidFill>
                <a:srgbClr val="000000"/>
              </a:solidFill>
              <a:latin typeface="Arial" panose="020B0604020202020204" pitchFamily="34" charset="0"/>
              <a:ea typeface="DejaVu Sans" pitchFamily="34" charset="0"/>
              <a:cs typeface="DejaVu Sans" pitchFamily="34" charset="0"/>
            </a:endParaRPr>
          </a:p>
          <a:p>
            <a:pPr eaLnBrk="1" hangingPunct="1">
              <a:lnSpc>
                <a:spcPct val="80000"/>
              </a:lnSpc>
              <a:spcBef>
                <a:spcPct val="0"/>
              </a:spcBef>
              <a:buClr>
                <a:srgbClr val="CC3300"/>
              </a:buClr>
            </a:pPr>
            <a:r>
              <a:rPr lang="es-ES" altLang="en-US" sz="2400" u="none">
                <a:solidFill>
                  <a:srgbClr val="000000"/>
                </a:solidFill>
                <a:latin typeface="Arial" panose="020B0604020202020204" pitchFamily="34" charset="0"/>
                <a:ea typeface="DejaVu Sans" pitchFamily="34" charset="0"/>
                <a:cs typeface="DejaVu Sans" pitchFamily="34" charset="0"/>
              </a:rPr>
              <a:t>Año de la carrera: </a:t>
            </a:r>
          </a:p>
          <a:p>
            <a:pPr eaLnBrk="1" hangingPunct="1">
              <a:lnSpc>
                <a:spcPct val="80000"/>
              </a:lnSpc>
              <a:spcBef>
                <a:spcPct val="0"/>
              </a:spcBef>
              <a:buFontTx/>
              <a:buNone/>
            </a:pPr>
            <a:endParaRPr lang="es-ES" altLang="en-US" sz="2400" u="none">
              <a:solidFill>
                <a:srgbClr val="000000"/>
              </a:solidFill>
              <a:latin typeface="Arial" panose="020B0604020202020204" pitchFamily="34" charset="0"/>
              <a:ea typeface="DejaVu Sans" pitchFamily="34" charset="0"/>
              <a:cs typeface="DejaVu Sans" pitchFamily="34" charset="0"/>
            </a:endParaRPr>
          </a:p>
          <a:p>
            <a:pPr algn="ctr" eaLnBrk="1" hangingPunct="1">
              <a:lnSpc>
                <a:spcPct val="80000"/>
              </a:lnSpc>
              <a:spcBef>
                <a:spcPct val="0"/>
              </a:spcBef>
              <a:buFontTx/>
              <a:buNone/>
            </a:pPr>
            <a:r>
              <a:rPr lang="es-ES" altLang="en-US" sz="2400" u="none">
                <a:solidFill>
                  <a:srgbClr val="CC3300"/>
                </a:solidFill>
                <a:latin typeface="Arial" panose="020B0604020202020204" pitchFamily="34" charset="0"/>
                <a:ea typeface="DejaVu Sans" pitchFamily="34" charset="0"/>
                <a:cs typeface="DejaVu Sans" pitchFamily="34" charset="0"/>
              </a:rPr>
              <a:t> </a:t>
            </a:r>
            <a:r>
              <a:rPr lang="es-ES" altLang="en-US" sz="2400" u="none">
                <a:solidFill>
                  <a:srgbClr val="000000"/>
                </a:solidFill>
                <a:latin typeface="Arial" panose="020B0604020202020204" pitchFamily="34" charset="0"/>
                <a:ea typeface="DejaVu Sans" pitchFamily="34" charset="0"/>
                <a:cs typeface="DejaVu Sans" pitchFamily="34" charset="0"/>
              </a:rPr>
              <a:t>1ero___    2do___    3ero___    4to___   5to___   6to___</a:t>
            </a:r>
          </a:p>
          <a:p>
            <a:pPr algn="ctr" eaLnBrk="1" hangingPunct="1">
              <a:lnSpc>
                <a:spcPct val="80000"/>
              </a:lnSpc>
              <a:spcBef>
                <a:spcPct val="0"/>
              </a:spcBef>
              <a:buFontTx/>
              <a:buNone/>
            </a:pPr>
            <a:endParaRPr lang="es-ES" altLang="en-US" sz="2400" u="none">
              <a:solidFill>
                <a:srgbClr val="000000"/>
              </a:solidFill>
              <a:latin typeface="Arial" panose="020B0604020202020204" pitchFamily="34" charset="0"/>
              <a:ea typeface="DejaVu Sans" pitchFamily="34" charset="0"/>
              <a:cs typeface="DejaVu Sans" pitchFamily="34" charset="0"/>
            </a:endParaRPr>
          </a:p>
          <a:p>
            <a:pPr eaLnBrk="1" hangingPunct="1">
              <a:lnSpc>
                <a:spcPct val="80000"/>
              </a:lnSpc>
              <a:spcBef>
                <a:spcPct val="0"/>
              </a:spcBef>
              <a:buClr>
                <a:srgbClr val="CC3300"/>
              </a:buClr>
            </a:pPr>
            <a:r>
              <a:rPr lang="es-ES" altLang="en-US" sz="2400" u="none">
                <a:solidFill>
                  <a:srgbClr val="000000"/>
                </a:solidFill>
                <a:latin typeface="Arial" panose="020B0604020202020204" pitchFamily="34" charset="0"/>
                <a:ea typeface="DejaVu Sans" pitchFamily="34" charset="0"/>
                <a:cs typeface="DejaVu Sans" pitchFamily="34" charset="0"/>
              </a:rPr>
              <a:t>Estudias sistemáticamente:   Sí ___      No___</a:t>
            </a:r>
          </a:p>
          <a:p>
            <a:pPr eaLnBrk="1" hangingPunct="1">
              <a:lnSpc>
                <a:spcPct val="80000"/>
              </a:lnSpc>
              <a:spcBef>
                <a:spcPct val="0"/>
              </a:spcBef>
              <a:buFontTx/>
              <a:buNone/>
            </a:pPr>
            <a:endParaRPr lang="es-ES" altLang="en-US" sz="2400" u="none">
              <a:solidFill>
                <a:srgbClr val="000000"/>
              </a:solidFill>
              <a:latin typeface="Arial" panose="020B0604020202020204" pitchFamily="34" charset="0"/>
              <a:ea typeface="DejaVu Sans" pitchFamily="34" charset="0"/>
              <a:cs typeface="DejaVu Sans" pitchFamily="34" charset="0"/>
            </a:endParaRPr>
          </a:p>
          <a:p>
            <a:pPr eaLnBrk="1" hangingPunct="1">
              <a:lnSpc>
                <a:spcPct val="80000"/>
              </a:lnSpc>
              <a:spcBef>
                <a:spcPct val="0"/>
              </a:spcBef>
              <a:buFontTx/>
              <a:buNone/>
            </a:pPr>
            <a:r>
              <a:rPr lang="es-ES" altLang="en-US" sz="2400" u="none">
                <a:solidFill>
                  <a:srgbClr val="000000"/>
                </a:solidFill>
                <a:latin typeface="Arial" panose="020B0604020202020204" pitchFamily="34" charset="0"/>
                <a:ea typeface="DejaVu Sans" pitchFamily="34" charset="0"/>
                <a:cs typeface="DejaVu Sans" pitchFamily="34" charset="0"/>
              </a:rPr>
              <a:t>	De ser Sí:</a:t>
            </a:r>
          </a:p>
          <a:p>
            <a:pPr eaLnBrk="1" hangingPunct="1">
              <a:lnSpc>
                <a:spcPct val="80000"/>
              </a:lnSpc>
              <a:spcBef>
                <a:spcPct val="0"/>
              </a:spcBef>
              <a:buFontTx/>
              <a:buNone/>
            </a:pPr>
            <a:endParaRPr lang="es-ES" altLang="en-US" sz="2400" u="none">
              <a:solidFill>
                <a:srgbClr val="000000"/>
              </a:solidFill>
              <a:latin typeface="Arial" panose="020B0604020202020204" pitchFamily="34" charset="0"/>
              <a:ea typeface="DejaVu Sans" pitchFamily="34" charset="0"/>
              <a:cs typeface="DejaVu Sans" pitchFamily="34" charset="0"/>
            </a:endParaRPr>
          </a:p>
          <a:p>
            <a:pPr eaLnBrk="1" hangingPunct="1">
              <a:lnSpc>
                <a:spcPct val="80000"/>
              </a:lnSpc>
              <a:spcBef>
                <a:spcPct val="0"/>
              </a:spcBef>
              <a:buFontTx/>
              <a:buNone/>
            </a:pPr>
            <a:r>
              <a:rPr lang="es-ES" altLang="en-US" sz="2400" u="none">
                <a:solidFill>
                  <a:srgbClr val="000000"/>
                </a:solidFill>
                <a:latin typeface="Arial" panose="020B0604020202020204" pitchFamily="34" charset="0"/>
                <a:ea typeface="DejaVu Sans" pitchFamily="34" charset="0"/>
                <a:cs typeface="DejaVu Sans" pitchFamily="34" charset="0"/>
              </a:rPr>
              <a:t>       - ¿Qué horario prefieres: </a:t>
            </a:r>
          </a:p>
          <a:p>
            <a:pPr eaLnBrk="1" hangingPunct="1">
              <a:lnSpc>
                <a:spcPct val="80000"/>
              </a:lnSpc>
              <a:spcBef>
                <a:spcPct val="0"/>
              </a:spcBef>
              <a:buFontTx/>
              <a:buNone/>
            </a:pPr>
            <a:r>
              <a:rPr lang="es-ES" altLang="en-US" sz="2400" u="none">
                <a:solidFill>
                  <a:srgbClr val="000000"/>
                </a:solidFill>
                <a:latin typeface="Arial" panose="020B0604020202020204" pitchFamily="34" charset="0"/>
                <a:ea typeface="DejaVu Sans" pitchFamily="34" charset="0"/>
                <a:cs typeface="DejaVu Sans" pitchFamily="34" charset="0"/>
              </a:rPr>
              <a:t>                         Día___    Noche ___   Madrugada___</a:t>
            </a:r>
          </a:p>
          <a:p>
            <a:pPr eaLnBrk="1" hangingPunct="1">
              <a:lnSpc>
                <a:spcPct val="80000"/>
              </a:lnSpc>
              <a:spcBef>
                <a:spcPct val="0"/>
              </a:spcBef>
              <a:buFontTx/>
              <a:buNone/>
            </a:pPr>
            <a:endParaRPr lang="es-ES" altLang="en-US" sz="2400" u="none">
              <a:solidFill>
                <a:srgbClr val="000000"/>
              </a:solidFill>
              <a:latin typeface="Arial" panose="020B0604020202020204" pitchFamily="34" charset="0"/>
              <a:ea typeface="DejaVu Sans" pitchFamily="34" charset="0"/>
              <a:cs typeface="DejaVu Sans" pitchFamily="34" charset="0"/>
            </a:endParaRPr>
          </a:p>
          <a:p>
            <a:pPr eaLnBrk="1" hangingPunct="1">
              <a:lnSpc>
                <a:spcPct val="80000"/>
              </a:lnSpc>
              <a:spcBef>
                <a:spcPct val="0"/>
              </a:spcBef>
              <a:buFontTx/>
              <a:buNone/>
            </a:pPr>
            <a:r>
              <a:rPr lang="es-ES" altLang="en-US" sz="2400" u="none">
                <a:solidFill>
                  <a:srgbClr val="000000"/>
                </a:solidFill>
                <a:latin typeface="Arial" panose="020B0604020202020204" pitchFamily="34" charset="0"/>
                <a:ea typeface="DejaVu Sans" pitchFamily="34" charset="0"/>
                <a:cs typeface="DejaVu Sans" pitchFamily="34" charset="0"/>
              </a:rPr>
              <a:t>       - ¿Cuántas horas como promedio estudias  semanalmente:</a:t>
            </a:r>
          </a:p>
          <a:p>
            <a:pPr eaLnBrk="1" hangingPunct="1">
              <a:lnSpc>
                <a:spcPct val="80000"/>
              </a:lnSpc>
              <a:spcBef>
                <a:spcPct val="0"/>
              </a:spcBef>
              <a:buFontTx/>
              <a:buNone/>
            </a:pPr>
            <a:endParaRPr lang="es-ES" altLang="en-US" sz="2400" u="none">
              <a:solidFill>
                <a:srgbClr val="000000"/>
              </a:solidFill>
              <a:latin typeface="Arial" panose="020B0604020202020204" pitchFamily="34" charset="0"/>
              <a:ea typeface="DejaVu Sans" pitchFamily="34" charset="0"/>
              <a:cs typeface="DejaVu Sans" pitchFamily="34" charset="0"/>
            </a:endParaRPr>
          </a:p>
          <a:p>
            <a:pPr eaLnBrk="1" hangingPunct="1">
              <a:lnSpc>
                <a:spcPct val="80000"/>
              </a:lnSpc>
              <a:spcBef>
                <a:spcPct val="0"/>
              </a:spcBef>
              <a:buFontTx/>
              <a:buNone/>
            </a:pPr>
            <a:r>
              <a:rPr lang="es-ES" altLang="en-US" sz="2400" u="none">
                <a:solidFill>
                  <a:srgbClr val="000000"/>
                </a:solidFill>
                <a:latin typeface="Arial" panose="020B0604020202020204" pitchFamily="34" charset="0"/>
                <a:ea typeface="DejaVu Sans" pitchFamily="34" charset="0"/>
                <a:cs typeface="DejaVu Sans" pitchFamily="34" charset="0"/>
              </a:rPr>
              <a:t>        Menos de 7___    De 7 a 14 ___     Más de 14 ___</a:t>
            </a:r>
          </a:p>
          <a:p>
            <a:pPr eaLnBrk="1" hangingPunct="1">
              <a:lnSpc>
                <a:spcPct val="80000"/>
              </a:lnSpc>
              <a:spcBef>
                <a:spcPct val="0"/>
              </a:spcBef>
              <a:buFontTx/>
              <a:buNone/>
            </a:pPr>
            <a:endParaRPr lang="es-ES" altLang="en-US" sz="2400" u="none">
              <a:solidFill>
                <a:srgbClr val="000000"/>
              </a:solidFill>
              <a:latin typeface="Arial" panose="020B0604020202020204" pitchFamily="34" charset="0"/>
              <a:ea typeface="DejaVu Sans" pitchFamily="34" charset="0"/>
              <a:cs typeface="DejaVu Sans" pitchFamily="34" charset="0"/>
            </a:endParaRPr>
          </a:p>
        </p:txBody>
      </p:sp>
      <p:sp>
        <p:nvSpPr>
          <p:cNvPr id="33795" name="Text Box 2"/>
          <p:cNvSpPr txBox="1">
            <a:spLocks noChangeArrowheads="1"/>
          </p:cNvSpPr>
          <p:nvPr/>
        </p:nvSpPr>
        <p:spPr bwMode="auto">
          <a:xfrm>
            <a:off x="571500" y="142875"/>
            <a:ext cx="7913688" cy="460375"/>
          </a:xfrm>
          <a:prstGeom prst="rect">
            <a:avLst/>
          </a:prstGeom>
          <a:gradFill rotWithShape="0">
            <a:gsLst>
              <a:gs pos="0">
                <a:srgbClr val="CCFFCC"/>
              </a:gs>
              <a:gs pos="50000">
                <a:srgbClr val="CCFFFF"/>
              </a:gs>
              <a:gs pos="100000">
                <a:srgbClr val="CCFFCC"/>
              </a:gs>
            </a:gsLst>
            <a:lin ang="2700000" scaled="1"/>
          </a:gradFill>
          <a:ln w="9360">
            <a:solidFill>
              <a:srgbClr val="000000"/>
            </a:solidFill>
            <a:miter lim="800000"/>
            <a:headEnd/>
            <a:tailEnd/>
          </a:ln>
          <a:effectLst>
            <a:outerShdw dist="107933" dir="2700000" algn="ctr" rotWithShape="0">
              <a:srgbClr val="000000"/>
            </a:outerShdw>
          </a:effectLst>
        </p:spPr>
        <p:txBody>
          <a:bodyPr lIns="90000" tIns="46800" rIns="90000" bIns="46800">
            <a:spAutoFit/>
          </a:bodyPr>
          <a:lstStyle>
            <a:lvl1pPr>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9pPr>
          </a:lstStyle>
          <a:p>
            <a:pPr algn="ctr" eaLnBrk="1" hangingPunct="1">
              <a:spcBef>
                <a:spcPts val="1500"/>
              </a:spcBef>
              <a:buFontTx/>
              <a:buNone/>
            </a:pPr>
            <a:r>
              <a:rPr lang="es-ES" altLang="en-US" sz="2400" b="1">
                <a:solidFill>
                  <a:srgbClr val="3333CC"/>
                </a:solidFill>
                <a:latin typeface="Arial" panose="020B0604020202020204" pitchFamily="34" charset="0"/>
                <a:ea typeface="DejaVu Sans" pitchFamily="34" charset="0"/>
                <a:cs typeface="DejaVu Sans" pitchFamily="34" charset="0"/>
              </a:rPr>
              <a:t>Ejemplo de un formulario:</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p:cNvGrpSpPr/>
          <p:nvPr/>
        </p:nvGrpSpPr>
        <p:grpSpPr>
          <a:xfrm>
            <a:off x="179388" y="2608330"/>
            <a:ext cx="8785225" cy="3825808"/>
            <a:chOff x="179388" y="666899"/>
            <a:chExt cx="8785225" cy="5767239"/>
          </a:xfrm>
        </p:grpSpPr>
        <p:sp>
          <p:nvSpPr>
            <p:cNvPr id="2" name="1 Rectángulo redondeado"/>
            <p:cNvSpPr/>
            <p:nvPr/>
          </p:nvSpPr>
          <p:spPr>
            <a:xfrm>
              <a:off x="2051050" y="666899"/>
              <a:ext cx="4681190" cy="684076"/>
            </a:xfrm>
            <a:prstGeom prst="roundRect">
              <a:avLst/>
            </a:prstGeom>
            <a:scene3d>
              <a:camera prst="obliqueTop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s-ES" b="1" u="none" dirty="0">
                  <a:latin typeface="Tahoma" pitchFamily="34" charset="0"/>
                  <a:ea typeface="Tahoma" pitchFamily="34" charset="0"/>
                  <a:cs typeface="Tahoma" pitchFamily="34" charset="0"/>
                </a:rPr>
                <a:t>ESTADÍSTICA</a:t>
              </a:r>
            </a:p>
          </p:txBody>
        </p:sp>
        <p:cxnSp>
          <p:nvCxnSpPr>
            <p:cNvPr id="5" name="4 Conector recto"/>
            <p:cNvCxnSpPr/>
            <p:nvPr/>
          </p:nvCxnSpPr>
          <p:spPr>
            <a:xfrm>
              <a:off x="4248150" y="1350963"/>
              <a:ext cx="0" cy="39687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5 Elipse"/>
            <p:cNvSpPr/>
            <p:nvPr/>
          </p:nvSpPr>
          <p:spPr>
            <a:xfrm>
              <a:off x="3276600" y="1747838"/>
              <a:ext cx="2087563" cy="1079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5365" name="6 CuadroTexto"/>
            <p:cNvSpPr txBox="1">
              <a:spLocks noChangeArrowheads="1"/>
            </p:cNvSpPr>
            <p:nvPr/>
          </p:nvSpPr>
          <p:spPr bwMode="auto">
            <a:xfrm>
              <a:off x="3492500" y="2103438"/>
              <a:ext cx="17653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s-ES" altLang="en-US" sz="2400" b="1" u="none">
                  <a:latin typeface="Tahoma" panose="020B0604030504040204" pitchFamily="34" charset="0"/>
                  <a:cs typeface="Tahoma" panose="020B0604030504040204" pitchFamily="34" charset="0"/>
                </a:rPr>
                <a:t>CIENCIA</a:t>
              </a:r>
            </a:p>
          </p:txBody>
        </p:sp>
        <p:sp>
          <p:nvSpPr>
            <p:cNvPr id="8" name="7 Rectángulo"/>
            <p:cNvSpPr/>
            <p:nvPr/>
          </p:nvSpPr>
          <p:spPr>
            <a:xfrm>
              <a:off x="323850" y="3292475"/>
              <a:ext cx="1727200" cy="4635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9" name="8 Rectángulo"/>
            <p:cNvSpPr/>
            <p:nvPr/>
          </p:nvSpPr>
          <p:spPr>
            <a:xfrm>
              <a:off x="2484438" y="3276600"/>
              <a:ext cx="1511300" cy="431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0" name="9 Rectángulo"/>
            <p:cNvSpPr/>
            <p:nvPr/>
          </p:nvSpPr>
          <p:spPr>
            <a:xfrm>
              <a:off x="4643438" y="3259138"/>
              <a:ext cx="1512887" cy="4333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1" name="10 Rectángulo"/>
            <p:cNvSpPr/>
            <p:nvPr/>
          </p:nvSpPr>
          <p:spPr>
            <a:xfrm>
              <a:off x="6394450" y="3249613"/>
              <a:ext cx="2281238" cy="873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5370" name="11 CuadroTexto"/>
            <p:cNvSpPr txBox="1">
              <a:spLocks noChangeArrowheads="1"/>
            </p:cNvSpPr>
            <p:nvPr/>
          </p:nvSpPr>
          <p:spPr bwMode="auto">
            <a:xfrm>
              <a:off x="323850" y="3098061"/>
              <a:ext cx="1800225" cy="460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s-ES" altLang="en-US" sz="2400" u="none" dirty="0">
                  <a:latin typeface="Tahoma" panose="020B0604030504040204" pitchFamily="34" charset="0"/>
                  <a:cs typeface="Tahoma" panose="020B0604030504040204" pitchFamily="34" charset="0"/>
                </a:rPr>
                <a:t>Planificar</a:t>
              </a:r>
            </a:p>
          </p:txBody>
        </p:sp>
        <p:sp>
          <p:nvSpPr>
            <p:cNvPr id="15371" name="12 Rectángulo"/>
            <p:cNvSpPr>
              <a:spLocks noChangeArrowheads="1"/>
            </p:cNvSpPr>
            <p:nvPr/>
          </p:nvSpPr>
          <p:spPr bwMode="auto">
            <a:xfrm>
              <a:off x="2484438" y="3098061"/>
              <a:ext cx="1590675" cy="460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s-ES" altLang="en-US" sz="2400" u="none" dirty="0">
                  <a:latin typeface="Tahoma" panose="020B0604030504040204" pitchFamily="34" charset="0"/>
                  <a:cs typeface="Tahoma" panose="020B0604030504040204" pitchFamily="34" charset="0"/>
                </a:rPr>
                <a:t>Recolectar</a:t>
              </a:r>
              <a:endParaRPr lang="es-ES" altLang="en-US" sz="2400" dirty="0">
                <a:latin typeface="Times New Roman" panose="02020603050405020304" pitchFamily="18" charset="0"/>
              </a:endParaRPr>
            </a:p>
          </p:txBody>
        </p:sp>
        <p:sp>
          <p:nvSpPr>
            <p:cNvPr id="15372" name="13 Rectángulo"/>
            <p:cNvSpPr>
              <a:spLocks noChangeArrowheads="1"/>
            </p:cNvSpPr>
            <p:nvPr/>
          </p:nvSpPr>
          <p:spPr bwMode="auto">
            <a:xfrm>
              <a:off x="4700588" y="3098061"/>
              <a:ext cx="13049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s-ES" altLang="en-US" sz="2400" u="none" dirty="0">
                  <a:latin typeface="Tahoma" panose="020B0604030504040204" pitchFamily="34" charset="0"/>
                  <a:cs typeface="Tahoma" panose="020B0604030504040204" pitchFamily="34" charset="0"/>
                </a:rPr>
                <a:t>Elaborar</a:t>
              </a:r>
              <a:endParaRPr lang="es-ES" altLang="en-US" sz="2400" dirty="0">
                <a:latin typeface="Times New Roman" panose="02020603050405020304" pitchFamily="18" charset="0"/>
              </a:endParaRPr>
            </a:p>
          </p:txBody>
        </p:sp>
        <p:sp>
          <p:nvSpPr>
            <p:cNvPr id="15373" name="14 Rectángulo"/>
            <p:cNvSpPr>
              <a:spLocks noChangeArrowheads="1"/>
            </p:cNvSpPr>
            <p:nvPr/>
          </p:nvSpPr>
          <p:spPr bwMode="auto">
            <a:xfrm>
              <a:off x="6394450" y="2989513"/>
              <a:ext cx="2368550" cy="83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s-ES" altLang="en-US" sz="2400" u="none" dirty="0">
                  <a:latin typeface="Tahoma" panose="020B0604030504040204" pitchFamily="34" charset="0"/>
                  <a:cs typeface="Tahoma" panose="020B0604030504040204" pitchFamily="34" charset="0"/>
                </a:rPr>
                <a:t>Analizar e interpretar</a:t>
              </a:r>
              <a:endParaRPr lang="es-ES" altLang="en-US" sz="2400" dirty="0">
                <a:latin typeface="Times New Roman" panose="02020603050405020304" pitchFamily="18" charset="0"/>
              </a:endParaRPr>
            </a:p>
          </p:txBody>
        </p:sp>
        <p:cxnSp>
          <p:nvCxnSpPr>
            <p:cNvPr id="17" name="16 Conector recto"/>
            <p:cNvCxnSpPr>
              <a:endCxn id="15371" idx="1"/>
            </p:cNvCxnSpPr>
            <p:nvPr/>
          </p:nvCxnSpPr>
          <p:spPr>
            <a:xfrm flipV="1">
              <a:off x="2051050" y="3328250"/>
              <a:ext cx="433388" cy="158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22 Conector recto"/>
            <p:cNvCxnSpPr/>
            <p:nvPr/>
          </p:nvCxnSpPr>
          <p:spPr>
            <a:xfrm>
              <a:off x="4284663" y="2827338"/>
              <a:ext cx="0" cy="71913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25 Conector recto"/>
            <p:cNvCxnSpPr/>
            <p:nvPr/>
          </p:nvCxnSpPr>
          <p:spPr>
            <a:xfrm>
              <a:off x="3995738" y="3548063"/>
              <a:ext cx="647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0" name="39 Conector recto"/>
            <p:cNvCxnSpPr/>
            <p:nvPr/>
          </p:nvCxnSpPr>
          <p:spPr>
            <a:xfrm flipH="1">
              <a:off x="6156325" y="3548063"/>
              <a:ext cx="244475"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6" name="45 Conector recto"/>
            <p:cNvCxnSpPr/>
            <p:nvPr/>
          </p:nvCxnSpPr>
          <p:spPr>
            <a:xfrm>
              <a:off x="4284663" y="3549650"/>
              <a:ext cx="0" cy="71755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8" name="47 Rectángulo"/>
            <p:cNvSpPr/>
            <p:nvPr/>
          </p:nvSpPr>
          <p:spPr>
            <a:xfrm>
              <a:off x="3279775" y="4267200"/>
              <a:ext cx="2120900" cy="7207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5380" name="48 CuadroTexto"/>
            <p:cNvSpPr txBox="1">
              <a:spLocks noChangeArrowheads="1"/>
            </p:cNvSpPr>
            <p:nvPr/>
          </p:nvSpPr>
          <p:spPr bwMode="auto">
            <a:xfrm>
              <a:off x="3575050" y="4381500"/>
              <a:ext cx="17891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s-ES" altLang="en-US" sz="2400" b="1" u="none">
                  <a:latin typeface="Tahoma" panose="020B0604030504040204" pitchFamily="34" charset="0"/>
                  <a:cs typeface="Tahoma" panose="020B0604030504040204" pitchFamily="34" charset="0"/>
                </a:rPr>
                <a:t>MÉTODO</a:t>
              </a:r>
            </a:p>
          </p:txBody>
        </p:sp>
        <p:cxnSp>
          <p:nvCxnSpPr>
            <p:cNvPr id="24" name="23 Conector recto"/>
            <p:cNvCxnSpPr/>
            <p:nvPr/>
          </p:nvCxnSpPr>
          <p:spPr>
            <a:xfrm>
              <a:off x="4284663" y="4987925"/>
              <a:ext cx="0" cy="71755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5382" name="11 CuadroTexto"/>
            <p:cNvSpPr txBox="1">
              <a:spLocks noChangeArrowheads="1"/>
            </p:cNvSpPr>
            <p:nvPr/>
          </p:nvSpPr>
          <p:spPr bwMode="auto">
            <a:xfrm>
              <a:off x="2916238" y="5705474"/>
              <a:ext cx="3095625" cy="60314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s-ES" altLang="en-US" sz="2000" b="1" u="none" dirty="0">
                  <a:latin typeface="Tahoma" panose="020B0604030504040204" pitchFamily="34" charset="0"/>
                  <a:cs typeface="Tahoma" panose="020B0604030504040204" pitchFamily="34" charset="0"/>
                </a:rPr>
                <a:t>INVESTIGACIÓN</a:t>
              </a:r>
              <a:endParaRPr lang="es-ES" altLang="en-US" sz="2400" b="1" u="none" dirty="0">
                <a:latin typeface="Tahoma" panose="020B0604030504040204" pitchFamily="34" charset="0"/>
                <a:cs typeface="Tahoma" panose="020B0604030504040204" pitchFamily="34" charset="0"/>
              </a:endParaRPr>
            </a:p>
          </p:txBody>
        </p:sp>
        <p:sp>
          <p:nvSpPr>
            <p:cNvPr id="12" name="11 Abrir corchete"/>
            <p:cNvSpPr/>
            <p:nvPr/>
          </p:nvSpPr>
          <p:spPr>
            <a:xfrm>
              <a:off x="179388" y="2287588"/>
              <a:ext cx="3060700" cy="2339975"/>
            </a:xfrm>
            <a:prstGeom prst="leftBracket">
              <a:avLst/>
            </a:prstGeom>
            <a:ln w="34925"/>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s-ES"/>
            </a:p>
          </p:txBody>
        </p:sp>
        <p:sp>
          <p:nvSpPr>
            <p:cNvPr id="13" name="12 Cerrar corchete"/>
            <p:cNvSpPr/>
            <p:nvPr/>
          </p:nvSpPr>
          <p:spPr>
            <a:xfrm>
              <a:off x="5400675" y="2287588"/>
              <a:ext cx="3563938" cy="2339975"/>
            </a:xfrm>
            <a:prstGeom prst="rightBracket">
              <a:avLst/>
            </a:prstGeom>
            <a:ln w="34925"/>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s-ES"/>
            </a:p>
          </p:txBody>
        </p:sp>
        <p:sp>
          <p:nvSpPr>
            <p:cNvPr id="31" name="30 Elipse"/>
            <p:cNvSpPr/>
            <p:nvPr/>
          </p:nvSpPr>
          <p:spPr>
            <a:xfrm>
              <a:off x="179388" y="5516563"/>
              <a:ext cx="2305050" cy="9175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5386" name="6 CuadroTexto"/>
            <p:cNvSpPr txBox="1">
              <a:spLocks noChangeArrowheads="1"/>
            </p:cNvSpPr>
            <p:nvPr/>
          </p:nvSpPr>
          <p:spPr bwMode="auto">
            <a:xfrm>
              <a:off x="250825" y="5703888"/>
              <a:ext cx="2376488" cy="603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s-ES" altLang="en-US" sz="2000" b="1" u="none" dirty="0">
                  <a:latin typeface="Tahoma" panose="020B0604030504040204" pitchFamily="34" charset="0"/>
                  <a:cs typeface="Tahoma" panose="020B0604030504040204" pitchFamily="34" charset="0"/>
                </a:rPr>
                <a:t>DESCRIPTIVA</a:t>
              </a:r>
            </a:p>
          </p:txBody>
        </p:sp>
        <p:sp>
          <p:nvSpPr>
            <p:cNvPr id="33" name="32 Elipse"/>
            <p:cNvSpPr/>
            <p:nvPr/>
          </p:nvSpPr>
          <p:spPr>
            <a:xfrm>
              <a:off x="6362700" y="5338763"/>
              <a:ext cx="2601913" cy="1079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5388" name="6 CuadroTexto"/>
            <p:cNvSpPr txBox="1">
              <a:spLocks noChangeArrowheads="1"/>
            </p:cNvSpPr>
            <p:nvPr/>
          </p:nvSpPr>
          <p:spPr bwMode="auto">
            <a:xfrm>
              <a:off x="6602413" y="5654674"/>
              <a:ext cx="2362200" cy="603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s-ES" altLang="en-US" sz="2000" b="1" u="none" dirty="0">
                  <a:latin typeface="Tahoma" panose="020B0604030504040204" pitchFamily="34" charset="0"/>
                  <a:cs typeface="Tahoma" panose="020B0604030504040204" pitchFamily="34" charset="0"/>
                </a:rPr>
                <a:t>INFERENCIAL</a:t>
              </a:r>
              <a:endParaRPr lang="es-ES" altLang="en-US" sz="2400" b="1" u="none" dirty="0">
                <a:latin typeface="Tahoma" panose="020B0604030504040204" pitchFamily="34" charset="0"/>
                <a:cs typeface="Tahoma" panose="020B0604030504040204" pitchFamily="34" charset="0"/>
              </a:endParaRPr>
            </a:p>
          </p:txBody>
        </p:sp>
        <p:cxnSp>
          <p:nvCxnSpPr>
            <p:cNvPr id="35" name="34 Conector recto"/>
            <p:cNvCxnSpPr/>
            <p:nvPr/>
          </p:nvCxnSpPr>
          <p:spPr>
            <a:xfrm>
              <a:off x="2484438" y="5949950"/>
              <a:ext cx="431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8" name="37 Conector recto"/>
            <p:cNvCxnSpPr/>
            <p:nvPr/>
          </p:nvCxnSpPr>
          <p:spPr>
            <a:xfrm>
              <a:off x="5956300" y="5942013"/>
              <a:ext cx="431800" cy="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32" name="2 CuadroTexto"/>
          <p:cNvSpPr txBox="1">
            <a:spLocks noChangeArrowheads="1"/>
          </p:cNvSpPr>
          <p:nvPr/>
        </p:nvSpPr>
        <p:spPr bwMode="auto">
          <a:xfrm>
            <a:off x="431800" y="209550"/>
            <a:ext cx="8280400" cy="523220"/>
          </a:xfrm>
          <a:prstGeom prst="rect">
            <a:avLst/>
          </a:prstGeom>
          <a:noFill/>
          <a:ln w="2857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s-ES" altLang="en-US" sz="2800" b="1" u="none" dirty="0" smtClean="0">
                <a:solidFill>
                  <a:prstClr val="black"/>
                </a:solidFill>
                <a:latin typeface="Tahoma" panose="020B0604030504040204" pitchFamily="34" charset="0"/>
                <a:cs typeface="Tahoma" panose="020B0604030504040204" pitchFamily="34" charset="0"/>
              </a:rPr>
              <a:t>Conclusiones parciales</a:t>
            </a:r>
            <a:endParaRPr lang="es-ES" altLang="en-US" sz="2800" b="1" u="none" dirty="0">
              <a:solidFill>
                <a:prstClr val="black"/>
              </a:solidFill>
              <a:latin typeface="Tahoma" panose="020B0604030504040204" pitchFamily="34" charset="0"/>
              <a:cs typeface="Tahoma" panose="020B0604030504040204" pitchFamily="34" charset="0"/>
            </a:endParaRPr>
          </a:p>
        </p:txBody>
      </p:sp>
      <p:sp>
        <p:nvSpPr>
          <p:cNvPr id="34" name="1 CuadroTexto"/>
          <p:cNvSpPr txBox="1">
            <a:spLocks noChangeArrowheads="1"/>
          </p:cNvSpPr>
          <p:nvPr/>
        </p:nvSpPr>
        <p:spPr bwMode="auto">
          <a:xfrm>
            <a:off x="107156" y="885720"/>
            <a:ext cx="8929687" cy="156966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 typeface="Wingdings" panose="05000000000000000000" pitchFamily="2" charset="2"/>
              <a:buChar char="ü"/>
            </a:pPr>
            <a:r>
              <a:rPr lang="es-ES" altLang="en-US" sz="2400" u="none" dirty="0" smtClean="0">
                <a:solidFill>
                  <a:prstClr val="black"/>
                </a:solidFill>
                <a:latin typeface="Tahoma" panose="020B0604030504040204" pitchFamily="34" charset="0"/>
                <a:cs typeface="Tahoma" panose="020B0604030504040204" pitchFamily="34" charset="0"/>
              </a:rPr>
              <a:t>El método estadístico constituye un método particular del método científico, que aplicado a la Estadística se ofrece como herramienta para resolver problemas de la investigación en salud.</a:t>
            </a:r>
            <a:endParaRPr lang="es-ES" altLang="en-US" sz="2400" u="none" dirty="0">
              <a:solidFill>
                <a:prstClr val="black"/>
              </a:solidFill>
              <a:latin typeface="Tahoma" panose="020B0604030504040204" pitchFamily="34" charset="0"/>
              <a:cs typeface="Tahoma" panose="020B0604030504040204" pitchFamily="34" charset="0"/>
            </a:endParaRP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104056" y="188640"/>
            <a:ext cx="8935888" cy="1200329"/>
          </a:xfrm>
          <a:prstGeom prst="rect">
            <a:avLst/>
          </a:prstGeom>
          <a:noFill/>
          <a:ln w="19050">
            <a:solidFill>
              <a:schemeClr val="tx1"/>
            </a:solidFill>
          </a:ln>
        </p:spPr>
        <p:txBody>
          <a:bodyPr wrap="square" rtlCol="0">
            <a:spAutoFit/>
          </a:bodyPr>
          <a:lstStyle/>
          <a:p>
            <a:pPr algn="just"/>
            <a:r>
              <a:rPr lang="es-ES" b="1" u="none" dirty="0">
                <a:solidFill>
                  <a:srgbClr val="002060"/>
                </a:solidFill>
                <a:latin typeface="Tahoma" pitchFamily="34" charset="0"/>
                <a:ea typeface="Tahoma" pitchFamily="34" charset="0"/>
                <a:cs typeface="Tahoma" pitchFamily="34" charset="0"/>
              </a:rPr>
              <a:t>Durante las últimas décadas se ha producido una creciente </a:t>
            </a:r>
            <a:r>
              <a:rPr lang="es-ES" b="1" u="none" dirty="0" smtClean="0">
                <a:solidFill>
                  <a:srgbClr val="002060"/>
                </a:solidFill>
                <a:latin typeface="Tahoma" pitchFamily="34" charset="0"/>
                <a:ea typeface="Tahoma" pitchFamily="34" charset="0"/>
                <a:cs typeface="Tahoma" pitchFamily="34" charset="0"/>
              </a:rPr>
              <a:t>aplicación </a:t>
            </a:r>
            <a:r>
              <a:rPr lang="es-ES" b="1" u="none" dirty="0">
                <a:solidFill>
                  <a:srgbClr val="002060"/>
                </a:solidFill>
                <a:latin typeface="Tahoma" pitchFamily="34" charset="0"/>
                <a:ea typeface="Tahoma" pitchFamily="34" charset="0"/>
                <a:cs typeface="Tahoma" pitchFamily="34" charset="0"/>
              </a:rPr>
              <a:t>de los métodos estadísticos en todas las disciplinas del ámbito de las ciencias de la </a:t>
            </a:r>
            <a:r>
              <a:rPr lang="es-ES" b="1" u="none" dirty="0" smtClean="0">
                <a:solidFill>
                  <a:srgbClr val="002060"/>
                </a:solidFill>
                <a:latin typeface="Tahoma" pitchFamily="34" charset="0"/>
                <a:ea typeface="Tahoma" pitchFamily="34" charset="0"/>
                <a:cs typeface="Tahoma" pitchFamily="34" charset="0"/>
              </a:rPr>
              <a:t>salud. </a:t>
            </a:r>
            <a:endParaRPr lang="es-ES" b="1" u="none" dirty="0">
              <a:solidFill>
                <a:srgbClr val="002060"/>
              </a:solidFill>
              <a:latin typeface="Tahoma" pitchFamily="34" charset="0"/>
              <a:ea typeface="Tahoma" pitchFamily="34" charset="0"/>
              <a:cs typeface="Tahoma" pitchFamily="34" charset="0"/>
            </a:endParaRPr>
          </a:p>
        </p:txBody>
      </p:sp>
      <p:sp>
        <p:nvSpPr>
          <p:cNvPr id="4" name="Rectángulo 3"/>
          <p:cNvSpPr/>
          <p:nvPr/>
        </p:nvSpPr>
        <p:spPr>
          <a:xfrm>
            <a:off x="104056" y="1556792"/>
            <a:ext cx="8935888" cy="2308324"/>
          </a:xfrm>
          <a:prstGeom prst="rect">
            <a:avLst/>
          </a:prstGeom>
          <a:noFill/>
          <a:ln w="19050">
            <a:solidFill>
              <a:schemeClr val="tx1"/>
            </a:solidFill>
          </a:ln>
        </p:spPr>
        <p:txBody>
          <a:bodyPr wrap="square" rtlCol="0">
            <a:spAutoFit/>
          </a:bodyPr>
          <a:lstStyle/>
          <a:p>
            <a:pPr algn="just"/>
            <a:r>
              <a:rPr lang="es-ES" b="1" u="none" dirty="0" smtClean="0">
                <a:solidFill>
                  <a:srgbClr val="002060"/>
                </a:solidFill>
                <a:latin typeface="Tahoma" pitchFamily="34" charset="0"/>
                <a:ea typeface="Tahoma" pitchFamily="34" charset="0"/>
                <a:cs typeface="Tahoma" pitchFamily="34" charset="0"/>
              </a:rPr>
              <a:t>EJEMPLO 1</a:t>
            </a:r>
            <a:r>
              <a:rPr lang="es-ES" u="none" dirty="0" smtClean="0">
                <a:latin typeface="Tahoma" pitchFamily="34" charset="0"/>
                <a:ea typeface="Tahoma" pitchFamily="34" charset="0"/>
                <a:cs typeface="Tahoma" pitchFamily="34" charset="0"/>
              </a:rPr>
              <a:t>: </a:t>
            </a:r>
            <a:r>
              <a:rPr lang="es-ES" b="1" u="none" dirty="0">
                <a:latin typeface="Tahoma" pitchFamily="34" charset="0"/>
                <a:ea typeface="Tahoma" pitchFamily="34" charset="0"/>
                <a:cs typeface="Tahoma" pitchFamily="34" charset="0"/>
              </a:rPr>
              <a:t>En el área clínica, los profesionales se enfrentan con frecuencia a </a:t>
            </a:r>
            <a:r>
              <a:rPr lang="es-ES" b="1" u="none" dirty="0" smtClean="0">
                <a:latin typeface="Tahoma" pitchFamily="34" charset="0"/>
                <a:ea typeface="Tahoma" pitchFamily="34" charset="0"/>
                <a:cs typeface="Tahoma" pitchFamily="34" charset="0"/>
              </a:rPr>
              <a:t>preguntas como</a:t>
            </a:r>
            <a:r>
              <a:rPr lang="es-ES" u="none" dirty="0" smtClean="0">
                <a:latin typeface="Tahoma" pitchFamily="34" charset="0"/>
                <a:ea typeface="Tahoma" pitchFamily="34" charset="0"/>
                <a:cs typeface="Tahoma" pitchFamily="34" charset="0"/>
              </a:rPr>
              <a:t>:</a:t>
            </a:r>
          </a:p>
          <a:p>
            <a:pPr algn="just"/>
            <a:r>
              <a:rPr lang="es-ES" u="none" dirty="0" smtClean="0">
                <a:latin typeface="Tahoma" pitchFamily="34" charset="0"/>
                <a:ea typeface="Tahoma" pitchFamily="34" charset="0"/>
                <a:cs typeface="Tahoma" pitchFamily="34" charset="0"/>
              </a:rPr>
              <a:t> </a:t>
            </a:r>
            <a:r>
              <a:rPr lang="es-ES" u="none" dirty="0">
                <a:latin typeface="Tahoma" pitchFamily="34" charset="0"/>
                <a:ea typeface="Tahoma" pitchFamily="34" charset="0"/>
                <a:cs typeface="Tahoma" pitchFamily="34" charset="0"/>
              </a:rPr>
              <a:t>¿qué </a:t>
            </a:r>
            <a:r>
              <a:rPr lang="es-ES" u="none" dirty="0" smtClean="0">
                <a:latin typeface="Tahoma" pitchFamily="34" charset="0"/>
                <a:ea typeface="Tahoma" pitchFamily="34" charset="0"/>
                <a:cs typeface="Tahoma" pitchFamily="34" charset="0"/>
              </a:rPr>
              <a:t>patología </a:t>
            </a:r>
            <a:r>
              <a:rPr lang="es-ES" u="none" dirty="0">
                <a:latin typeface="Tahoma" pitchFamily="34" charset="0"/>
                <a:ea typeface="Tahoma" pitchFamily="34" charset="0"/>
                <a:cs typeface="Tahoma" pitchFamily="34" charset="0"/>
              </a:rPr>
              <a:t>presenta el paciente?, ¿qué posibilidades de éxito </a:t>
            </a:r>
            <a:r>
              <a:rPr lang="es-ES" u="none" dirty="0" smtClean="0">
                <a:latin typeface="Tahoma" pitchFamily="34" charset="0"/>
                <a:ea typeface="Tahoma" pitchFamily="34" charset="0"/>
                <a:cs typeface="Tahoma" pitchFamily="34" charset="0"/>
              </a:rPr>
              <a:t>tendrá el </a:t>
            </a:r>
            <a:r>
              <a:rPr lang="es-ES" u="none" dirty="0">
                <a:latin typeface="Tahoma" pitchFamily="34" charset="0"/>
                <a:ea typeface="Tahoma" pitchFamily="34" charset="0"/>
                <a:cs typeface="Tahoma" pitchFamily="34" charset="0"/>
              </a:rPr>
              <a:t>tratamiento?, ¿sobrevivirá más de cinco años tras el tratamiento?, ¿</a:t>
            </a:r>
            <a:r>
              <a:rPr lang="es-ES" u="none" dirty="0" smtClean="0">
                <a:latin typeface="Tahoma" pitchFamily="34" charset="0"/>
                <a:ea typeface="Tahoma" pitchFamily="34" charset="0"/>
                <a:cs typeface="Tahoma" pitchFamily="34" charset="0"/>
              </a:rPr>
              <a:t>cuál es </a:t>
            </a:r>
            <a:r>
              <a:rPr lang="es-ES" u="none" dirty="0">
                <a:latin typeface="Tahoma" pitchFamily="34" charset="0"/>
                <a:ea typeface="Tahoma" pitchFamily="34" charset="0"/>
                <a:cs typeface="Tahoma" pitchFamily="34" charset="0"/>
              </a:rPr>
              <a:t>el rango de normalidad de este parámetro clínico</a:t>
            </a:r>
            <a:r>
              <a:rPr lang="es-ES" u="none" dirty="0" smtClean="0">
                <a:latin typeface="Tahoma" pitchFamily="34" charset="0"/>
                <a:ea typeface="Tahoma" pitchFamily="34" charset="0"/>
                <a:cs typeface="Tahoma" pitchFamily="34" charset="0"/>
              </a:rPr>
              <a:t>?</a:t>
            </a:r>
          </a:p>
        </p:txBody>
      </p:sp>
      <p:sp>
        <p:nvSpPr>
          <p:cNvPr id="8" name="Rectángulo 7"/>
          <p:cNvSpPr/>
          <p:nvPr/>
        </p:nvSpPr>
        <p:spPr>
          <a:xfrm>
            <a:off x="104056" y="4032939"/>
            <a:ext cx="8935888" cy="2308324"/>
          </a:xfrm>
          <a:prstGeom prst="rect">
            <a:avLst/>
          </a:prstGeom>
          <a:noFill/>
          <a:ln w="19050">
            <a:solidFill>
              <a:schemeClr val="tx1"/>
            </a:solidFill>
          </a:ln>
        </p:spPr>
        <p:txBody>
          <a:bodyPr wrap="square" rtlCol="0">
            <a:spAutoFit/>
          </a:bodyPr>
          <a:lstStyle/>
          <a:p>
            <a:pPr algn="just"/>
            <a:r>
              <a:rPr lang="es-ES" b="1" u="none" dirty="0" smtClean="0">
                <a:solidFill>
                  <a:srgbClr val="002060"/>
                </a:solidFill>
                <a:latin typeface="Tahoma" pitchFamily="34" charset="0"/>
                <a:ea typeface="Tahoma" pitchFamily="34" charset="0"/>
                <a:cs typeface="Tahoma" pitchFamily="34" charset="0"/>
              </a:rPr>
              <a:t>EJEMPLO 2</a:t>
            </a:r>
            <a:r>
              <a:rPr lang="es-ES" b="1" u="none" dirty="0">
                <a:latin typeface="Tahoma" pitchFamily="34" charset="0"/>
                <a:ea typeface="Tahoma" pitchFamily="34" charset="0"/>
                <a:cs typeface="Tahoma" pitchFamily="34" charset="0"/>
              </a:rPr>
              <a:t>: En el área </a:t>
            </a:r>
            <a:r>
              <a:rPr lang="es-ES" b="1" u="none" dirty="0" smtClean="0">
                <a:latin typeface="Tahoma" pitchFamily="34" charset="0"/>
                <a:ea typeface="Tahoma" pitchFamily="34" charset="0"/>
                <a:cs typeface="Tahoma" pitchFamily="34" charset="0"/>
              </a:rPr>
              <a:t>comunitaria </a:t>
            </a:r>
            <a:r>
              <a:rPr lang="es-ES" u="none" dirty="0" smtClean="0">
                <a:latin typeface="Tahoma" pitchFamily="34" charset="0"/>
                <a:ea typeface="Tahoma" pitchFamily="34" charset="0"/>
                <a:cs typeface="Tahoma" pitchFamily="34" charset="0"/>
              </a:rPr>
              <a:t>se podrá, dentro de otras casas,</a:t>
            </a:r>
            <a:r>
              <a:rPr lang="es-ES" b="1" u="none" dirty="0" smtClean="0">
                <a:latin typeface="Tahoma" pitchFamily="34" charset="0"/>
                <a:ea typeface="Tahoma" pitchFamily="34" charset="0"/>
                <a:cs typeface="Tahoma" pitchFamily="34" charset="0"/>
              </a:rPr>
              <a:t> </a:t>
            </a:r>
            <a:r>
              <a:rPr lang="es-ES" u="none" dirty="0" smtClean="0">
                <a:latin typeface="Tahoma" pitchFamily="34" charset="0"/>
                <a:ea typeface="Tahoma" pitchFamily="34" charset="0"/>
                <a:cs typeface="Tahoma" pitchFamily="34" charset="0"/>
              </a:rPr>
              <a:t>determinar el </a:t>
            </a:r>
            <a:r>
              <a:rPr lang="es-ES" u="none" dirty="0">
                <a:latin typeface="Tahoma" pitchFamily="34" charset="0"/>
                <a:ea typeface="Tahoma" pitchFamily="34" charset="0"/>
                <a:cs typeface="Tahoma" pitchFamily="34" charset="0"/>
              </a:rPr>
              <a:t>estado de salud de la comunidad, detectando aquellos grupos de población que requieren una mayor atención sanitaria, o evaluar la efectividad de un programa dedicado a incrementar el nivel de salud de la población.</a:t>
            </a:r>
          </a:p>
        </p:txBody>
      </p:sp>
      <p:sp>
        <p:nvSpPr>
          <p:cNvPr id="9" name="CuadroTexto 8"/>
          <p:cNvSpPr txBox="1"/>
          <p:nvPr/>
        </p:nvSpPr>
        <p:spPr>
          <a:xfrm>
            <a:off x="317848" y="6379211"/>
            <a:ext cx="8826152" cy="400110"/>
          </a:xfrm>
          <a:prstGeom prst="rect">
            <a:avLst/>
          </a:prstGeom>
          <a:noFill/>
        </p:spPr>
        <p:txBody>
          <a:bodyPr wrap="square" rtlCol="0">
            <a:spAutoFit/>
          </a:bodyPr>
          <a:lstStyle/>
          <a:p>
            <a:r>
              <a:rPr lang="es-ES" sz="2000" b="1" u="none" dirty="0">
                <a:solidFill>
                  <a:srgbClr val="C00000"/>
                </a:solidFill>
                <a:latin typeface="Tahoma" pitchFamily="34" charset="0"/>
                <a:ea typeface="Tahoma" pitchFamily="34" charset="0"/>
                <a:cs typeface="Tahoma" pitchFamily="34" charset="0"/>
              </a:rPr>
              <a:t>APLICAR </a:t>
            </a:r>
            <a:r>
              <a:rPr lang="es-ES" sz="2000" b="1" u="none" dirty="0" smtClean="0">
                <a:solidFill>
                  <a:srgbClr val="C00000"/>
                </a:solidFill>
                <a:latin typeface="Tahoma" pitchFamily="34" charset="0"/>
                <a:ea typeface="Tahoma" pitchFamily="34" charset="0"/>
                <a:cs typeface="Tahoma" pitchFamily="34" charset="0"/>
              </a:rPr>
              <a:t>ESTADÍSTICA </a:t>
            </a:r>
            <a:r>
              <a:rPr lang="es-ES" sz="2000" b="1" u="none" dirty="0">
                <a:solidFill>
                  <a:srgbClr val="C00000"/>
                </a:solidFill>
                <a:latin typeface="Tahoma" pitchFamily="34" charset="0"/>
                <a:ea typeface="Tahoma" pitchFamily="34" charset="0"/>
                <a:cs typeface="Tahoma" pitchFamily="34" charset="0"/>
              </a:rPr>
              <a:t>COMO PARTE DEL MÉTODO ESTADÍSTICO</a:t>
            </a:r>
          </a:p>
        </p:txBody>
      </p:sp>
    </p:spTree>
    <p:extLst>
      <p:ext uri="{BB962C8B-B14F-4D97-AF65-F5344CB8AC3E}">
        <p14:creationId xmlns:p14="http://schemas.microsoft.com/office/powerpoint/2010/main" val="3910502963"/>
      </p:ext>
    </p:extLst>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67544" y="188640"/>
            <a:ext cx="7344816" cy="523220"/>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s-ES" sz="2800" dirty="0" smtClean="0">
                <a:solidFill>
                  <a:schemeClr val="tx2"/>
                </a:solidFill>
                <a:latin typeface="Tahoma" panose="020B0604030504040204" pitchFamily="34" charset="0"/>
                <a:ea typeface="Tahoma" panose="020B0604030504040204" pitchFamily="34" charset="0"/>
                <a:cs typeface="Tahoma" panose="020B0604030504040204" pitchFamily="34" charset="0"/>
              </a:rPr>
              <a:t>TRABAJO FINAL DEL TEMA</a:t>
            </a:r>
            <a:endParaRPr lang="es-ES" sz="2800" dirty="0">
              <a:solidFill>
                <a:schemeClr val="tx2"/>
              </a:solidFill>
              <a:latin typeface="Tahoma" panose="020B0604030504040204" pitchFamily="34" charset="0"/>
              <a:ea typeface="Tahoma" panose="020B0604030504040204" pitchFamily="34" charset="0"/>
              <a:cs typeface="Tahoma" panose="020B0604030504040204" pitchFamily="34" charset="0"/>
            </a:endParaRPr>
          </a:p>
        </p:txBody>
      </p:sp>
      <p:sp>
        <p:nvSpPr>
          <p:cNvPr id="3" name="CuadroTexto 2"/>
          <p:cNvSpPr txBox="1"/>
          <p:nvPr/>
        </p:nvSpPr>
        <p:spPr>
          <a:xfrm>
            <a:off x="107504" y="836712"/>
            <a:ext cx="8942036" cy="5632311"/>
          </a:xfrm>
          <a:prstGeom prst="rect">
            <a:avLst/>
          </a:prstGeom>
          <a:noFill/>
          <a:ln w="28575">
            <a:solidFill>
              <a:schemeClr val="tx1"/>
            </a:solidFill>
          </a:ln>
        </p:spPr>
        <p:txBody>
          <a:bodyPr wrap="square" rtlCol="0">
            <a:spAutoFit/>
          </a:bodyPr>
          <a:lstStyle/>
          <a:p>
            <a:pPr marL="342900" indent="-342900" algn="just">
              <a:buFont typeface="Wingdings" panose="05000000000000000000" pitchFamily="2" charset="2"/>
              <a:buChar char="Ø"/>
            </a:pPr>
            <a:r>
              <a:rPr lang="es-ES" b="1" u="none" dirty="0" smtClean="0">
                <a:solidFill>
                  <a:schemeClr val="tx2"/>
                </a:solidFill>
                <a:latin typeface="+mn-lt"/>
                <a:ea typeface="Tahoma" panose="020B0604030504040204" pitchFamily="34" charset="0"/>
                <a:cs typeface="Tahoma" panose="020B0604030504040204" pitchFamily="34" charset="0"/>
              </a:rPr>
              <a:t>Lea y analice la siguiente problemática relacionada con una investigación en salud.</a:t>
            </a:r>
          </a:p>
          <a:p>
            <a:pPr algn="just"/>
            <a:r>
              <a:rPr lang="es-ES" b="1" u="none" dirty="0">
                <a:solidFill>
                  <a:schemeClr val="tx2"/>
                </a:solidFill>
                <a:latin typeface="+mn-lt"/>
                <a:ea typeface="Tahoma" panose="020B0604030504040204" pitchFamily="34" charset="0"/>
                <a:cs typeface="Tahoma" panose="020B0604030504040204" pitchFamily="34" charset="0"/>
              </a:rPr>
              <a:t> </a:t>
            </a:r>
            <a:r>
              <a:rPr lang="es-ES" b="1" u="none" dirty="0" smtClean="0">
                <a:solidFill>
                  <a:schemeClr val="tx2"/>
                </a:solidFill>
                <a:latin typeface="+mn-lt"/>
                <a:ea typeface="Tahoma" panose="020B0604030504040204" pitchFamily="34" charset="0"/>
                <a:cs typeface="Tahoma" panose="020B0604030504040204" pitchFamily="34" charset="0"/>
              </a:rPr>
              <a:t>Un MGI presenta un proyecto para realizar un estudio observacional que busca identificar factores asociados a enfermedades cardíacas en adultos de su área de salud. Para ello recopila información de 500 pacientes: edad, colesterol, presión arterial, tabaquismo y diagnóstico cardíaco. Con la misma elabora tablas , gráficos y determina la (OR) de Tabaquismo que toma valor de 3,0. Con los resultados obtenidos llega a la conclusión que los problemas cardíacos en la población están relacionados con el tabaquismo. A partir de la información responda.</a:t>
            </a:r>
          </a:p>
          <a:p>
            <a:pPr marL="457200" indent="-457200" algn="just">
              <a:buAutoNum type="alphaLcParenR"/>
            </a:pPr>
            <a:r>
              <a:rPr lang="es-ES" b="1" u="none" dirty="0" smtClean="0">
                <a:solidFill>
                  <a:schemeClr val="tx2"/>
                </a:solidFill>
                <a:latin typeface="+mn-lt"/>
              </a:rPr>
              <a:t>Identifique las etapas del método científico.</a:t>
            </a:r>
          </a:p>
          <a:p>
            <a:pPr marL="457200" indent="-457200" algn="just">
              <a:buAutoNum type="alphaLcParenR"/>
            </a:pPr>
            <a:r>
              <a:rPr lang="es-ES" b="1" u="none" dirty="0">
                <a:solidFill>
                  <a:schemeClr val="tx2"/>
                </a:solidFill>
                <a:latin typeface="+mn-lt"/>
              </a:rPr>
              <a:t> </a:t>
            </a:r>
            <a:r>
              <a:rPr lang="es-ES" b="1" u="none" dirty="0" smtClean="0">
                <a:solidFill>
                  <a:schemeClr val="tx2"/>
                </a:solidFill>
                <a:latin typeface="+mn-lt"/>
              </a:rPr>
              <a:t>¿Qué método particular del método científico fue el que utilizo el investigador?</a:t>
            </a:r>
          </a:p>
          <a:p>
            <a:pPr marL="457200" indent="-457200" algn="just">
              <a:buAutoNum type="alphaLcParenR"/>
            </a:pPr>
            <a:r>
              <a:rPr lang="es-ES" b="1" u="none" dirty="0">
                <a:solidFill>
                  <a:schemeClr val="tx2"/>
                </a:solidFill>
                <a:latin typeface="+mn-lt"/>
              </a:rPr>
              <a:t> </a:t>
            </a:r>
            <a:r>
              <a:rPr lang="es-ES" b="1" u="none" dirty="0" smtClean="0">
                <a:solidFill>
                  <a:schemeClr val="tx2"/>
                </a:solidFill>
                <a:latin typeface="+mn-lt"/>
              </a:rPr>
              <a:t>Identifique las etapas del método aplicado.</a:t>
            </a:r>
            <a:endParaRPr lang="es-ES" b="1" u="none" dirty="0">
              <a:solidFill>
                <a:schemeClr val="tx2"/>
              </a:solidFill>
              <a:latin typeface="+mn-lt"/>
            </a:endParaRPr>
          </a:p>
        </p:txBody>
      </p:sp>
    </p:spTree>
    <p:extLst>
      <p:ext uri="{BB962C8B-B14F-4D97-AF65-F5344CB8AC3E}">
        <p14:creationId xmlns:p14="http://schemas.microsoft.com/office/powerpoint/2010/main" val="3080201987"/>
      </p:ext>
    </p:extLst>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67544" y="188640"/>
            <a:ext cx="7344816" cy="523220"/>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s-ES" sz="2800" dirty="0" smtClean="0">
                <a:solidFill>
                  <a:schemeClr val="tx2"/>
                </a:solidFill>
                <a:latin typeface="Tahoma" panose="020B0604030504040204" pitchFamily="34" charset="0"/>
                <a:ea typeface="Tahoma" panose="020B0604030504040204" pitchFamily="34" charset="0"/>
                <a:cs typeface="Tahoma" panose="020B0604030504040204" pitchFamily="34" charset="0"/>
              </a:rPr>
              <a:t>TRABAJO FINAL DEL TEMA</a:t>
            </a:r>
            <a:endParaRPr lang="es-ES" sz="2800" dirty="0">
              <a:solidFill>
                <a:schemeClr val="tx2"/>
              </a:solidFill>
              <a:latin typeface="Tahoma" panose="020B0604030504040204" pitchFamily="34" charset="0"/>
              <a:ea typeface="Tahoma" panose="020B0604030504040204" pitchFamily="34" charset="0"/>
              <a:cs typeface="Tahoma" panose="020B0604030504040204" pitchFamily="34" charset="0"/>
            </a:endParaRPr>
          </a:p>
        </p:txBody>
      </p:sp>
      <p:sp>
        <p:nvSpPr>
          <p:cNvPr id="4" name="CuadroTexto 3"/>
          <p:cNvSpPr txBox="1"/>
          <p:nvPr/>
        </p:nvSpPr>
        <p:spPr>
          <a:xfrm>
            <a:off x="179512" y="1700808"/>
            <a:ext cx="8784976" cy="2677656"/>
          </a:xfrm>
          <a:prstGeom prst="rect">
            <a:avLst/>
          </a:prstGeom>
          <a:noFill/>
          <a:ln w="28575">
            <a:solidFill>
              <a:schemeClr val="tx1"/>
            </a:solidFill>
          </a:ln>
        </p:spPr>
        <p:txBody>
          <a:bodyPr wrap="square" rtlCol="0">
            <a:spAutoFit/>
          </a:bodyPr>
          <a:lstStyle/>
          <a:p>
            <a:pPr lvl="0" algn="just"/>
            <a:r>
              <a:rPr lang="es-ES" b="1" u="none" dirty="0">
                <a:solidFill>
                  <a:schemeClr val="tx2"/>
                </a:solidFill>
                <a:latin typeface="Tahoma" panose="020B0604030504040204" pitchFamily="34" charset="0"/>
                <a:ea typeface="Tahoma" panose="020B0604030504040204" pitchFamily="34" charset="0"/>
                <a:cs typeface="Tahoma" panose="020B0604030504040204" pitchFamily="34" charset="0"/>
              </a:rPr>
              <a:t>Elaborar una investigación  estadística para </a:t>
            </a:r>
            <a:r>
              <a:rPr lang="es-ES" b="1" u="none" dirty="0">
                <a:solidFill>
                  <a:srgbClr val="FFC000"/>
                </a:solidFill>
                <a:latin typeface="Tahoma" panose="020B0604030504040204" pitchFamily="34" charset="0"/>
                <a:ea typeface="Tahoma" panose="020B0604030504040204" pitchFamily="34" charset="0"/>
                <a:cs typeface="Tahoma" panose="020B0604030504040204" pitchFamily="34" charset="0"/>
              </a:rPr>
              <a:t>describir</a:t>
            </a:r>
            <a:r>
              <a:rPr lang="es-ES" b="1" u="none" dirty="0">
                <a:solidFill>
                  <a:schemeClr val="tx2"/>
                </a:solidFill>
                <a:latin typeface="Tahoma" panose="020B0604030504040204" pitchFamily="34" charset="0"/>
                <a:ea typeface="Tahoma" panose="020B0604030504040204" pitchFamily="34" charset="0"/>
                <a:cs typeface="Tahoma" panose="020B0604030504040204" pitchFamily="34" charset="0"/>
              </a:rPr>
              <a:t> una población a partir de la recogida de datos de 10 familias tomados de la historias de salud familiar del consultorio donde realiza la educación en el trabajo, según tiene definidos por equipos en la signatura Medicina General</a:t>
            </a:r>
            <a:r>
              <a:rPr lang="es-ES" b="1" u="none" dirty="0" smtClean="0">
                <a:solidFill>
                  <a:schemeClr val="tx2"/>
                </a:solidFill>
                <a:latin typeface="Tahoma" panose="020B0604030504040204" pitchFamily="34" charset="0"/>
                <a:ea typeface="Tahoma" panose="020B0604030504040204" pitchFamily="34" charset="0"/>
                <a:cs typeface="Tahoma" panose="020B0604030504040204" pitchFamily="34" charset="0"/>
              </a:rPr>
              <a:t>. (Ver documento con las  </a:t>
            </a:r>
            <a:r>
              <a:rPr lang="es-ES" b="1" u="none" dirty="0" err="1" smtClean="0">
                <a:solidFill>
                  <a:schemeClr val="tx2"/>
                </a:solidFill>
                <a:latin typeface="Tahoma" panose="020B0604030504040204" pitchFamily="34" charset="0"/>
                <a:ea typeface="Tahoma" panose="020B0604030504040204" pitchFamily="34" charset="0"/>
                <a:cs typeface="Tahoma" panose="020B0604030504040204" pitchFamily="34" charset="0"/>
              </a:rPr>
              <a:t>orienentaciones</a:t>
            </a:r>
            <a:r>
              <a:rPr lang="es-ES" b="1" u="none" dirty="0" smtClean="0">
                <a:solidFill>
                  <a:schemeClr val="tx2"/>
                </a:solidFill>
                <a:latin typeface="Tahoma" panose="020B0604030504040204" pitchFamily="34" charset="0"/>
                <a:ea typeface="Tahoma" panose="020B0604030504040204" pitchFamily="34" charset="0"/>
                <a:cs typeface="Tahoma" panose="020B0604030504040204" pitchFamily="34" charset="0"/>
              </a:rPr>
              <a:t> en el AVS)</a:t>
            </a:r>
            <a:endParaRPr lang="es-ES" b="1" u="none" dirty="0">
              <a:solidFill>
                <a:schemeClr val="tx2"/>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16629856"/>
      </p:ext>
    </p:extLst>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2"/>
          <p:cNvSpPr txBox="1">
            <a:spLocks noChangeArrowheads="1"/>
          </p:cNvSpPr>
          <p:nvPr/>
        </p:nvSpPr>
        <p:spPr bwMode="auto">
          <a:xfrm>
            <a:off x="107950" y="781050"/>
            <a:ext cx="8890000" cy="4043363"/>
          </a:xfrm>
          <a:prstGeom prst="rect">
            <a:avLst/>
          </a:prstGeom>
          <a:noFill/>
          <a:ln w="9525">
            <a:solidFill>
              <a:srgbClr val="009999"/>
            </a:solidFill>
            <a:miter lim="800000"/>
            <a:headEnd/>
            <a:tailEnd/>
          </a:ln>
          <a:effectLst>
            <a:outerShdw dist="107763" dir="2700000" algn="ctr" rotWithShape="0">
              <a:schemeClr val="bg2"/>
            </a:outerShdw>
          </a:effectLst>
        </p:spPr>
        <p:txBody>
          <a:bodyPr lIns="54000" rIns="274320" anchor="ctr">
            <a:spAutoFit/>
          </a:bodyPr>
          <a:lstStyle/>
          <a:p>
            <a:pPr marL="457200" indent="-457200" eaLnBrk="1" hangingPunct="1">
              <a:lnSpc>
                <a:spcPct val="110000"/>
              </a:lnSpc>
              <a:buFont typeface="Arial" pitchFamily="34" charset="0"/>
              <a:buChar char="•"/>
              <a:defRPr/>
            </a:pPr>
            <a:r>
              <a:rPr lang="es-ES" u="none" dirty="0">
                <a:latin typeface="Tahoma" pitchFamily="34" charset="0"/>
                <a:ea typeface="Tahoma" pitchFamily="34" charset="0"/>
                <a:cs typeface="Tahoma" pitchFamily="34" charset="0"/>
              </a:rPr>
              <a:t>Estudiar las etapas del método estadístico. Realizar resumen de sus etapas</a:t>
            </a:r>
          </a:p>
          <a:p>
            <a:pPr marL="457200" indent="-457200" eaLnBrk="1" hangingPunct="1">
              <a:lnSpc>
                <a:spcPct val="110000"/>
              </a:lnSpc>
              <a:buClr>
                <a:srgbClr val="CC3300"/>
              </a:buClr>
              <a:buFont typeface="Arial" pitchFamily="34" charset="0"/>
              <a:buChar char="•"/>
              <a:defRPr/>
            </a:pPr>
            <a:r>
              <a:rPr lang="es-ES" u="none" dirty="0">
                <a:latin typeface="Tahoma" pitchFamily="34" charset="0"/>
                <a:ea typeface="Tahoma" pitchFamily="34" charset="0"/>
                <a:cs typeface="Tahoma" pitchFamily="34" charset="0"/>
              </a:rPr>
              <a:t>Revise el ejemplo de formulario que aparece en la Pág. 221 del libro de texto.  A partir de un problema de salud a investigar elabore un formulario para la recogida de información, teniendo en cuenta los aspectos para su confección.</a:t>
            </a:r>
          </a:p>
          <a:p>
            <a:pPr>
              <a:defRPr/>
            </a:pPr>
            <a:r>
              <a:rPr lang="es-ES" u="none" dirty="0">
                <a:latin typeface="Tahoma" pitchFamily="34" charset="0"/>
                <a:ea typeface="Tahoma" pitchFamily="34" charset="0"/>
                <a:cs typeface="Tahoma" pitchFamily="34" charset="0"/>
              </a:rPr>
              <a:t> Resolver el ejercicio 4 p</a:t>
            </a:r>
            <a:r>
              <a:rPr lang="es-CU" u="none" dirty="0">
                <a:latin typeface="Tahoma" pitchFamily="34" charset="0"/>
                <a:ea typeface="Tahoma" pitchFamily="34" charset="0"/>
                <a:cs typeface="Tahoma" pitchFamily="34" charset="0"/>
              </a:rPr>
              <a:t>ág 13 del  libro </a:t>
            </a:r>
          </a:p>
          <a:p>
            <a:pPr>
              <a:defRPr/>
            </a:pPr>
            <a:r>
              <a:rPr lang="es-ES" dirty="0"/>
              <a:t>Métodos y Técnicas Aplicadas a la Investigación en Atención Primaria de Salud</a:t>
            </a:r>
            <a:r>
              <a:rPr lang="es-ES" u="none" dirty="0"/>
              <a:t>. Se encuentra en el aula virtual.  Tema II.</a:t>
            </a:r>
          </a:p>
        </p:txBody>
      </p:sp>
      <p:sp>
        <p:nvSpPr>
          <p:cNvPr id="46083" name="Text Box 3"/>
          <p:cNvSpPr txBox="1">
            <a:spLocks noChangeArrowheads="1"/>
          </p:cNvSpPr>
          <p:nvPr/>
        </p:nvSpPr>
        <p:spPr bwMode="auto">
          <a:xfrm>
            <a:off x="250825" y="93663"/>
            <a:ext cx="7913688" cy="534987"/>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20000"/>
              </a:lnSpc>
              <a:spcBef>
                <a:spcPct val="50000"/>
              </a:spcBef>
              <a:buFontTx/>
              <a:buNone/>
            </a:pPr>
            <a:r>
              <a:rPr lang="es-ES" altLang="en-US" sz="2400" b="1" u="none">
                <a:solidFill>
                  <a:schemeClr val="accent2"/>
                </a:solidFill>
                <a:latin typeface="Arial" panose="020B0604020202020204" pitchFamily="34" charset="0"/>
              </a:rPr>
              <a:t>Orientación para el estudio independiente:</a:t>
            </a:r>
            <a:endParaRPr lang="es-ES" altLang="en-US" sz="2400" b="1" u="none">
              <a:latin typeface="Arial" panose="020B0604020202020204" pitchFamily="34" charset="0"/>
            </a:endParaRPr>
          </a:p>
        </p:txBody>
      </p:sp>
      <p:sp>
        <p:nvSpPr>
          <p:cNvPr id="46084" name="Text Box 2"/>
          <p:cNvSpPr txBox="1">
            <a:spLocks noChangeArrowheads="1"/>
          </p:cNvSpPr>
          <p:nvPr/>
        </p:nvSpPr>
        <p:spPr bwMode="auto">
          <a:xfrm>
            <a:off x="107950" y="5195888"/>
            <a:ext cx="8890000" cy="536575"/>
          </a:xfrm>
          <a:prstGeom prst="rect">
            <a:avLst/>
          </a:prstGeom>
          <a:gradFill rotWithShape="0">
            <a:gsLst>
              <a:gs pos="0">
                <a:srgbClr val="CCFFFF"/>
              </a:gs>
              <a:gs pos="50000">
                <a:srgbClr val="CCFFCC"/>
              </a:gs>
              <a:gs pos="100000">
                <a:srgbClr val="CCFFFF"/>
              </a:gs>
            </a:gsLst>
            <a:lin ang="13500000" scaled="1"/>
          </a:gradFill>
          <a:ln w="9360">
            <a:solidFill>
              <a:srgbClr val="000000"/>
            </a:solidFill>
            <a:miter lim="800000"/>
            <a:headEnd/>
            <a:tailEnd/>
          </a:ln>
          <a:effectLst>
            <a:outerShdw dist="107933" dir="2700000" algn="ctr" rotWithShape="0">
              <a:srgbClr val="808080"/>
            </a:outerShdw>
          </a:effectLst>
        </p:spPr>
        <p:txBody>
          <a:bodyPr lIns="90000" tIns="46800" rIns="90000" bIns="46800">
            <a:spAutoFit/>
          </a:bodyPr>
          <a:lstStyle>
            <a:lvl1pPr>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9pPr>
          </a:lstStyle>
          <a:p>
            <a:pPr algn="ctr" eaLnBrk="1" hangingPunct="1">
              <a:lnSpc>
                <a:spcPct val="120000"/>
              </a:lnSpc>
              <a:spcBef>
                <a:spcPts val="1250"/>
              </a:spcBef>
              <a:buFontTx/>
              <a:buNone/>
            </a:pPr>
            <a:r>
              <a:rPr lang="es-ES" altLang="en-US" sz="2400" b="1" u="none">
                <a:solidFill>
                  <a:srgbClr val="3333CC"/>
                </a:solidFill>
                <a:latin typeface="Arial" panose="020B0604020202020204" pitchFamily="34" charset="0"/>
              </a:rPr>
              <a:t>Bibliografía</a:t>
            </a:r>
          </a:p>
        </p:txBody>
      </p:sp>
      <p:sp>
        <p:nvSpPr>
          <p:cNvPr id="46085" name="1 Rectángulo"/>
          <p:cNvSpPr>
            <a:spLocks noChangeArrowheads="1"/>
          </p:cNvSpPr>
          <p:nvPr/>
        </p:nvSpPr>
        <p:spPr bwMode="auto">
          <a:xfrm>
            <a:off x="107950" y="6026150"/>
            <a:ext cx="8890000" cy="4984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10000"/>
              </a:lnSpc>
              <a:spcBef>
                <a:spcPct val="0"/>
              </a:spcBef>
              <a:buFontTx/>
              <a:buNone/>
            </a:pPr>
            <a:r>
              <a:rPr lang="es-ES" altLang="en-US" sz="2400" u="none" dirty="0">
                <a:latin typeface="Tahoma" panose="020B0604030504040204" pitchFamily="34" charset="0"/>
                <a:cs typeface="Tahoma" panose="020B0604030504040204" pitchFamily="34" charset="0"/>
              </a:rPr>
              <a:t>Libro de Texto. Informática Médica II. Capítulo 8. </a:t>
            </a:r>
            <a:r>
              <a:rPr lang="es-ES" altLang="en-US" sz="2400" u="none" dirty="0" err="1">
                <a:latin typeface="Tahoma" panose="020B0604030504040204" pitchFamily="34" charset="0"/>
                <a:cs typeface="Tahoma" panose="020B0604030504040204" pitchFamily="34" charset="0"/>
              </a:rPr>
              <a:t>pág</a:t>
            </a:r>
            <a:r>
              <a:rPr lang="es-ES" altLang="en-US" sz="2400" u="none" dirty="0">
                <a:latin typeface="Tahoma" panose="020B0604030504040204" pitchFamily="34" charset="0"/>
                <a:cs typeface="Tahoma" panose="020B0604030504040204" pitchFamily="34" charset="0"/>
              </a:rPr>
              <a:t> 211 - 250</a:t>
            </a: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642938" y="28575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s-ES" altLang="zh-CN" sz="2400" b="1" dirty="0">
                <a:latin typeface="Tahoma" panose="020B0604030504040204" pitchFamily="34" charset="0"/>
                <a:cs typeface="Tahoma" panose="020B0604030504040204" pitchFamily="34" charset="0"/>
              </a:rPr>
              <a:t>Tema </a:t>
            </a:r>
            <a:r>
              <a:rPr lang="es-ES" altLang="zh-CN" sz="2400" b="1" dirty="0" smtClean="0">
                <a:latin typeface="Tahoma" panose="020B0604030504040204" pitchFamily="34" charset="0"/>
                <a:cs typeface="Tahoma" panose="020B0604030504040204" pitchFamily="34" charset="0"/>
              </a:rPr>
              <a:t>II</a:t>
            </a:r>
            <a:r>
              <a:rPr lang="es-ES" altLang="zh-CN" sz="2400" b="1" u="none" dirty="0" smtClean="0">
                <a:latin typeface="Tahoma" panose="020B0604030504040204" pitchFamily="34" charset="0"/>
                <a:cs typeface="Tahoma" panose="020B0604030504040204" pitchFamily="34" charset="0"/>
              </a:rPr>
              <a:t>. Método Estadístico</a:t>
            </a:r>
            <a:endParaRPr lang="es-ES" altLang="en-US" sz="2400" b="1" u="none" dirty="0">
              <a:latin typeface="Tahoma" panose="020B0604030504040204" pitchFamily="34" charset="0"/>
              <a:ea typeface="SimSun" panose="02010600030101010101" pitchFamily="2" charset="-122"/>
              <a:cs typeface="Tahoma" panose="020B0604030504040204" pitchFamily="34" charset="0"/>
            </a:endParaRPr>
          </a:p>
        </p:txBody>
      </p:sp>
      <p:sp>
        <p:nvSpPr>
          <p:cNvPr id="3083" name="Rectangle 11"/>
          <p:cNvSpPr>
            <a:spLocks noChangeArrowheads="1"/>
          </p:cNvSpPr>
          <p:nvPr/>
        </p:nvSpPr>
        <p:spPr bwMode="auto">
          <a:xfrm>
            <a:off x="214313" y="1031875"/>
            <a:ext cx="8643937" cy="1422400"/>
          </a:xfrm>
          <a:prstGeom prst="rect">
            <a:avLst/>
          </a:prstGeom>
          <a:noFill/>
          <a:ln w="381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20000"/>
              </a:lnSpc>
              <a:spcBef>
                <a:spcPct val="0"/>
              </a:spcBef>
              <a:buFontTx/>
              <a:buNone/>
            </a:pPr>
            <a:r>
              <a:rPr lang="es-ES" altLang="zh-CN" sz="2400" b="1" dirty="0" smtClean="0">
                <a:latin typeface="Tahoma" panose="020B0604030504040204" pitchFamily="34" charset="0"/>
                <a:cs typeface="Tahoma" panose="020B0604030504040204" pitchFamily="34" charset="0"/>
              </a:rPr>
              <a:t>CTP</a:t>
            </a:r>
            <a:r>
              <a:rPr lang="en-US" altLang="zh-CN" sz="2400" b="1" dirty="0" smtClean="0">
                <a:latin typeface="Tahoma" panose="020B0604030504040204" pitchFamily="34" charset="0"/>
                <a:cs typeface="Tahoma" panose="020B0604030504040204" pitchFamily="34" charset="0"/>
              </a:rPr>
              <a:t> </a:t>
            </a:r>
            <a:endParaRPr lang="es-ES" altLang="zh-CN" sz="2400" b="1" u="none" dirty="0">
              <a:latin typeface="Tahoma" panose="020B0604030504040204" pitchFamily="34" charset="0"/>
              <a:cs typeface="Tahoma" panose="020B0604030504040204" pitchFamily="34" charset="0"/>
            </a:endParaRPr>
          </a:p>
          <a:p>
            <a:pPr algn="ctr">
              <a:lnSpc>
                <a:spcPct val="120000"/>
              </a:lnSpc>
              <a:spcBef>
                <a:spcPct val="0"/>
              </a:spcBef>
              <a:buFontTx/>
              <a:buNone/>
            </a:pPr>
            <a:r>
              <a:rPr lang="es-ES" altLang="zh-CN" sz="2400" b="1" u="none" dirty="0">
                <a:latin typeface="Tahoma" panose="020B0604030504040204" pitchFamily="34" charset="0"/>
                <a:cs typeface="Tahoma" panose="020B0604030504040204" pitchFamily="34" charset="0"/>
              </a:rPr>
              <a:t>El método </a:t>
            </a:r>
            <a:r>
              <a:rPr lang="es-ES" altLang="zh-CN" sz="2400" b="1" u="none" dirty="0" smtClean="0">
                <a:latin typeface="Tahoma" panose="020B0604030504040204" pitchFamily="34" charset="0"/>
                <a:cs typeface="Tahoma" panose="020B0604030504040204" pitchFamily="34" charset="0"/>
              </a:rPr>
              <a:t>Estadístico y sus etapas. Distribuciones de frecuencia.</a:t>
            </a:r>
            <a:endParaRPr lang="es-ES" altLang="zh-CN" sz="2400" b="1" u="none" dirty="0">
              <a:latin typeface="Tahoma" panose="020B0604030504040204" pitchFamily="34" charset="0"/>
              <a:cs typeface="Tahoma" panose="020B0604030504040204" pitchFamily="34" charset="0"/>
            </a:endParaRPr>
          </a:p>
        </p:txBody>
      </p:sp>
      <p:sp>
        <p:nvSpPr>
          <p:cNvPr id="3084" name="Text Box 12"/>
          <p:cNvSpPr txBox="1">
            <a:spLocks noChangeArrowheads="1"/>
          </p:cNvSpPr>
          <p:nvPr/>
        </p:nvSpPr>
        <p:spPr bwMode="auto">
          <a:xfrm>
            <a:off x="905397" y="2708031"/>
            <a:ext cx="7488237" cy="3970318"/>
          </a:xfrm>
          <a:prstGeom prst="rect">
            <a:avLst/>
          </a:prstGeom>
          <a:noFill/>
          <a:ln w="9525">
            <a:solidFill>
              <a:schemeClr val="tx1"/>
            </a:solidFill>
            <a:miter lim="800000"/>
            <a:headEnd/>
            <a:tailEnd/>
          </a:ln>
        </p:spPr>
        <p:txBody>
          <a:bodyPr lIns="457200">
            <a:spAutoFit/>
          </a:bodyPr>
          <a:lstStyle/>
          <a:p>
            <a:pPr marL="457200" indent="-457200" algn="ctr" eaLnBrk="1" hangingPunct="1">
              <a:lnSpc>
                <a:spcPct val="150000"/>
              </a:lnSpc>
              <a:spcBef>
                <a:spcPct val="50000"/>
              </a:spcBef>
              <a:defRPr/>
            </a:pPr>
            <a:r>
              <a:rPr lang="es-ES" b="1" dirty="0">
                <a:latin typeface="Tahoma" pitchFamily="34" charset="0"/>
                <a:ea typeface="Tahoma" pitchFamily="34" charset="0"/>
                <a:cs typeface="Tahoma" pitchFamily="34" charset="0"/>
              </a:rPr>
              <a:t>Sumario:</a:t>
            </a:r>
          </a:p>
          <a:p>
            <a:pPr marL="457200" indent="-457200" eaLnBrk="1" hangingPunct="1">
              <a:lnSpc>
                <a:spcPct val="150000"/>
              </a:lnSpc>
              <a:buFont typeface="+mj-lt"/>
              <a:buAutoNum type="arabicParenR"/>
              <a:defRPr/>
            </a:pPr>
            <a:r>
              <a:rPr lang="es-ES" u="none" dirty="0" smtClean="0">
                <a:latin typeface="Tahoma" pitchFamily="34" charset="0"/>
                <a:ea typeface="Tahoma" pitchFamily="34" charset="0"/>
                <a:cs typeface="Tahoma" pitchFamily="34" charset="0"/>
              </a:rPr>
              <a:t>La </a:t>
            </a:r>
            <a:r>
              <a:rPr lang="es-ES" u="none" dirty="0">
                <a:latin typeface="Tahoma" pitchFamily="34" charset="0"/>
                <a:ea typeface="Tahoma" pitchFamily="34" charset="0"/>
                <a:cs typeface="Tahoma" pitchFamily="34" charset="0"/>
              </a:rPr>
              <a:t>estadística como ciencia.</a:t>
            </a:r>
          </a:p>
          <a:p>
            <a:pPr marL="457200" indent="-457200" eaLnBrk="1" hangingPunct="1">
              <a:lnSpc>
                <a:spcPct val="150000"/>
              </a:lnSpc>
              <a:buFont typeface="+mj-lt"/>
              <a:buAutoNum type="arabicParenR"/>
              <a:defRPr/>
            </a:pPr>
            <a:r>
              <a:rPr lang="es-ES" u="none" dirty="0">
                <a:latin typeface="Tahoma" pitchFamily="34" charset="0"/>
                <a:ea typeface="Tahoma" pitchFamily="34" charset="0"/>
                <a:cs typeface="Tahoma" pitchFamily="34" charset="0"/>
              </a:rPr>
              <a:t>Estadística Descriptiva e Inferencia </a:t>
            </a:r>
            <a:r>
              <a:rPr lang="es-ES" u="none" dirty="0" smtClean="0">
                <a:latin typeface="Tahoma" pitchFamily="34" charset="0"/>
                <a:ea typeface="Tahoma" pitchFamily="34" charset="0"/>
                <a:cs typeface="Tahoma" pitchFamily="34" charset="0"/>
              </a:rPr>
              <a:t>estadística.</a:t>
            </a:r>
          </a:p>
          <a:p>
            <a:pPr marL="457200" indent="-457200" eaLnBrk="1" hangingPunct="1">
              <a:lnSpc>
                <a:spcPct val="150000"/>
              </a:lnSpc>
              <a:buFont typeface="+mj-lt"/>
              <a:buAutoNum type="arabicParenR"/>
              <a:defRPr/>
            </a:pPr>
            <a:r>
              <a:rPr lang="es-CU" u="none" dirty="0">
                <a:latin typeface="Tahoma" pitchFamily="34" charset="0"/>
                <a:ea typeface="Tahoma" pitchFamily="34" charset="0"/>
                <a:cs typeface="Tahoma" pitchFamily="34" charset="0"/>
              </a:rPr>
              <a:t> </a:t>
            </a:r>
            <a:r>
              <a:rPr lang="es-CU" u="none" dirty="0" smtClean="0">
                <a:latin typeface="Tahoma" pitchFamily="34" charset="0"/>
                <a:ea typeface="Tahoma" pitchFamily="34" charset="0"/>
                <a:cs typeface="Tahoma" pitchFamily="34" charset="0"/>
              </a:rPr>
              <a:t>Población y muestra.</a:t>
            </a:r>
            <a:endParaRPr lang="es-ES" u="none" dirty="0">
              <a:latin typeface="Tahoma" pitchFamily="34" charset="0"/>
              <a:ea typeface="Tahoma" pitchFamily="34" charset="0"/>
              <a:cs typeface="Tahoma" pitchFamily="34" charset="0"/>
            </a:endParaRPr>
          </a:p>
          <a:p>
            <a:pPr marL="457200" indent="-457200" eaLnBrk="1" hangingPunct="1">
              <a:lnSpc>
                <a:spcPct val="150000"/>
              </a:lnSpc>
              <a:buFont typeface="+mj-lt"/>
              <a:buAutoNum type="arabicParenR"/>
              <a:defRPr/>
            </a:pPr>
            <a:r>
              <a:rPr lang="es-ES" u="none" dirty="0" smtClean="0">
                <a:latin typeface="Tahoma" pitchFamily="34" charset="0"/>
                <a:ea typeface="Tahoma" pitchFamily="34" charset="0"/>
                <a:cs typeface="Tahoma" pitchFamily="34" charset="0"/>
              </a:rPr>
              <a:t>El </a:t>
            </a:r>
            <a:r>
              <a:rPr lang="es-ES" u="none" dirty="0">
                <a:latin typeface="Tahoma" pitchFamily="34" charset="0"/>
                <a:ea typeface="Tahoma" pitchFamily="34" charset="0"/>
                <a:cs typeface="Tahoma" pitchFamily="34" charset="0"/>
              </a:rPr>
              <a:t>método estadístico y sus etapas.</a:t>
            </a:r>
          </a:p>
          <a:p>
            <a:pPr marL="457200" indent="-457200" eaLnBrk="1" hangingPunct="1">
              <a:lnSpc>
                <a:spcPct val="150000"/>
              </a:lnSpc>
              <a:buFont typeface="+mj-lt"/>
              <a:buAutoNum type="arabicParenR"/>
              <a:defRPr/>
            </a:pPr>
            <a:r>
              <a:rPr lang="es-MX" u="none" dirty="0" smtClean="0">
                <a:latin typeface="Tahoma" pitchFamily="34" charset="0"/>
                <a:ea typeface="Tahoma" pitchFamily="34" charset="0"/>
                <a:cs typeface="Tahoma" pitchFamily="34" charset="0"/>
              </a:rPr>
              <a:t>Concepto </a:t>
            </a:r>
            <a:r>
              <a:rPr lang="es-MX" u="none" dirty="0">
                <a:latin typeface="Tahoma" pitchFamily="34" charset="0"/>
                <a:ea typeface="Tahoma" pitchFamily="34" charset="0"/>
                <a:cs typeface="Tahoma" pitchFamily="34" charset="0"/>
              </a:rPr>
              <a:t>de variable. Clasificación</a:t>
            </a:r>
            <a:r>
              <a:rPr lang="es-ES" u="none" dirty="0">
                <a:latin typeface="Tahoma" pitchFamily="34" charset="0"/>
                <a:ea typeface="Tahoma" pitchFamily="34" charset="0"/>
                <a:cs typeface="Tahoma" pitchFamily="34" charset="0"/>
              </a:rPr>
              <a:t>.</a:t>
            </a:r>
          </a:p>
          <a:p>
            <a:pPr marL="457200" indent="-457200" eaLnBrk="1" hangingPunct="1">
              <a:lnSpc>
                <a:spcPct val="150000"/>
              </a:lnSpc>
              <a:buFont typeface="+mj-lt"/>
              <a:buAutoNum type="arabicParenR"/>
              <a:defRPr/>
            </a:pPr>
            <a:r>
              <a:rPr lang="es-ES" u="none" dirty="0">
                <a:latin typeface="Tahoma" pitchFamily="34" charset="0"/>
                <a:ea typeface="Tahoma" pitchFamily="34" charset="0"/>
                <a:cs typeface="Tahoma" pitchFamily="34" charset="0"/>
              </a:rPr>
              <a:t>Distribuciones de frecuencia</a:t>
            </a:r>
            <a:r>
              <a:rPr lang="es-ES" u="none" dirty="0" smtClean="0">
                <a:latin typeface="Tahoma" pitchFamily="34" charset="0"/>
                <a:ea typeface="Tahoma" pitchFamily="34" charset="0"/>
                <a:cs typeface="Tahoma" pitchFamily="34" charset="0"/>
              </a:rPr>
              <a:t>.</a:t>
            </a:r>
            <a:endParaRPr lang="es-ES" u="none" dirty="0">
              <a:latin typeface="Tahoma" pitchFamily="34" charset="0"/>
              <a:ea typeface="Tahoma" pitchFamily="34" charset="0"/>
              <a:cs typeface="Tahoma" pitchFamily="34"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dissolve">
                                      <p:cBhvr>
                                        <p:cTn id="7" dur="500"/>
                                        <p:tgtEl>
                                          <p:spTgt spid="3074"/>
                                        </p:tgtEl>
                                      </p:cBhvr>
                                    </p:animEffect>
                                  </p:childTnLst>
                                </p:cTn>
                              </p:par>
                            </p:childTnLst>
                          </p:cTn>
                        </p:par>
                        <p:par>
                          <p:cTn id="8" fill="hold" nodeType="afterGroup">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3083"/>
                                        </p:tgtEl>
                                        <p:attrNameLst>
                                          <p:attrName>style.visibility</p:attrName>
                                        </p:attrNameLst>
                                      </p:cBhvr>
                                      <p:to>
                                        <p:strVal val="visible"/>
                                      </p:to>
                                    </p:set>
                                    <p:anim calcmode="lin" valueType="num">
                                      <p:cBhvr>
                                        <p:cTn id="11" dur="500" fill="hold"/>
                                        <p:tgtEl>
                                          <p:spTgt spid="3083"/>
                                        </p:tgtEl>
                                        <p:attrNameLst>
                                          <p:attrName>ppt_w</p:attrName>
                                        </p:attrNameLst>
                                      </p:cBhvr>
                                      <p:tavLst>
                                        <p:tav tm="0">
                                          <p:val>
                                            <p:fltVal val="0"/>
                                          </p:val>
                                        </p:tav>
                                        <p:tav tm="100000">
                                          <p:val>
                                            <p:strVal val="#ppt_w"/>
                                          </p:val>
                                        </p:tav>
                                      </p:tavLst>
                                    </p:anim>
                                    <p:anim calcmode="lin" valueType="num">
                                      <p:cBhvr>
                                        <p:cTn id="12" dur="500" fill="hold"/>
                                        <p:tgtEl>
                                          <p:spTgt spid="3083"/>
                                        </p:tgtEl>
                                        <p:attrNameLst>
                                          <p:attrName>ppt_h</p:attrName>
                                        </p:attrNameLst>
                                      </p:cBhvr>
                                      <p:tavLst>
                                        <p:tav tm="0">
                                          <p:val>
                                            <p:fltVal val="0"/>
                                          </p:val>
                                        </p:tav>
                                        <p:tav tm="100000">
                                          <p:val>
                                            <p:strVal val="#ppt_h"/>
                                          </p:val>
                                        </p:tav>
                                      </p:tavLst>
                                    </p:anim>
                                  </p:childTnLst>
                                </p:cTn>
                              </p:par>
                            </p:childTnLst>
                          </p:cTn>
                        </p:par>
                        <p:par>
                          <p:cTn id="13" fill="hold" nodeType="afterGroup">
                            <p:stCondLst>
                              <p:cond delay="1000"/>
                            </p:stCondLst>
                            <p:childTnLst>
                              <p:par>
                                <p:cTn id="14" presetID="9" presetClass="entr" presetSubtype="0" fill="hold" grpId="0" nodeType="afterEffect">
                                  <p:stCondLst>
                                    <p:cond delay="0"/>
                                  </p:stCondLst>
                                  <p:childTnLst>
                                    <p:set>
                                      <p:cBhvr>
                                        <p:cTn id="15" dur="1" fill="hold">
                                          <p:stCondLst>
                                            <p:cond delay="0"/>
                                          </p:stCondLst>
                                        </p:cTn>
                                        <p:tgtEl>
                                          <p:spTgt spid="3084"/>
                                        </p:tgtEl>
                                        <p:attrNameLst>
                                          <p:attrName>style.visibility</p:attrName>
                                        </p:attrNameLst>
                                      </p:cBhvr>
                                      <p:to>
                                        <p:strVal val="visible"/>
                                      </p:to>
                                    </p:set>
                                    <p:animEffect transition="in" filter="dissolve">
                                      <p:cBhvr>
                                        <p:cTn id="16" dur="500"/>
                                        <p:tgtEl>
                                          <p:spTgt spid="30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P spid="3083" grpId="0" animBg="1" autoUpdateAnimBg="0"/>
      <p:bldP spid="3084"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242888" y="1165225"/>
            <a:ext cx="3600450" cy="1831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3" name="2 Elipse"/>
          <p:cNvSpPr/>
          <p:nvPr/>
        </p:nvSpPr>
        <p:spPr>
          <a:xfrm>
            <a:off x="5435600" y="1270000"/>
            <a:ext cx="3384550" cy="15113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0244" name="3 CuadroTexto"/>
          <p:cNvSpPr txBox="1">
            <a:spLocks noChangeArrowheads="1"/>
          </p:cNvSpPr>
          <p:nvPr/>
        </p:nvSpPr>
        <p:spPr bwMode="auto">
          <a:xfrm>
            <a:off x="711200" y="1700213"/>
            <a:ext cx="26638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s-ES" altLang="en-US" sz="3600" b="1">
                <a:solidFill>
                  <a:srgbClr val="FFFF00"/>
                </a:solidFill>
                <a:latin typeface="Times New Roman" panose="02020603050405020304" pitchFamily="18" charset="0"/>
              </a:rPr>
              <a:t>estadística</a:t>
            </a:r>
          </a:p>
        </p:txBody>
      </p:sp>
      <p:sp>
        <p:nvSpPr>
          <p:cNvPr id="10245" name="4 CuadroTexto"/>
          <p:cNvSpPr txBox="1">
            <a:spLocks noChangeArrowheads="1"/>
          </p:cNvSpPr>
          <p:nvPr/>
        </p:nvSpPr>
        <p:spPr bwMode="auto">
          <a:xfrm>
            <a:off x="5867400" y="1628775"/>
            <a:ext cx="26638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s-ES" altLang="en-US" sz="3600" b="1">
                <a:solidFill>
                  <a:srgbClr val="FFFF00"/>
                </a:solidFill>
                <a:latin typeface="Times New Roman" panose="02020603050405020304" pitchFamily="18" charset="0"/>
              </a:rPr>
              <a:t>Estadística</a:t>
            </a:r>
          </a:p>
        </p:txBody>
      </p:sp>
      <p:sp>
        <p:nvSpPr>
          <p:cNvPr id="7" name="6 Distinto de"/>
          <p:cNvSpPr/>
          <p:nvPr/>
        </p:nvSpPr>
        <p:spPr>
          <a:xfrm>
            <a:off x="3779838" y="1592263"/>
            <a:ext cx="1584325" cy="1008062"/>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solidFill>
                <a:schemeClr val="tx1"/>
              </a:solidFill>
            </a:endParaRPr>
          </a:p>
        </p:txBody>
      </p:sp>
      <p:sp>
        <p:nvSpPr>
          <p:cNvPr id="4" name="3 Llamada rectangular"/>
          <p:cNvSpPr/>
          <p:nvPr/>
        </p:nvSpPr>
        <p:spPr>
          <a:xfrm rot="10800000">
            <a:off x="242888" y="3708400"/>
            <a:ext cx="3536950" cy="720725"/>
          </a:xfrm>
          <a:prstGeom prst="wedgeRectCallout">
            <a:avLst>
              <a:gd name="adj1" fmla="val -18295"/>
              <a:gd name="adj2" fmla="val 150049"/>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0248" name="4 CuadroTexto"/>
          <p:cNvSpPr txBox="1">
            <a:spLocks noChangeArrowheads="1"/>
          </p:cNvSpPr>
          <p:nvPr/>
        </p:nvSpPr>
        <p:spPr bwMode="auto">
          <a:xfrm>
            <a:off x="211138" y="3838575"/>
            <a:ext cx="35369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s-ES" altLang="en-US" sz="2400" u="none">
                <a:latin typeface="Tahoma" panose="020B0604030504040204" pitchFamily="34" charset="0"/>
                <a:cs typeface="Tahoma" panose="020B0604030504040204" pitchFamily="34" charset="0"/>
              </a:rPr>
              <a:t>Alude a datos numéricos</a:t>
            </a:r>
          </a:p>
        </p:txBody>
      </p:sp>
      <p:sp>
        <p:nvSpPr>
          <p:cNvPr id="11" name="10 Llamada rectangular"/>
          <p:cNvSpPr/>
          <p:nvPr/>
        </p:nvSpPr>
        <p:spPr>
          <a:xfrm rot="10800000">
            <a:off x="5256213" y="3500438"/>
            <a:ext cx="3536950" cy="798512"/>
          </a:xfrm>
          <a:prstGeom prst="wedgeRectCallout">
            <a:avLst>
              <a:gd name="adj1" fmla="val 811"/>
              <a:gd name="adj2" fmla="val 152919"/>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0250" name="5 CuadroTexto"/>
          <p:cNvSpPr txBox="1">
            <a:spLocks noChangeArrowheads="1"/>
          </p:cNvSpPr>
          <p:nvPr/>
        </p:nvSpPr>
        <p:spPr bwMode="auto">
          <a:xfrm>
            <a:off x="5364163" y="3644900"/>
            <a:ext cx="32115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s-ES" altLang="en-US" sz="2400" u="none">
                <a:latin typeface="Tahoma" panose="020B0604030504040204" pitchFamily="34" charset="0"/>
                <a:cs typeface="Tahoma" panose="020B0604030504040204" pitchFamily="34" charset="0"/>
              </a:rPr>
              <a:t>Ciencia</a:t>
            </a:r>
          </a:p>
        </p:txBody>
      </p:sp>
      <p:sp>
        <p:nvSpPr>
          <p:cNvPr id="5" name="CuadroTexto 4"/>
          <p:cNvSpPr txBox="1"/>
          <p:nvPr/>
        </p:nvSpPr>
        <p:spPr>
          <a:xfrm>
            <a:off x="222934" y="4818063"/>
            <a:ext cx="8332787" cy="1815882"/>
          </a:xfrm>
          <a:prstGeom prst="rect">
            <a:avLst/>
          </a:prstGeom>
          <a:noFill/>
        </p:spPr>
        <p:txBody>
          <a:bodyPr wrap="square" rtlCol="0">
            <a:spAutoFit/>
          </a:bodyPr>
          <a:lstStyle/>
          <a:p>
            <a:pPr algn="just"/>
            <a:r>
              <a:rPr lang="es-ES" altLang="en-US" sz="2800" u="none" dirty="0" smtClean="0">
                <a:latin typeface="Arial" panose="020B0604020202020204" pitchFamily="34" charset="0"/>
              </a:rPr>
              <a:t>La </a:t>
            </a:r>
            <a:r>
              <a:rPr lang="es-ES" altLang="en-US" sz="2800" b="1" u="none" dirty="0" smtClean="0">
                <a:solidFill>
                  <a:srgbClr val="00B0F0"/>
                </a:solidFill>
                <a:latin typeface="Arial" panose="020B0604020202020204" pitchFamily="34" charset="0"/>
              </a:rPr>
              <a:t>Estadística</a:t>
            </a:r>
            <a:r>
              <a:rPr lang="es-ES" altLang="en-US" sz="2800" u="none" dirty="0" smtClean="0">
                <a:latin typeface="Arial" panose="020B0604020202020204" pitchFamily="34" charset="0"/>
              </a:rPr>
              <a:t> es la </a:t>
            </a:r>
            <a:r>
              <a:rPr lang="es-ES" altLang="en-US" sz="2800" dirty="0" smtClean="0">
                <a:latin typeface="Arial" panose="020B0604020202020204" pitchFamily="34" charset="0"/>
              </a:rPr>
              <a:t>ciencia</a:t>
            </a:r>
            <a:r>
              <a:rPr lang="es-ES" altLang="en-US" sz="2800" u="none" dirty="0" smtClean="0">
                <a:latin typeface="Arial" panose="020B0604020202020204" pitchFamily="34" charset="0"/>
              </a:rPr>
              <a:t> encargada de </a:t>
            </a:r>
            <a:r>
              <a:rPr lang="es-ES" altLang="en-US" sz="2800" dirty="0" smtClean="0">
                <a:latin typeface="Arial" panose="020B0604020202020204" pitchFamily="34" charset="0"/>
              </a:rPr>
              <a:t>suministrar</a:t>
            </a:r>
            <a:r>
              <a:rPr lang="es-ES" altLang="en-US" sz="2800" u="none" dirty="0" smtClean="0">
                <a:latin typeface="Arial" panose="020B0604020202020204" pitchFamily="34" charset="0"/>
              </a:rPr>
              <a:t> las diferentes </a:t>
            </a:r>
            <a:r>
              <a:rPr lang="es-ES" altLang="en-US" sz="2800" dirty="0" smtClean="0">
                <a:latin typeface="Arial" panose="020B0604020202020204" pitchFamily="34" charset="0"/>
              </a:rPr>
              <a:t>técnicas</a:t>
            </a:r>
            <a:r>
              <a:rPr lang="es-ES" altLang="en-US" sz="2800" u="none" dirty="0" smtClean="0">
                <a:latin typeface="Arial" panose="020B0604020202020204" pitchFamily="34" charset="0"/>
              </a:rPr>
              <a:t> para la </a:t>
            </a:r>
            <a:r>
              <a:rPr lang="es-ES" altLang="en-US" sz="2800" dirty="0" smtClean="0">
                <a:latin typeface="Arial" panose="020B0604020202020204" pitchFamily="34" charset="0"/>
              </a:rPr>
              <a:t>recolección</a:t>
            </a:r>
            <a:r>
              <a:rPr lang="es-ES" altLang="en-US" sz="2800" u="none" dirty="0" smtClean="0">
                <a:latin typeface="Arial" panose="020B0604020202020204" pitchFamily="34" charset="0"/>
              </a:rPr>
              <a:t>, </a:t>
            </a:r>
            <a:r>
              <a:rPr lang="es-ES" altLang="en-US" sz="2800" dirty="0" smtClean="0">
                <a:latin typeface="Arial" panose="020B0604020202020204" pitchFamily="34" charset="0"/>
              </a:rPr>
              <a:t>elaboración</a:t>
            </a:r>
            <a:r>
              <a:rPr lang="es-ES" altLang="en-US" sz="2800" u="none" dirty="0" smtClean="0">
                <a:latin typeface="Arial" panose="020B0604020202020204" pitchFamily="34" charset="0"/>
              </a:rPr>
              <a:t>, </a:t>
            </a:r>
            <a:r>
              <a:rPr lang="es-ES" altLang="en-US" sz="2800" dirty="0" smtClean="0">
                <a:latin typeface="Arial" panose="020B0604020202020204" pitchFamily="34" charset="0"/>
              </a:rPr>
              <a:t>análisis e interpretación </a:t>
            </a:r>
            <a:r>
              <a:rPr lang="es-ES" altLang="en-US" sz="2800" u="none" dirty="0" smtClean="0">
                <a:latin typeface="Arial" panose="020B0604020202020204" pitchFamily="34" charset="0"/>
              </a:rPr>
              <a:t>de los </a:t>
            </a:r>
            <a:r>
              <a:rPr lang="es-ES" altLang="en-US" sz="2800" dirty="0" smtClean="0">
                <a:latin typeface="Arial" panose="020B0604020202020204" pitchFamily="34" charset="0"/>
              </a:rPr>
              <a:t>datos</a:t>
            </a:r>
            <a:r>
              <a:rPr lang="es-ES" altLang="en-US" sz="2800" u="none" dirty="0" smtClean="0">
                <a:latin typeface="Arial" panose="020B0604020202020204" pitchFamily="34" charset="0"/>
              </a:rPr>
              <a:t> de una </a:t>
            </a:r>
            <a:r>
              <a:rPr lang="es-ES" altLang="en-US" sz="2800" dirty="0" smtClean="0">
                <a:latin typeface="Arial" panose="020B0604020202020204" pitchFamily="34" charset="0"/>
              </a:rPr>
              <a:t>investigación</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573088" y="1452563"/>
            <a:ext cx="7993062" cy="960437"/>
          </a:xfrm>
          <a:prstGeom prst="rect">
            <a:avLst/>
          </a:prstGeom>
          <a:gradFill rotWithShape="0">
            <a:gsLst>
              <a:gs pos="0">
                <a:srgbClr val="CCFFFF"/>
              </a:gs>
              <a:gs pos="100000">
                <a:srgbClr val="FFFFCC"/>
              </a:gs>
            </a:gsLst>
            <a:lin ang="2700000" scaled="1"/>
          </a:gradFill>
          <a:ln w="9360">
            <a:solidFill>
              <a:srgbClr val="009999"/>
            </a:solidFill>
            <a:miter lim="800000"/>
            <a:headEnd/>
            <a:tailEnd/>
          </a:ln>
          <a:effectLst>
            <a:outerShdw dist="107933" dir="2700000" algn="ctr" rotWithShape="0">
              <a:srgbClr val="000000"/>
            </a:outerShdw>
          </a:effectLst>
        </p:spPr>
        <p:txBody>
          <a:bodyPr lIns="54000" tIns="46800" rIns="274320" bIns="46800" anchor="ctr">
            <a:spAutoFit/>
          </a:bodyPr>
          <a:lstStyle>
            <a:lvl1pPr marL="457200" indent="-452438">
              <a:spcBef>
                <a:spcPct val="20000"/>
              </a:spcBef>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000">
                <a:solidFill>
                  <a:schemeClr val="tx1"/>
                </a:solidFill>
                <a:latin typeface="Calibri" panose="020F0502020204030204" pitchFamily="34" charset="0"/>
              </a:defRPr>
            </a:lvl9pPr>
          </a:lstStyle>
          <a:p>
            <a:pPr algn="just" eaLnBrk="1" hangingPunct="1">
              <a:lnSpc>
                <a:spcPct val="150000"/>
              </a:lnSpc>
              <a:spcBef>
                <a:spcPct val="0"/>
              </a:spcBef>
              <a:buFontTx/>
              <a:buNone/>
            </a:pPr>
            <a:r>
              <a:rPr lang="es-ES" altLang="en-US" sz="2000" u="none">
                <a:solidFill>
                  <a:srgbClr val="000000"/>
                </a:solidFill>
                <a:latin typeface="Arial" panose="020B0604020202020204" pitchFamily="34" charset="0"/>
                <a:ea typeface="DejaVu Sans" pitchFamily="34" charset="0"/>
                <a:cs typeface="DejaVu Sans" pitchFamily="34" charset="0"/>
              </a:rPr>
              <a:t>	Conjunto de elementos capaces de tener una o varias características en común bien definidas.  </a:t>
            </a:r>
          </a:p>
        </p:txBody>
      </p:sp>
      <p:sp>
        <p:nvSpPr>
          <p:cNvPr id="12291" name="Text Box 2"/>
          <p:cNvSpPr txBox="1">
            <a:spLocks noChangeArrowheads="1"/>
          </p:cNvSpPr>
          <p:nvPr/>
        </p:nvSpPr>
        <p:spPr bwMode="auto">
          <a:xfrm>
            <a:off x="609600" y="214313"/>
            <a:ext cx="7913688" cy="398462"/>
          </a:xfrm>
          <a:prstGeom prst="rect">
            <a:avLst/>
          </a:prstGeom>
          <a:gradFill rotWithShape="0">
            <a:gsLst>
              <a:gs pos="0">
                <a:srgbClr val="CCFFCC"/>
              </a:gs>
              <a:gs pos="50000">
                <a:srgbClr val="CCFFFF"/>
              </a:gs>
              <a:gs pos="100000">
                <a:srgbClr val="CCFFCC"/>
              </a:gs>
            </a:gsLst>
            <a:lin ang="2700000" scaled="1"/>
          </a:gradFill>
          <a:ln w="9360">
            <a:solidFill>
              <a:srgbClr val="000000"/>
            </a:solidFill>
            <a:miter lim="800000"/>
            <a:headEnd/>
            <a:tailEnd/>
          </a:ln>
          <a:effectLst>
            <a:outerShdw dist="107933" dir="2700000" algn="ctr" rotWithShape="0">
              <a:srgbClr val="000000"/>
            </a:outerShdw>
          </a:effectLst>
        </p:spPr>
        <p:txBody>
          <a:bodyPr lIns="90000" tIns="46800" rIns="90000" bIns="46800">
            <a:spAutoFit/>
          </a:bodyPr>
          <a:lstStyle>
            <a:lvl1pPr>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9pPr>
          </a:lstStyle>
          <a:p>
            <a:pPr algn="ctr" eaLnBrk="1" hangingPunct="1">
              <a:spcBef>
                <a:spcPts val="1250"/>
              </a:spcBef>
              <a:buFontTx/>
              <a:buNone/>
            </a:pPr>
            <a:r>
              <a:rPr lang="es-ES" altLang="en-US" sz="2000" b="1">
                <a:solidFill>
                  <a:srgbClr val="3333CC"/>
                </a:solidFill>
                <a:latin typeface="Arial" panose="020B0604020202020204" pitchFamily="34" charset="0"/>
                <a:ea typeface="DejaVu Sans" pitchFamily="34" charset="0"/>
                <a:cs typeface="DejaVu Sans" pitchFamily="34" charset="0"/>
              </a:rPr>
              <a:t>Población</a:t>
            </a:r>
          </a:p>
        </p:txBody>
      </p:sp>
      <p:grpSp>
        <p:nvGrpSpPr>
          <p:cNvPr id="12292" name="Group 3"/>
          <p:cNvGrpSpPr>
            <a:grpSpLocks/>
          </p:cNvGrpSpPr>
          <p:nvPr/>
        </p:nvGrpSpPr>
        <p:grpSpPr bwMode="auto">
          <a:xfrm>
            <a:off x="609600" y="2805113"/>
            <a:ext cx="7991475" cy="908050"/>
            <a:chOff x="384" y="1767"/>
            <a:chExt cx="5034" cy="572"/>
          </a:xfrm>
        </p:grpSpPr>
        <p:sp>
          <p:nvSpPr>
            <p:cNvPr id="12311" name="Text Box 4"/>
            <p:cNvSpPr txBox="1">
              <a:spLocks noChangeArrowheads="1"/>
            </p:cNvSpPr>
            <p:nvPr/>
          </p:nvSpPr>
          <p:spPr bwMode="auto">
            <a:xfrm>
              <a:off x="384" y="2025"/>
              <a:ext cx="5034" cy="314"/>
            </a:xfrm>
            <a:prstGeom prst="rect">
              <a:avLst/>
            </a:prstGeom>
            <a:gradFill rotWithShape="0">
              <a:gsLst>
                <a:gs pos="0">
                  <a:srgbClr val="CCFFFF"/>
                </a:gs>
                <a:gs pos="100000">
                  <a:srgbClr val="FFFFCC"/>
                </a:gs>
              </a:gsLst>
              <a:lin ang="2700000" scaled="1"/>
            </a:gradFill>
            <a:ln w="9360">
              <a:solidFill>
                <a:srgbClr val="009999"/>
              </a:solidFill>
              <a:miter lim="800000"/>
              <a:headEnd/>
              <a:tailEnd/>
            </a:ln>
            <a:effectLst>
              <a:outerShdw dist="107933" dir="2700000" algn="ctr" rotWithShape="0">
                <a:srgbClr val="000000"/>
              </a:outerShdw>
            </a:effectLst>
          </p:spPr>
          <p:txBody>
            <a:bodyPr lIns="54000" tIns="46800" rIns="274320" bIns="46800" anchor="ctr">
              <a:spAutoFit/>
            </a:bodyPr>
            <a:lstStyle>
              <a:lvl1pPr marL="457200" indent="-452438">
                <a:spcBef>
                  <a:spcPct val="20000"/>
                </a:spcBef>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9863" algn="l"/>
                  <a:tab pos="10779125" algn="l"/>
                  <a:tab pos="10780713" algn="l"/>
                </a:tabLst>
                <a:defRPr sz="2000">
                  <a:solidFill>
                    <a:schemeClr val="tx1"/>
                  </a:solidFill>
                  <a:latin typeface="Calibri" panose="020F0502020204030204" pitchFamily="34" charset="0"/>
                </a:defRPr>
              </a:lvl9pPr>
            </a:lstStyle>
            <a:p>
              <a:pPr algn="just" eaLnBrk="1" hangingPunct="1">
                <a:lnSpc>
                  <a:spcPct val="150000"/>
                </a:lnSpc>
                <a:spcBef>
                  <a:spcPct val="0"/>
                </a:spcBef>
                <a:buFontTx/>
                <a:buNone/>
              </a:pPr>
              <a:r>
                <a:rPr lang="es-ES" altLang="en-US" sz="2000" u="none">
                  <a:solidFill>
                    <a:srgbClr val="000000"/>
                  </a:solidFill>
                  <a:latin typeface="Arial" panose="020B0604020202020204" pitchFamily="34" charset="0"/>
                  <a:ea typeface="DejaVu Sans" pitchFamily="34" charset="0"/>
                  <a:cs typeface="DejaVu Sans" pitchFamily="34" charset="0"/>
                </a:rPr>
                <a:t>	Es cualquier subconjunto de la población.</a:t>
              </a:r>
            </a:p>
          </p:txBody>
        </p:sp>
        <p:sp>
          <p:nvSpPr>
            <p:cNvPr id="12312" name="Text Box 5"/>
            <p:cNvSpPr txBox="1">
              <a:spLocks noChangeArrowheads="1"/>
            </p:cNvSpPr>
            <p:nvPr/>
          </p:nvSpPr>
          <p:spPr bwMode="auto">
            <a:xfrm>
              <a:off x="386" y="1767"/>
              <a:ext cx="4984" cy="253"/>
            </a:xfrm>
            <a:prstGeom prst="rect">
              <a:avLst/>
            </a:prstGeom>
            <a:gradFill rotWithShape="0">
              <a:gsLst>
                <a:gs pos="0">
                  <a:srgbClr val="CCFFCC"/>
                </a:gs>
                <a:gs pos="50000">
                  <a:srgbClr val="CCFFFF"/>
                </a:gs>
                <a:gs pos="100000">
                  <a:srgbClr val="CCFFCC"/>
                </a:gs>
              </a:gsLst>
              <a:lin ang="2700000" scaled="1"/>
            </a:gradFill>
            <a:ln w="9360">
              <a:solidFill>
                <a:srgbClr val="000000"/>
              </a:solidFill>
              <a:miter lim="800000"/>
              <a:headEnd/>
              <a:tailEnd/>
            </a:ln>
            <a:effectLst>
              <a:outerShdw dist="107933" dir="2700000" algn="ctr" rotWithShape="0">
                <a:srgbClr val="000000"/>
              </a:outerShdw>
            </a:effectLst>
          </p:spPr>
          <p:txBody>
            <a:bodyPr lIns="90000" tIns="46800" rIns="90000" bIns="46800">
              <a:spAutoFit/>
            </a:bodyPr>
            <a:lstStyle>
              <a:lvl1pPr>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9pPr>
            </a:lstStyle>
            <a:p>
              <a:pPr algn="ctr" eaLnBrk="1" hangingPunct="1">
                <a:spcBef>
                  <a:spcPts val="1250"/>
                </a:spcBef>
                <a:buFontTx/>
                <a:buNone/>
              </a:pPr>
              <a:r>
                <a:rPr lang="es-ES" altLang="en-US" sz="2000" b="1">
                  <a:solidFill>
                    <a:srgbClr val="3333CC"/>
                  </a:solidFill>
                  <a:latin typeface="Arial" panose="020B0604020202020204" pitchFamily="34" charset="0"/>
                  <a:ea typeface="DejaVu Sans" pitchFamily="34" charset="0"/>
                  <a:cs typeface="DejaVu Sans" pitchFamily="34" charset="0"/>
                </a:rPr>
                <a:t>Muestra</a:t>
              </a:r>
            </a:p>
          </p:txBody>
        </p:sp>
      </p:grpSp>
      <p:sp>
        <p:nvSpPr>
          <p:cNvPr id="12293" name="Oval 6"/>
          <p:cNvSpPr>
            <a:spLocks noChangeArrowheads="1"/>
          </p:cNvSpPr>
          <p:nvPr/>
        </p:nvSpPr>
        <p:spPr bwMode="auto">
          <a:xfrm>
            <a:off x="2571750" y="4143375"/>
            <a:ext cx="3857625" cy="2428875"/>
          </a:xfrm>
          <a:prstGeom prst="ellipse">
            <a:avLst/>
          </a:prstGeom>
          <a:noFill/>
          <a:ln w="19080">
            <a:solidFill>
              <a:srgbClr val="2D2DB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
                <a:srgbClr val="000000"/>
              </a:buClr>
              <a:buFont typeface="Times New Roman" panose="02020603050405020304" pitchFamily="18" charset="0"/>
              <a:buNone/>
            </a:pPr>
            <a:endParaRPr lang="en-US" altLang="en-US" sz="2400">
              <a:latin typeface="Times New Roman" panose="02020603050405020304" pitchFamily="18" charset="0"/>
            </a:endParaRPr>
          </a:p>
        </p:txBody>
      </p:sp>
      <p:sp>
        <p:nvSpPr>
          <p:cNvPr id="12294" name="AutoShape 7"/>
          <p:cNvSpPr>
            <a:spLocks noChangeArrowheads="1"/>
          </p:cNvSpPr>
          <p:nvPr/>
        </p:nvSpPr>
        <p:spPr bwMode="auto">
          <a:xfrm>
            <a:off x="4143375" y="4857750"/>
            <a:ext cx="500063" cy="500063"/>
          </a:xfrm>
          <a:prstGeom prst="smileyFace">
            <a:avLst>
              <a:gd name="adj" fmla="val 4653"/>
            </a:avLst>
          </a:prstGeom>
          <a:solidFill>
            <a:srgbClr val="00CC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
                <a:srgbClr val="000000"/>
              </a:buClr>
              <a:buFont typeface="Times New Roman" panose="02020603050405020304" pitchFamily="18" charset="0"/>
              <a:buNone/>
            </a:pPr>
            <a:endParaRPr lang="en-US" altLang="en-US" sz="2400">
              <a:latin typeface="Times New Roman" panose="02020603050405020304" pitchFamily="18" charset="0"/>
            </a:endParaRPr>
          </a:p>
        </p:txBody>
      </p:sp>
      <p:sp>
        <p:nvSpPr>
          <p:cNvPr id="12295" name="AutoShape 8"/>
          <p:cNvSpPr>
            <a:spLocks noChangeArrowheads="1"/>
          </p:cNvSpPr>
          <p:nvPr/>
        </p:nvSpPr>
        <p:spPr bwMode="auto">
          <a:xfrm>
            <a:off x="4786313" y="4214813"/>
            <a:ext cx="428625" cy="500062"/>
          </a:xfrm>
          <a:prstGeom prst="smileyFace">
            <a:avLst>
              <a:gd name="adj" fmla="val 4653"/>
            </a:avLst>
          </a:prstGeom>
          <a:solidFill>
            <a:srgbClr val="00CC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
                <a:srgbClr val="000000"/>
              </a:buClr>
              <a:buFont typeface="Times New Roman" panose="02020603050405020304" pitchFamily="18" charset="0"/>
              <a:buNone/>
            </a:pPr>
            <a:endParaRPr lang="en-US" altLang="en-US" sz="2400">
              <a:latin typeface="Times New Roman" panose="02020603050405020304" pitchFamily="18" charset="0"/>
            </a:endParaRPr>
          </a:p>
        </p:txBody>
      </p:sp>
      <p:sp>
        <p:nvSpPr>
          <p:cNvPr id="12296" name="AutoShape 9"/>
          <p:cNvSpPr>
            <a:spLocks noChangeArrowheads="1"/>
          </p:cNvSpPr>
          <p:nvPr/>
        </p:nvSpPr>
        <p:spPr bwMode="auto">
          <a:xfrm>
            <a:off x="3286125" y="4429125"/>
            <a:ext cx="500063" cy="500063"/>
          </a:xfrm>
          <a:prstGeom prst="smileyFace">
            <a:avLst>
              <a:gd name="adj" fmla="val -4653"/>
            </a:avLst>
          </a:prstGeom>
          <a:solidFill>
            <a:srgbClr val="00CC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
                <a:srgbClr val="000000"/>
              </a:buClr>
              <a:buFont typeface="Times New Roman" panose="02020603050405020304" pitchFamily="18" charset="0"/>
              <a:buNone/>
            </a:pPr>
            <a:endParaRPr lang="en-US" altLang="en-US" sz="2400">
              <a:latin typeface="Times New Roman" panose="02020603050405020304" pitchFamily="18" charset="0"/>
            </a:endParaRPr>
          </a:p>
        </p:txBody>
      </p:sp>
      <p:sp>
        <p:nvSpPr>
          <p:cNvPr id="12297" name="AutoShape 10"/>
          <p:cNvSpPr>
            <a:spLocks noChangeArrowheads="1"/>
          </p:cNvSpPr>
          <p:nvPr/>
        </p:nvSpPr>
        <p:spPr bwMode="auto">
          <a:xfrm>
            <a:off x="4000500" y="4214813"/>
            <a:ext cx="500063" cy="500062"/>
          </a:xfrm>
          <a:prstGeom prst="smileyFace">
            <a:avLst>
              <a:gd name="adj" fmla="val -4653"/>
            </a:avLst>
          </a:prstGeom>
          <a:solidFill>
            <a:srgbClr val="00CC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
                <a:srgbClr val="000000"/>
              </a:buClr>
              <a:buFont typeface="Times New Roman" panose="02020603050405020304" pitchFamily="18" charset="0"/>
              <a:buNone/>
            </a:pPr>
            <a:endParaRPr lang="en-US" altLang="en-US" sz="2400">
              <a:latin typeface="Times New Roman" panose="02020603050405020304" pitchFamily="18" charset="0"/>
            </a:endParaRPr>
          </a:p>
        </p:txBody>
      </p:sp>
      <p:sp>
        <p:nvSpPr>
          <p:cNvPr id="12298" name="AutoShape 11"/>
          <p:cNvSpPr>
            <a:spLocks noChangeArrowheads="1"/>
          </p:cNvSpPr>
          <p:nvPr/>
        </p:nvSpPr>
        <p:spPr bwMode="auto">
          <a:xfrm>
            <a:off x="5286375" y="4500563"/>
            <a:ext cx="500063" cy="500062"/>
          </a:xfrm>
          <a:prstGeom prst="smileyFace">
            <a:avLst>
              <a:gd name="adj" fmla="val 4653"/>
            </a:avLst>
          </a:prstGeom>
          <a:solidFill>
            <a:srgbClr val="00CC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
                <a:srgbClr val="000000"/>
              </a:buClr>
              <a:buFont typeface="Times New Roman" panose="02020603050405020304" pitchFamily="18" charset="0"/>
              <a:buNone/>
            </a:pPr>
            <a:endParaRPr lang="en-US" altLang="en-US" sz="2400">
              <a:latin typeface="Times New Roman" panose="02020603050405020304" pitchFamily="18" charset="0"/>
            </a:endParaRPr>
          </a:p>
        </p:txBody>
      </p:sp>
      <p:sp>
        <p:nvSpPr>
          <p:cNvPr id="12299" name="AutoShape 12"/>
          <p:cNvSpPr>
            <a:spLocks noChangeArrowheads="1"/>
          </p:cNvSpPr>
          <p:nvPr/>
        </p:nvSpPr>
        <p:spPr bwMode="auto">
          <a:xfrm>
            <a:off x="2786063" y="4857750"/>
            <a:ext cx="500062" cy="500063"/>
          </a:xfrm>
          <a:prstGeom prst="smileyFace">
            <a:avLst>
              <a:gd name="adj" fmla="val 4653"/>
            </a:avLst>
          </a:prstGeom>
          <a:solidFill>
            <a:srgbClr val="00CC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
                <a:srgbClr val="000000"/>
              </a:buClr>
              <a:buFont typeface="Times New Roman" panose="02020603050405020304" pitchFamily="18" charset="0"/>
              <a:buNone/>
            </a:pPr>
            <a:endParaRPr lang="en-US" altLang="en-US" sz="2400">
              <a:latin typeface="Times New Roman" panose="02020603050405020304" pitchFamily="18" charset="0"/>
            </a:endParaRPr>
          </a:p>
        </p:txBody>
      </p:sp>
      <p:sp>
        <p:nvSpPr>
          <p:cNvPr id="12300" name="AutoShape 13"/>
          <p:cNvSpPr>
            <a:spLocks noChangeArrowheads="1"/>
          </p:cNvSpPr>
          <p:nvPr/>
        </p:nvSpPr>
        <p:spPr bwMode="auto">
          <a:xfrm>
            <a:off x="2714625" y="5429250"/>
            <a:ext cx="500063" cy="500063"/>
          </a:xfrm>
          <a:prstGeom prst="smileyFace">
            <a:avLst>
              <a:gd name="adj" fmla="val 4653"/>
            </a:avLst>
          </a:prstGeom>
          <a:solidFill>
            <a:srgbClr val="00CC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
                <a:srgbClr val="000000"/>
              </a:buClr>
              <a:buFont typeface="Times New Roman" panose="02020603050405020304" pitchFamily="18" charset="0"/>
              <a:buNone/>
            </a:pPr>
            <a:endParaRPr lang="en-US" altLang="en-US" sz="2400">
              <a:latin typeface="Times New Roman" panose="02020603050405020304" pitchFamily="18" charset="0"/>
            </a:endParaRPr>
          </a:p>
        </p:txBody>
      </p:sp>
      <p:sp>
        <p:nvSpPr>
          <p:cNvPr id="12301" name="AutoShape 14"/>
          <p:cNvSpPr>
            <a:spLocks noChangeArrowheads="1"/>
          </p:cNvSpPr>
          <p:nvPr/>
        </p:nvSpPr>
        <p:spPr bwMode="auto">
          <a:xfrm>
            <a:off x="5715000" y="5000625"/>
            <a:ext cx="500063" cy="500063"/>
          </a:xfrm>
          <a:prstGeom prst="smileyFace">
            <a:avLst>
              <a:gd name="adj" fmla="val 4653"/>
            </a:avLst>
          </a:prstGeom>
          <a:solidFill>
            <a:srgbClr val="00CC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
                <a:srgbClr val="000000"/>
              </a:buClr>
              <a:buFont typeface="Times New Roman" panose="02020603050405020304" pitchFamily="18" charset="0"/>
              <a:buNone/>
            </a:pPr>
            <a:endParaRPr lang="en-US" altLang="en-US" sz="2400">
              <a:latin typeface="Times New Roman" panose="02020603050405020304" pitchFamily="18" charset="0"/>
            </a:endParaRPr>
          </a:p>
        </p:txBody>
      </p:sp>
      <p:sp>
        <p:nvSpPr>
          <p:cNvPr id="12302" name="AutoShape 15"/>
          <p:cNvSpPr>
            <a:spLocks noChangeArrowheads="1"/>
          </p:cNvSpPr>
          <p:nvPr/>
        </p:nvSpPr>
        <p:spPr bwMode="auto">
          <a:xfrm>
            <a:off x="4786313" y="4929188"/>
            <a:ext cx="500062" cy="500062"/>
          </a:xfrm>
          <a:prstGeom prst="smileyFace">
            <a:avLst>
              <a:gd name="adj" fmla="val 4653"/>
            </a:avLst>
          </a:prstGeom>
          <a:solidFill>
            <a:srgbClr val="00CC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
                <a:srgbClr val="000000"/>
              </a:buClr>
              <a:buFont typeface="Times New Roman" panose="02020603050405020304" pitchFamily="18" charset="0"/>
              <a:buNone/>
            </a:pPr>
            <a:endParaRPr lang="en-US" altLang="en-US" sz="2400">
              <a:latin typeface="Times New Roman" panose="02020603050405020304" pitchFamily="18" charset="0"/>
            </a:endParaRPr>
          </a:p>
        </p:txBody>
      </p:sp>
      <p:sp>
        <p:nvSpPr>
          <p:cNvPr id="12303" name="AutoShape 16"/>
          <p:cNvSpPr>
            <a:spLocks noChangeArrowheads="1"/>
          </p:cNvSpPr>
          <p:nvPr/>
        </p:nvSpPr>
        <p:spPr bwMode="auto">
          <a:xfrm>
            <a:off x="3286125" y="5857875"/>
            <a:ext cx="500063" cy="500063"/>
          </a:xfrm>
          <a:prstGeom prst="smileyFace">
            <a:avLst>
              <a:gd name="adj" fmla="val 4653"/>
            </a:avLst>
          </a:prstGeom>
          <a:solidFill>
            <a:srgbClr val="00CC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
                <a:srgbClr val="000000"/>
              </a:buClr>
              <a:buFont typeface="Times New Roman" panose="02020603050405020304" pitchFamily="18" charset="0"/>
              <a:buNone/>
            </a:pPr>
            <a:endParaRPr lang="en-US" altLang="en-US" sz="2400">
              <a:latin typeface="Times New Roman" panose="02020603050405020304" pitchFamily="18" charset="0"/>
            </a:endParaRPr>
          </a:p>
        </p:txBody>
      </p:sp>
      <p:sp>
        <p:nvSpPr>
          <p:cNvPr id="12304" name="AutoShape 17"/>
          <p:cNvSpPr>
            <a:spLocks noChangeArrowheads="1"/>
          </p:cNvSpPr>
          <p:nvPr/>
        </p:nvSpPr>
        <p:spPr bwMode="auto">
          <a:xfrm>
            <a:off x="5572125" y="5572125"/>
            <a:ext cx="500063" cy="500063"/>
          </a:xfrm>
          <a:prstGeom prst="smileyFace">
            <a:avLst>
              <a:gd name="adj" fmla="val 4653"/>
            </a:avLst>
          </a:prstGeom>
          <a:solidFill>
            <a:srgbClr val="00CC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
                <a:srgbClr val="000000"/>
              </a:buClr>
              <a:buFont typeface="Times New Roman" panose="02020603050405020304" pitchFamily="18" charset="0"/>
              <a:buNone/>
            </a:pPr>
            <a:endParaRPr lang="en-US" altLang="en-US" sz="2400">
              <a:latin typeface="Times New Roman" panose="02020603050405020304" pitchFamily="18" charset="0"/>
            </a:endParaRPr>
          </a:p>
        </p:txBody>
      </p:sp>
      <p:sp>
        <p:nvSpPr>
          <p:cNvPr id="12305" name="AutoShape 18"/>
          <p:cNvSpPr>
            <a:spLocks noChangeArrowheads="1"/>
          </p:cNvSpPr>
          <p:nvPr/>
        </p:nvSpPr>
        <p:spPr bwMode="auto">
          <a:xfrm>
            <a:off x="4214813" y="6072188"/>
            <a:ext cx="500062" cy="500062"/>
          </a:xfrm>
          <a:prstGeom prst="smileyFace">
            <a:avLst>
              <a:gd name="adj" fmla="val 4653"/>
            </a:avLst>
          </a:prstGeom>
          <a:solidFill>
            <a:srgbClr val="00CC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
                <a:srgbClr val="000000"/>
              </a:buClr>
              <a:buFont typeface="Times New Roman" panose="02020603050405020304" pitchFamily="18" charset="0"/>
              <a:buNone/>
            </a:pPr>
            <a:endParaRPr lang="en-US" altLang="en-US" sz="2400">
              <a:latin typeface="Times New Roman" panose="02020603050405020304" pitchFamily="18" charset="0"/>
            </a:endParaRPr>
          </a:p>
        </p:txBody>
      </p:sp>
      <p:sp>
        <p:nvSpPr>
          <p:cNvPr id="12306" name="AutoShape 19"/>
          <p:cNvSpPr>
            <a:spLocks noChangeArrowheads="1"/>
          </p:cNvSpPr>
          <p:nvPr/>
        </p:nvSpPr>
        <p:spPr bwMode="auto">
          <a:xfrm>
            <a:off x="3286125" y="5214938"/>
            <a:ext cx="500063" cy="500062"/>
          </a:xfrm>
          <a:prstGeom prst="smileyFace">
            <a:avLst>
              <a:gd name="adj" fmla="val 4653"/>
            </a:avLst>
          </a:prstGeom>
          <a:solidFill>
            <a:srgbClr val="00CC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
                <a:srgbClr val="000000"/>
              </a:buClr>
              <a:buFont typeface="Times New Roman" panose="02020603050405020304" pitchFamily="18" charset="0"/>
              <a:buNone/>
            </a:pPr>
            <a:endParaRPr lang="en-US" altLang="en-US" sz="2400">
              <a:latin typeface="Times New Roman" panose="02020603050405020304" pitchFamily="18" charset="0"/>
            </a:endParaRPr>
          </a:p>
        </p:txBody>
      </p:sp>
      <p:sp>
        <p:nvSpPr>
          <p:cNvPr id="12307" name="AutoShape 20"/>
          <p:cNvSpPr>
            <a:spLocks noChangeArrowheads="1"/>
          </p:cNvSpPr>
          <p:nvPr/>
        </p:nvSpPr>
        <p:spPr bwMode="auto">
          <a:xfrm>
            <a:off x="4643438" y="5429250"/>
            <a:ext cx="500062" cy="500063"/>
          </a:xfrm>
          <a:prstGeom prst="smileyFace">
            <a:avLst>
              <a:gd name="adj" fmla="val 4653"/>
            </a:avLst>
          </a:prstGeom>
          <a:solidFill>
            <a:srgbClr val="00CC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
                <a:srgbClr val="000000"/>
              </a:buClr>
              <a:buFont typeface="Times New Roman" panose="02020603050405020304" pitchFamily="18" charset="0"/>
              <a:buNone/>
            </a:pPr>
            <a:endParaRPr lang="en-US" altLang="en-US" sz="2400">
              <a:latin typeface="Times New Roman" panose="02020603050405020304" pitchFamily="18" charset="0"/>
            </a:endParaRPr>
          </a:p>
        </p:txBody>
      </p:sp>
      <p:sp>
        <p:nvSpPr>
          <p:cNvPr id="12308" name="AutoShape 21"/>
          <p:cNvSpPr>
            <a:spLocks noChangeArrowheads="1"/>
          </p:cNvSpPr>
          <p:nvPr/>
        </p:nvSpPr>
        <p:spPr bwMode="auto">
          <a:xfrm>
            <a:off x="5000625" y="5929313"/>
            <a:ext cx="500063" cy="500062"/>
          </a:xfrm>
          <a:prstGeom prst="smileyFace">
            <a:avLst>
              <a:gd name="adj" fmla="val 4653"/>
            </a:avLst>
          </a:prstGeom>
          <a:solidFill>
            <a:srgbClr val="00CC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
                <a:srgbClr val="000000"/>
              </a:buClr>
              <a:buFont typeface="Times New Roman" panose="02020603050405020304" pitchFamily="18" charset="0"/>
              <a:buNone/>
            </a:pPr>
            <a:endParaRPr lang="en-US" altLang="en-US" sz="2400">
              <a:latin typeface="Times New Roman" panose="02020603050405020304" pitchFamily="18" charset="0"/>
            </a:endParaRPr>
          </a:p>
        </p:txBody>
      </p:sp>
      <p:sp>
        <p:nvSpPr>
          <p:cNvPr id="12309" name="AutoShape 22"/>
          <p:cNvSpPr>
            <a:spLocks noChangeArrowheads="1"/>
          </p:cNvSpPr>
          <p:nvPr/>
        </p:nvSpPr>
        <p:spPr bwMode="auto">
          <a:xfrm>
            <a:off x="4000500" y="5357813"/>
            <a:ext cx="500063" cy="500062"/>
          </a:xfrm>
          <a:prstGeom prst="smileyFace">
            <a:avLst>
              <a:gd name="adj" fmla="val 4653"/>
            </a:avLst>
          </a:prstGeom>
          <a:solidFill>
            <a:srgbClr val="00CC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
                <a:srgbClr val="000000"/>
              </a:buClr>
              <a:buFont typeface="Times New Roman" panose="02020603050405020304" pitchFamily="18" charset="0"/>
              <a:buNone/>
            </a:pPr>
            <a:endParaRPr lang="en-US" altLang="en-US" sz="2400">
              <a:latin typeface="Times New Roman" panose="02020603050405020304" pitchFamily="18" charset="0"/>
            </a:endParaRPr>
          </a:p>
        </p:txBody>
      </p:sp>
      <p:sp>
        <p:nvSpPr>
          <p:cNvPr id="15383" name="Oval 23"/>
          <p:cNvSpPr>
            <a:spLocks noChangeArrowheads="1"/>
          </p:cNvSpPr>
          <p:nvPr/>
        </p:nvSpPr>
        <p:spPr bwMode="auto">
          <a:xfrm>
            <a:off x="3786188" y="4714875"/>
            <a:ext cx="1714500" cy="1357313"/>
          </a:xfrm>
          <a:prstGeom prst="ellipse">
            <a:avLst/>
          </a:prstGeom>
          <a:noFill/>
          <a:ln w="19080">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
                <a:srgbClr val="000000"/>
              </a:buClr>
              <a:buFont typeface="Times New Roman" panose="02020603050405020304" pitchFamily="18" charset="0"/>
              <a:buNone/>
            </a:pPr>
            <a:endParaRPr lang="en-US" altLang="en-US" sz="2400">
              <a:latin typeface="Times New Roman" panose="02020603050405020304" pitchFamily="18" charset="0"/>
            </a:endParaRP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8" fill="hold" grpId="0" nodeType="clickEffect">
                                  <p:stCondLst>
                                    <p:cond delay="0"/>
                                  </p:stCondLst>
                                  <p:childTnLst>
                                    <p:set>
                                      <p:cBhvr additive="repl">
                                        <p:cTn id="6" dur="1" fill="hold">
                                          <p:stCondLst>
                                            <p:cond delay="0"/>
                                          </p:stCondLst>
                                        </p:cTn>
                                        <p:tgtEl>
                                          <p:spTgt spid="15383"/>
                                        </p:tgtEl>
                                        <p:attrNameLst>
                                          <p:attrName>style.visibility</p:attrName>
                                        </p:attrNameLst>
                                      </p:cBhvr>
                                      <p:to>
                                        <p:strVal val="visible"/>
                                      </p:to>
                                    </p:set>
                                    <p:animEffect transition="in" filter="wheel(8)">
                                      <p:cBhvr additive="repl">
                                        <p:cTn id="7" dur="3000"/>
                                        <p:tgtEl>
                                          <p:spTgt spid="153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8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388" y="765175"/>
            <a:ext cx="8748712" cy="2308225"/>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marL="457200" indent="-455613" algn="just">
              <a:tabLst>
                <a:tab pos="45720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s-ES" b="1" u="none" dirty="0">
                <a:solidFill>
                  <a:srgbClr val="000000"/>
                </a:solidFill>
                <a:latin typeface="Arial" charset="0"/>
              </a:rPr>
              <a:t>Ejemplo:</a:t>
            </a:r>
          </a:p>
          <a:p>
            <a:pPr indent="1588" algn="just">
              <a:tabLst>
                <a:tab pos="0" algn="l"/>
                <a:tab pos="985838" algn="l"/>
                <a:tab pos="1828800" algn="l"/>
                <a:tab pos="2743200" algn="l"/>
                <a:tab pos="3657600" algn="l"/>
                <a:tab pos="4572000" algn="l"/>
                <a:tab pos="5486400" algn="l"/>
                <a:tab pos="6400800" algn="l"/>
                <a:tab pos="7315200" algn="l"/>
                <a:tab pos="8229600" algn="l"/>
                <a:tab pos="9144000" algn="l"/>
                <a:tab pos="10058400" algn="l"/>
              </a:tabLst>
              <a:defRPr/>
            </a:pPr>
            <a:r>
              <a:rPr lang="es-ES" u="none" dirty="0">
                <a:solidFill>
                  <a:srgbClr val="000000"/>
                </a:solidFill>
                <a:latin typeface="Arial" charset="0"/>
              </a:rPr>
              <a:t>Los niños residentes en Santa clara que asistieron a la escuela durante el 2015. (Esta población tiene 3 características que la define: todos los elementos que la integran son niños , residen en la misma localidad y asistieron a la escuela durante el 2015)</a:t>
            </a:r>
          </a:p>
        </p:txBody>
      </p:sp>
      <p:sp>
        <p:nvSpPr>
          <p:cNvPr id="3" name="CuadroTexto 2"/>
          <p:cNvSpPr txBox="1"/>
          <p:nvPr/>
        </p:nvSpPr>
        <p:spPr>
          <a:xfrm>
            <a:off x="198438" y="188913"/>
            <a:ext cx="1925637" cy="52228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defRPr/>
            </a:pPr>
            <a:r>
              <a:rPr lang="es-CU" sz="2800" u="none" dirty="0">
                <a:solidFill>
                  <a:srgbClr val="FF0000"/>
                </a:solidFill>
              </a:rPr>
              <a:t>Población</a:t>
            </a:r>
            <a:endParaRPr lang="es-ES" sz="2800" u="none" dirty="0">
              <a:solidFill>
                <a:srgbClr val="FF0000"/>
              </a:solidFill>
            </a:endParaRPr>
          </a:p>
        </p:txBody>
      </p:sp>
      <p:sp>
        <p:nvSpPr>
          <p:cNvPr id="4" name="CuadroTexto 3"/>
          <p:cNvSpPr txBox="1"/>
          <p:nvPr/>
        </p:nvSpPr>
        <p:spPr>
          <a:xfrm>
            <a:off x="198438" y="3429000"/>
            <a:ext cx="1479550" cy="52387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defRPr/>
            </a:pPr>
            <a:r>
              <a:rPr lang="es-CU" sz="2800" u="none" dirty="0">
                <a:solidFill>
                  <a:srgbClr val="FF0000"/>
                </a:solidFill>
              </a:rPr>
              <a:t>Muestra</a:t>
            </a:r>
            <a:endParaRPr lang="es-ES" sz="2800" u="none" dirty="0">
              <a:solidFill>
                <a:srgbClr val="FF0000"/>
              </a:solidFill>
            </a:endParaRPr>
          </a:p>
        </p:txBody>
      </p:sp>
      <p:sp>
        <p:nvSpPr>
          <p:cNvPr id="5" name="Rectángulo 4"/>
          <p:cNvSpPr/>
          <p:nvPr/>
        </p:nvSpPr>
        <p:spPr>
          <a:xfrm>
            <a:off x="163513" y="4005263"/>
            <a:ext cx="8747125" cy="1938337"/>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marL="457200" indent="-455613" algn="just">
              <a:tabLst>
                <a:tab pos="45720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s-ES" b="1" u="none" dirty="0">
                <a:solidFill>
                  <a:srgbClr val="000000"/>
                </a:solidFill>
                <a:latin typeface="Arial" charset="0"/>
              </a:rPr>
              <a:t>Ejemplo:</a:t>
            </a:r>
          </a:p>
          <a:p>
            <a:pPr indent="1588"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s-ES" u="none" dirty="0">
                <a:solidFill>
                  <a:srgbClr val="000000"/>
                </a:solidFill>
                <a:latin typeface="Arial" charset="0"/>
              </a:rPr>
              <a:t>Es cualquier subconjunto de la población, una parte cualquiera. Teóricamente un solo elemento de la población puede ser una muestra, aunque en la práctica ocurre con poca frecuencia</a:t>
            </a:r>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609600" y="914400"/>
            <a:ext cx="7993063" cy="2387600"/>
          </a:xfrm>
          <a:prstGeom prst="rect">
            <a:avLst/>
          </a:prstGeom>
          <a:gradFill rotWithShape="0">
            <a:gsLst>
              <a:gs pos="0">
                <a:srgbClr val="FFFFCC"/>
              </a:gs>
              <a:gs pos="100000">
                <a:srgbClr val="CCFFFF"/>
              </a:gs>
            </a:gsLst>
            <a:lin ang="2700000" scaled="1"/>
          </a:gradFill>
          <a:ln w="9525">
            <a:solidFill>
              <a:srgbClr val="009999"/>
            </a:solidFill>
            <a:miter lim="800000"/>
            <a:headEnd/>
            <a:tailEnd/>
          </a:ln>
          <a:effectLst>
            <a:outerShdw dist="107763" dir="2700000" algn="ctr" rotWithShape="0">
              <a:schemeClr val="bg2"/>
            </a:outerShdw>
          </a:effectLst>
        </p:spPr>
        <p:txBody>
          <a:bodyPr lIns="54000" rIns="274320" anchor="ct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just">
              <a:lnSpc>
                <a:spcPct val="150000"/>
              </a:lnSpc>
              <a:buClr>
                <a:schemeClr val="accent2"/>
              </a:buClr>
              <a:buFont typeface="Wingdings" panose="05000000000000000000" pitchFamily="2" charset="2"/>
              <a:buNone/>
            </a:pPr>
            <a:r>
              <a:rPr lang="es-ES" altLang="zh-CN" sz="2000" u="none" dirty="0">
                <a:latin typeface="Arial" panose="020B0604020202020204" pitchFamily="34" charset="0"/>
                <a:ea typeface="SimSun" panose="02010600030101010101" pitchFamily="2" charset="-122"/>
                <a:cs typeface="Arial" panose="020B0604020202020204" pitchFamily="34" charset="0"/>
              </a:rPr>
              <a:t>	No es más que el Método Científico aplicado a una ciencia en particular, la Estadística.  Está dirigido a:</a:t>
            </a:r>
          </a:p>
          <a:p>
            <a:pPr algn="just">
              <a:lnSpc>
                <a:spcPct val="150000"/>
              </a:lnSpc>
              <a:buClr>
                <a:schemeClr val="accent2"/>
              </a:buClr>
              <a:buFont typeface="Wingdings" panose="05000000000000000000" pitchFamily="2" charset="2"/>
              <a:buChar char="§"/>
            </a:pPr>
            <a:r>
              <a:rPr lang="es-ES" altLang="zh-CN" sz="2000" u="none" dirty="0">
                <a:latin typeface="Arial" panose="020B0604020202020204" pitchFamily="34" charset="0"/>
                <a:ea typeface="SimSun" panose="02010600030101010101" pitchFamily="2" charset="-122"/>
                <a:cs typeface="Arial" panose="020B0604020202020204" pitchFamily="34" charset="0"/>
              </a:rPr>
              <a:t>Obtener información y organizarla, resumirla y presentarla en una forma adecuada.</a:t>
            </a:r>
          </a:p>
          <a:p>
            <a:pPr algn="just">
              <a:lnSpc>
                <a:spcPct val="150000"/>
              </a:lnSpc>
              <a:buClr>
                <a:schemeClr val="accent2"/>
              </a:buClr>
              <a:buFont typeface="Wingdings" panose="05000000000000000000" pitchFamily="2" charset="2"/>
              <a:buChar char="§"/>
            </a:pPr>
            <a:r>
              <a:rPr lang="es-ES" altLang="zh-CN" sz="2000" u="none" dirty="0">
                <a:latin typeface="Arial" panose="020B0604020202020204" pitchFamily="34" charset="0"/>
                <a:ea typeface="SimSun" panose="02010600030101010101" pitchFamily="2" charset="-122"/>
                <a:cs typeface="Arial" panose="020B0604020202020204" pitchFamily="34" charset="0"/>
              </a:rPr>
              <a:t>Analizar e interpretar los resultados.</a:t>
            </a:r>
          </a:p>
        </p:txBody>
      </p:sp>
      <p:sp>
        <p:nvSpPr>
          <p:cNvPr id="61443" name="Text Box 3"/>
          <p:cNvSpPr txBox="1">
            <a:spLocks noChangeArrowheads="1"/>
          </p:cNvSpPr>
          <p:nvPr/>
        </p:nvSpPr>
        <p:spPr bwMode="auto">
          <a:xfrm>
            <a:off x="609600" y="533400"/>
            <a:ext cx="7913688" cy="406400"/>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p>
            <a:pPr algn="ctr">
              <a:spcBef>
                <a:spcPct val="50000"/>
              </a:spcBef>
            </a:pPr>
            <a:r>
              <a:rPr lang="es-ES" altLang="zh-CN" sz="2000" b="1" u="none">
                <a:solidFill>
                  <a:schemeClr val="accent2"/>
                </a:solidFill>
                <a:latin typeface="Arial" panose="020B0604020202020204" pitchFamily="34" charset="0"/>
                <a:ea typeface="SimSun" panose="02010600030101010101" pitchFamily="2" charset="-122"/>
              </a:rPr>
              <a:t>Método Estadístico</a:t>
            </a:r>
            <a:endParaRPr lang="es-ES" sz="2000" b="1" u="none">
              <a:solidFill>
                <a:schemeClr val="accent2"/>
              </a:solidFill>
              <a:latin typeface="Arial" panose="020B0604020202020204" pitchFamily="34" charset="0"/>
            </a:endParaRPr>
          </a:p>
        </p:txBody>
      </p:sp>
      <p:grpSp>
        <p:nvGrpSpPr>
          <p:cNvPr id="61448" name="Group 8"/>
          <p:cNvGrpSpPr>
            <a:grpSpLocks/>
          </p:cNvGrpSpPr>
          <p:nvPr/>
        </p:nvGrpSpPr>
        <p:grpSpPr bwMode="auto">
          <a:xfrm>
            <a:off x="561975" y="3657600"/>
            <a:ext cx="7993063" cy="2311400"/>
            <a:chOff x="354" y="2304"/>
            <a:chExt cx="5035" cy="1456"/>
          </a:xfrm>
        </p:grpSpPr>
        <p:sp>
          <p:nvSpPr>
            <p:cNvPr id="61445" name="Text Box 5"/>
            <p:cNvSpPr txBox="1">
              <a:spLocks noChangeArrowheads="1"/>
            </p:cNvSpPr>
            <p:nvPr/>
          </p:nvSpPr>
          <p:spPr bwMode="auto">
            <a:xfrm>
              <a:off x="354" y="2544"/>
              <a:ext cx="5035" cy="1216"/>
            </a:xfrm>
            <a:prstGeom prst="rect">
              <a:avLst/>
            </a:prstGeom>
            <a:gradFill rotWithShape="0">
              <a:gsLst>
                <a:gs pos="0">
                  <a:srgbClr val="FFFFCC"/>
                </a:gs>
                <a:gs pos="100000">
                  <a:srgbClr val="CCFFFF"/>
                </a:gs>
              </a:gsLst>
              <a:lin ang="2700000" scaled="1"/>
            </a:gradFill>
            <a:ln w="9525">
              <a:solidFill>
                <a:srgbClr val="009999"/>
              </a:solidFill>
              <a:miter lim="800000"/>
              <a:headEnd/>
              <a:tailEnd/>
            </a:ln>
            <a:effectLst>
              <a:outerShdw dist="107763" dir="2700000" algn="ctr" rotWithShape="0">
                <a:schemeClr val="bg2"/>
              </a:outerShdw>
            </a:effectLst>
          </p:spPr>
          <p:txBody>
            <a:bodyPr lIns="54000" rIns="274320" anchor="ct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just">
                <a:lnSpc>
                  <a:spcPct val="150000"/>
                </a:lnSpc>
                <a:buClr>
                  <a:schemeClr val="accent2"/>
                </a:buClr>
                <a:buFont typeface="Wingdings" panose="05000000000000000000" pitchFamily="2" charset="2"/>
                <a:buChar char="§"/>
              </a:pPr>
              <a:r>
                <a:rPr lang="es-ES" altLang="zh-CN" sz="2000" u="none" dirty="0">
                  <a:latin typeface="Arial" panose="020B0604020202020204" pitchFamily="34" charset="0"/>
                  <a:ea typeface="SimSun" panose="02010600030101010101" pitchFamily="2" charset="-122"/>
                  <a:cs typeface="Arial" panose="020B0604020202020204" pitchFamily="34" charset="0"/>
                </a:rPr>
                <a:t>Planificación de la investigación.</a:t>
              </a:r>
            </a:p>
            <a:p>
              <a:pPr algn="just">
                <a:lnSpc>
                  <a:spcPct val="150000"/>
                </a:lnSpc>
                <a:buClr>
                  <a:schemeClr val="accent2"/>
                </a:buClr>
                <a:buFont typeface="Wingdings" panose="05000000000000000000" pitchFamily="2" charset="2"/>
                <a:buChar char="§"/>
              </a:pPr>
              <a:r>
                <a:rPr lang="es-ES" altLang="zh-CN" sz="2000" u="none" dirty="0">
                  <a:latin typeface="Arial" panose="020B0604020202020204" pitchFamily="34" charset="0"/>
                  <a:ea typeface="SimSun" panose="02010600030101010101" pitchFamily="2" charset="-122"/>
                  <a:cs typeface="Arial" panose="020B0604020202020204" pitchFamily="34" charset="0"/>
                </a:rPr>
                <a:t>Recolección de la información.</a:t>
              </a:r>
            </a:p>
            <a:p>
              <a:pPr algn="just">
                <a:lnSpc>
                  <a:spcPct val="150000"/>
                </a:lnSpc>
                <a:buClr>
                  <a:schemeClr val="accent2"/>
                </a:buClr>
                <a:buFont typeface="Wingdings" panose="05000000000000000000" pitchFamily="2" charset="2"/>
                <a:buChar char="§"/>
              </a:pPr>
              <a:r>
                <a:rPr lang="es-ES" altLang="zh-CN" sz="2000" u="none" dirty="0">
                  <a:latin typeface="Arial" panose="020B0604020202020204" pitchFamily="34" charset="0"/>
                  <a:ea typeface="SimSun" panose="02010600030101010101" pitchFamily="2" charset="-122"/>
                  <a:cs typeface="Arial" panose="020B0604020202020204" pitchFamily="34" charset="0"/>
                </a:rPr>
                <a:t>Elaboración de los datos recogidos.</a:t>
              </a:r>
            </a:p>
            <a:p>
              <a:pPr algn="just">
                <a:lnSpc>
                  <a:spcPct val="150000"/>
                </a:lnSpc>
                <a:buClr>
                  <a:schemeClr val="accent2"/>
                </a:buClr>
                <a:buFont typeface="Wingdings" panose="05000000000000000000" pitchFamily="2" charset="2"/>
                <a:buChar char="§"/>
              </a:pPr>
              <a:r>
                <a:rPr lang="es-ES" altLang="zh-CN" sz="2000" u="none" dirty="0">
                  <a:latin typeface="Arial" panose="020B0604020202020204" pitchFamily="34" charset="0"/>
                  <a:ea typeface="SimSun" panose="02010600030101010101" pitchFamily="2" charset="-122"/>
                  <a:cs typeface="Arial" panose="020B0604020202020204" pitchFamily="34" charset="0"/>
                </a:rPr>
                <a:t>Análisis e interpretación.</a:t>
              </a:r>
            </a:p>
          </p:txBody>
        </p:sp>
        <p:sp>
          <p:nvSpPr>
            <p:cNvPr id="61446" name="Text Box 6"/>
            <p:cNvSpPr txBox="1">
              <a:spLocks noChangeArrowheads="1"/>
            </p:cNvSpPr>
            <p:nvPr/>
          </p:nvSpPr>
          <p:spPr bwMode="auto">
            <a:xfrm>
              <a:off x="384" y="2304"/>
              <a:ext cx="4985" cy="256"/>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p>
              <a:pPr algn="ctr">
                <a:spcBef>
                  <a:spcPct val="50000"/>
                </a:spcBef>
              </a:pPr>
              <a:r>
                <a:rPr lang="es-ES" altLang="zh-CN" sz="2000" b="1" u="none">
                  <a:solidFill>
                    <a:schemeClr val="accent2"/>
                  </a:solidFill>
                  <a:latin typeface="Arial" panose="020B0604020202020204" pitchFamily="34" charset="0"/>
                  <a:ea typeface="SimSun" panose="02010600030101010101" pitchFamily="2" charset="-122"/>
                </a:rPr>
                <a:t>Etapas del Método Estadístico</a:t>
              </a:r>
              <a:endParaRPr lang="es-ES" sz="2000" b="1" u="none">
                <a:solidFill>
                  <a:schemeClr val="accent2"/>
                </a:solidFill>
                <a:latin typeface="Arial" panose="020B0604020202020204" pitchFamily="34" charset="0"/>
              </a:endParaRPr>
            </a:p>
          </p:txBody>
        </p:sp>
      </p:grpSp>
    </p:spTree>
    <p:extLst>
      <p:ext uri="{BB962C8B-B14F-4D97-AF65-F5344CB8AC3E}">
        <p14:creationId xmlns:p14="http://schemas.microsoft.com/office/powerpoint/2010/main" val="3355144029"/>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1448"/>
                                        </p:tgtEl>
                                        <p:attrNameLst>
                                          <p:attrName>style.visibility</p:attrName>
                                        </p:attrNameLst>
                                      </p:cBhvr>
                                      <p:to>
                                        <p:strVal val="visible"/>
                                      </p:to>
                                    </p:set>
                                    <p:animEffect transition="in" filter="dissolve">
                                      <p:cBhvr>
                                        <p:cTn id="7" dur="500"/>
                                        <p:tgtEl>
                                          <p:spTgt spid="614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533400" y="1752600"/>
            <a:ext cx="7993063" cy="3416300"/>
          </a:xfrm>
          <a:prstGeom prst="rect">
            <a:avLst/>
          </a:prstGeom>
          <a:noFill/>
          <a:ln w="9525">
            <a:solidFill>
              <a:srgbClr val="009999"/>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lIns="54000" rIns="274320" anchor="ct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150000"/>
              </a:lnSpc>
              <a:spcBef>
                <a:spcPct val="0"/>
              </a:spcBef>
              <a:buClr>
                <a:schemeClr val="accent2"/>
              </a:buClr>
              <a:buFont typeface="Wingdings" panose="05000000000000000000" pitchFamily="2" charset="2"/>
              <a:buChar char="§"/>
            </a:pPr>
            <a:r>
              <a:rPr lang="es-ES" altLang="zh-CN" sz="2400" u="none">
                <a:latin typeface="Tahoma" panose="020B0604030504040204" pitchFamily="34" charset="0"/>
                <a:cs typeface="Tahoma" panose="020B0604030504040204" pitchFamily="34" charset="0"/>
              </a:rPr>
              <a:t>Planteamiento del problema y definición de los objetivos.</a:t>
            </a:r>
          </a:p>
          <a:p>
            <a:pPr algn="just" eaLnBrk="1" hangingPunct="1">
              <a:lnSpc>
                <a:spcPct val="150000"/>
              </a:lnSpc>
              <a:spcBef>
                <a:spcPct val="0"/>
              </a:spcBef>
              <a:buClr>
                <a:schemeClr val="accent2"/>
              </a:buClr>
              <a:buFont typeface="Wingdings" panose="05000000000000000000" pitchFamily="2" charset="2"/>
              <a:buChar char="§"/>
            </a:pPr>
            <a:r>
              <a:rPr lang="es-ES" altLang="zh-CN" sz="2400" u="none">
                <a:latin typeface="Tahoma" panose="020B0604030504040204" pitchFamily="34" charset="0"/>
                <a:cs typeface="Tahoma" panose="020B0604030504040204" pitchFamily="34" charset="0"/>
              </a:rPr>
              <a:t>Búsqueda y evaluación de la información existente.</a:t>
            </a:r>
          </a:p>
          <a:p>
            <a:pPr algn="just" eaLnBrk="1" hangingPunct="1">
              <a:lnSpc>
                <a:spcPct val="150000"/>
              </a:lnSpc>
              <a:spcBef>
                <a:spcPct val="0"/>
              </a:spcBef>
              <a:buClr>
                <a:schemeClr val="accent2"/>
              </a:buClr>
              <a:buFont typeface="Wingdings" panose="05000000000000000000" pitchFamily="2" charset="2"/>
              <a:buChar char="§"/>
            </a:pPr>
            <a:r>
              <a:rPr lang="es-ES" altLang="zh-CN" sz="2400" u="none">
                <a:latin typeface="Tahoma" panose="020B0604030504040204" pitchFamily="34" charset="0"/>
                <a:cs typeface="Tahoma" panose="020B0604030504040204" pitchFamily="34" charset="0"/>
              </a:rPr>
              <a:t>Formulación de hipótesis.</a:t>
            </a:r>
          </a:p>
          <a:p>
            <a:pPr algn="just" eaLnBrk="1" hangingPunct="1">
              <a:lnSpc>
                <a:spcPct val="150000"/>
              </a:lnSpc>
              <a:spcBef>
                <a:spcPct val="0"/>
              </a:spcBef>
              <a:buClr>
                <a:schemeClr val="accent2"/>
              </a:buClr>
              <a:buFont typeface="Wingdings" panose="05000000000000000000" pitchFamily="2" charset="2"/>
              <a:buChar char="§"/>
            </a:pPr>
            <a:r>
              <a:rPr lang="es-ES" altLang="zh-CN" sz="2400" u="none">
                <a:latin typeface="Tahoma" panose="020B0604030504040204" pitchFamily="34" charset="0"/>
                <a:cs typeface="Tahoma" panose="020B0604030504040204" pitchFamily="34" charset="0"/>
              </a:rPr>
              <a:t>Planificación de la verificación de las hipótesis (Planificación del desarrollo de la investigación)</a:t>
            </a:r>
          </a:p>
        </p:txBody>
      </p:sp>
      <p:sp>
        <p:nvSpPr>
          <p:cNvPr id="17411" name="Text Box 3"/>
          <p:cNvSpPr txBox="1">
            <a:spLocks noChangeArrowheads="1"/>
          </p:cNvSpPr>
          <p:nvPr/>
        </p:nvSpPr>
        <p:spPr bwMode="auto">
          <a:xfrm>
            <a:off x="609600" y="1066800"/>
            <a:ext cx="7913688" cy="466725"/>
          </a:xfrm>
          <a:prstGeom prst="rect">
            <a:avLst/>
          </a:prstGeom>
          <a:gradFill rotWithShape="0">
            <a:gsLst>
              <a:gs pos="0">
                <a:srgbClr val="CCFFCC"/>
              </a:gs>
              <a:gs pos="50000">
                <a:srgbClr val="CCFFFF"/>
              </a:gs>
              <a:gs pos="100000">
                <a:srgbClr val="CCFFCC"/>
              </a:gs>
            </a:gsLst>
            <a:lin ang="2700000" scaled="1"/>
          </a:gradFill>
          <a:ln w="9525" algn="ctr">
            <a:solidFill>
              <a:schemeClr val="tx1"/>
            </a:solidFill>
            <a:miter lim="800000"/>
            <a:headEnd/>
            <a:tailEnd/>
          </a:ln>
          <a:effectLst>
            <a:outerShdw dist="107763" dir="2700000" algn="ctr" rotWithShape="0">
              <a:schemeClr val="bg2"/>
            </a:outerShdw>
          </a:effec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s-ES" altLang="zh-CN" sz="2400" b="1">
                <a:solidFill>
                  <a:schemeClr val="accent2"/>
                </a:solidFill>
                <a:latin typeface="Arial" panose="020B0604020202020204" pitchFamily="34" charset="0"/>
              </a:rPr>
              <a:t>Subetapas de la planificación</a:t>
            </a:r>
            <a:endParaRPr lang="es-ES" altLang="en-US" sz="2400" b="1">
              <a:solidFill>
                <a:schemeClr val="accent2"/>
              </a:solidFill>
              <a:latin typeface="Arial" panose="020B0604020202020204" pitchFamily="34" charset="0"/>
              <a:ea typeface="SimSun" panose="02010600030101010101" pitchFamily="2" charset="-122"/>
            </a:endParaRPr>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609600" y="1020763"/>
            <a:ext cx="7993063" cy="1930400"/>
          </a:xfrm>
          <a:prstGeom prst="rect">
            <a:avLst/>
          </a:prstGeom>
          <a:gradFill rotWithShape="0">
            <a:gsLst>
              <a:gs pos="0">
                <a:srgbClr val="FFFFCC"/>
              </a:gs>
              <a:gs pos="100000">
                <a:srgbClr val="CCFFFF"/>
              </a:gs>
            </a:gsLst>
            <a:lin ang="2700000" scaled="1"/>
          </a:gradFill>
          <a:ln w="9525">
            <a:solidFill>
              <a:srgbClr val="009999"/>
            </a:solidFill>
            <a:miter lim="800000"/>
            <a:headEnd/>
            <a:tailEnd/>
          </a:ln>
          <a:effectLst>
            <a:outerShdw dist="107763" dir="2700000" algn="ctr" rotWithShape="0">
              <a:schemeClr val="bg2"/>
            </a:outerShdw>
          </a:effectLst>
        </p:spPr>
        <p:txBody>
          <a:bodyPr lIns="54000" rIns="274320" anchor="ct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just">
              <a:lnSpc>
                <a:spcPct val="150000"/>
              </a:lnSpc>
              <a:buClr>
                <a:schemeClr val="accent2"/>
              </a:buClr>
              <a:buFont typeface="Wingdings" panose="05000000000000000000" pitchFamily="2" charset="2"/>
              <a:buAutoNum type="arabicParenR"/>
            </a:pPr>
            <a:r>
              <a:rPr lang="es-ES" altLang="zh-CN" sz="2000" u="none">
                <a:latin typeface="Arial" panose="020B0604020202020204" pitchFamily="34" charset="0"/>
                <a:ea typeface="SimSun" panose="02010600030101010101" pitchFamily="2" charset="-122"/>
                <a:cs typeface="Arial" panose="020B0604020202020204" pitchFamily="34" charset="0"/>
              </a:rPr>
              <a:t>Revisión y corrección de la información recolectada.</a:t>
            </a:r>
          </a:p>
          <a:p>
            <a:pPr algn="just">
              <a:lnSpc>
                <a:spcPct val="150000"/>
              </a:lnSpc>
              <a:buClr>
                <a:schemeClr val="accent2"/>
              </a:buClr>
              <a:buFont typeface="Wingdings" panose="05000000000000000000" pitchFamily="2" charset="2"/>
              <a:buAutoNum type="arabicParenR"/>
            </a:pPr>
            <a:r>
              <a:rPr lang="es-ES" altLang="zh-CN" sz="2000" u="none">
                <a:latin typeface="Arial" panose="020B0604020202020204" pitchFamily="34" charset="0"/>
                <a:ea typeface="SimSun" panose="02010600030101010101" pitchFamily="2" charset="-122"/>
                <a:cs typeface="Arial" panose="020B0604020202020204" pitchFamily="34" charset="0"/>
              </a:rPr>
              <a:t>Clasificación y computación de los datos (Resumen de los datos).</a:t>
            </a:r>
          </a:p>
          <a:p>
            <a:pPr algn="just">
              <a:lnSpc>
                <a:spcPct val="150000"/>
              </a:lnSpc>
              <a:buClr>
                <a:schemeClr val="accent2"/>
              </a:buClr>
              <a:buFont typeface="Wingdings" panose="05000000000000000000" pitchFamily="2" charset="2"/>
              <a:buAutoNum type="arabicParenR"/>
            </a:pPr>
            <a:r>
              <a:rPr lang="es-ES" altLang="zh-CN" sz="2000" u="none">
                <a:latin typeface="Arial" panose="020B0604020202020204" pitchFamily="34" charset="0"/>
                <a:ea typeface="SimSun" panose="02010600030101010101" pitchFamily="2" charset="-122"/>
                <a:cs typeface="Arial" panose="020B0604020202020204" pitchFamily="34" charset="0"/>
              </a:rPr>
              <a:t>Presentación de la información.</a:t>
            </a:r>
          </a:p>
        </p:txBody>
      </p:sp>
      <p:sp>
        <p:nvSpPr>
          <p:cNvPr id="64515" name="Text Box 3"/>
          <p:cNvSpPr txBox="1">
            <a:spLocks noChangeArrowheads="1"/>
          </p:cNvSpPr>
          <p:nvPr/>
        </p:nvSpPr>
        <p:spPr bwMode="auto">
          <a:xfrm>
            <a:off x="611188" y="620713"/>
            <a:ext cx="7913687" cy="406400"/>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p>
            <a:pPr algn="ctr">
              <a:spcBef>
                <a:spcPct val="50000"/>
              </a:spcBef>
            </a:pPr>
            <a:r>
              <a:rPr lang="es-ES" altLang="zh-CN" sz="2000" b="1" u="none">
                <a:solidFill>
                  <a:schemeClr val="accent2"/>
                </a:solidFill>
                <a:latin typeface="Arial" panose="020B0604020202020204" pitchFamily="34" charset="0"/>
                <a:ea typeface="SimSun" panose="02010600030101010101" pitchFamily="2" charset="-122"/>
              </a:rPr>
              <a:t>Subetapas de elaboración de los datos recogidos</a:t>
            </a:r>
            <a:endParaRPr lang="es-ES" sz="2000" b="1" u="none">
              <a:solidFill>
                <a:schemeClr val="accent2"/>
              </a:solidFill>
              <a:latin typeface="Arial" panose="020B0604020202020204" pitchFamily="34" charset="0"/>
            </a:endParaRPr>
          </a:p>
        </p:txBody>
      </p:sp>
      <p:grpSp>
        <p:nvGrpSpPr>
          <p:cNvPr id="64519" name="Group 7"/>
          <p:cNvGrpSpPr>
            <a:grpSpLocks/>
          </p:cNvGrpSpPr>
          <p:nvPr/>
        </p:nvGrpSpPr>
        <p:grpSpPr bwMode="auto">
          <a:xfrm>
            <a:off x="592138" y="3455988"/>
            <a:ext cx="7999412" cy="1909762"/>
            <a:chOff x="373" y="2177"/>
            <a:chExt cx="5039" cy="1203"/>
          </a:xfrm>
        </p:grpSpPr>
        <p:sp>
          <p:nvSpPr>
            <p:cNvPr id="64517" name="Text Box 5"/>
            <p:cNvSpPr txBox="1">
              <a:spLocks noChangeArrowheads="1"/>
            </p:cNvSpPr>
            <p:nvPr/>
          </p:nvSpPr>
          <p:spPr bwMode="auto">
            <a:xfrm>
              <a:off x="373" y="2452"/>
              <a:ext cx="5035" cy="928"/>
            </a:xfrm>
            <a:prstGeom prst="rect">
              <a:avLst/>
            </a:prstGeom>
            <a:gradFill rotWithShape="0">
              <a:gsLst>
                <a:gs pos="0">
                  <a:srgbClr val="FFFFCC"/>
                </a:gs>
                <a:gs pos="100000">
                  <a:srgbClr val="CCFFFF"/>
                </a:gs>
              </a:gsLst>
              <a:lin ang="2700000" scaled="1"/>
            </a:gradFill>
            <a:ln w="9525">
              <a:solidFill>
                <a:srgbClr val="009999"/>
              </a:solidFill>
              <a:miter lim="800000"/>
              <a:headEnd/>
              <a:tailEnd/>
            </a:ln>
            <a:effectLst>
              <a:outerShdw dist="107763" dir="2700000" algn="ctr" rotWithShape="0">
                <a:schemeClr val="bg2"/>
              </a:outerShdw>
            </a:effectLst>
          </p:spPr>
          <p:txBody>
            <a:bodyPr lIns="54000" rIns="274320" anchor="ct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just">
                <a:lnSpc>
                  <a:spcPct val="150000"/>
                </a:lnSpc>
                <a:buClr>
                  <a:schemeClr val="accent2"/>
                </a:buClr>
                <a:buFont typeface="Wingdings" panose="05000000000000000000" pitchFamily="2" charset="2"/>
                <a:buNone/>
              </a:pPr>
              <a:r>
                <a:rPr lang="es-ES" altLang="zh-CN" sz="2000" u="none">
                  <a:latin typeface="Arial" panose="020B0604020202020204" pitchFamily="34" charset="0"/>
                  <a:ea typeface="SimSun" panose="02010600030101010101" pitchFamily="2" charset="-122"/>
                  <a:cs typeface="Arial" panose="020B0604020202020204" pitchFamily="34" charset="0"/>
                </a:rPr>
                <a:t>	Se contrastan  las hipótesis y se arriban a conclusiones al respecto.  Pueden utilizarse algunas técnicas propias  del análisis estadístico.</a:t>
              </a:r>
            </a:p>
          </p:txBody>
        </p:sp>
        <p:sp>
          <p:nvSpPr>
            <p:cNvPr id="64518" name="Text Box 6"/>
            <p:cNvSpPr txBox="1">
              <a:spLocks noChangeArrowheads="1"/>
            </p:cNvSpPr>
            <p:nvPr/>
          </p:nvSpPr>
          <p:spPr bwMode="auto">
            <a:xfrm>
              <a:off x="427" y="2177"/>
              <a:ext cx="4985" cy="256"/>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p>
              <a:pPr algn="ctr">
                <a:spcBef>
                  <a:spcPct val="50000"/>
                </a:spcBef>
              </a:pPr>
              <a:r>
                <a:rPr lang="es-ES" sz="2000" b="1" u="none">
                  <a:solidFill>
                    <a:schemeClr val="accent2"/>
                  </a:solidFill>
                  <a:latin typeface="Arial" panose="020B0604020202020204" pitchFamily="34" charset="0"/>
                </a:rPr>
                <a:t>Análisis e interpretación</a:t>
              </a:r>
            </a:p>
          </p:txBody>
        </p:sp>
      </p:grpSp>
    </p:spTree>
    <p:extLst>
      <p:ext uri="{BB962C8B-B14F-4D97-AF65-F5344CB8AC3E}">
        <p14:creationId xmlns:p14="http://schemas.microsoft.com/office/powerpoint/2010/main" val="3353843850"/>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4519"/>
                                        </p:tgtEl>
                                        <p:attrNameLst>
                                          <p:attrName>style.visibility</p:attrName>
                                        </p:attrNameLst>
                                      </p:cBhvr>
                                      <p:to>
                                        <p:strVal val="visible"/>
                                      </p:to>
                                    </p:set>
                                    <p:animEffect transition="in" filter="dissolve">
                                      <p:cBhvr>
                                        <p:cTn id="7" dur="500"/>
                                        <p:tgtEl>
                                          <p:spTgt spid="645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3581</TotalTime>
  <Words>1542</Words>
  <Application>Microsoft Office PowerPoint</Application>
  <PresentationFormat>Presentación en pantalla (4:3)</PresentationFormat>
  <Paragraphs>224</Paragraphs>
  <Slides>22</Slides>
  <Notes>19</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22</vt:i4>
      </vt:variant>
    </vt:vector>
  </HeadingPairs>
  <TitlesOfParts>
    <vt:vector size="32" baseType="lpstr">
      <vt:lpstr>宋体</vt:lpstr>
      <vt:lpstr>宋体</vt:lpstr>
      <vt:lpstr>Arial</vt:lpstr>
      <vt:lpstr>Calibri</vt:lpstr>
      <vt:lpstr>DejaVu Sans</vt:lpstr>
      <vt:lpstr>Tahoma</vt:lpstr>
      <vt:lpstr>Times New Roman</vt:lpstr>
      <vt:lpstr>Verdana</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Fac. Medicina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barreto</dc:creator>
  <cp:lastModifiedBy>FCMSAGUA</cp:lastModifiedBy>
  <cp:revision>526</cp:revision>
  <dcterms:created xsi:type="dcterms:W3CDTF">2005-05-06T00:08:21Z</dcterms:created>
  <dcterms:modified xsi:type="dcterms:W3CDTF">2025-03-31T17:31:07Z</dcterms:modified>
</cp:coreProperties>
</file>