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0" r:id="rId7"/>
  </p:sldMasterIdLst>
  <p:sldIdLst>
    <p:sldId id="256" r:id="rId8"/>
    <p:sldId id="257" r:id="rId9"/>
    <p:sldId id="258" r:id="rId10"/>
    <p:sldId id="259" r:id="rId11"/>
    <p:sldId id="262" r:id="rId12"/>
    <p:sldId id="260" r:id="rId13"/>
    <p:sldId id="261" r:id="rId14"/>
    <p:sldId id="269" r:id="rId15"/>
    <p:sldId id="270" r:id="rId16"/>
    <p:sldId id="267" r:id="rId17"/>
    <p:sldId id="264" r:id="rId18"/>
    <p:sldId id="268" r:id="rId19"/>
    <p:sldId id="265" r:id="rId20"/>
    <p:sldId id="271" r:id="rId21"/>
    <p:sldId id="272" r:id="rId22"/>
  </p:sldIdLst>
  <p:sldSz cx="9144000" cy="6858000" type="screen4x3"/>
  <p:notesSz cx="6858000" cy="9144000"/>
  <p:defaultTextStyle>
    <a:defPPr>
      <a:defRPr lang="es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B3A4C-C3C0-4280-874C-265CBB439C83}" type="datetimeFigureOut">
              <a:rPr lang="es-US" smtClean="0"/>
              <a:t>3/15/2025</a:t>
            </a:fld>
            <a:endParaRPr lang="es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2EF72-96A7-46CC-ADF9-676F3BBBD148}" type="slidenum">
              <a:rPr lang="es-US" smtClean="0"/>
              <a:t>‹Nº›</a:t>
            </a:fld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2162572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B3A4C-C3C0-4280-874C-265CBB439C83}" type="datetimeFigureOut">
              <a:rPr lang="es-US" smtClean="0"/>
              <a:t>3/15/2025</a:t>
            </a:fld>
            <a:endParaRPr lang="es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2EF72-96A7-46CC-ADF9-676F3BBBD148}" type="slidenum">
              <a:rPr lang="es-US" smtClean="0"/>
              <a:t>‹Nº›</a:t>
            </a:fld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129047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B3A4C-C3C0-4280-874C-265CBB439C83}" type="datetimeFigureOut">
              <a:rPr lang="es-US" smtClean="0"/>
              <a:t>3/15/2025</a:t>
            </a:fld>
            <a:endParaRPr lang="es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2EF72-96A7-46CC-ADF9-676F3BBBD148}" type="slidenum">
              <a:rPr lang="es-US" smtClean="0"/>
              <a:t>‹Nº›</a:t>
            </a:fld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33169629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4 Elipse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6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146707D-2BB5-431E-924B-010EDD2D4DEE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9CF182-9960-4D1D-BC22-BE37000B7C7B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01303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1392F-5588-4A20-A9B9-65FB36A5E14F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9887D8-FFD9-439E-B16E-50A08AECE383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1076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4 Rectángulo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5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6 Elipse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8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242998B-AB93-4371-BD42-528BE8FAB406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1D117E-0CA9-45EC-B83D-5B54BA423E60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68065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451FA-DF3B-47E2-AE06-7B47DE42F9DD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ACF86F-BE08-4267-A19E-EB6B8973C464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55585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FD02063-0ADA-43C6-9EE4-F21E79D2E470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9E47BA-D3BE-4521-8D77-34B4A2E74231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70490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AAA16-1D71-4EEE-8F7E-831043730BA8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4831A6-6D81-4D0F-8E5C-AC5888D0933A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18317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2 Rectángulo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4C0F059-A824-41F3-91FC-FAB7D78CBD5E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73E8C3-0B9B-4076-98C4-16CAA3FCAE0C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29547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3766D4-355A-4F5A-92E8-574716C056BD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24CBFF-182D-4621-BBEB-D266F865E8E1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0786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B3A4C-C3C0-4280-874C-265CBB439C83}" type="datetimeFigureOut">
              <a:rPr lang="es-US" smtClean="0"/>
              <a:t>3/15/2025</a:t>
            </a:fld>
            <a:endParaRPr lang="es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2EF72-96A7-46CC-ADF9-676F3BBBD148}" type="slidenum">
              <a:rPr lang="es-US" smtClean="0"/>
              <a:t>‹Nº›</a:t>
            </a:fld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20264206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None/>
              <a:defRPr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6" name="5 Proceso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6 Proceso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s-ES" noProof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8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7642FE1-F971-466B-B58C-D5440EF91F7F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9801DF-5C86-4D7D-9756-46468D4B434B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37264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3003E-2BFF-4730-994D-00DE004A4B1F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FFA8C9-0FDD-445B-9E07-84A0CEAA3080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70653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B11AF-1BDA-4E51-867D-04439DFD4E65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C55492-C859-4BE3-9479-523CBC555B8C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54132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4 Elipse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6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146707D-2BB5-431E-924B-010EDD2D4DEE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9CF182-9960-4D1D-BC22-BE37000B7C7B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72333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1392F-5588-4A20-A9B9-65FB36A5E14F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9887D8-FFD9-439E-B16E-50A08AECE383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07596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4 Rectángulo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5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6 Elipse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8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242998B-AB93-4371-BD42-528BE8FAB406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1D117E-0CA9-45EC-B83D-5B54BA423E60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340028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451FA-DF3B-47E2-AE06-7B47DE42F9DD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ACF86F-BE08-4267-A19E-EB6B8973C464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727323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FD02063-0ADA-43C6-9EE4-F21E79D2E470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9E47BA-D3BE-4521-8D77-34B4A2E74231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58224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AAA16-1D71-4EEE-8F7E-831043730BA8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4831A6-6D81-4D0F-8E5C-AC5888D0933A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69157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2 Rectángulo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4C0F059-A824-41F3-91FC-FAB7D78CBD5E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73E8C3-0B9B-4076-98C4-16CAA3FCAE0C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7660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B3A4C-C3C0-4280-874C-265CBB439C83}" type="datetimeFigureOut">
              <a:rPr lang="es-US" smtClean="0"/>
              <a:t>3/15/2025</a:t>
            </a:fld>
            <a:endParaRPr lang="es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2EF72-96A7-46CC-ADF9-676F3BBBD148}" type="slidenum">
              <a:rPr lang="es-US" smtClean="0"/>
              <a:t>‹Nº›</a:t>
            </a:fld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104412169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3766D4-355A-4F5A-92E8-574716C056BD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24CBFF-182D-4621-BBEB-D266F865E8E1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376129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None/>
              <a:defRPr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6" name="5 Proceso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6 Proceso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s-ES" noProof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8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7642FE1-F971-466B-B58C-D5440EF91F7F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9801DF-5C86-4D7D-9756-46468D4B434B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61646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3003E-2BFF-4730-994D-00DE004A4B1F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FFA8C9-0FDD-445B-9E07-84A0CEAA3080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56422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B11AF-1BDA-4E51-867D-04439DFD4E65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C55492-C859-4BE3-9479-523CBC555B8C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519884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4 Elipse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6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146707D-2BB5-431E-924B-010EDD2D4DEE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9CF182-9960-4D1D-BC22-BE37000B7C7B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788691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1392F-5588-4A20-A9B9-65FB36A5E14F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9887D8-FFD9-439E-B16E-50A08AECE383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615054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4 Rectángulo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5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6 Elipse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8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242998B-AB93-4371-BD42-528BE8FAB406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1D117E-0CA9-45EC-B83D-5B54BA423E60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184348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451FA-DF3B-47E2-AE06-7B47DE42F9DD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ACF86F-BE08-4267-A19E-EB6B8973C464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34130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FD02063-0ADA-43C6-9EE4-F21E79D2E470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9E47BA-D3BE-4521-8D77-34B4A2E74231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332897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AAA16-1D71-4EEE-8F7E-831043730BA8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4831A6-6D81-4D0F-8E5C-AC5888D0933A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9799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B3A4C-C3C0-4280-874C-265CBB439C83}" type="datetimeFigureOut">
              <a:rPr lang="es-US" smtClean="0"/>
              <a:t>3/15/2025</a:t>
            </a:fld>
            <a:endParaRPr lang="es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2EF72-96A7-46CC-ADF9-676F3BBBD148}" type="slidenum">
              <a:rPr lang="es-US" smtClean="0"/>
              <a:t>‹Nº›</a:t>
            </a:fld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406689170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2 Rectángulo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4C0F059-A824-41F3-91FC-FAB7D78CBD5E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73E8C3-0B9B-4076-98C4-16CAA3FCAE0C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927326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3766D4-355A-4F5A-92E8-574716C056BD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24CBFF-182D-4621-BBEB-D266F865E8E1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160209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None/>
              <a:defRPr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6" name="5 Proceso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6 Proceso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s-ES" noProof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8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7642FE1-F971-466B-B58C-D5440EF91F7F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9801DF-5C86-4D7D-9756-46468D4B434B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456328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3003E-2BFF-4730-994D-00DE004A4B1F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FFA8C9-0FDD-445B-9E07-84A0CEAA3080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07975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B11AF-1BDA-4E51-867D-04439DFD4E65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C55492-C859-4BE3-9479-523CBC555B8C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94487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4 Elipse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6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146707D-2BB5-431E-924B-010EDD2D4DEE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9CF182-9960-4D1D-BC22-BE37000B7C7B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924457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1392F-5588-4A20-A9B9-65FB36A5E14F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9887D8-FFD9-439E-B16E-50A08AECE383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356333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4 Rectángulo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5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6 Elipse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8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242998B-AB93-4371-BD42-528BE8FAB406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1D117E-0CA9-45EC-B83D-5B54BA423E60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259850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451FA-DF3B-47E2-AE06-7B47DE42F9DD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ACF86F-BE08-4267-A19E-EB6B8973C464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555777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FD02063-0ADA-43C6-9EE4-F21E79D2E470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9E47BA-D3BE-4521-8D77-34B4A2E74231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6276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B3A4C-C3C0-4280-874C-265CBB439C83}" type="datetimeFigureOut">
              <a:rPr lang="es-US" smtClean="0"/>
              <a:t>3/15/2025</a:t>
            </a:fld>
            <a:endParaRPr lang="es-U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2EF72-96A7-46CC-ADF9-676F3BBBD148}" type="slidenum">
              <a:rPr lang="es-US" smtClean="0"/>
              <a:t>‹Nº›</a:t>
            </a:fld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1650521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AAA16-1D71-4EEE-8F7E-831043730BA8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4831A6-6D81-4D0F-8E5C-AC5888D0933A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236127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2 Rectángulo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4C0F059-A824-41F3-91FC-FAB7D78CBD5E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73E8C3-0B9B-4076-98C4-16CAA3FCAE0C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085554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3766D4-355A-4F5A-92E8-574716C056BD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24CBFF-182D-4621-BBEB-D266F865E8E1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614474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None/>
              <a:defRPr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6" name="5 Proceso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6 Proceso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s-ES" noProof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8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7642FE1-F971-466B-B58C-D5440EF91F7F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9801DF-5C86-4D7D-9756-46468D4B434B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531313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3003E-2BFF-4730-994D-00DE004A4B1F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FFA8C9-0FDD-445B-9E07-84A0CEAA3080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557290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B11AF-1BDA-4E51-867D-04439DFD4E65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C55492-C859-4BE3-9479-523CBC555B8C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587707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4 Elipse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6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146707D-2BB5-431E-924B-010EDD2D4DEE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9CF182-9960-4D1D-BC22-BE37000B7C7B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178016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1392F-5588-4A20-A9B9-65FB36A5E14F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9887D8-FFD9-439E-B16E-50A08AECE383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353052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4 Rectángulo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5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6 Elipse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8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242998B-AB93-4371-BD42-528BE8FAB406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1D117E-0CA9-45EC-B83D-5B54BA423E60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589305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451FA-DF3B-47E2-AE06-7B47DE42F9DD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ACF86F-BE08-4267-A19E-EB6B8973C464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6742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B3A4C-C3C0-4280-874C-265CBB439C83}" type="datetimeFigureOut">
              <a:rPr lang="es-US" smtClean="0"/>
              <a:t>3/15/2025</a:t>
            </a:fld>
            <a:endParaRPr lang="es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2EF72-96A7-46CC-ADF9-676F3BBBD148}" type="slidenum">
              <a:rPr lang="es-US" smtClean="0"/>
              <a:t>‹Nº›</a:t>
            </a:fld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370956442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FD02063-0ADA-43C6-9EE4-F21E79D2E470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9E47BA-D3BE-4521-8D77-34B4A2E74231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990036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AAA16-1D71-4EEE-8F7E-831043730BA8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4831A6-6D81-4D0F-8E5C-AC5888D0933A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34509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2 Rectángulo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4C0F059-A824-41F3-91FC-FAB7D78CBD5E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73E8C3-0B9B-4076-98C4-16CAA3FCAE0C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967424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3766D4-355A-4F5A-92E8-574716C056BD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24CBFF-182D-4621-BBEB-D266F865E8E1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38687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None/>
              <a:defRPr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6" name="5 Proceso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6 Proceso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s-ES" noProof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8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7642FE1-F971-466B-B58C-D5440EF91F7F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9801DF-5C86-4D7D-9756-46468D4B434B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013369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3003E-2BFF-4730-994D-00DE004A4B1F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FFA8C9-0FDD-445B-9E07-84A0CEAA3080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363550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B11AF-1BDA-4E51-867D-04439DFD4E65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C55492-C859-4BE3-9479-523CBC555B8C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96076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4 Elipse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6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146707D-2BB5-431E-924B-010EDD2D4DEE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9CF182-9960-4D1D-BC22-BE37000B7C7B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921823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1392F-5588-4A20-A9B9-65FB36A5E14F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9887D8-FFD9-439E-B16E-50A08AECE383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622354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4 Rectángulo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5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6 Elipse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8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242998B-AB93-4371-BD42-528BE8FAB406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1D117E-0CA9-45EC-B83D-5B54BA423E60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743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B3A4C-C3C0-4280-874C-265CBB439C83}" type="datetimeFigureOut">
              <a:rPr lang="es-US" smtClean="0"/>
              <a:t>3/15/2025</a:t>
            </a:fld>
            <a:endParaRPr lang="es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2EF72-96A7-46CC-ADF9-676F3BBBD148}" type="slidenum">
              <a:rPr lang="es-US" smtClean="0"/>
              <a:t>‹Nº›</a:t>
            </a:fld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333156172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451FA-DF3B-47E2-AE06-7B47DE42F9DD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ACF86F-BE08-4267-A19E-EB6B8973C464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169773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FD02063-0ADA-43C6-9EE4-F21E79D2E470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9E47BA-D3BE-4521-8D77-34B4A2E74231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84976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AAA16-1D71-4EEE-8F7E-831043730BA8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4831A6-6D81-4D0F-8E5C-AC5888D0933A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262593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2 Rectángulo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4C0F059-A824-41F3-91FC-FAB7D78CBD5E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73E8C3-0B9B-4076-98C4-16CAA3FCAE0C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136213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3766D4-355A-4F5A-92E8-574716C056BD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24CBFF-182D-4621-BBEB-D266F865E8E1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809940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None/>
              <a:defRPr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6" name="5 Proceso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6 Proceso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s-ES" noProof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8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7642FE1-F971-466B-B58C-D5440EF91F7F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9801DF-5C86-4D7D-9756-46468D4B434B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979840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3003E-2BFF-4730-994D-00DE004A4B1F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FFA8C9-0FDD-445B-9E07-84A0CEAA3080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596085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B11AF-1BDA-4E51-867D-04439DFD4E65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C55492-C859-4BE3-9479-523CBC555B8C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1615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B3A4C-C3C0-4280-874C-265CBB439C83}" type="datetimeFigureOut">
              <a:rPr lang="es-US" smtClean="0"/>
              <a:t>3/15/2025</a:t>
            </a:fld>
            <a:endParaRPr lang="es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2EF72-96A7-46CC-ADF9-676F3BBBD148}" type="slidenum">
              <a:rPr lang="es-US" smtClean="0"/>
              <a:t>‹Nº›</a:t>
            </a:fld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595070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B3A4C-C3C0-4280-874C-265CBB439C83}" type="datetimeFigureOut">
              <a:rPr lang="es-US" smtClean="0"/>
              <a:t>3/15/2025</a:t>
            </a:fld>
            <a:endParaRPr lang="es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2EF72-96A7-46CC-ADF9-676F3BBBD148}" type="slidenum">
              <a:rPr lang="es-US" smtClean="0"/>
              <a:t>‹Nº›</a:t>
            </a:fld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1383304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B3A4C-C3C0-4280-874C-265CBB439C83}" type="datetimeFigureOut">
              <a:rPr lang="es-US" smtClean="0"/>
              <a:t>3/15/2025</a:t>
            </a:fld>
            <a:endParaRPr lang="es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2EF72-96A7-46CC-ADF9-676F3BBBD148}" type="slidenum">
              <a:rPr lang="es-US" smtClean="0"/>
              <a:t>‹Nº›</a:t>
            </a:fld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1644519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7 Elipse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033" name="8 Marcador de texto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32118664-F9D1-44CE-BA21-1EFEE0ED2DA9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B5A788"/>
                </a:solidFill>
                <a:latin typeface="Gill Sans MT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6185074-43A5-4446-96A9-9D3FA0AC5511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880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7 Elipse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033" name="8 Marcador de texto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32118664-F9D1-44CE-BA21-1EFEE0ED2DA9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B5A788"/>
                </a:solidFill>
                <a:latin typeface="Gill Sans MT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6185074-43A5-4446-96A9-9D3FA0AC5511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297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7 Elipse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033" name="8 Marcador de texto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32118664-F9D1-44CE-BA21-1EFEE0ED2DA9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B5A788"/>
                </a:solidFill>
                <a:latin typeface="Gill Sans MT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6185074-43A5-4446-96A9-9D3FA0AC5511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412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7 Elipse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033" name="8 Marcador de texto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32118664-F9D1-44CE-BA21-1EFEE0ED2DA9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B5A788"/>
                </a:solidFill>
                <a:latin typeface="Gill Sans MT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6185074-43A5-4446-96A9-9D3FA0AC5511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556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7 Elipse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033" name="8 Marcador de texto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32118664-F9D1-44CE-BA21-1EFEE0ED2DA9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B5A788"/>
                </a:solidFill>
                <a:latin typeface="Gill Sans MT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6185074-43A5-4446-96A9-9D3FA0AC5511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085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7 Elipse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033" name="8 Marcador de texto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32118664-F9D1-44CE-BA21-1EFEE0ED2DA9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B5A788"/>
                </a:solidFill>
                <a:latin typeface="Gill Sans MT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6185074-43A5-4446-96A9-9D3FA0AC5511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824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hnchavez18@gmail.co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5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214313"/>
            <a:ext cx="25527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n 2" descr="Entrada del Hospital desde el piso otro angul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14313"/>
            <a:ext cx="2619375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1295400" y="4876800"/>
            <a:ext cx="6814686" cy="16312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ES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 </a:t>
            </a:r>
            <a:r>
              <a:rPr kumimoji="0" lang="es-ES" altLang="es-ES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Lic. </a:t>
            </a:r>
            <a:r>
              <a:rPr kumimoji="0" lang="es-ES" altLang="es-ES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MsC. Hilda Noemí Chávez Valle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b="1" kern="0" noProof="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  Profesora e Investigadora Auxiliar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b="1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Instituto Nacional de Higiene,</a:t>
            </a:r>
            <a:r>
              <a:rPr kumimoji="0" lang="es-ES" b="1" i="0" u="none" strike="noStrike" kern="0" cap="none" spc="0" normalizeH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 Epidemiología y Microbiología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b="1" kern="0" baseline="0" noProof="0" dirty="0" smtClean="0">
                <a:solidFill>
                  <a:prstClr val="black"/>
                </a:solidFill>
                <a:latin typeface="Arial" charset="0"/>
                <a:cs typeface="Arial" charset="0"/>
                <a:hlinkClick r:id="rId4"/>
              </a:rPr>
              <a:t>hnchavez18@gmail.com</a:t>
            </a:r>
            <a:endParaRPr lang="es-ES" b="1" kern="0" baseline="0" noProof="0" dirty="0" smtClean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US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2400" y="2895600"/>
            <a:ext cx="88034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S" sz="2400" b="1" dirty="0" smtClean="0">
                <a:latin typeface="Arial" pitchFamily="34" charset="0"/>
                <a:cs typeface="Arial" pitchFamily="34" charset="0"/>
              </a:rPr>
              <a:t>Tema: Atención de enfermería en la Cetoacidosis Diabética</a:t>
            </a:r>
            <a:endParaRPr lang="es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091634" y="1910604"/>
            <a:ext cx="29249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S" sz="3200" b="1" dirty="0" smtClean="0">
                <a:latin typeface="Arial" pitchFamily="34" charset="0"/>
                <a:cs typeface="Arial" pitchFamily="34" charset="0"/>
              </a:rPr>
              <a:t>Curso Terapia</a:t>
            </a:r>
            <a:endParaRPr lang="es-US" sz="3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932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Imagen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255"/>
          <a:stretch>
            <a:fillRect/>
          </a:stretch>
        </p:blipFill>
        <p:spPr bwMode="auto">
          <a:xfrm>
            <a:off x="1403350" y="549275"/>
            <a:ext cx="5184775" cy="482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Imagen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34" r="28197"/>
          <a:stretch>
            <a:fillRect/>
          </a:stretch>
        </p:blipFill>
        <p:spPr bwMode="auto">
          <a:xfrm>
            <a:off x="6915150" y="765175"/>
            <a:ext cx="1800225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Imagen 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5875" y="4560888"/>
            <a:ext cx="2641600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CuadroTexto 8"/>
          <p:cNvSpPr txBox="1">
            <a:spLocks noChangeArrowheads="1"/>
          </p:cNvSpPr>
          <p:nvPr/>
        </p:nvSpPr>
        <p:spPr bwMode="auto">
          <a:xfrm>
            <a:off x="7092950" y="5935663"/>
            <a:ext cx="13763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b="1">
                <a:solidFill>
                  <a:prstClr val="black"/>
                </a:solidFill>
              </a:rPr>
              <a:t>Novo Pen4</a:t>
            </a:r>
          </a:p>
        </p:txBody>
      </p:sp>
      <p:sp>
        <p:nvSpPr>
          <p:cNvPr id="18438" name="CuadroTexto 9"/>
          <p:cNvSpPr txBox="1">
            <a:spLocks noChangeArrowheads="1"/>
          </p:cNvSpPr>
          <p:nvPr/>
        </p:nvSpPr>
        <p:spPr bwMode="auto">
          <a:xfrm>
            <a:off x="2308225" y="5705475"/>
            <a:ext cx="28003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2400" b="1">
                <a:solidFill>
                  <a:prstClr val="black"/>
                </a:solidFill>
              </a:rPr>
              <a:t>Jeringuillas U 100</a:t>
            </a:r>
          </a:p>
        </p:txBody>
      </p:sp>
      <p:sp>
        <p:nvSpPr>
          <p:cNvPr id="18439" name="CuadroTexto 10"/>
          <p:cNvSpPr txBox="1">
            <a:spLocks noChangeArrowheads="1"/>
          </p:cNvSpPr>
          <p:nvPr/>
        </p:nvSpPr>
        <p:spPr bwMode="auto">
          <a:xfrm>
            <a:off x="6915150" y="568325"/>
            <a:ext cx="23860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b="1">
                <a:solidFill>
                  <a:prstClr val="black"/>
                </a:solidFill>
              </a:rPr>
              <a:t>TUBERCULINA</a:t>
            </a:r>
          </a:p>
        </p:txBody>
      </p:sp>
    </p:spTree>
    <p:extLst>
      <p:ext uri="{BB962C8B-B14F-4D97-AF65-F5344CB8AC3E}">
        <p14:creationId xmlns:p14="http://schemas.microsoft.com/office/powerpoint/2010/main" val="20926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000232" y="357166"/>
            <a:ext cx="6391493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s-ES" sz="2000" b="1" dirty="0">
                <a:solidFill>
                  <a:prstClr val="white"/>
                </a:solidFill>
              </a:rPr>
              <a:t>Conversión  en jeringuilla de insulina y tuberculina</a:t>
            </a:r>
          </a:p>
        </p:txBody>
      </p:sp>
      <p:sp>
        <p:nvSpPr>
          <p:cNvPr id="19459" name="4 CuadroTexto"/>
          <p:cNvSpPr txBox="1">
            <a:spLocks noChangeArrowheads="1"/>
          </p:cNvSpPr>
          <p:nvPr/>
        </p:nvSpPr>
        <p:spPr bwMode="auto">
          <a:xfrm>
            <a:off x="1285875" y="1428750"/>
            <a:ext cx="764381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>
              <a:solidFill>
                <a:prstClr val="black"/>
              </a:solidFill>
              <a:latin typeface="Gill Sans MT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>
                <a:solidFill>
                  <a:prstClr val="black"/>
                </a:solidFill>
                <a:latin typeface="Gill Sans MT" pitchFamily="34" charset="0"/>
              </a:rPr>
              <a:t>Ejemplo 1: Administrar 24 unidades de insulina U80 en jeringuilla de tuberculina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>
                <a:solidFill>
                  <a:prstClr val="black"/>
                </a:solidFill>
                <a:latin typeface="Gill Sans MT" pitchFamily="34" charset="0"/>
              </a:rPr>
              <a:t> 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>
                <a:solidFill>
                  <a:prstClr val="black"/>
                </a:solidFill>
                <a:latin typeface="Gill Sans MT" pitchFamily="34" charset="0"/>
              </a:rPr>
              <a:t>Planteamiento: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>
                <a:solidFill>
                  <a:prstClr val="black"/>
                </a:solidFill>
                <a:latin typeface="Gill Sans MT" pitchFamily="34" charset="0"/>
              </a:rPr>
              <a:t>Dosis ideal           _      Jeringuilla ideal                   24uds____  U80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>
                <a:solidFill>
                  <a:prstClr val="black"/>
                </a:solidFill>
                <a:latin typeface="Gill Sans MT" pitchFamily="34" charset="0"/>
              </a:rPr>
              <a:t>Dosis administrar _      Jeringuilla disponible           x dec ____  10dec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>
                <a:solidFill>
                  <a:prstClr val="black"/>
                </a:solidFill>
                <a:latin typeface="Gill Sans MT" pitchFamily="34" charset="0"/>
              </a:rPr>
              <a:t> 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>
                <a:solidFill>
                  <a:prstClr val="black"/>
                </a:solidFill>
                <a:latin typeface="Gill Sans MT" pitchFamily="34" charset="0"/>
              </a:rPr>
              <a:t>Aplicando regla de tres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>
                <a:solidFill>
                  <a:prstClr val="black"/>
                </a:solidFill>
                <a:latin typeface="Gill Sans MT" pitchFamily="34" charset="0"/>
              </a:rPr>
              <a:t>X dec= </a:t>
            </a:r>
            <a:r>
              <a:rPr lang="es-ES" u="sng">
                <a:solidFill>
                  <a:prstClr val="black"/>
                </a:solidFill>
                <a:latin typeface="Gill Sans MT" pitchFamily="34" charset="0"/>
              </a:rPr>
              <a:t>24 uds x 10 dec</a:t>
            </a:r>
            <a:endParaRPr lang="es-ES">
              <a:solidFill>
                <a:prstClr val="black"/>
              </a:solidFill>
              <a:latin typeface="Gill Sans MT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>
                <a:solidFill>
                  <a:prstClr val="black"/>
                </a:solidFill>
                <a:latin typeface="Gill Sans MT" pitchFamily="34" charset="0"/>
              </a:rPr>
              <a:t>                     80uds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>
                <a:solidFill>
                  <a:prstClr val="black"/>
                </a:solidFill>
                <a:latin typeface="Gill Sans MT" pitchFamily="34" charset="0"/>
              </a:rPr>
              <a:t> 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>
                <a:solidFill>
                  <a:prstClr val="black"/>
                </a:solidFill>
                <a:latin typeface="Gill Sans MT" pitchFamily="34" charset="0"/>
              </a:rPr>
              <a:t>Simplifico las unidades y los ceros y  queda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/>
                </a:solidFill>
                <a:latin typeface="Gill Sans MT" pitchFamily="34" charset="0"/>
              </a:rPr>
              <a:t>X dec= </a:t>
            </a:r>
            <a:r>
              <a:rPr lang="en-US" u="sng">
                <a:solidFill>
                  <a:prstClr val="black"/>
                </a:solidFill>
                <a:latin typeface="Gill Sans MT" pitchFamily="34" charset="0"/>
              </a:rPr>
              <a:t>1 dec x 24</a:t>
            </a:r>
            <a:r>
              <a:rPr lang="en-US">
                <a:solidFill>
                  <a:prstClr val="black"/>
                </a:solidFill>
                <a:latin typeface="Gill Sans MT" pitchFamily="34" charset="0"/>
              </a:rPr>
              <a:t> = </a:t>
            </a:r>
            <a:r>
              <a:rPr lang="en-US" u="sng">
                <a:solidFill>
                  <a:prstClr val="black"/>
                </a:solidFill>
                <a:latin typeface="Gill Sans MT" pitchFamily="34" charset="0"/>
              </a:rPr>
              <a:t>24 dec</a:t>
            </a:r>
            <a:r>
              <a:rPr lang="en-US">
                <a:solidFill>
                  <a:prstClr val="black"/>
                </a:solidFill>
                <a:latin typeface="Gill Sans MT" pitchFamily="34" charset="0"/>
              </a:rPr>
              <a:t> = 3 dec</a:t>
            </a:r>
            <a:endParaRPr lang="es-ES">
              <a:solidFill>
                <a:prstClr val="black"/>
              </a:solidFill>
              <a:latin typeface="Gill Sans MT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/>
                </a:solidFill>
                <a:latin typeface="Gill Sans MT" pitchFamily="34" charset="0"/>
              </a:rPr>
              <a:t>                   </a:t>
            </a:r>
            <a:r>
              <a:rPr lang="es-ES">
                <a:solidFill>
                  <a:prstClr val="black"/>
                </a:solidFill>
                <a:latin typeface="Gill Sans MT" pitchFamily="34" charset="0"/>
              </a:rPr>
              <a:t>8              8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>
              <a:solidFill>
                <a:prstClr val="black"/>
              </a:solidFill>
              <a:latin typeface="Gill Sans MT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>
              <a:solidFill>
                <a:prstClr val="black"/>
              </a:solidFill>
              <a:latin typeface="Gill Sans MT" pitchFamily="34" charset="0"/>
            </a:endParaRPr>
          </a:p>
        </p:txBody>
      </p:sp>
      <p:sp>
        <p:nvSpPr>
          <p:cNvPr id="19460" name="5 CuadroTexto"/>
          <p:cNvSpPr txBox="1">
            <a:spLocks noChangeArrowheads="1"/>
          </p:cNvSpPr>
          <p:nvPr/>
        </p:nvSpPr>
        <p:spPr bwMode="auto">
          <a:xfrm>
            <a:off x="4643438" y="1071563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US">
              <a:solidFill>
                <a:prstClr val="black"/>
              </a:solidFill>
              <a:latin typeface="Gill Sans MT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000364" y="928670"/>
            <a:ext cx="3788217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s-ES" dirty="0">
                <a:solidFill>
                  <a:prstClr val="black"/>
                </a:solidFill>
              </a:rPr>
              <a:t>Conversión de unidades a décimas</a:t>
            </a:r>
          </a:p>
        </p:txBody>
      </p:sp>
      <p:sp>
        <p:nvSpPr>
          <p:cNvPr id="19464" name="Rectangle 1"/>
          <p:cNvSpPr>
            <a:spLocks noChangeArrowheads="1"/>
          </p:cNvSpPr>
          <p:nvPr/>
        </p:nvSpPr>
        <p:spPr bwMode="auto">
          <a:xfrm>
            <a:off x="1285875" y="5715000"/>
            <a:ext cx="74295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>
                <a:solidFill>
                  <a:prstClr val="black"/>
                </a:solidFill>
                <a:ea typeface="Calibri" pitchFamily="34" charset="0"/>
                <a:cs typeface="Arial" pitchFamily="34" charset="0"/>
              </a:rPr>
              <a:t>Respuesta: Debemos cargar en la jeringuilla de tuberculina 3 décimas para administrar 24 unidades de insulina U80.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>
              <a:solidFill>
                <a:prstClr val="black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cxnSp>
        <p:nvCxnSpPr>
          <p:cNvPr id="3" name="Conector recto 2"/>
          <p:cNvCxnSpPr/>
          <p:nvPr/>
        </p:nvCxnSpPr>
        <p:spPr>
          <a:xfrm>
            <a:off x="2484438" y="3716338"/>
            <a:ext cx="215900" cy="21748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Conector recto 5"/>
          <p:cNvCxnSpPr/>
          <p:nvPr/>
        </p:nvCxnSpPr>
        <p:spPr>
          <a:xfrm>
            <a:off x="3000375" y="3933825"/>
            <a:ext cx="203200" cy="28733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>
            <a:off x="3097213" y="3670300"/>
            <a:ext cx="203200" cy="2889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>
            <a:off x="2801938" y="3933825"/>
            <a:ext cx="203200" cy="28733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680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071538" y="357166"/>
            <a:ext cx="7987178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s-ES" b="1" dirty="0">
                <a:solidFill>
                  <a:prstClr val="black"/>
                </a:solidFill>
              </a:rPr>
              <a:t>Conversión de unidades a unidades en diferente calibres de jeringuillas</a:t>
            </a:r>
          </a:p>
        </p:txBody>
      </p:sp>
      <p:sp>
        <p:nvSpPr>
          <p:cNvPr id="20485" name="Rectangle 1"/>
          <p:cNvSpPr>
            <a:spLocks noChangeArrowheads="1"/>
          </p:cNvSpPr>
          <p:nvPr/>
        </p:nvSpPr>
        <p:spPr bwMode="auto">
          <a:xfrm>
            <a:off x="1214438" y="1143000"/>
            <a:ext cx="7643812" cy="507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>
                <a:solidFill>
                  <a:prstClr val="black"/>
                </a:solidFill>
                <a:ea typeface="Calibri" pitchFamily="34" charset="0"/>
                <a:cs typeface="Arial" pitchFamily="34" charset="0"/>
              </a:rPr>
              <a:t>Ejemplo 3: Administrar 5 unidades de insulina simple U100 en jeringuilla de insulina U80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>
              <a:solidFill>
                <a:prstClr val="black"/>
              </a:solidFill>
              <a:ea typeface="Calibri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>
                <a:solidFill>
                  <a:prstClr val="black"/>
                </a:solidFill>
                <a:ea typeface="Calibri" pitchFamily="34" charset="0"/>
                <a:cs typeface="Arial" pitchFamily="34" charset="0"/>
              </a:rPr>
              <a:t>Planteamiento: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>
                <a:solidFill>
                  <a:prstClr val="black"/>
                </a:solidFill>
                <a:ea typeface="Calibri" pitchFamily="34" charset="0"/>
                <a:cs typeface="Arial" pitchFamily="34" charset="0"/>
              </a:rPr>
              <a:t>Dosis ideal           _      Jeringuilla ideal                      5uds ____ U100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>
                <a:solidFill>
                  <a:prstClr val="black"/>
                </a:solidFill>
                <a:ea typeface="Calibri" pitchFamily="34" charset="0"/>
                <a:cs typeface="Arial" pitchFamily="34" charset="0"/>
              </a:rPr>
              <a:t>Dosis administrar _      Jeringuilla disponible              Xuds ____ U80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>
              <a:solidFill>
                <a:prstClr val="black"/>
              </a:solidFill>
              <a:ea typeface="Calibri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>
                <a:solidFill>
                  <a:prstClr val="black"/>
                </a:solidFill>
                <a:ea typeface="Calibri" pitchFamily="34" charset="0"/>
                <a:cs typeface="Arial" pitchFamily="34" charset="0"/>
              </a:rPr>
              <a:t>Aplicando regla de tres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>
                <a:solidFill>
                  <a:prstClr val="black"/>
                </a:solidFill>
                <a:ea typeface="Calibri" pitchFamily="34" charset="0"/>
                <a:cs typeface="Arial" pitchFamily="34" charset="0"/>
              </a:rPr>
              <a:t>X uds= </a:t>
            </a:r>
            <a:r>
              <a:rPr lang="es-ES" u="sng">
                <a:solidFill>
                  <a:prstClr val="black"/>
                </a:solidFill>
                <a:ea typeface="Calibri" pitchFamily="34" charset="0"/>
                <a:cs typeface="Arial" pitchFamily="34" charset="0"/>
              </a:rPr>
              <a:t>5 uds x 80uds</a:t>
            </a:r>
            <a:r>
              <a:rPr lang="es-ES">
                <a:solidFill>
                  <a:prstClr val="black"/>
                </a:solidFill>
                <a:ea typeface="Calibri" pitchFamily="34" charset="0"/>
                <a:cs typeface="Arial" pitchFamily="34" charset="0"/>
              </a:rPr>
              <a:t>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>
                <a:solidFill>
                  <a:prstClr val="black"/>
                </a:solidFill>
                <a:ea typeface="Calibri" pitchFamily="34" charset="0"/>
                <a:cs typeface="Arial" pitchFamily="34" charset="0"/>
              </a:rPr>
              <a:t>                 100uds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>
              <a:solidFill>
                <a:prstClr val="black"/>
              </a:solidFill>
              <a:ea typeface="Calibri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>
                <a:solidFill>
                  <a:prstClr val="black"/>
                </a:solidFill>
                <a:ea typeface="Calibri" pitchFamily="34" charset="0"/>
                <a:cs typeface="Arial" pitchFamily="34" charset="0"/>
              </a:rPr>
              <a:t>Simplifico las unidades en el numerador y denominador y  queda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>
                <a:solidFill>
                  <a:prstClr val="black"/>
                </a:solidFill>
                <a:ea typeface="Calibri" pitchFamily="34" charset="0"/>
                <a:cs typeface="Arial" pitchFamily="34" charset="0"/>
              </a:rPr>
              <a:t>X uds= </a:t>
            </a:r>
            <a:r>
              <a:rPr lang="es-ES" u="sng">
                <a:solidFill>
                  <a:prstClr val="black"/>
                </a:solidFill>
                <a:ea typeface="Calibri" pitchFamily="34" charset="0"/>
                <a:cs typeface="Arial" pitchFamily="34" charset="0"/>
              </a:rPr>
              <a:t>5 uds x 8</a:t>
            </a:r>
            <a:r>
              <a:rPr lang="es-ES">
                <a:solidFill>
                  <a:prstClr val="black"/>
                </a:solidFill>
                <a:ea typeface="Calibri" pitchFamily="34" charset="0"/>
                <a:cs typeface="Arial" pitchFamily="34" charset="0"/>
              </a:rPr>
              <a:t> = </a:t>
            </a:r>
            <a:r>
              <a:rPr lang="es-ES" u="sng">
                <a:solidFill>
                  <a:prstClr val="black"/>
                </a:solidFill>
                <a:ea typeface="Calibri" pitchFamily="34" charset="0"/>
                <a:cs typeface="Arial" pitchFamily="34" charset="0"/>
              </a:rPr>
              <a:t>40 uds</a:t>
            </a:r>
            <a:r>
              <a:rPr lang="es-ES">
                <a:solidFill>
                  <a:prstClr val="black"/>
                </a:solidFill>
                <a:ea typeface="Calibri" pitchFamily="34" charset="0"/>
                <a:cs typeface="Arial" pitchFamily="34" charset="0"/>
              </a:rPr>
              <a:t> = 4 uds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>
                <a:solidFill>
                  <a:prstClr val="black"/>
                </a:solidFill>
                <a:ea typeface="Calibri" pitchFamily="34" charset="0"/>
                <a:cs typeface="Arial" pitchFamily="34" charset="0"/>
              </a:rPr>
              <a:t>                 10         10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>
              <a:solidFill>
                <a:prstClr val="black"/>
              </a:solidFill>
              <a:ea typeface="Calibri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>
                <a:solidFill>
                  <a:prstClr val="black"/>
                </a:solidFill>
                <a:ea typeface="Calibri" pitchFamily="34" charset="0"/>
                <a:cs typeface="Arial" pitchFamily="34" charset="0"/>
              </a:rPr>
              <a:t>Respuesta: Debemos cargar en la jeringuilla de insulina U80, 4 unidades para administrar 5 unidades de insulina U100.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>
              <a:solidFill>
                <a:prstClr val="black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cxnSp>
        <p:nvCxnSpPr>
          <p:cNvPr id="5" name="Conector recto 4"/>
          <p:cNvCxnSpPr/>
          <p:nvPr/>
        </p:nvCxnSpPr>
        <p:spPr>
          <a:xfrm>
            <a:off x="3046413" y="3416300"/>
            <a:ext cx="203200" cy="28733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Conector recto 5"/>
          <p:cNvCxnSpPr/>
          <p:nvPr/>
        </p:nvCxnSpPr>
        <p:spPr>
          <a:xfrm>
            <a:off x="2771775" y="3700463"/>
            <a:ext cx="203200" cy="28733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>
            <a:off x="2600325" y="3681413"/>
            <a:ext cx="203200" cy="2889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2873375" y="3394075"/>
            <a:ext cx="203200" cy="28733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62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071538" y="357166"/>
            <a:ext cx="7987178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s-ES" b="1" dirty="0">
                <a:solidFill>
                  <a:prstClr val="black"/>
                </a:solidFill>
              </a:rPr>
              <a:t>Conversión de unidades a unidades en diferente calibres de jeringuillas</a:t>
            </a:r>
          </a:p>
        </p:txBody>
      </p:sp>
      <p:sp>
        <p:nvSpPr>
          <p:cNvPr id="20485" name="Rectangle 1"/>
          <p:cNvSpPr>
            <a:spLocks noChangeArrowheads="1"/>
          </p:cNvSpPr>
          <p:nvPr/>
        </p:nvSpPr>
        <p:spPr bwMode="auto">
          <a:xfrm>
            <a:off x="1214438" y="1143000"/>
            <a:ext cx="7643812" cy="507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>
                <a:solidFill>
                  <a:prstClr val="black"/>
                </a:solidFill>
                <a:ea typeface="Calibri" pitchFamily="34" charset="0"/>
                <a:cs typeface="Arial" pitchFamily="34" charset="0"/>
              </a:rPr>
              <a:t>Ejemplo 3: Administrar 5 unidades de insulina simple U100 en jeringuilla de insulina U80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>
              <a:solidFill>
                <a:prstClr val="black"/>
              </a:solidFill>
              <a:ea typeface="Calibri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>
                <a:solidFill>
                  <a:prstClr val="black"/>
                </a:solidFill>
                <a:ea typeface="Calibri" pitchFamily="34" charset="0"/>
                <a:cs typeface="Arial" pitchFamily="34" charset="0"/>
              </a:rPr>
              <a:t>Planteamiento: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>
                <a:solidFill>
                  <a:prstClr val="black"/>
                </a:solidFill>
                <a:ea typeface="Calibri" pitchFamily="34" charset="0"/>
                <a:cs typeface="Arial" pitchFamily="34" charset="0"/>
              </a:rPr>
              <a:t>Dosis ideal           _      Jeringuilla ideal                      5uds ____ U100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>
                <a:solidFill>
                  <a:prstClr val="black"/>
                </a:solidFill>
                <a:ea typeface="Calibri" pitchFamily="34" charset="0"/>
                <a:cs typeface="Arial" pitchFamily="34" charset="0"/>
              </a:rPr>
              <a:t>Dosis administrar _      Jeringuilla disponible              Xuds ____ U80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>
              <a:solidFill>
                <a:prstClr val="black"/>
              </a:solidFill>
              <a:ea typeface="Calibri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>
                <a:solidFill>
                  <a:prstClr val="black"/>
                </a:solidFill>
                <a:ea typeface="Calibri" pitchFamily="34" charset="0"/>
                <a:cs typeface="Arial" pitchFamily="34" charset="0"/>
              </a:rPr>
              <a:t>Aplicando regla de tres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>
                <a:solidFill>
                  <a:prstClr val="black"/>
                </a:solidFill>
                <a:ea typeface="Calibri" pitchFamily="34" charset="0"/>
                <a:cs typeface="Arial" pitchFamily="34" charset="0"/>
              </a:rPr>
              <a:t>X uds= </a:t>
            </a:r>
            <a:r>
              <a:rPr lang="es-ES" u="sng">
                <a:solidFill>
                  <a:prstClr val="black"/>
                </a:solidFill>
                <a:ea typeface="Calibri" pitchFamily="34" charset="0"/>
                <a:cs typeface="Arial" pitchFamily="34" charset="0"/>
              </a:rPr>
              <a:t>5 uds x 80uds</a:t>
            </a:r>
            <a:r>
              <a:rPr lang="es-ES">
                <a:solidFill>
                  <a:prstClr val="black"/>
                </a:solidFill>
                <a:ea typeface="Calibri" pitchFamily="34" charset="0"/>
                <a:cs typeface="Arial" pitchFamily="34" charset="0"/>
              </a:rPr>
              <a:t>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>
                <a:solidFill>
                  <a:prstClr val="black"/>
                </a:solidFill>
                <a:ea typeface="Calibri" pitchFamily="34" charset="0"/>
                <a:cs typeface="Arial" pitchFamily="34" charset="0"/>
              </a:rPr>
              <a:t>                 100uds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>
              <a:solidFill>
                <a:prstClr val="black"/>
              </a:solidFill>
              <a:ea typeface="Calibri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>
                <a:solidFill>
                  <a:prstClr val="black"/>
                </a:solidFill>
                <a:ea typeface="Calibri" pitchFamily="34" charset="0"/>
                <a:cs typeface="Arial" pitchFamily="34" charset="0"/>
              </a:rPr>
              <a:t>Simplifico las unidades en el numerador y denominador y  queda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>
                <a:solidFill>
                  <a:prstClr val="black"/>
                </a:solidFill>
                <a:ea typeface="Calibri" pitchFamily="34" charset="0"/>
                <a:cs typeface="Arial" pitchFamily="34" charset="0"/>
              </a:rPr>
              <a:t>X uds= </a:t>
            </a:r>
            <a:r>
              <a:rPr lang="es-ES" u="sng">
                <a:solidFill>
                  <a:prstClr val="black"/>
                </a:solidFill>
                <a:ea typeface="Calibri" pitchFamily="34" charset="0"/>
                <a:cs typeface="Arial" pitchFamily="34" charset="0"/>
              </a:rPr>
              <a:t>5 uds x 8</a:t>
            </a:r>
            <a:r>
              <a:rPr lang="es-ES">
                <a:solidFill>
                  <a:prstClr val="black"/>
                </a:solidFill>
                <a:ea typeface="Calibri" pitchFamily="34" charset="0"/>
                <a:cs typeface="Arial" pitchFamily="34" charset="0"/>
              </a:rPr>
              <a:t> = </a:t>
            </a:r>
            <a:r>
              <a:rPr lang="es-ES" u="sng">
                <a:solidFill>
                  <a:prstClr val="black"/>
                </a:solidFill>
                <a:ea typeface="Calibri" pitchFamily="34" charset="0"/>
                <a:cs typeface="Arial" pitchFamily="34" charset="0"/>
              </a:rPr>
              <a:t>40 uds</a:t>
            </a:r>
            <a:r>
              <a:rPr lang="es-ES">
                <a:solidFill>
                  <a:prstClr val="black"/>
                </a:solidFill>
                <a:ea typeface="Calibri" pitchFamily="34" charset="0"/>
                <a:cs typeface="Arial" pitchFamily="34" charset="0"/>
              </a:rPr>
              <a:t> = 4 uds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>
                <a:solidFill>
                  <a:prstClr val="black"/>
                </a:solidFill>
                <a:ea typeface="Calibri" pitchFamily="34" charset="0"/>
                <a:cs typeface="Arial" pitchFamily="34" charset="0"/>
              </a:rPr>
              <a:t>                 10         10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>
              <a:solidFill>
                <a:prstClr val="black"/>
              </a:solidFill>
              <a:ea typeface="Calibri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>
                <a:solidFill>
                  <a:prstClr val="black"/>
                </a:solidFill>
                <a:ea typeface="Calibri" pitchFamily="34" charset="0"/>
                <a:cs typeface="Arial" pitchFamily="34" charset="0"/>
              </a:rPr>
              <a:t>Respuesta: Debemos cargar en la jeringuilla de insulina U80, 4 unidades para administrar 5 unidades de insulina U100.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>
              <a:solidFill>
                <a:prstClr val="black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cxnSp>
        <p:nvCxnSpPr>
          <p:cNvPr id="5" name="Conector recto 4"/>
          <p:cNvCxnSpPr/>
          <p:nvPr/>
        </p:nvCxnSpPr>
        <p:spPr>
          <a:xfrm>
            <a:off x="3046413" y="3416300"/>
            <a:ext cx="203200" cy="28733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Conector recto 5"/>
          <p:cNvCxnSpPr/>
          <p:nvPr/>
        </p:nvCxnSpPr>
        <p:spPr>
          <a:xfrm>
            <a:off x="2771775" y="3700463"/>
            <a:ext cx="203200" cy="28733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>
            <a:off x="2600325" y="3681413"/>
            <a:ext cx="203200" cy="2889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2873375" y="3394075"/>
            <a:ext cx="203200" cy="28733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936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4465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785918" y="2500306"/>
            <a:ext cx="660950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5400" b="1" dirty="0">
                <a:ln w="19050">
                  <a:solidFill>
                    <a:srgbClr val="4F271C">
                      <a:tint val="1000"/>
                    </a:srgbClr>
                  </a:solidFill>
                  <a:prstDash val="solid"/>
                </a:ln>
                <a:solidFill>
                  <a:srgbClr val="C32D2E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MUCHAS GRACIAS</a:t>
            </a:r>
          </a:p>
        </p:txBody>
      </p:sp>
    </p:spTree>
    <p:extLst>
      <p:ext uri="{BB962C8B-B14F-4D97-AF65-F5344CB8AC3E}">
        <p14:creationId xmlns:p14="http://schemas.microsoft.com/office/powerpoint/2010/main" val="563654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433249" y="381000"/>
            <a:ext cx="828402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US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Cetoacidosis </a:t>
            </a:r>
            <a:r>
              <a:rPr lang="es-US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Diabética: </a:t>
            </a:r>
          </a:p>
          <a:p>
            <a:pPr lvl="0" algn="ctr"/>
            <a:endParaRPr lang="es-US" sz="24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lnSpc>
                <a:spcPct val="200000"/>
              </a:lnSpc>
            </a:pPr>
            <a:r>
              <a:rPr lang="es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Representa una de las </a:t>
            </a:r>
            <a:r>
              <a:rPr lang="es-US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más serias complicaciones metabólicas </a:t>
            </a:r>
            <a:r>
              <a:rPr lang="es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 la DM, con mayor mortalidad y resulta de una deficiencia absoluta de insulina asociado a un aumento de las hormonas contrareguladoras(cortisol, catecolaminas, glucagón). BF similar a los adultos pero la población pediátrica posee ciertas características clínicas y se estudia por separado</a:t>
            </a:r>
          </a:p>
        </p:txBody>
      </p:sp>
    </p:spTree>
    <p:extLst>
      <p:ext uri="{BB962C8B-B14F-4D97-AF65-F5344CB8AC3E}">
        <p14:creationId xmlns:p14="http://schemas.microsoft.com/office/powerpoint/2010/main" val="2397053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28600" y="152400"/>
            <a:ext cx="86106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200000"/>
              </a:lnSpc>
            </a:pPr>
            <a:r>
              <a:rPr lang="es-US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1er lugar, síntomas clínicos tardíos y con frecuencia se confunden con enfermedades intercurrentes como neumonías, asma o bronquiolitis y gastrointestinales.</a:t>
            </a:r>
            <a:r>
              <a:rPr lang="es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s-US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lnSpc>
                <a:spcPct val="200000"/>
              </a:lnSpc>
            </a:pPr>
            <a:r>
              <a:rPr lang="es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OJO </a:t>
            </a:r>
            <a:r>
              <a:rPr lang="es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 el niño pequeño con control vesical nocturno y comienza con enuresis nocturna</a:t>
            </a:r>
            <a:r>
              <a:rPr lang="es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lvl="0" algn="just">
              <a:lnSpc>
                <a:spcPct val="200000"/>
              </a:lnSpc>
            </a:pPr>
            <a:r>
              <a:rPr lang="es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Importante </a:t>
            </a:r>
            <a:r>
              <a:rPr lang="es-US" sz="2400" dirty="0" smtClean="0">
                <a:latin typeface="Arial" pitchFamily="34" charset="0"/>
                <a:cs typeface="Arial" pitchFamily="34" charset="0"/>
              </a:rPr>
              <a:t>PARA EL DIABETICO CONOCIDO </a:t>
            </a:r>
            <a:r>
              <a:rPr lang="es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Anamnesis indagar sobre exacerbación de síntomas clásicos (PPP y PP)</a:t>
            </a:r>
            <a:endParaRPr lang="es-US" sz="2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lnSpc>
                <a:spcPct val="150000"/>
              </a:lnSpc>
            </a:pPr>
            <a:endParaRPr lang="es-US" sz="2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615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701040" y="152400"/>
            <a:ext cx="8061960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S" sz="2800" dirty="0" smtClean="0">
                <a:latin typeface="Arial" pitchFamily="34" charset="0"/>
                <a:cs typeface="Arial" pitchFamily="34" charset="0"/>
              </a:rPr>
              <a:t>Cuadro clínico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es-US" sz="2000" dirty="0" smtClean="0">
                <a:latin typeface="Arial" pitchFamily="34" charset="0"/>
                <a:cs typeface="Arial" pitchFamily="34" charset="0"/>
              </a:rPr>
              <a:t>Hiperglucemia Acidosis metabólica: (ph &lt; 7,30 y bicarbonato menor de 15 mEq/l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es-US" sz="2000" dirty="0" smtClean="0">
                <a:latin typeface="Arial" pitchFamily="34" charset="0"/>
                <a:cs typeface="Arial" pitchFamily="34" charset="0"/>
              </a:rPr>
              <a:t>Hipercetonemia &gt; 3 mEq/l y/o cetonuría ≥ 40mg/dl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es-US" sz="2000" dirty="0" smtClean="0">
                <a:latin typeface="Arial" pitchFamily="34" charset="0"/>
                <a:cs typeface="Arial" pitchFamily="34" charset="0"/>
              </a:rPr>
              <a:t>Mucosas secas</a:t>
            </a: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es-US" sz="2000" dirty="0" smtClean="0">
                <a:latin typeface="Arial" pitchFamily="34" charset="0"/>
                <a:cs typeface="Arial" pitchFamily="34" charset="0"/>
              </a:rPr>
              <a:t>Nauseas, vómitos, </a:t>
            </a:r>
            <a:r>
              <a:rPr lang="es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deshidratación</a:t>
            </a: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es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Aumento de la sed y la micción</a:t>
            </a: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es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Dolor abdominal</a:t>
            </a: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es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Anorexia</a:t>
            </a: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es-US" sz="2000" dirty="0" smtClean="0">
                <a:latin typeface="Arial" pitchFamily="34" charset="0"/>
                <a:cs typeface="Arial" pitchFamily="34" charset="0"/>
              </a:rPr>
              <a:t>Respiración de Kussmaul</a:t>
            </a: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es-US" sz="2000" dirty="0" smtClean="0">
                <a:latin typeface="Arial" pitchFamily="34" charset="0"/>
                <a:cs typeface="Arial" pitchFamily="34" charset="0"/>
              </a:rPr>
              <a:t>Aliento cetónico</a:t>
            </a: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es-US" sz="2000" dirty="0" smtClean="0">
                <a:latin typeface="Arial" pitchFamily="34" charset="0"/>
                <a:cs typeface="Arial" pitchFamily="34" charset="0"/>
              </a:rPr>
              <a:t>Perdida del conocimiento</a:t>
            </a: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es-US" sz="2000" dirty="0" smtClean="0">
                <a:latin typeface="Arial" pitchFamily="34" charset="0"/>
                <a:cs typeface="Arial" pitchFamily="34" charset="0"/>
              </a:rPr>
              <a:t>Visión borrosa</a:t>
            </a: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es-US" sz="2000" dirty="0" smtClean="0">
                <a:latin typeface="Arial" pitchFamily="34" charset="0"/>
                <a:cs typeface="Arial" pitchFamily="34" charset="0"/>
              </a:rPr>
              <a:t>Contracturas musculares</a:t>
            </a: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Ø"/>
            </a:pPr>
            <a:endParaRPr lang="es-US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itchFamily="2" charset="2"/>
              <a:buChar char="Ø"/>
            </a:pPr>
            <a:endParaRPr lang="es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776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209800" y="617697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2400" b="1" dirty="0">
                <a:latin typeface="Arial" pitchFamily="34" charset="0"/>
                <a:cs typeface="Arial" pitchFamily="34" charset="0"/>
              </a:rPr>
              <a:t>C</a:t>
            </a:r>
            <a:r>
              <a:rPr lang="es-US" sz="2400" b="1" dirty="0" smtClean="0">
                <a:latin typeface="Arial" pitchFamily="34" charset="0"/>
                <a:cs typeface="Arial" pitchFamily="34" charset="0"/>
              </a:rPr>
              <a:t>OMPLEMENTARIOS</a:t>
            </a:r>
            <a:endParaRPr lang="es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219200" y="1371600"/>
            <a:ext cx="3150221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s-US" sz="2000" b="1" dirty="0" smtClean="0">
                <a:latin typeface="Arial" pitchFamily="34" charset="0"/>
                <a:cs typeface="Arial" pitchFamily="34" charset="0"/>
              </a:rPr>
              <a:t>Glucemia 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s-US" sz="2000" b="1" dirty="0" smtClean="0">
                <a:latin typeface="Arial" pitchFamily="34" charset="0"/>
                <a:cs typeface="Arial" pitchFamily="34" charset="0"/>
              </a:rPr>
              <a:t>Gasometría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s-US" sz="2000" b="1" dirty="0" smtClean="0">
                <a:latin typeface="Arial" pitchFamily="34" charset="0"/>
                <a:cs typeface="Arial" pitchFamily="34" charset="0"/>
              </a:rPr>
              <a:t>Ionograma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s-US" sz="2000" b="1" dirty="0" smtClean="0">
                <a:latin typeface="Arial" pitchFamily="34" charset="0"/>
                <a:cs typeface="Arial" pitchFamily="34" charset="0"/>
              </a:rPr>
              <a:t>Urea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s-US" sz="2000" b="1" dirty="0" smtClean="0">
                <a:latin typeface="Arial" pitchFamily="34" charset="0"/>
                <a:cs typeface="Arial" pitchFamily="34" charset="0"/>
              </a:rPr>
              <a:t>Creatinina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s-US" sz="2000" b="1" dirty="0" smtClean="0">
                <a:latin typeface="Arial" pitchFamily="34" charset="0"/>
                <a:cs typeface="Arial" pitchFamily="34" charset="0"/>
              </a:rPr>
              <a:t>Hemograma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s-US" sz="2000" b="1" dirty="0" smtClean="0">
                <a:latin typeface="Arial" pitchFamily="34" charset="0"/>
                <a:cs typeface="Arial" pitchFamily="34" charset="0"/>
              </a:rPr>
              <a:t>Orina Simple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s-US" sz="2000" b="1" dirty="0" smtClean="0">
                <a:latin typeface="Arial" pitchFamily="34" charset="0"/>
                <a:cs typeface="Arial" pitchFamily="34" charset="0"/>
              </a:rPr>
              <a:t>RX si fuera necesario </a:t>
            </a:r>
            <a:endParaRPr lang="es-US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724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676400" y="331708"/>
            <a:ext cx="5587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S" b="1" dirty="0" smtClean="0">
                <a:latin typeface="Arial" pitchFamily="34" charset="0"/>
                <a:cs typeface="Arial" pitchFamily="34" charset="0"/>
              </a:rPr>
              <a:t>CLASIFICACIÓN DE ACUERDO A LA SEVERIDAD</a:t>
            </a:r>
            <a:endParaRPr lang="es-US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3171806"/>
              </p:ext>
            </p:extLst>
          </p:nvPr>
        </p:nvGraphicFramePr>
        <p:xfrm>
          <a:off x="990600" y="1397000"/>
          <a:ext cx="7620000" cy="4318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905000"/>
                <a:gridCol w="1905000"/>
                <a:gridCol w="1905000"/>
              </a:tblGrid>
              <a:tr h="719667">
                <a:tc>
                  <a:txBody>
                    <a:bodyPr/>
                    <a:lstStyle/>
                    <a:p>
                      <a:pPr algn="ctr"/>
                      <a:r>
                        <a:rPr lang="es-US" sz="1800" b="1" dirty="0" smtClean="0">
                          <a:latin typeface="Arial" pitchFamily="34" charset="0"/>
                          <a:cs typeface="Arial" pitchFamily="34" charset="0"/>
                        </a:rPr>
                        <a:t>Criterios</a:t>
                      </a:r>
                      <a:endParaRPr lang="es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S" sz="1800" b="1" dirty="0" smtClean="0">
                          <a:latin typeface="Arial" pitchFamily="34" charset="0"/>
                          <a:cs typeface="Arial" pitchFamily="34" charset="0"/>
                        </a:rPr>
                        <a:t>Leve</a:t>
                      </a:r>
                      <a:endParaRPr lang="es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S" sz="1800" b="1" dirty="0" smtClean="0">
                          <a:latin typeface="Arial" pitchFamily="34" charset="0"/>
                          <a:cs typeface="Arial" pitchFamily="34" charset="0"/>
                        </a:rPr>
                        <a:t>Moderada</a:t>
                      </a:r>
                      <a:endParaRPr lang="es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S" sz="1800" b="1" dirty="0" smtClean="0">
                          <a:latin typeface="Arial" pitchFamily="34" charset="0"/>
                          <a:cs typeface="Arial" pitchFamily="34" charset="0"/>
                        </a:rPr>
                        <a:t>Severa</a:t>
                      </a:r>
                      <a:endParaRPr lang="es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19667">
                <a:tc>
                  <a:txBody>
                    <a:bodyPr/>
                    <a:lstStyle/>
                    <a:p>
                      <a:r>
                        <a:rPr lang="es-US" sz="1800" b="1" dirty="0" smtClean="0">
                          <a:latin typeface="Arial" pitchFamily="34" charset="0"/>
                          <a:cs typeface="Arial" pitchFamily="34" charset="0"/>
                        </a:rPr>
                        <a:t>Glucemia (mg/dl)</a:t>
                      </a:r>
                      <a:endParaRPr lang="es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S" sz="1800" b="1" dirty="0" smtClean="0">
                          <a:latin typeface="Arial" pitchFamily="34" charset="0"/>
                          <a:cs typeface="Arial" pitchFamily="34" charset="0"/>
                        </a:rPr>
                        <a:t>&gt; 200</a:t>
                      </a:r>
                      <a:endParaRPr lang="es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&gt; 200</a:t>
                      </a:r>
                    </a:p>
                    <a:p>
                      <a:pPr algn="ctr"/>
                      <a:endParaRPr lang="es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&gt; 200</a:t>
                      </a:r>
                    </a:p>
                    <a:p>
                      <a:pPr algn="ctr"/>
                      <a:endParaRPr lang="es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19667">
                <a:tc>
                  <a:txBody>
                    <a:bodyPr/>
                    <a:lstStyle/>
                    <a:p>
                      <a:r>
                        <a:rPr lang="es-US" sz="1800" b="1" dirty="0" smtClean="0">
                          <a:latin typeface="Arial" pitchFamily="34" charset="0"/>
                          <a:cs typeface="Arial" pitchFamily="34" charset="0"/>
                        </a:rPr>
                        <a:t>pH Arterial</a:t>
                      </a:r>
                      <a:endParaRPr lang="es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S" sz="1800" b="1" dirty="0" smtClean="0">
                          <a:latin typeface="Arial" pitchFamily="34" charset="0"/>
                          <a:cs typeface="Arial" pitchFamily="34" charset="0"/>
                        </a:rPr>
                        <a:t>7,2 - 7,3</a:t>
                      </a:r>
                      <a:endParaRPr lang="es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S" sz="1800" b="1" dirty="0" smtClean="0">
                          <a:latin typeface="Arial" pitchFamily="34" charset="0"/>
                          <a:cs typeface="Arial" pitchFamily="34" charset="0"/>
                        </a:rPr>
                        <a:t>7,1 – 7,2</a:t>
                      </a:r>
                      <a:endParaRPr lang="es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S" sz="1800" b="1" dirty="0" smtClean="0">
                          <a:latin typeface="Arial" pitchFamily="34" charset="0"/>
                          <a:cs typeface="Arial" pitchFamily="34" charset="0"/>
                        </a:rPr>
                        <a:t>&lt; 7,1</a:t>
                      </a:r>
                      <a:endParaRPr lang="es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19667">
                <a:tc>
                  <a:txBody>
                    <a:bodyPr/>
                    <a:lstStyle/>
                    <a:p>
                      <a:r>
                        <a:rPr lang="es-US" sz="1800" b="1" dirty="0" smtClean="0">
                          <a:latin typeface="Arial" pitchFamily="34" charset="0"/>
                          <a:cs typeface="Arial" pitchFamily="34" charset="0"/>
                        </a:rPr>
                        <a:t>Bicarbonato</a:t>
                      </a:r>
                      <a:r>
                        <a:rPr lang="es-US" sz="1800" b="1" baseline="0" dirty="0" smtClean="0">
                          <a:latin typeface="Arial" pitchFamily="34" charset="0"/>
                          <a:cs typeface="Arial" pitchFamily="34" charset="0"/>
                        </a:rPr>
                        <a:t> mEq/L</a:t>
                      </a:r>
                      <a:endParaRPr lang="es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S" sz="1800" b="1" dirty="0" smtClean="0">
                          <a:latin typeface="Arial" pitchFamily="34" charset="0"/>
                          <a:cs typeface="Arial" pitchFamily="34" charset="0"/>
                        </a:rPr>
                        <a:t>10 - 15</a:t>
                      </a:r>
                      <a:endParaRPr lang="es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S" sz="1800" b="1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r>
                        <a:rPr lang="es-US" sz="1800" b="1" baseline="0" dirty="0" smtClean="0">
                          <a:latin typeface="Arial" pitchFamily="34" charset="0"/>
                          <a:cs typeface="Arial" pitchFamily="34" charset="0"/>
                        </a:rPr>
                        <a:t> - 10</a:t>
                      </a:r>
                      <a:endParaRPr lang="es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S" sz="1800" b="1" dirty="0" smtClean="0">
                          <a:latin typeface="Arial" pitchFamily="34" charset="0"/>
                          <a:cs typeface="Arial" pitchFamily="34" charset="0"/>
                        </a:rPr>
                        <a:t>&lt; 5</a:t>
                      </a:r>
                      <a:endParaRPr lang="es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19667">
                <a:tc>
                  <a:txBody>
                    <a:bodyPr/>
                    <a:lstStyle/>
                    <a:p>
                      <a:r>
                        <a:rPr lang="es-US" sz="1800" b="1" dirty="0" smtClean="0">
                          <a:latin typeface="Arial" pitchFamily="34" charset="0"/>
                          <a:cs typeface="Arial" pitchFamily="34" charset="0"/>
                        </a:rPr>
                        <a:t>Cetonemia/</a:t>
                      </a:r>
                    </a:p>
                    <a:p>
                      <a:r>
                        <a:rPr lang="es-US" sz="1800" b="1" dirty="0" smtClean="0">
                          <a:latin typeface="Arial" pitchFamily="34" charset="0"/>
                          <a:cs typeface="Arial" pitchFamily="34" charset="0"/>
                        </a:rPr>
                        <a:t>Cetonuría</a:t>
                      </a:r>
                      <a:endParaRPr lang="es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S" sz="1800" b="1" dirty="0" smtClean="0">
                          <a:latin typeface="Arial" pitchFamily="34" charset="0"/>
                          <a:cs typeface="Arial" pitchFamily="34" charset="0"/>
                        </a:rPr>
                        <a:t>+/+</a:t>
                      </a:r>
                      <a:endParaRPr lang="es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S" sz="1800" b="1" dirty="0" smtClean="0">
                          <a:latin typeface="Arial" pitchFamily="34" charset="0"/>
                          <a:cs typeface="Arial" pitchFamily="34" charset="0"/>
                        </a:rPr>
                        <a:t>+/+</a:t>
                      </a:r>
                      <a:endParaRPr lang="es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S" sz="1800" b="1" dirty="0" smtClean="0">
                          <a:latin typeface="Arial" pitchFamily="34" charset="0"/>
                          <a:cs typeface="Arial" pitchFamily="34" charset="0"/>
                        </a:rPr>
                        <a:t>+/+</a:t>
                      </a:r>
                      <a:endParaRPr lang="es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19667">
                <a:tc>
                  <a:txBody>
                    <a:bodyPr/>
                    <a:lstStyle/>
                    <a:p>
                      <a:r>
                        <a:rPr lang="es-US" sz="1800" b="1" dirty="0" smtClean="0">
                          <a:latin typeface="Arial" pitchFamily="34" charset="0"/>
                          <a:cs typeface="Arial" pitchFamily="34" charset="0"/>
                        </a:rPr>
                        <a:t>Osmolaridad</a:t>
                      </a:r>
                    </a:p>
                    <a:p>
                      <a:r>
                        <a:rPr lang="es-US" sz="1800" b="1" dirty="0" smtClean="0">
                          <a:latin typeface="Arial" pitchFamily="34" charset="0"/>
                          <a:cs typeface="Arial" pitchFamily="34" charset="0"/>
                        </a:rPr>
                        <a:t>(mOsm/L)</a:t>
                      </a:r>
                      <a:endParaRPr lang="es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S" sz="1800" b="1" dirty="0" smtClean="0">
                          <a:latin typeface="Arial" pitchFamily="34" charset="0"/>
                          <a:cs typeface="Arial" pitchFamily="34" charset="0"/>
                        </a:rPr>
                        <a:t>≤ 320</a:t>
                      </a:r>
                      <a:endParaRPr lang="es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≤ 320</a:t>
                      </a:r>
                      <a:endParaRPr kumimoji="0" lang="es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≤ 320</a:t>
                      </a:r>
                    </a:p>
                    <a:p>
                      <a:pPr algn="ctr"/>
                      <a:endParaRPr lang="es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4158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498047" y="653534"/>
            <a:ext cx="20110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S" sz="2000" b="1" dirty="0" smtClean="0">
                <a:latin typeface="Arial" pitchFamily="34" charset="0"/>
                <a:cs typeface="Arial" pitchFamily="34" charset="0"/>
              </a:rPr>
              <a:t>TRATAMIENTO</a:t>
            </a:r>
          </a:p>
          <a:p>
            <a:endParaRPr lang="es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752600" y="1935480"/>
            <a:ext cx="4633641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q"/>
            </a:pPr>
            <a:r>
              <a:rPr lang="es-US" sz="2400" dirty="0" smtClean="0">
                <a:latin typeface="Arial" pitchFamily="34" charset="0"/>
                <a:cs typeface="Arial" pitchFamily="34" charset="0"/>
              </a:rPr>
              <a:t> Hidratación 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q"/>
            </a:pPr>
            <a:r>
              <a:rPr lang="es-US" sz="2400" dirty="0" smtClean="0">
                <a:latin typeface="Arial" pitchFamily="34" charset="0"/>
                <a:cs typeface="Arial" pitchFamily="34" charset="0"/>
              </a:rPr>
              <a:t> Administración de electrolitos 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q"/>
            </a:pPr>
            <a:r>
              <a:rPr lang="es-US" sz="2400" dirty="0" smtClean="0">
                <a:latin typeface="Arial" pitchFamily="34" charset="0"/>
                <a:cs typeface="Arial" pitchFamily="34" charset="0"/>
              </a:rPr>
              <a:t> Insulinoterapia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q"/>
            </a:pPr>
            <a:r>
              <a:rPr lang="es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s-US" sz="2400" dirty="0" smtClean="0">
                <a:latin typeface="Arial" pitchFamily="34" charset="0"/>
                <a:cs typeface="Arial" pitchFamily="34" charset="0"/>
              </a:rPr>
              <a:t>HBH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q"/>
            </a:pPr>
            <a:r>
              <a:rPr lang="es-US" sz="2400" dirty="0" smtClean="0">
                <a:latin typeface="Arial" pitchFamily="34" charset="0"/>
                <a:cs typeface="Arial" pitchFamily="34" charset="0"/>
              </a:rPr>
              <a:t>Signos vitales</a:t>
            </a:r>
          </a:p>
          <a:p>
            <a:pPr>
              <a:lnSpc>
                <a:spcPct val="150000"/>
              </a:lnSpc>
            </a:pPr>
            <a:endParaRPr lang="es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507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828800" y="2374612"/>
            <a:ext cx="48526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S" sz="3200" b="1" dirty="0" smtClean="0">
                <a:latin typeface="Arial" pitchFamily="34" charset="0"/>
                <a:cs typeface="Arial" pitchFamily="34" charset="0"/>
              </a:rPr>
              <a:t>Cuidados de enfermería</a:t>
            </a:r>
            <a:endParaRPr lang="es-US" sz="3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577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571604" y="357167"/>
            <a:ext cx="7358114" cy="73866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s-ES" sz="2400" b="1" dirty="0">
                <a:solidFill>
                  <a:prstClr val="white"/>
                </a:solidFill>
              </a:rPr>
              <a:t>Dispositivos para la administración de insulinas</a:t>
            </a:r>
          </a:p>
          <a:p>
            <a:pPr>
              <a:defRPr/>
            </a:pPr>
            <a:endParaRPr lang="es-ES" dirty="0">
              <a:solidFill>
                <a:prstClr val="white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928794" y="1357298"/>
            <a:ext cx="1608133" cy="4001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s-ES" sz="2000" b="1" dirty="0">
                <a:solidFill>
                  <a:prstClr val="black"/>
                </a:solidFill>
              </a:rPr>
              <a:t>Jeringuillas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5786446" y="1357298"/>
            <a:ext cx="2274982" cy="36933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s-ES" b="1" dirty="0">
                <a:solidFill>
                  <a:prstClr val="black"/>
                </a:solidFill>
              </a:rPr>
              <a:t>Plumas de insulina</a:t>
            </a:r>
          </a:p>
        </p:txBody>
      </p:sp>
      <p:sp>
        <p:nvSpPr>
          <p:cNvPr id="17415" name="6 CuadroTexto"/>
          <p:cNvSpPr txBox="1">
            <a:spLocks noChangeArrowheads="1"/>
          </p:cNvSpPr>
          <p:nvPr/>
        </p:nvSpPr>
        <p:spPr bwMode="auto">
          <a:xfrm>
            <a:off x="5429250" y="1858963"/>
            <a:ext cx="35004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es-ES">
                <a:solidFill>
                  <a:prstClr val="black"/>
                </a:solidFill>
                <a:latin typeface="Gill Sans MT" pitchFamily="34" charset="0"/>
              </a:rPr>
              <a:t> Tamaño de un bolígrafo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es-ES">
                <a:solidFill>
                  <a:prstClr val="black"/>
                </a:solidFill>
                <a:latin typeface="Gill Sans MT" pitchFamily="34" charset="0"/>
              </a:rPr>
              <a:t> Cartucho de insulina 300 uds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es-ES">
                <a:solidFill>
                  <a:prstClr val="black"/>
                </a:solidFill>
                <a:latin typeface="Gill Sans MT" pitchFamily="34" charset="0"/>
              </a:rPr>
              <a:t> Varias inyecciones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es-ES">
                <a:solidFill>
                  <a:prstClr val="black"/>
                </a:solidFill>
                <a:latin typeface="Gill Sans MT" pitchFamily="34" charset="0"/>
              </a:rPr>
              <a:t> Dosificación más precisa</a:t>
            </a:r>
          </a:p>
        </p:txBody>
      </p:sp>
      <p:sp>
        <p:nvSpPr>
          <p:cNvPr id="17416" name="7 CuadroTexto"/>
          <p:cNvSpPr txBox="1">
            <a:spLocks noChangeArrowheads="1"/>
          </p:cNvSpPr>
          <p:nvPr/>
        </p:nvSpPr>
        <p:spPr bwMode="auto">
          <a:xfrm>
            <a:off x="1500188" y="1857375"/>
            <a:ext cx="29670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es-ES">
                <a:solidFill>
                  <a:prstClr val="black"/>
                </a:solidFill>
                <a:latin typeface="Gill Sans MT" pitchFamily="34" charset="0"/>
              </a:rPr>
              <a:t> Desechables o cristal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es-ES">
                <a:solidFill>
                  <a:prstClr val="black"/>
                </a:solidFill>
                <a:latin typeface="Gill Sans MT" pitchFamily="34" charset="0"/>
              </a:rPr>
              <a:t> Realizar las mezclas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es-ES">
                <a:solidFill>
                  <a:prstClr val="black"/>
                </a:solidFill>
                <a:latin typeface="Gill Sans MT" pitchFamily="34" charset="0"/>
              </a:rPr>
              <a:t> Graduación en unidades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>
                <a:solidFill>
                  <a:prstClr val="black"/>
                </a:solidFill>
                <a:latin typeface="Gill Sans MT" pitchFamily="34" charset="0"/>
              </a:rPr>
              <a:t>     100 uds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357422" y="3286124"/>
            <a:ext cx="5416868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s-ES" b="1" dirty="0">
                <a:solidFill>
                  <a:prstClr val="black"/>
                </a:solidFill>
              </a:rPr>
              <a:t>Resumen de los diferentes tipos de jeringuillas </a:t>
            </a:r>
          </a:p>
        </p:txBody>
      </p:sp>
      <p:graphicFrame>
        <p:nvGraphicFramePr>
          <p:cNvPr id="10" name="9 Tabla"/>
          <p:cNvGraphicFramePr>
            <a:graphicFrameLocks noGrp="1"/>
          </p:cNvGraphicFramePr>
          <p:nvPr/>
        </p:nvGraphicFramePr>
        <p:xfrm>
          <a:off x="1857375" y="3857625"/>
          <a:ext cx="6715125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5"/>
                <a:gridCol w="428625"/>
                <a:gridCol w="428625"/>
                <a:gridCol w="428625"/>
                <a:gridCol w="428625"/>
                <a:gridCol w="500062"/>
                <a:gridCol w="500062"/>
                <a:gridCol w="500062"/>
                <a:gridCol w="500062"/>
                <a:gridCol w="500062"/>
                <a:gridCol w="500062"/>
                <a:gridCol w="1571628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Arial"/>
                          <a:ea typeface="Calibri"/>
                          <a:cs typeface="Times New Roman"/>
                        </a:rPr>
                        <a:t>7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Arial"/>
                          <a:ea typeface="Calibri"/>
                          <a:cs typeface="Times New Roman"/>
                        </a:rPr>
                        <a:t>8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Arial"/>
                          <a:ea typeface="Calibri"/>
                          <a:cs typeface="Times New Roman"/>
                        </a:rPr>
                        <a:t>9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Arial"/>
                          <a:ea typeface="Calibri"/>
                          <a:cs typeface="Times New Roman"/>
                        </a:rPr>
                        <a:t>10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Arial"/>
                          <a:ea typeface="Calibri"/>
                          <a:cs typeface="Times New Roman"/>
                        </a:rPr>
                        <a:t>Tuberculina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es-E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es-E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endParaRPr lang="es-E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  <a:endParaRPr lang="es-E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latin typeface="Arial"/>
                          <a:ea typeface="Calibri"/>
                          <a:cs typeface="Times New Roman"/>
                        </a:rPr>
                        <a:t>8</a:t>
                      </a: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latin typeface="Arial"/>
                          <a:ea typeface="Calibri"/>
                          <a:cs typeface="Times New Roman"/>
                        </a:rPr>
                        <a:t>10</a:t>
                      </a: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latin typeface="Arial"/>
                          <a:ea typeface="Calibri"/>
                          <a:cs typeface="Times New Roman"/>
                        </a:rPr>
                        <a:t>12</a:t>
                      </a: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latin typeface="Arial"/>
                          <a:ea typeface="Calibri"/>
                          <a:cs typeface="Times New Roman"/>
                        </a:rPr>
                        <a:t>14</a:t>
                      </a: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latin typeface="Arial"/>
                          <a:ea typeface="Calibri"/>
                          <a:cs typeface="Times New Roman"/>
                        </a:rPr>
                        <a:t>16</a:t>
                      </a: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latin typeface="Arial"/>
                          <a:ea typeface="Calibri"/>
                          <a:cs typeface="Times New Roman"/>
                        </a:rPr>
                        <a:t>18</a:t>
                      </a: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latin typeface="Arial"/>
                          <a:ea typeface="Calibri"/>
                          <a:cs typeface="Times New Roman"/>
                        </a:rPr>
                        <a:t>20</a:t>
                      </a: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latin typeface="Arial"/>
                          <a:ea typeface="Calibri"/>
                          <a:cs typeface="Times New Roman"/>
                        </a:rPr>
                        <a:t>U20</a:t>
                      </a: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latin typeface="Arial"/>
                          <a:ea typeface="Calibri"/>
                          <a:cs typeface="Times New Roman"/>
                        </a:rPr>
                        <a:t>8</a:t>
                      </a: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Arial"/>
                          <a:ea typeface="Calibri"/>
                          <a:cs typeface="Times New Roman"/>
                        </a:rPr>
                        <a:t>12</a:t>
                      </a:r>
                      <a:endParaRPr lang="es-E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Arial"/>
                          <a:ea typeface="Calibri"/>
                          <a:cs typeface="Times New Roman"/>
                        </a:rPr>
                        <a:t>16</a:t>
                      </a:r>
                      <a:endParaRPr lang="es-E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Arial"/>
                          <a:ea typeface="Calibri"/>
                          <a:cs typeface="Times New Roman"/>
                        </a:rPr>
                        <a:t>20</a:t>
                      </a:r>
                      <a:endParaRPr lang="es-E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Arial"/>
                          <a:ea typeface="Calibri"/>
                          <a:cs typeface="Times New Roman"/>
                        </a:rPr>
                        <a:t>24</a:t>
                      </a:r>
                      <a:endParaRPr lang="es-E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Arial"/>
                          <a:ea typeface="Calibri"/>
                          <a:cs typeface="Times New Roman"/>
                        </a:rPr>
                        <a:t>28</a:t>
                      </a:r>
                      <a:endParaRPr lang="es-E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latin typeface="Arial"/>
                          <a:ea typeface="Calibri"/>
                          <a:cs typeface="Times New Roman"/>
                        </a:rPr>
                        <a:t>32</a:t>
                      </a: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latin typeface="Arial"/>
                          <a:ea typeface="Calibri"/>
                          <a:cs typeface="Times New Roman"/>
                        </a:rPr>
                        <a:t>36</a:t>
                      </a: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latin typeface="Arial"/>
                          <a:ea typeface="Calibri"/>
                          <a:cs typeface="Times New Roman"/>
                        </a:rPr>
                        <a:t>40</a:t>
                      </a: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latin typeface="Arial"/>
                          <a:ea typeface="Calibri"/>
                          <a:cs typeface="Times New Roman"/>
                        </a:rPr>
                        <a:t>U40</a:t>
                      </a: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latin typeface="Arial"/>
                          <a:ea typeface="Calibri"/>
                          <a:cs typeface="Times New Roman"/>
                        </a:rPr>
                        <a:t>8</a:t>
                      </a: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latin typeface="Arial"/>
                          <a:ea typeface="Calibri"/>
                          <a:cs typeface="Times New Roman"/>
                        </a:rPr>
                        <a:t>13</a:t>
                      </a: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latin typeface="Arial"/>
                          <a:ea typeface="Calibri"/>
                          <a:cs typeface="Times New Roman"/>
                        </a:rPr>
                        <a:t>24</a:t>
                      </a: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latin typeface="Arial"/>
                          <a:ea typeface="Calibri"/>
                          <a:cs typeface="Times New Roman"/>
                        </a:rPr>
                        <a:t>32</a:t>
                      </a: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latin typeface="Arial"/>
                          <a:ea typeface="Calibri"/>
                          <a:cs typeface="Times New Roman"/>
                        </a:rPr>
                        <a:t>40</a:t>
                      </a: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latin typeface="Arial"/>
                          <a:ea typeface="Calibri"/>
                          <a:cs typeface="Times New Roman"/>
                        </a:rPr>
                        <a:t>48</a:t>
                      </a: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Arial"/>
                          <a:ea typeface="Calibri"/>
                          <a:cs typeface="Times New Roman"/>
                        </a:rPr>
                        <a:t>56</a:t>
                      </a:r>
                      <a:endParaRPr lang="es-E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Arial"/>
                          <a:ea typeface="Calibri"/>
                          <a:cs typeface="Times New Roman"/>
                        </a:rPr>
                        <a:t>64</a:t>
                      </a:r>
                      <a:endParaRPr lang="es-E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Arial"/>
                          <a:ea typeface="Calibri"/>
                          <a:cs typeface="Times New Roman"/>
                        </a:rPr>
                        <a:t>72</a:t>
                      </a:r>
                      <a:endParaRPr lang="es-E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latin typeface="Arial"/>
                          <a:ea typeface="Calibri"/>
                          <a:cs typeface="Times New Roman"/>
                        </a:rPr>
                        <a:t>80</a:t>
                      </a: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latin typeface="Arial"/>
                          <a:ea typeface="Calibri"/>
                          <a:cs typeface="Times New Roman"/>
                        </a:rPr>
                        <a:t>U80</a:t>
                      </a: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latin typeface="Arial"/>
                          <a:ea typeface="Calibri"/>
                          <a:cs typeface="Times New Roman"/>
                        </a:rPr>
                        <a:t>10</a:t>
                      </a: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latin typeface="Arial"/>
                          <a:ea typeface="Calibri"/>
                          <a:cs typeface="Times New Roman"/>
                        </a:rPr>
                        <a:t>20</a:t>
                      </a: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latin typeface="Arial"/>
                          <a:ea typeface="Calibri"/>
                          <a:cs typeface="Times New Roman"/>
                        </a:rPr>
                        <a:t>30</a:t>
                      </a: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latin typeface="Arial"/>
                          <a:ea typeface="Calibri"/>
                          <a:cs typeface="Times New Roman"/>
                        </a:rPr>
                        <a:t>40</a:t>
                      </a: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latin typeface="Arial"/>
                          <a:ea typeface="Calibri"/>
                          <a:cs typeface="Times New Roman"/>
                        </a:rPr>
                        <a:t>50</a:t>
                      </a: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latin typeface="Arial"/>
                          <a:ea typeface="Calibri"/>
                          <a:cs typeface="Times New Roman"/>
                        </a:rPr>
                        <a:t>60</a:t>
                      </a: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latin typeface="Arial"/>
                          <a:ea typeface="Calibri"/>
                          <a:cs typeface="Times New Roman"/>
                        </a:rPr>
                        <a:t>70</a:t>
                      </a: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latin typeface="Arial"/>
                          <a:ea typeface="Calibri"/>
                          <a:cs typeface="Times New Roman"/>
                        </a:rPr>
                        <a:t>80</a:t>
                      </a: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Arial"/>
                          <a:ea typeface="Calibri"/>
                          <a:cs typeface="Times New Roman"/>
                        </a:rPr>
                        <a:t>90</a:t>
                      </a:r>
                      <a:endParaRPr lang="es-E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Arial"/>
                          <a:ea typeface="Calibri"/>
                          <a:cs typeface="Times New Roman"/>
                        </a:rPr>
                        <a:t>100</a:t>
                      </a:r>
                      <a:endParaRPr lang="es-E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Arial"/>
                          <a:ea typeface="Calibri"/>
                          <a:cs typeface="Times New Roman"/>
                        </a:rPr>
                        <a:t>U100</a:t>
                      </a:r>
                      <a:endParaRPr lang="es-E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</a:tr>
            </a:tbl>
          </a:graphicData>
        </a:graphic>
      </p:graphicFrame>
      <p:sp>
        <p:nvSpPr>
          <p:cNvPr id="17500" name="Rectangle 1"/>
          <p:cNvSpPr>
            <a:spLocks noChangeArrowheads="1"/>
          </p:cNvSpPr>
          <p:nvPr/>
        </p:nvSpPr>
        <p:spPr bwMode="auto">
          <a:xfrm>
            <a:off x="1357313" y="5929313"/>
            <a:ext cx="72151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" sz="1600" b="1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Todas las jeringuillas tanto de (tuberculina, U2O, U40, U80 Y U100) tienen 1cc = 1milil</a:t>
            </a:r>
            <a:r>
              <a:rPr lang="es-ES" sz="1600" b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í</a:t>
            </a:r>
            <a:r>
              <a:rPr lang="es-ES" sz="1600" b="1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tro = 10 décimas</a:t>
            </a:r>
            <a:r>
              <a:rPr lang="es-ES" sz="120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lang="es-ES">
              <a:solidFill>
                <a:prstClr val="black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59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676</Words>
  <Application>Microsoft Office PowerPoint</Application>
  <PresentationFormat>Presentación en pantalla (4:3)</PresentationFormat>
  <Paragraphs>194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7</vt:i4>
      </vt:variant>
      <vt:variant>
        <vt:lpstr>Títulos de diapositiva</vt:lpstr>
      </vt:variant>
      <vt:variant>
        <vt:i4>15</vt:i4>
      </vt:variant>
    </vt:vector>
  </HeadingPairs>
  <TitlesOfParts>
    <vt:vector size="22" baseType="lpstr">
      <vt:lpstr>Tema de Office</vt:lpstr>
      <vt:lpstr>Solsticio</vt:lpstr>
      <vt:lpstr>1_Solsticio</vt:lpstr>
      <vt:lpstr>2_Solsticio</vt:lpstr>
      <vt:lpstr>3_Solsticio</vt:lpstr>
      <vt:lpstr>4_Solsticio</vt:lpstr>
      <vt:lpstr>5_Solsticio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YARI</dc:creator>
  <cp:lastModifiedBy>YARI</cp:lastModifiedBy>
  <cp:revision>25</cp:revision>
  <dcterms:created xsi:type="dcterms:W3CDTF">2025-03-15T20:25:08Z</dcterms:created>
  <dcterms:modified xsi:type="dcterms:W3CDTF">2025-03-16T01:15:24Z</dcterms:modified>
</cp:coreProperties>
</file>