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3" r:id="rId2"/>
  </p:sldMasterIdLst>
  <p:notesMasterIdLst>
    <p:notesMasterId r:id="rId26"/>
  </p:notesMasterIdLst>
  <p:sldIdLst>
    <p:sldId id="344" r:id="rId3"/>
    <p:sldId id="303" r:id="rId4"/>
    <p:sldId id="329" r:id="rId5"/>
    <p:sldId id="331" r:id="rId6"/>
    <p:sldId id="304" r:id="rId7"/>
    <p:sldId id="305" r:id="rId8"/>
    <p:sldId id="333" r:id="rId9"/>
    <p:sldId id="328" r:id="rId10"/>
    <p:sldId id="334" r:id="rId11"/>
    <p:sldId id="306" r:id="rId12"/>
    <p:sldId id="309" r:id="rId13"/>
    <p:sldId id="339" r:id="rId14"/>
    <p:sldId id="312" r:id="rId15"/>
    <p:sldId id="335" r:id="rId16"/>
    <p:sldId id="340" r:id="rId17"/>
    <p:sldId id="316" r:id="rId18"/>
    <p:sldId id="343" r:id="rId19"/>
    <p:sldId id="342" r:id="rId20"/>
    <p:sldId id="318" r:id="rId21"/>
    <p:sldId id="338" r:id="rId22"/>
    <p:sldId id="337" r:id="rId23"/>
    <p:sldId id="345" r:id="rId24"/>
    <p:sldId id="336" r:id="rId25"/>
  </p:sldIdLst>
  <p:sldSz cx="12192000" cy="6858000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8150"/>
    <a:srgbClr val="DCF0EA"/>
    <a:srgbClr val="FFFF66"/>
    <a:srgbClr val="0000CC"/>
    <a:srgbClr val="FF0066"/>
    <a:srgbClr val="FFFFCC"/>
    <a:srgbClr val="CCECFF"/>
    <a:srgbClr val="66C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72" y="2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6.xml"/><Relationship Id="rId1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88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8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ABAD011-EBF0-4C29-9ED5-2014A794D469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73607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C495BE-2A0C-4140-913D-A8503D1FD667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859949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F9F750-8E55-43CF-85B4-B3C9BC5591A5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065723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ADB80D-8CBD-4D84-A680-1494A87F6AB3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1732909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ítulo y texto e imágenes prediseña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imágenes prediseñadas"/>
          <p:cNvSpPr>
            <a:spLocks noGrp="1"/>
          </p:cNvSpPr>
          <p:nvPr>
            <p:ph type="clipArt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endParaRPr lang="es-PE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FC8ADE-3F7E-42C9-98FB-604E28039795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8895515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s-PE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6130C3-AEF8-4945-A089-33420EDFEC79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3279787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ítulo, imágenes prediseñada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imágenes prediseñadas"/>
          <p:cNvSpPr>
            <a:spLocks noGrp="1"/>
          </p:cNvSpPr>
          <p:nvPr>
            <p:ph type="clipArt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endParaRPr lang="es-PE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C6444C-68BF-48A0-A4E6-B3F5F4932D8B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4933516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4F606-BB2C-499F-B2DD-FBE9506C7133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13/05/2025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73CE2-3DB6-4A21-87B5-B85BDCAC15C1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8013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591EB-7911-4F22-9E9E-6866F57A21F3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13/05/2025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92EDF-7E1E-427F-898E-681AC79A48E0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33946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203BF-48E4-40FB-BFA6-AC8703B71359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13/05/2025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18272-8053-4CF2-8D27-E10C69E9E30A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3903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5FC55-230E-452F-8C7E-06AAB882CB81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13/05/2025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A1D36-5013-425B-88EC-4A47FFFCF731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6274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D824C-5815-4BA4-98C9-DE3C24621257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13/05/2025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938BD-F68E-4F50-9B47-594E7AF2596D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223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550347-430A-487D-B102-E852CDD3DD35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7920696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5F770-69C7-4B8C-B6BA-E146A1DB9B93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13/05/2025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2DDB2-DF85-4053-BA60-27AFB3B01B33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5539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B870D-6D5F-4671-9A36-2AB744C56DAC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13/05/2025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C7810-7A44-4F61-9D98-1A56C54FDA3F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3041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E343D-2F21-412E-92C5-DBE6A161D25A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13/05/2025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68157-5705-45B5-B53C-C700F58F50ED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9228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A937E-406E-404C-ACA9-AD6D7203E66F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13/05/2025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0E902-67C0-49B0-99C0-EDA6D17FBA2D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8202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911BC-7DAE-404E-8FEC-F0D5CA98C1FF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13/05/2025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3CC11-7C39-40CB-81C9-CCA4A31C8B0E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1927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4577A-4623-4A09-BBA8-54C48FF8B7F2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13/05/2025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5406F-805C-479B-875C-27F5900363B5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5986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DE43F8-DCB7-4A75-A430-C6B9A1574D6A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688720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C178EB-BC27-41C9-A1A0-25D4FA8190D6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8493430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17A7AE-2CA5-46B1-9410-801DF815ADD4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856284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B48CA0-9DD1-4B4F-BE36-6CA3B1B939D7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135274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26CCBA-D201-4E4B-94C5-6EFFE1F62E76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97012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927D69-4C31-466F-9D24-2FE85F2701DE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656459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PE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CBD9BF-5E12-4BA6-991C-A1B4F40345FD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774806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F0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CEBFE65-2DAF-4F98-85A0-BEC8487F31B4}" type="slidenum">
              <a:rPr lang="es-ES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F0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Marcador de título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23555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BC458E2-4104-4CC2-82FA-3C661010E469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13/05/2025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063317-8B16-4907-B1FC-C749F525FD97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452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0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927648" y="45571"/>
            <a:ext cx="8856984" cy="3008401"/>
          </a:xfrm>
          <a:noFill/>
          <a:ln>
            <a:noFill/>
          </a:ln>
        </p:spPr>
        <p:txBody>
          <a:bodyPr/>
          <a:lstStyle/>
          <a:p>
            <a:r>
              <a:rPr lang="es-ES" b="1" dirty="0" smtClean="0">
                <a:latin typeface="Arial" charset="0"/>
              </a:rPr>
              <a:t/>
            </a:r>
            <a:br>
              <a:rPr lang="es-ES" b="1" dirty="0" smtClean="0">
                <a:latin typeface="Arial" charset="0"/>
              </a:rPr>
            </a:br>
            <a:r>
              <a:rPr lang="es-ES" sz="3600" b="1" dirty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Tema II. </a:t>
            </a:r>
            <a:r>
              <a:rPr lang="es-ES" sz="3600" b="1" dirty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Método Estadístico.</a:t>
            </a:r>
            <a:br>
              <a:rPr lang="es-ES" sz="3600" b="1" dirty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</a:br>
            <a:r>
              <a:rPr lang="es-ES" sz="3600" b="1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/>
            </a:r>
            <a:br>
              <a:rPr lang="es-ES" sz="3600" b="1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</a:br>
            <a:r>
              <a:rPr lang="es-ES" sz="4000" b="1" dirty="0" smtClean="0">
                <a:solidFill>
                  <a:srgbClr val="0070C0"/>
                </a:solidFill>
              </a:rPr>
              <a:t>Asunto</a:t>
            </a:r>
            <a:r>
              <a:rPr lang="es-ES" sz="4000" b="1" dirty="0">
                <a:solidFill>
                  <a:srgbClr val="0070C0"/>
                </a:solidFill>
              </a:rPr>
              <a:t>: </a:t>
            </a:r>
            <a:r>
              <a:rPr lang="es-ES_tradnl" sz="4000" b="1" dirty="0">
                <a:solidFill>
                  <a:srgbClr val="0070C0"/>
                </a:solidFill>
              </a:rPr>
              <a:t>Estadísticas </a:t>
            </a:r>
            <a:r>
              <a:rPr lang="es-ES_tradnl" sz="4000" b="1" dirty="0">
                <a:solidFill>
                  <a:srgbClr val="0070C0"/>
                </a:solidFill>
              </a:rPr>
              <a:t>de Morbilidad, Recursos y Servicios. </a:t>
            </a:r>
            <a:r>
              <a:rPr lang="es-ES" sz="4000" b="1" dirty="0">
                <a:solidFill>
                  <a:srgbClr val="0070C0"/>
                </a:solidFill>
              </a:rPr>
              <a:t/>
            </a:r>
            <a:br>
              <a:rPr lang="es-ES" sz="4000" b="1" dirty="0">
                <a:solidFill>
                  <a:srgbClr val="0070C0"/>
                </a:solidFill>
              </a:rPr>
            </a:br>
            <a:endParaRPr lang="es-ES" sz="36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336" y="45571"/>
            <a:ext cx="2552005" cy="1944216"/>
          </a:xfrm>
          <a:prstGeom prst="rect">
            <a:avLst/>
          </a:prstGeom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79376" y="3429000"/>
            <a:ext cx="11521280" cy="3168352"/>
          </a:xfrm>
          <a:prstGeom prst="rect">
            <a:avLst/>
          </a:prstGeom>
          <a:noFill/>
          <a:ln w="50800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 algn="just">
              <a:lnSpc>
                <a:spcPct val="90000"/>
              </a:lnSpc>
            </a:pPr>
            <a:r>
              <a:rPr lang="es-ES_tradnl" sz="24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Sumario</a:t>
            </a:r>
            <a:r>
              <a:rPr lang="es-ES_tradnl" sz="24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</a:p>
          <a:p>
            <a:pPr marL="609600" indent="-609600" algn="just">
              <a:buFont typeface="+mj-lt"/>
              <a:buAutoNum type="arabicParenR"/>
            </a:pPr>
            <a:r>
              <a:rPr lang="es-ES_tradnl" sz="24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Estadísticas de morbilidad.  Concepto y utilidad.</a:t>
            </a:r>
          </a:p>
          <a:p>
            <a:pPr marL="609600" indent="-609600" algn="just">
              <a:buFont typeface="+mj-lt"/>
              <a:buAutoNum type="arabicParenR"/>
            </a:pPr>
            <a:r>
              <a:rPr lang="es-ES_tradnl" sz="24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Fuentes de información de la morbilidad.</a:t>
            </a:r>
          </a:p>
          <a:p>
            <a:pPr marL="609600" indent="-609600" algn="just">
              <a:buFont typeface="+mj-lt"/>
              <a:buAutoNum type="arabicParenR"/>
            </a:pPr>
            <a:r>
              <a:rPr lang="es-ES_tradnl" sz="24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Medición de la morbilidad. </a:t>
            </a:r>
          </a:p>
          <a:p>
            <a:pPr marL="609600" indent="-609600" algn="just">
              <a:buFont typeface="+mj-lt"/>
              <a:buAutoNum type="arabicParenR"/>
            </a:pPr>
            <a:r>
              <a:rPr lang="es-ES_tradnl" sz="24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Sistemas de Información Estadísticos de Morbilidad en Cuba.</a:t>
            </a:r>
          </a:p>
          <a:p>
            <a:pPr marL="609600" indent="-609600" algn="just">
              <a:buFont typeface="+mj-lt"/>
              <a:buAutoNum type="arabicParenR"/>
            </a:pPr>
            <a:r>
              <a:rPr lang="es-ES_tradnl" sz="24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Estadísticas de recursos y servicios.  Utilidad.</a:t>
            </a:r>
          </a:p>
          <a:p>
            <a:pPr marL="609600" indent="-609600" algn="just">
              <a:buFont typeface="+mj-lt"/>
              <a:buAutoNum type="arabicParenR"/>
            </a:pPr>
            <a:r>
              <a:rPr lang="es-ES_tradnl" sz="24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Medición de los recursos y servicios.</a:t>
            </a:r>
            <a:endParaRPr lang="es-ES_tradnl" sz="2400" b="1" dirty="0" smtClean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29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427289" y="260350"/>
            <a:ext cx="7845425" cy="1143000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s-ES_tradnl" sz="3600">
                <a:solidFill>
                  <a:schemeClr val="tx1"/>
                </a:solidFill>
              </a:rPr>
              <a:t>Incidencia de algunas enfermedades de declaración obligatoria, 2013-2014</a:t>
            </a:r>
            <a:endParaRPr lang="es-ES" sz="3600">
              <a:solidFill>
                <a:schemeClr val="tx1"/>
              </a:solidFill>
            </a:endParaRPr>
          </a:p>
        </p:txBody>
      </p:sp>
      <p:graphicFrame>
        <p:nvGraphicFramePr>
          <p:cNvPr id="58475" name="Group 107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461107623"/>
              </p:ext>
            </p:extLst>
          </p:nvPr>
        </p:nvGraphicFramePr>
        <p:xfrm>
          <a:off x="911424" y="1844675"/>
          <a:ext cx="10801199" cy="4048126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5727597"/>
                <a:gridCol w="2911985"/>
                <a:gridCol w="2161617"/>
              </a:tblGrid>
              <a:tr h="1030327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   Enfermedades </a:t>
                      </a:r>
                      <a:endParaRPr kumimoji="0" lang="es-E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Años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(por 100 000 hab)</a:t>
                      </a: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  <a:tr h="518206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2013</a:t>
                      </a:r>
                      <a:endParaRPr kumimoji="0" lang="es-E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2014</a:t>
                      </a:r>
                      <a:endParaRPr kumimoji="0" lang="es-E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</a:tr>
              <a:tr h="5182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Varicela.</a:t>
                      </a:r>
                      <a:endParaRPr kumimoji="0" lang="es-E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16 141</a:t>
                      </a:r>
                      <a:endParaRPr kumimoji="0" lang="es-E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12 700</a:t>
                      </a:r>
                      <a:endParaRPr kumimoji="0" lang="es-E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</a:tr>
              <a:tr h="5182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Hepatitis Aguda </a:t>
                      </a: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471</a:t>
                      </a:r>
                      <a:endParaRPr kumimoji="0" lang="es-E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396</a:t>
                      </a:r>
                      <a:endParaRPr kumimoji="0" lang="es-E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</a:tr>
              <a:tr h="5182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Tuberculosis.</a:t>
                      </a: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712</a:t>
                      </a:r>
                      <a:endParaRPr kumimoji="0" lang="es-E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683</a:t>
                      </a:r>
                      <a:endParaRPr kumimoji="0" lang="es-E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</a:tr>
              <a:tr h="944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Meningitis meningocócica</a:t>
                      </a: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6</a:t>
                      </a:r>
                      <a:endParaRPr kumimoji="0" lang="es-E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11</a:t>
                      </a:r>
                      <a:endParaRPr kumimoji="0" lang="es-E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"/>
          <p:cNvSpPr txBox="1">
            <a:spLocks noChangeArrowheads="1"/>
          </p:cNvSpPr>
          <p:nvPr/>
        </p:nvSpPr>
        <p:spPr bwMode="auto">
          <a:xfrm>
            <a:off x="1919536" y="1700213"/>
            <a:ext cx="8352928" cy="1816100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s-ES_tradnl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la información numérica cuantificable acerca de los recursos con que cuenta el Sistema Nacional de Salud para cumplir sus propósitos y elevar el estado de salud de la población.</a:t>
            </a:r>
            <a:endParaRPr lang="es-E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39" name="Text Box 7"/>
          <p:cNvSpPr txBox="1">
            <a:spLocks noChangeArrowheads="1"/>
          </p:cNvSpPr>
          <p:nvPr/>
        </p:nvSpPr>
        <p:spPr bwMode="auto">
          <a:xfrm>
            <a:off x="1919536" y="3969435"/>
            <a:ext cx="8352928" cy="1384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s-ES_tradnl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recursos pueden ser</a:t>
            </a:r>
            <a:r>
              <a:rPr lang="es-ES_tradnl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Humanos, medios de producción, bienes producidos, equipos, unidades de salud, locales de consulta, etc.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2566852" y="600761"/>
            <a:ext cx="6985273" cy="64633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>
            <a:defPPr>
              <a:defRPr lang="es-ES"/>
            </a:defPPr>
            <a:lvl1pPr algn="ctr">
              <a:defRPr sz="3600">
                <a:latin typeface="Arial" panose="020B0604020202020204" pitchFamily="34" charset="0"/>
              </a:defRPr>
            </a:lvl1pPr>
          </a:lstStyle>
          <a:p>
            <a:r>
              <a:rPr lang="es-ES" dirty="0"/>
              <a:t>ESTADÍSTICA DE RECURSOS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536" y="115889"/>
            <a:ext cx="8280920" cy="782637"/>
          </a:xfrm>
          <a:solidFill>
            <a:schemeClr val="accent1">
              <a:lumMod val="50000"/>
            </a:schemeClr>
          </a:solidFill>
        </p:spPr>
        <p:txBody>
          <a:bodyPr/>
          <a:lstStyle/>
          <a:p>
            <a:pPr algn="l" eaLnBrk="1" hangingPunct="1"/>
            <a:r>
              <a:rPr lang="es-ES_tradnl" sz="4000" b="1" dirty="0">
                <a:solidFill>
                  <a:schemeClr val="accent1"/>
                </a:solidFill>
              </a:rPr>
              <a:t> </a:t>
            </a:r>
            <a:r>
              <a:rPr lang="es-ES_tradnl" sz="28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indicadores de recursos se agrupan en: </a:t>
            </a:r>
            <a:endParaRPr lang="es-ES" sz="28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338916"/>
              </p:ext>
            </p:extLst>
          </p:nvPr>
        </p:nvGraphicFramePr>
        <p:xfrm>
          <a:off x="911424" y="1052513"/>
          <a:ext cx="10657185" cy="55165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52395"/>
                <a:gridCol w="3552395"/>
                <a:gridCol w="3552395"/>
              </a:tblGrid>
              <a:tr h="457166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Arial" pitchFamily="34" charset="0"/>
                          <a:cs typeface="Arial" pitchFamily="34" charset="0"/>
                        </a:rPr>
                        <a:t>Indicadores</a:t>
                      </a:r>
                      <a:endParaRPr lang="es-E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9" marR="91449" marT="45713" marB="45713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Arial" pitchFamily="34" charset="0"/>
                          <a:cs typeface="Arial" pitchFamily="34" charset="0"/>
                        </a:rPr>
                        <a:t>PROPOSITO</a:t>
                      </a:r>
                      <a:endParaRPr lang="es-E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9" marR="91449" marT="45713" marB="45713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aseline="0" dirty="0" smtClean="0">
                          <a:latin typeface="Arial" pitchFamily="34" charset="0"/>
                          <a:cs typeface="Arial" pitchFamily="34" charset="0"/>
                        </a:rPr>
                        <a:t> EJEMPLOS</a:t>
                      </a:r>
                      <a:endParaRPr lang="es-E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9" marR="91449" marT="45713" marB="45713"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1615346">
                <a:tc>
                  <a:txBody>
                    <a:bodyPr/>
                    <a:lstStyle/>
                    <a:p>
                      <a:r>
                        <a:rPr lang="es-ES_tradnl" sz="2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Indicadores que miden los  recursos existentes</a:t>
                      </a:r>
                      <a:r>
                        <a:rPr lang="es-ES_tradnl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s-E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9" marR="91449" marT="45713" marB="45713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Expresar el volumen de los recursos existentes.</a:t>
                      </a:r>
                    </a:p>
                    <a:p>
                      <a:endParaRPr lang="es-E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9" marR="91449" marT="45713" marB="45713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Número de médicos, número de estomatólogos, número de médicos por habitantes. </a:t>
                      </a:r>
                      <a:endParaRPr lang="es-E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9" marR="91449" marT="45713" marB="45713"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34440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2000" b="1" u="non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Indicadores que miden el aprovechamiento de los recursos</a:t>
                      </a:r>
                      <a:r>
                        <a:rPr lang="es-ES_tradnl" sz="2000" u="non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s-ES" sz="2000" u="none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s-ES" sz="2400" u="non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9" marR="91449" marT="45713" marB="45713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2000" dirty="0" smtClean="0">
                          <a:solidFill>
                            <a:schemeClr val="tx1"/>
                          </a:solidFill>
                          <a:latin typeface="Arial" charset="0"/>
                        </a:rPr>
                        <a:t>Expresar el uso que se hace de los recursos existentes</a:t>
                      </a:r>
                      <a:endParaRPr lang="es-E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9" marR="91449" marT="45713" marB="45713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2000" dirty="0" smtClean="0">
                          <a:solidFill>
                            <a:schemeClr val="tx1"/>
                          </a:solidFill>
                          <a:latin typeface="Arial" charset="0"/>
                        </a:rPr>
                        <a:t>Consultas por médicos (mide la productividad médica) Aprovechamiento de los salones de operaciones (</a:t>
                      </a:r>
                      <a:r>
                        <a:rPr lang="es-ES" sz="2000" dirty="0" smtClean="0">
                          <a:solidFill>
                            <a:schemeClr val="tx1"/>
                          </a:solidFill>
                          <a:latin typeface="Arial" charset="0"/>
                        </a:rPr>
                        <a:t>total de horas que estuvo ocupado el salón entre el total de horas planificadas)</a:t>
                      </a:r>
                      <a:endParaRPr lang="es-E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9" marR="91449" marT="45713" marB="45713"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1828800" y="304800"/>
            <a:ext cx="396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sz="3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Médicos por habitantes  </a:t>
            </a:r>
            <a:r>
              <a:rPr lang="es-ES_tradnl" sz="3200" dirty="0">
                <a:solidFill>
                  <a:schemeClr val="bg2"/>
                </a:solidFill>
              </a:rPr>
              <a:t>= </a:t>
            </a:r>
            <a:endParaRPr lang="es-ES" sz="3200" dirty="0">
              <a:solidFill>
                <a:schemeClr val="bg2"/>
              </a:solidFill>
            </a:endParaRPr>
          </a:p>
        </p:txBody>
      </p:sp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4654551" y="404813"/>
          <a:ext cx="3744913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9" name="Ecuación" r:id="rId3" imgW="1320227" imgH="418918" progId="Equation.3">
                  <p:embed/>
                </p:oleObj>
              </mc:Choice>
              <mc:Fallback>
                <p:oleObj name="Ecuación" r:id="rId3" imgW="1320227" imgH="418918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4551" y="404813"/>
                        <a:ext cx="3744913" cy="129540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919289" y="1989138"/>
            <a:ext cx="275113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sz="3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Camas por    habitantes  </a:t>
            </a:r>
            <a:r>
              <a:rPr lang="es-ES_tradnl" sz="3200" dirty="0">
                <a:solidFill>
                  <a:schemeClr val="bg2"/>
                </a:solidFill>
              </a:rPr>
              <a:t>=</a:t>
            </a:r>
            <a:endParaRPr lang="es-ES" sz="3200" dirty="0">
              <a:solidFill>
                <a:schemeClr val="bg2"/>
              </a:solidFill>
            </a:endParaRPr>
          </a:p>
        </p:txBody>
      </p:sp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4800600" y="2133600"/>
          <a:ext cx="3594100" cy="1290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0" name="Ecuación" r:id="rId5" imgW="1180588" imgH="418918" progId="Equation.3">
                  <p:embed/>
                </p:oleObj>
              </mc:Choice>
              <mc:Fallback>
                <p:oleObj name="Ecuación" r:id="rId5" imgW="1180588" imgH="418918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133600"/>
                        <a:ext cx="3594100" cy="1290638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0" name="Rectangle 7"/>
          <p:cNvSpPr>
            <a:spLocks noChangeArrowheads="1"/>
          </p:cNvSpPr>
          <p:nvPr/>
        </p:nvSpPr>
        <p:spPr bwMode="auto">
          <a:xfrm>
            <a:off x="479376" y="4170567"/>
            <a:ext cx="11233248" cy="2246769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s-ES" sz="2800" dirty="0">
                <a:solidFill>
                  <a:schemeClr val="bg1"/>
                </a:solidFill>
                <a:latin typeface="Arial" panose="020B0604020202020204" pitchFamily="34" charset="0"/>
              </a:rPr>
              <a:t>Número de médicos, </a:t>
            </a:r>
            <a:r>
              <a:rPr lang="es-ES" sz="2800" b="1" dirty="0">
                <a:solidFill>
                  <a:schemeClr val="bg1"/>
                </a:solidFill>
                <a:latin typeface="Arial" panose="020B0604020202020204" pitchFamily="34" charset="0"/>
              </a:rPr>
              <a:t>(6 120)</a:t>
            </a:r>
            <a:endParaRPr lang="es-ES" sz="28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pt-PT" sz="2800" dirty="0">
                <a:solidFill>
                  <a:schemeClr val="bg1"/>
                </a:solidFill>
                <a:latin typeface="Arial" panose="020B0604020202020204" pitchFamily="34" charset="0"/>
              </a:rPr>
              <a:t>Tasa de médicos por habitantes. </a:t>
            </a:r>
            <a:r>
              <a:rPr lang="pt-PT" sz="2800" b="1" dirty="0">
                <a:solidFill>
                  <a:schemeClr val="bg1"/>
                </a:solidFill>
                <a:latin typeface="Arial" panose="020B0604020202020204" pitchFamily="34" charset="0"/>
              </a:rPr>
              <a:t>(78.1  x 10 000 habitantes)</a:t>
            </a:r>
          </a:p>
          <a:p>
            <a:pPr eaLnBrk="1" hangingPunct="1"/>
            <a:r>
              <a:rPr lang="pt-PT" sz="2800" b="1" dirty="0">
                <a:solidFill>
                  <a:schemeClr val="bg1"/>
                </a:solidFill>
                <a:latin typeface="Arial" panose="020B0604020202020204" pitchFamily="34" charset="0"/>
              </a:rPr>
              <a:t>Interpretación: </a:t>
            </a:r>
          </a:p>
          <a:p>
            <a:pPr algn="ctr" eaLnBrk="1" hangingPunct="1"/>
            <a:r>
              <a:rPr lang="es-ES" sz="2800" b="1" dirty="0">
                <a:solidFill>
                  <a:schemeClr val="bg1"/>
                </a:solidFill>
                <a:latin typeface="Arial" panose="020B0604020202020204" pitchFamily="34" charset="0"/>
              </a:rPr>
              <a:t>En Villa Clara en el 2014 hubo 78.1 médicos por cada 10 000 habitantes </a:t>
            </a:r>
            <a:endParaRPr lang="pt-PT" sz="2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6391" name="1 CuadroTexto"/>
          <p:cNvSpPr txBox="1">
            <a:spLocks noChangeArrowheads="1"/>
          </p:cNvSpPr>
          <p:nvPr/>
        </p:nvSpPr>
        <p:spPr bwMode="auto">
          <a:xfrm>
            <a:off x="9001125" y="1052513"/>
            <a:ext cx="14414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s-ES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Volumen de los recursos</a:t>
            </a:r>
          </a:p>
        </p:txBody>
      </p:sp>
      <p:sp>
        <p:nvSpPr>
          <p:cNvPr id="3" name="2 Cerrar llave"/>
          <p:cNvSpPr/>
          <p:nvPr/>
        </p:nvSpPr>
        <p:spPr>
          <a:xfrm>
            <a:off x="8759825" y="620713"/>
            <a:ext cx="241300" cy="2520950"/>
          </a:xfrm>
          <a:prstGeom prst="rightBrace">
            <a:avLst/>
          </a:prstGeom>
          <a:ln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1919288" y="404813"/>
            <a:ext cx="8382000" cy="83026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defRPr/>
            </a:pPr>
            <a:r>
              <a:rPr lang="es-ES_tradnl" dirty="0">
                <a:latin typeface="Arial" charset="0"/>
              </a:rPr>
              <a:t>El volumen de los recursos existentes puede relacionarse con la población beneficiada y  con los servicios prestados</a:t>
            </a:r>
            <a:endParaRPr lang="es-ES" dirty="0">
              <a:latin typeface="Arial" charset="0"/>
            </a:endParaRPr>
          </a:p>
        </p:txBody>
      </p:sp>
      <p:sp>
        <p:nvSpPr>
          <p:cNvPr id="17411" name="Rectangle 5"/>
          <p:cNvSpPr>
            <a:spLocks noChangeArrowheads="1"/>
          </p:cNvSpPr>
          <p:nvPr/>
        </p:nvSpPr>
        <p:spPr bwMode="auto">
          <a:xfrm>
            <a:off x="1919288" y="1700214"/>
            <a:ext cx="8437562" cy="15906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s-ES" dirty="0" err="1">
                <a:solidFill>
                  <a:schemeClr val="bg1"/>
                </a:solidFill>
                <a:latin typeface="Arial" panose="020B0604020202020204" pitchFamily="34" charset="0"/>
              </a:rPr>
              <a:t>Ej</a:t>
            </a: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</a:rPr>
              <a:t>: </a:t>
            </a:r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</a:rPr>
              <a:t>camas por habitantes</a:t>
            </a: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</a:rPr>
              <a:t>. </a:t>
            </a:r>
          </a:p>
          <a:p>
            <a:pPr algn="ctr" eaLnBrk="1" hangingPunct="1"/>
            <a:r>
              <a:rPr lang="es-ES" b="1" i="1" dirty="0">
                <a:solidFill>
                  <a:schemeClr val="bg1"/>
                </a:solidFill>
                <a:latin typeface="Arial" panose="020B0604020202020204" pitchFamily="34" charset="0"/>
              </a:rPr>
              <a:t>En Villa Clara en el año 2014 hubo 5.2 camas por cada 1000 habitantes </a:t>
            </a:r>
          </a:p>
          <a:p>
            <a:pPr algn="ctr" eaLnBrk="1" hangingPunct="1"/>
            <a:endParaRPr lang="es-ES" b="1" i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7412" name="Text Box 6"/>
          <p:cNvSpPr txBox="1">
            <a:spLocks noChangeArrowheads="1"/>
          </p:cNvSpPr>
          <p:nvPr/>
        </p:nvSpPr>
        <p:spPr bwMode="auto">
          <a:xfrm>
            <a:off x="1919289" y="4652964"/>
            <a:ext cx="8497887" cy="15906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s-ES" b="1">
                <a:solidFill>
                  <a:schemeClr val="bg1"/>
                </a:solidFill>
                <a:latin typeface="Arial" panose="020B0604020202020204" pitchFamily="34" charset="0"/>
              </a:rPr>
              <a:t>Ej enfermeros por médicos.  (6 478/6 120*100)</a:t>
            </a:r>
            <a:endParaRPr lang="es-ES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es-ES" b="1" i="1">
                <a:solidFill>
                  <a:schemeClr val="bg1"/>
                </a:solidFill>
                <a:latin typeface="Arial" panose="020B0604020202020204" pitchFamily="34" charset="0"/>
              </a:rPr>
              <a:t>En Villa Clara en el año 2014 hubo 105 enfermeros por cada 100 médicos.</a:t>
            </a:r>
          </a:p>
          <a:p>
            <a:pPr eaLnBrk="1" hangingPunct="1"/>
            <a:endParaRPr lang="es-ES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7413" name="Text Box 7"/>
          <p:cNvSpPr txBox="1">
            <a:spLocks noChangeArrowheads="1"/>
          </p:cNvSpPr>
          <p:nvPr/>
        </p:nvSpPr>
        <p:spPr bwMode="auto">
          <a:xfrm>
            <a:off x="1919288" y="3573463"/>
            <a:ext cx="8382000" cy="83026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s-ES_tradnl" dirty="0">
                <a:latin typeface="Arial" charset="0"/>
              </a:rPr>
              <a:t>o relacionar recursos entre si (enfermeras por médicos , estomatólogos por habitantes.</a:t>
            </a:r>
            <a:endParaRPr lang="es-ES" dirty="0"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279651" y="1377951"/>
            <a:ext cx="268287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sz="3200" dirty="0">
                <a:solidFill>
                  <a:schemeClr val="bg2"/>
                </a:solidFill>
              </a:rPr>
              <a:t>Consultas por Médicos        = </a:t>
            </a:r>
            <a:endParaRPr lang="es-ES" sz="3200" dirty="0">
              <a:solidFill>
                <a:schemeClr val="bg2"/>
              </a:solidFill>
            </a:endParaRPr>
          </a:p>
        </p:txBody>
      </p:sp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4962525" y="1554164"/>
          <a:ext cx="3848100" cy="1150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7" name="Ecuación" r:id="rId3" imgW="1384300" imgH="393700" progId="Equation.3">
                  <p:embed/>
                </p:oleObj>
              </mc:Choice>
              <mc:Fallback>
                <p:oleObj name="Ecuación" r:id="rId3" imgW="1384300" imgH="3937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2525" y="1554164"/>
                        <a:ext cx="3848100" cy="1150937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6" name="Rectangle 7"/>
          <p:cNvSpPr>
            <a:spLocks noChangeArrowheads="1"/>
          </p:cNvSpPr>
          <p:nvPr/>
        </p:nvSpPr>
        <p:spPr bwMode="auto">
          <a:xfrm>
            <a:off x="407368" y="3645024"/>
            <a:ext cx="11161239" cy="2677656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200" indent="-457200" algn="just" eaLnBrk="1" hangingPunct="1">
              <a:buFont typeface="Arial" panose="020B0604020202020204" pitchFamily="34" charset="0"/>
              <a:buChar char="•"/>
            </a:pPr>
            <a:r>
              <a:rPr lang="es-ES" sz="2800" dirty="0">
                <a:solidFill>
                  <a:schemeClr val="bg1"/>
                </a:solidFill>
                <a:latin typeface="Arial" panose="020B0604020202020204" pitchFamily="34" charset="0"/>
              </a:rPr>
              <a:t>Número de médicos </a:t>
            </a:r>
            <a:r>
              <a:rPr lang="es-ES" sz="2800" b="1" dirty="0">
                <a:solidFill>
                  <a:schemeClr val="bg1"/>
                </a:solidFill>
                <a:latin typeface="Arial" panose="020B0604020202020204" pitchFamily="34" charset="0"/>
              </a:rPr>
              <a:t>(6 120)</a:t>
            </a:r>
          </a:p>
          <a:p>
            <a:pPr marL="457200" indent="-457200" algn="just" eaLnBrk="1" hangingPunct="1">
              <a:buFont typeface="Arial" panose="020B0604020202020204" pitchFamily="34" charset="0"/>
              <a:buChar char="•"/>
            </a:pPr>
            <a:r>
              <a:rPr lang="es-ES" sz="2800" dirty="0">
                <a:solidFill>
                  <a:schemeClr val="bg1"/>
                </a:solidFill>
                <a:latin typeface="Arial" panose="020B0604020202020204" pitchFamily="34" charset="0"/>
              </a:rPr>
              <a:t>Número de consultas </a:t>
            </a:r>
            <a:r>
              <a:rPr lang="es-ES" sz="2800" b="1" dirty="0">
                <a:solidFill>
                  <a:schemeClr val="bg1"/>
                </a:solidFill>
                <a:latin typeface="Arial" panose="020B0604020202020204" pitchFamily="34" charset="0"/>
              </a:rPr>
              <a:t>(6 559 789</a:t>
            </a:r>
            <a:r>
              <a:rPr lang="es-ES" sz="2800" dirty="0">
                <a:solidFill>
                  <a:schemeClr val="bg1"/>
                </a:solidFill>
                <a:latin typeface="Arial" panose="020B0604020202020204" pitchFamily="34" charset="0"/>
              </a:rPr>
              <a:t>)</a:t>
            </a:r>
          </a:p>
          <a:p>
            <a:pPr algn="just" eaLnBrk="1" hangingPunct="1"/>
            <a:r>
              <a:rPr lang="pt-PT" sz="2800" dirty="0">
                <a:solidFill>
                  <a:schemeClr val="bg1"/>
                </a:solidFill>
                <a:latin typeface="Arial" panose="020B0604020202020204" pitchFamily="34" charset="0"/>
              </a:rPr>
              <a:t>Número de consultas por médicos </a:t>
            </a:r>
            <a:r>
              <a:rPr lang="pt-PT" sz="2800" b="1" dirty="0">
                <a:solidFill>
                  <a:schemeClr val="bg1"/>
                </a:solidFill>
                <a:latin typeface="Arial" panose="020B0604020202020204" pitchFamily="34" charset="0"/>
              </a:rPr>
              <a:t>(1071.8  x médicos)</a:t>
            </a:r>
          </a:p>
          <a:p>
            <a:pPr algn="just" eaLnBrk="1" hangingPunct="1"/>
            <a:r>
              <a:rPr lang="pt-PT" sz="2800" b="1" dirty="0">
                <a:solidFill>
                  <a:schemeClr val="bg1"/>
                </a:solidFill>
                <a:latin typeface="Arial" panose="020B0604020202020204" pitchFamily="34" charset="0"/>
              </a:rPr>
              <a:t>Interpretación: </a:t>
            </a:r>
          </a:p>
          <a:p>
            <a:pPr algn="just" eaLnBrk="1" hangingPunct="1"/>
            <a:r>
              <a:rPr lang="es-ES" sz="2800" b="1" dirty="0">
                <a:solidFill>
                  <a:schemeClr val="bg1"/>
                </a:solidFill>
                <a:latin typeface="Arial" panose="020B0604020202020204" pitchFamily="34" charset="0"/>
              </a:rPr>
              <a:t>En Villa Clara en el 2014 hubo aproximadamente 1072 consultas por médicos. </a:t>
            </a:r>
            <a:endParaRPr lang="pt-PT" sz="2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8437" name="1 CuadroTexto"/>
          <p:cNvSpPr txBox="1">
            <a:spLocks noChangeArrowheads="1"/>
          </p:cNvSpPr>
          <p:nvPr/>
        </p:nvSpPr>
        <p:spPr bwMode="auto">
          <a:xfrm>
            <a:off x="2855640" y="187203"/>
            <a:ext cx="6697290" cy="52322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Aprovechamiento  de los recursos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919536" y="2349501"/>
            <a:ext cx="8424936" cy="2231628"/>
          </a:xfrm>
          <a:ln w="38100">
            <a:solidFill>
              <a:srgbClr val="C00000"/>
            </a:solidFill>
          </a:ln>
        </p:spPr>
        <p:txBody>
          <a:bodyPr/>
          <a:lstStyle/>
          <a:p>
            <a:pPr marL="0" indent="0" algn="just" eaLnBrk="1" hangingPunct="1">
              <a:buNone/>
            </a:pPr>
            <a:r>
              <a:rPr lang="es-ES_tradnl" dirty="0" smtClean="0">
                <a:solidFill>
                  <a:schemeClr val="bg1"/>
                </a:solidFill>
                <a:latin typeface="Arial" panose="020B0604020202020204" pitchFamily="34" charset="0"/>
              </a:rPr>
              <a:t>Se refieren a la información numérica acerca de los servicios que ofrece el Sistema Nacional de Salud a la población con el fin de elevar su estado de salud.</a:t>
            </a:r>
            <a:endParaRPr lang="es-ES" dirty="0" smtClean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2783633" y="912486"/>
            <a:ext cx="6516489" cy="64633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3600" dirty="0">
                <a:latin typeface="Arial" panose="020B0604020202020204" pitchFamily="34" charset="0"/>
              </a:rPr>
              <a:t>MEDIDAS</a:t>
            </a:r>
            <a:r>
              <a:rPr lang="es-ES" sz="2800" dirty="0">
                <a:solidFill>
                  <a:srgbClr val="FFC000"/>
                </a:solidFill>
              </a:rPr>
              <a:t> </a:t>
            </a:r>
            <a:r>
              <a:rPr lang="es-ES" sz="3600" dirty="0">
                <a:latin typeface="Arial" panose="020B0604020202020204" pitchFamily="34" charset="0"/>
              </a:rPr>
              <a:t>DE </a:t>
            </a:r>
            <a:r>
              <a:rPr lang="es-ES" sz="3600" dirty="0">
                <a:latin typeface="Arial" panose="020B0604020202020204" pitchFamily="34" charset="0"/>
              </a:rPr>
              <a:t>SERVICIOS</a:t>
            </a:r>
            <a:endParaRPr lang="es-ES" sz="36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528" y="260649"/>
            <a:ext cx="8208912" cy="649287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 algn="l" eaLnBrk="1" hangingPunct="1"/>
            <a:r>
              <a:rPr lang="es-ES_tradnl" sz="4000" b="1" dirty="0">
                <a:solidFill>
                  <a:schemeClr val="tx1"/>
                </a:solidFill>
              </a:rPr>
              <a:t> </a:t>
            </a:r>
            <a:r>
              <a:rPr lang="es-ES_tradnl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indicadores de servicios se agrupan en: </a:t>
            </a:r>
            <a:endParaRPr lang="es-E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1215581"/>
              </p:ext>
            </p:extLst>
          </p:nvPr>
        </p:nvGraphicFramePr>
        <p:xfrm>
          <a:off x="1775521" y="1484785"/>
          <a:ext cx="8784975" cy="50529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325"/>
                <a:gridCol w="2928325"/>
                <a:gridCol w="2928325"/>
              </a:tblGrid>
              <a:tr h="169198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Arial" pitchFamily="34" charset="0"/>
                          <a:cs typeface="Arial" pitchFamily="34" charset="0"/>
                        </a:rPr>
                        <a:t>Indicadores</a:t>
                      </a:r>
                      <a:endParaRPr lang="es-E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9" marR="91449" marT="45721" marB="45721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Arial" pitchFamily="34" charset="0"/>
                          <a:cs typeface="Arial" pitchFamily="34" charset="0"/>
                        </a:rPr>
                        <a:t>PROPOSITO</a:t>
                      </a:r>
                      <a:endParaRPr lang="es-E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9" marR="91449" marT="45721" marB="45721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aseline="0" dirty="0" smtClean="0">
                          <a:latin typeface="Arial" pitchFamily="34" charset="0"/>
                          <a:cs typeface="Arial" pitchFamily="34" charset="0"/>
                        </a:rPr>
                        <a:t> EJEMPLOS</a:t>
                      </a:r>
                      <a:endParaRPr lang="es-E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9" marR="91449" marT="45721" marB="45721"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2225211">
                <a:tc>
                  <a:txBody>
                    <a:bodyPr/>
                    <a:lstStyle/>
                    <a:p>
                      <a:r>
                        <a:rPr lang="es-ES_tradnl" sz="2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Indicadores que expresan la cantidad de servicios prestados </a:t>
                      </a:r>
                      <a:endParaRPr lang="es-E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9" marR="91449" marT="45721" marB="45721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Expresar la cantidad de servicios prestados</a:t>
                      </a:r>
                    </a:p>
                    <a:p>
                      <a:endParaRPr lang="es-ES" sz="2000" kern="1200" dirty="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9" marR="91449" marT="45721" marB="45721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Número de consultas, número de embarazadas captadas en el primer trimestre, número de mamografías realizadas</a:t>
                      </a:r>
                      <a:endParaRPr lang="es-E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9" marR="91449" marT="45721" marB="45721"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2370572">
                <a:tc>
                  <a:txBody>
                    <a:bodyPr/>
                    <a:lstStyle/>
                    <a:p>
                      <a:r>
                        <a:rPr lang="es-ES_tradnl" sz="2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Indicadores que expresan la calidad de los servicios prestados</a:t>
                      </a:r>
                      <a:endParaRPr lang="es-ES" sz="2000" u="non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9" marR="91449" marT="45721" marB="45721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Expresar la calidad de los servicios prestados </a:t>
                      </a:r>
                      <a:endParaRPr lang="es-E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9" marR="91449" marT="45721" marB="45721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Mortalidad  Bruta  Hospitalaria, Mortalidad Neta Hospitalaria</a:t>
                      </a:r>
                      <a:endParaRPr lang="es-E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9" marR="91449" marT="45721" marB="45721"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ChangeArrowheads="1"/>
          </p:cNvSpPr>
          <p:nvPr/>
        </p:nvSpPr>
        <p:spPr bwMode="auto">
          <a:xfrm>
            <a:off x="479376" y="4718013"/>
            <a:ext cx="9842549" cy="156966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200" indent="-457200" algn="just" eaLnBrk="1" hangingPunct="1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</a:rPr>
              <a:t>Número de consultas, </a:t>
            </a:r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</a:rPr>
              <a:t>(6 559 789)</a:t>
            </a:r>
            <a:endParaRPr lang="es-ES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just" eaLnBrk="1" hangingPunct="1"/>
            <a:r>
              <a:rPr lang="pt-PT" dirty="0">
                <a:solidFill>
                  <a:schemeClr val="bg1"/>
                </a:solidFill>
                <a:latin typeface="Arial" panose="020B0604020202020204" pitchFamily="34" charset="0"/>
              </a:rPr>
              <a:t>Número de consultas por habitantes. </a:t>
            </a:r>
            <a:r>
              <a:rPr lang="pt-PT" b="1" dirty="0">
                <a:solidFill>
                  <a:schemeClr val="bg1"/>
                </a:solidFill>
                <a:latin typeface="Arial" panose="020B0604020202020204" pitchFamily="34" charset="0"/>
              </a:rPr>
              <a:t>(8.4  x  habitantes)</a:t>
            </a:r>
          </a:p>
          <a:p>
            <a:pPr algn="just" eaLnBrk="1" hangingPunct="1"/>
            <a:r>
              <a:rPr lang="pt-PT" b="1" dirty="0">
                <a:solidFill>
                  <a:schemeClr val="bg1"/>
                </a:solidFill>
                <a:latin typeface="Arial" panose="020B0604020202020204" pitchFamily="34" charset="0"/>
              </a:rPr>
              <a:t>Interpretación: </a:t>
            </a:r>
          </a:p>
          <a:p>
            <a:pPr algn="just" eaLnBrk="1" hangingPunct="1"/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</a:rPr>
              <a:t>En Villa Clara en el 2014 hubo 8.4 consultas por habitantes. </a:t>
            </a:r>
            <a:endParaRPr lang="pt-PT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1507" name="1 CuadroTexto"/>
          <p:cNvSpPr txBox="1">
            <a:spLocks noChangeArrowheads="1"/>
          </p:cNvSpPr>
          <p:nvPr/>
        </p:nvSpPr>
        <p:spPr bwMode="auto">
          <a:xfrm>
            <a:off x="6567488" y="668339"/>
            <a:ext cx="2590800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s-E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Cantidad de servicios prestados</a:t>
            </a:r>
          </a:p>
        </p:txBody>
      </p:sp>
      <p:sp>
        <p:nvSpPr>
          <p:cNvPr id="3" name="2 Cerrar llave"/>
          <p:cNvSpPr/>
          <p:nvPr/>
        </p:nvSpPr>
        <p:spPr>
          <a:xfrm>
            <a:off x="6130926" y="476250"/>
            <a:ext cx="180975" cy="1538288"/>
          </a:xfrm>
          <a:prstGeom prst="rightBrace">
            <a:avLst>
              <a:gd name="adj1" fmla="val 8333"/>
              <a:gd name="adj2" fmla="val 51176"/>
            </a:avLst>
          </a:prstGeom>
          <a:ln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21509" name="Rectangle 7"/>
          <p:cNvSpPr>
            <a:spLocks noChangeArrowheads="1"/>
          </p:cNvSpPr>
          <p:nvPr/>
        </p:nvSpPr>
        <p:spPr bwMode="auto">
          <a:xfrm>
            <a:off x="2135188" y="620713"/>
            <a:ext cx="3397250" cy="461962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s-ES">
                <a:latin typeface="Arial" panose="020B0604020202020204" pitchFamily="34" charset="0"/>
              </a:rPr>
              <a:t>Número de consultas</a:t>
            </a:r>
          </a:p>
        </p:txBody>
      </p:sp>
      <p:sp>
        <p:nvSpPr>
          <p:cNvPr id="21510" name="1 Rectángulo"/>
          <p:cNvSpPr>
            <a:spLocks noChangeArrowheads="1"/>
          </p:cNvSpPr>
          <p:nvPr/>
        </p:nvSpPr>
        <p:spPr bwMode="auto">
          <a:xfrm>
            <a:off x="623392" y="2429877"/>
            <a:ext cx="10873208" cy="138499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es-ES_tradnl" sz="2800" dirty="0">
                <a:solidFill>
                  <a:schemeClr val="bg1"/>
                </a:solidFill>
                <a:latin typeface="Arial" panose="020B0604020202020204" pitchFamily="34" charset="0"/>
              </a:rPr>
              <a:t>En muchas ocasiones se relacionan los servicios con la población  beneficiada (consultas por habitantes, pruebas citológicas por población femenina de 25-60 años. </a:t>
            </a:r>
            <a:endParaRPr lang="es-ES" sz="2800" dirty="0">
              <a:solidFill>
                <a:schemeClr val="bg1"/>
              </a:solidFill>
            </a:endParaRPr>
          </a:p>
        </p:txBody>
      </p:sp>
      <p:sp>
        <p:nvSpPr>
          <p:cNvPr id="21511" name="Rectangle 8"/>
          <p:cNvSpPr>
            <a:spLocks noChangeArrowheads="1"/>
          </p:cNvSpPr>
          <p:nvPr/>
        </p:nvSpPr>
        <p:spPr bwMode="auto">
          <a:xfrm>
            <a:off x="2135189" y="1354138"/>
            <a:ext cx="3781425" cy="461962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s-ES">
                <a:latin typeface="Arial" panose="020B0604020202020204" pitchFamily="34" charset="0"/>
                <a:cs typeface="Arial" panose="020B0604020202020204" pitchFamily="34" charset="0"/>
              </a:rPr>
              <a:t>Consultas por habitantes.</a:t>
            </a:r>
            <a:endParaRPr lang="es-ES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2135188" y="476250"/>
            <a:ext cx="7416800" cy="5857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2" eaLnBrk="1" hangingPunct="1">
              <a:spcBef>
                <a:spcPct val="20000"/>
              </a:spcBef>
            </a:pPr>
            <a:r>
              <a:rPr lang="es-ES_tradnl" sz="3200" b="1" dirty="0"/>
              <a:t>Calidad de los servicios prestados.</a:t>
            </a:r>
            <a:endParaRPr lang="es-ES" sz="3200" dirty="0"/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3783564"/>
              </p:ext>
            </p:extLst>
          </p:nvPr>
        </p:nvGraphicFramePr>
        <p:xfrm>
          <a:off x="2495601" y="1518440"/>
          <a:ext cx="6873875" cy="96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2" name="Ecuación" r:id="rId3" imgW="2590800" imgH="409651" progId="Equation.3">
                  <p:embed/>
                </p:oleObj>
              </mc:Choice>
              <mc:Fallback>
                <p:oleObj name="Ecuación" r:id="rId3" imgW="2590800" imgH="409651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5601" y="1518440"/>
                        <a:ext cx="6873875" cy="969963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2" name="Rectangle 6"/>
          <p:cNvSpPr>
            <a:spLocks noChangeArrowheads="1"/>
          </p:cNvSpPr>
          <p:nvPr/>
        </p:nvSpPr>
        <p:spPr bwMode="auto">
          <a:xfrm>
            <a:off x="1703512" y="2944803"/>
            <a:ext cx="8784976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</a:rPr>
              <a:t>Ejemplo: </a:t>
            </a:r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</a:rPr>
              <a:t>Unidad de cuidados Intensivos . Hospital General Docente “Abel Santamaría”. Pinar Del Río. 2010</a:t>
            </a:r>
            <a:endParaRPr lang="es-ES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 eaLnBrk="1" hangingPunct="1"/>
            <a:endParaRPr lang="es-ES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 eaLnBrk="1" hangingPunct="1"/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</a:rPr>
              <a:t>Mortalidad  Bruta  Hospitalaria .=    </a:t>
            </a:r>
            <a:r>
              <a:rPr lang="es-ES" b="1" u="sng" dirty="0">
                <a:solidFill>
                  <a:schemeClr val="bg1"/>
                </a:solidFill>
                <a:latin typeface="Arial" panose="020B0604020202020204" pitchFamily="34" charset="0"/>
              </a:rPr>
              <a:t>122        </a:t>
            </a:r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</a:rPr>
              <a:t> x  100   =  30.3 </a:t>
            </a:r>
            <a:endParaRPr lang="es-ES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 eaLnBrk="1" hangingPunct="1"/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</a:rPr>
              <a:t>                        402</a:t>
            </a:r>
            <a:endParaRPr lang="es-ES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 eaLnBrk="1" hangingPunct="1"/>
            <a:endParaRPr lang="es-ES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just" eaLnBrk="1" hangingPunct="1"/>
            <a:r>
              <a:rPr lang="es-ES" i="1" dirty="0">
                <a:solidFill>
                  <a:schemeClr val="bg1"/>
                </a:solidFill>
                <a:latin typeface="Arial" panose="020B0604020202020204" pitchFamily="34" charset="0"/>
              </a:rPr>
              <a:t>En la Unidad de Cuidados intensivos del Hospital </a:t>
            </a:r>
            <a:r>
              <a:rPr lang="es-ES" b="1" i="1" dirty="0">
                <a:solidFill>
                  <a:schemeClr val="bg1"/>
                </a:solidFill>
                <a:latin typeface="Arial" panose="020B0604020202020204" pitchFamily="34" charset="0"/>
              </a:rPr>
              <a:t>“Abel Santamaría” de  Pinar Del Río en  2010 hubo </a:t>
            </a:r>
            <a:r>
              <a:rPr lang="es-ES" b="1" i="1" dirty="0">
                <a:solidFill>
                  <a:schemeClr val="bg1"/>
                </a:solidFill>
                <a:latin typeface="Arial" panose="020B0604020202020204" pitchFamily="34" charset="0"/>
              </a:rPr>
              <a:t>30,2  </a:t>
            </a:r>
            <a:r>
              <a:rPr lang="es-ES" b="1" i="1" dirty="0">
                <a:solidFill>
                  <a:schemeClr val="bg1"/>
                </a:solidFill>
                <a:latin typeface="Arial" panose="020B0604020202020204" pitchFamily="34" charset="0"/>
              </a:rPr>
              <a:t>defunciones hospitalarias por cada 100 egresos</a:t>
            </a: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22533" name="Rectangle 7"/>
          <p:cNvSpPr>
            <a:spLocks noChangeArrowheads="1"/>
          </p:cNvSpPr>
          <p:nvPr/>
        </p:nvSpPr>
        <p:spPr bwMode="auto">
          <a:xfrm>
            <a:off x="1919288" y="3933825"/>
            <a:ext cx="8424862" cy="115093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s-PE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63352" y="1988840"/>
            <a:ext cx="11665296" cy="4032448"/>
          </a:xfrm>
          <a:solidFill>
            <a:schemeClr val="accent5">
              <a:lumMod val="90000"/>
            </a:schemeClr>
          </a:solidFill>
          <a:ln w="38100">
            <a:solidFill>
              <a:srgbClr val="C00000"/>
            </a:solidFill>
          </a:ln>
        </p:spPr>
        <p:txBody>
          <a:bodyPr/>
          <a:lstStyle/>
          <a:p>
            <a:pPr marL="0" indent="0" algn="just" eaLnBrk="1" hangingPunct="1">
              <a:lnSpc>
                <a:spcPct val="150000"/>
              </a:lnSpc>
              <a:buNone/>
            </a:pPr>
            <a:r>
              <a:rPr lang="es-ES_tradnl" b="1" dirty="0" smtClean="0">
                <a:solidFill>
                  <a:schemeClr val="bg2"/>
                </a:solidFill>
                <a:latin typeface="Arial" panose="020B0604020202020204" pitchFamily="34" charset="0"/>
              </a:rPr>
              <a:t>Las Estadísticas de Morbilidad son toda la información numérica sobre las enfermedades, traumatismos y sus secuelas, incapacidades y otras alteraciones de la salud diagnosticadas o detectadas en la población durante un período de tiempo.</a:t>
            </a:r>
            <a:endParaRPr lang="es-ES" b="1" dirty="0" smtClean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4520779" y="764705"/>
            <a:ext cx="2805576" cy="5847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none" anchor="ctr">
            <a:spAutoFit/>
          </a:bodyPr>
          <a:lstStyle>
            <a:defPPr>
              <a:defRPr lang="es-ES"/>
            </a:defPPr>
            <a:lvl1pPr eaLnBrk="1" hangingPunct="1">
              <a:buFont typeface="Wingdings" panose="05000000000000000000" pitchFamily="2" charset="2"/>
              <a:buNone/>
              <a:tabLst>
                <a:tab pos="228600" algn="l"/>
              </a:tabLst>
              <a:defRPr sz="3200" b="1"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8600" algn="l"/>
              </a:tabLst>
            </a:lvl2pPr>
            <a:lvl3pPr marL="1143000" indent="-228600" eaLnBrk="0" hangingPunct="0">
              <a:tabLst>
                <a:tab pos="228600" algn="l"/>
              </a:tabLst>
            </a:lvl3pPr>
            <a:lvl4pPr marL="1600200" indent="-228600" eaLnBrk="0" hangingPunct="0">
              <a:tabLst>
                <a:tab pos="228600" algn="l"/>
              </a:tabLst>
            </a:lvl4pPr>
            <a:lvl5pPr marL="2057400" indent="-228600" eaLnBrk="0" hangingPunct="0">
              <a:tabLst>
                <a:tab pos="228600" algn="l"/>
              </a:tabLst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lvl9pPr>
          </a:lstStyle>
          <a:p>
            <a:r>
              <a:rPr lang="es-ES" dirty="0"/>
              <a:t>MORBILIDAD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0452736"/>
              </p:ext>
            </p:extLst>
          </p:nvPr>
        </p:nvGraphicFramePr>
        <p:xfrm>
          <a:off x="2207418" y="908720"/>
          <a:ext cx="7777163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5" name="Ecuación" r:id="rId3" imgW="3467100" imgH="381000" progId="Equation.3">
                  <p:embed/>
                </p:oleObj>
              </mc:Choice>
              <mc:Fallback>
                <p:oleObj name="Ecuación" r:id="rId3" imgW="3467100" imgH="381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7418" y="908720"/>
                        <a:ext cx="7777163" cy="1008063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5" name="Rectangle 5"/>
          <p:cNvSpPr>
            <a:spLocks noChangeArrowheads="1"/>
          </p:cNvSpPr>
          <p:nvPr/>
        </p:nvSpPr>
        <p:spPr bwMode="auto">
          <a:xfrm>
            <a:off x="623392" y="3212976"/>
            <a:ext cx="10945216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</a:rPr>
              <a:t>Mortalidad Neta Hospitalaria.=  </a:t>
            </a:r>
            <a:r>
              <a:rPr lang="es-ES" u="sng" dirty="0">
                <a:solidFill>
                  <a:schemeClr val="bg1"/>
                </a:solidFill>
                <a:latin typeface="Arial" panose="020B0604020202020204" pitchFamily="34" charset="0"/>
              </a:rPr>
              <a:t>12     </a:t>
            </a: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</a:rPr>
              <a:t>  x 100  = 2.98 </a:t>
            </a:r>
          </a:p>
          <a:p>
            <a:pPr algn="ctr" eaLnBrk="1" hangingPunct="1"/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</a:rPr>
              <a:t>                          402 </a:t>
            </a:r>
          </a:p>
          <a:p>
            <a:pPr algn="ctr" eaLnBrk="1" hangingPunct="1"/>
            <a:endParaRPr lang="es-ES" b="1" i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 eaLnBrk="1" hangingPunct="1"/>
            <a:endParaRPr lang="es-ES" b="1" i="1" dirty="0">
              <a:latin typeface="Arial" panose="020B0604020202020204" pitchFamily="34" charset="0"/>
            </a:endParaRPr>
          </a:p>
          <a:p>
            <a:pPr algn="ctr" eaLnBrk="1" hangingPunct="1"/>
            <a:endParaRPr lang="es-ES" b="1" i="1" dirty="0">
              <a:latin typeface="Arial" panose="020B0604020202020204" pitchFamily="34" charset="0"/>
            </a:endParaRPr>
          </a:p>
          <a:p>
            <a:pPr algn="just" eaLnBrk="1" hangingPunct="1"/>
            <a:r>
              <a:rPr lang="es-ES" b="1" i="1" dirty="0">
                <a:solidFill>
                  <a:schemeClr val="bg1"/>
                </a:solidFill>
                <a:latin typeface="Arial" panose="020B0604020202020204" pitchFamily="34" charset="0"/>
              </a:rPr>
              <a:t>En la Unidad de Cuidados intensivos del Hospital “Abel Santamaría” de  Pinar Del Río en  2010 hubo 2.98 defunciones de </a:t>
            </a:r>
            <a:r>
              <a:rPr lang="es-ES" b="1" i="1" dirty="0">
                <a:solidFill>
                  <a:schemeClr val="bg1"/>
                </a:solidFill>
                <a:latin typeface="Arial" panose="020B0604020202020204" pitchFamily="34" charset="0"/>
              </a:rPr>
              <a:t>más </a:t>
            </a:r>
            <a:r>
              <a:rPr lang="es-ES" b="1" i="1" dirty="0">
                <a:solidFill>
                  <a:schemeClr val="bg1"/>
                </a:solidFill>
                <a:latin typeface="Arial" panose="020B0604020202020204" pitchFamily="34" charset="0"/>
              </a:rPr>
              <a:t>de 48 horas de hospitalización por cada 100 </a:t>
            </a:r>
            <a:r>
              <a:rPr lang="es-ES" b="1" i="1" dirty="0">
                <a:solidFill>
                  <a:schemeClr val="bg1"/>
                </a:solidFill>
                <a:latin typeface="Arial" panose="020B0604020202020204" pitchFamily="34" charset="0"/>
              </a:rPr>
              <a:t>egresos</a:t>
            </a: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3 CuadroTexto"/>
          <p:cNvSpPr txBox="1">
            <a:spLocks noChangeArrowheads="1"/>
          </p:cNvSpPr>
          <p:nvPr/>
        </p:nvSpPr>
        <p:spPr bwMode="auto">
          <a:xfrm>
            <a:off x="479376" y="260350"/>
            <a:ext cx="1108923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s-ES" b="1" i="1" dirty="0">
                <a:solidFill>
                  <a:schemeClr val="bg2"/>
                </a:solidFill>
                <a:latin typeface="Arial" panose="020B0604020202020204" pitchFamily="34" charset="0"/>
              </a:rPr>
              <a:t>Hospital Provincial </a:t>
            </a:r>
            <a:r>
              <a:rPr lang="es-ES" b="1" i="1" dirty="0" err="1">
                <a:solidFill>
                  <a:schemeClr val="bg2"/>
                </a:solidFill>
                <a:latin typeface="Arial" panose="020B0604020202020204" pitchFamily="34" charset="0"/>
              </a:rPr>
              <a:t>Clinico</a:t>
            </a:r>
            <a:r>
              <a:rPr lang="es-ES" b="1" i="1" dirty="0">
                <a:solidFill>
                  <a:schemeClr val="bg2"/>
                </a:solidFill>
                <a:latin typeface="Arial" panose="020B0604020202020204" pitchFamily="34" charset="0"/>
              </a:rPr>
              <a:t> quirúrgico Docente "Celia Sánchez </a:t>
            </a:r>
            <a:r>
              <a:rPr lang="es-ES" b="1" i="1" dirty="0" err="1">
                <a:solidFill>
                  <a:schemeClr val="bg2"/>
                </a:solidFill>
                <a:latin typeface="Arial" panose="020B0604020202020204" pitchFamily="34" charset="0"/>
              </a:rPr>
              <a:t>Manduley</a:t>
            </a:r>
            <a:r>
              <a:rPr lang="es-ES" b="1" i="1" dirty="0">
                <a:solidFill>
                  <a:schemeClr val="bg2"/>
                </a:solidFill>
                <a:latin typeface="Arial" panose="020B0604020202020204" pitchFamily="34" charset="0"/>
              </a:rPr>
              <a:t>", Manzanillo, Granma  en el 2010</a:t>
            </a:r>
            <a:endParaRPr lang="es-ES" dirty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24579" name="4 CuadroTexto"/>
          <p:cNvSpPr txBox="1">
            <a:spLocks noChangeArrowheads="1"/>
          </p:cNvSpPr>
          <p:nvPr/>
        </p:nvSpPr>
        <p:spPr bwMode="auto">
          <a:xfrm>
            <a:off x="1919289" y="1460500"/>
            <a:ext cx="8497887" cy="157003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s-ES" dirty="0">
                <a:latin typeface="Arial" panose="020B0604020202020204" pitchFamily="34" charset="0"/>
              </a:rPr>
              <a:t> Mortalidad  = </a:t>
            </a:r>
            <a:r>
              <a:rPr lang="es-ES" u="sng" dirty="0">
                <a:latin typeface="Arial" panose="020B0604020202020204" pitchFamily="34" charset="0"/>
              </a:rPr>
              <a:t>No. defunciones por cirugía de urgencia</a:t>
            </a:r>
            <a:r>
              <a:rPr lang="es-ES" dirty="0">
                <a:latin typeface="Arial" panose="020B0604020202020204" pitchFamily="34" charset="0"/>
              </a:rPr>
              <a:t> x 100</a:t>
            </a:r>
          </a:p>
          <a:p>
            <a:pPr eaLnBrk="1" hangingPunct="1"/>
            <a:r>
              <a:rPr lang="es-ES" dirty="0">
                <a:latin typeface="Arial" panose="020B0604020202020204" pitchFamily="34" charset="0"/>
              </a:rPr>
              <a:t>Por cirugía             Total de Cirugía </a:t>
            </a:r>
          </a:p>
          <a:p>
            <a:pPr eaLnBrk="1" hangingPunct="1"/>
            <a:r>
              <a:rPr lang="es-ES" dirty="0">
                <a:latin typeface="Arial" panose="020B0604020202020204" pitchFamily="34" charset="0"/>
              </a:rPr>
              <a:t>Urgencia                </a:t>
            </a:r>
          </a:p>
          <a:p>
            <a:pPr eaLnBrk="1" hangingPunct="1"/>
            <a:r>
              <a:rPr lang="es-ES" dirty="0">
                <a:latin typeface="Arial" panose="020B0604020202020204" pitchFamily="34" charset="0"/>
              </a:rPr>
              <a:t>(Adulto Mayor)</a:t>
            </a:r>
          </a:p>
        </p:txBody>
      </p:sp>
      <p:sp>
        <p:nvSpPr>
          <p:cNvPr id="24580" name="5 CuadroTexto"/>
          <p:cNvSpPr txBox="1">
            <a:spLocks noChangeArrowheads="1"/>
          </p:cNvSpPr>
          <p:nvPr/>
        </p:nvSpPr>
        <p:spPr bwMode="auto">
          <a:xfrm flipH="1">
            <a:off x="1775520" y="3357563"/>
            <a:ext cx="6839844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</a:rPr>
              <a:t> Mortalidad  =   </a:t>
            </a:r>
            <a:r>
              <a:rPr lang="es-ES" u="sng" dirty="0">
                <a:solidFill>
                  <a:schemeClr val="bg1"/>
                </a:solidFill>
                <a:latin typeface="Arial" panose="020B0604020202020204" pitchFamily="34" charset="0"/>
              </a:rPr>
              <a:t>67 </a:t>
            </a: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</a:rPr>
              <a:t>  x   100  =   15.0  </a:t>
            </a:r>
          </a:p>
          <a:p>
            <a:pPr eaLnBrk="1" hangingPunct="1"/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</a:rPr>
              <a:t> Por cirugía      447  </a:t>
            </a:r>
          </a:p>
          <a:p>
            <a:pPr eaLnBrk="1" hangingPunct="1"/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</a:rPr>
              <a:t> Urgencia  </a:t>
            </a:r>
          </a:p>
          <a:p>
            <a:pPr eaLnBrk="1" hangingPunct="1"/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</a:rPr>
              <a:t> (Adulto Mayor)           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24582" name="6 Rectángulo"/>
          <p:cNvSpPr>
            <a:spLocks noChangeArrowheads="1"/>
          </p:cNvSpPr>
          <p:nvPr/>
        </p:nvSpPr>
        <p:spPr bwMode="auto">
          <a:xfrm>
            <a:off x="479376" y="5296754"/>
            <a:ext cx="1137726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es-ES" b="1" i="1" dirty="0">
                <a:solidFill>
                  <a:schemeClr val="bg1"/>
                </a:solidFill>
                <a:latin typeface="Arial" panose="020B0604020202020204" pitchFamily="34" charset="0"/>
              </a:rPr>
              <a:t>En el Hospital "Celia Sánchez </a:t>
            </a:r>
            <a:r>
              <a:rPr lang="es-ES" b="1" i="1" dirty="0" err="1">
                <a:solidFill>
                  <a:schemeClr val="bg1"/>
                </a:solidFill>
                <a:latin typeface="Arial" panose="020B0604020202020204" pitchFamily="34" charset="0"/>
              </a:rPr>
              <a:t>Manduley</a:t>
            </a:r>
            <a:r>
              <a:rPr lang="es-ES" b="1" i="1" dirty="0">
                <a:solidFill>
                  <a:schemeClr val="bg1"/>
                </a:solidFill>
                <a:latin typeface="Arial" panose="020B0604020202020204" pitchFamily="34" charset="0"/>
              </a:rPr>
              <a:t>", Manzanillo, Granma  en el 2010 hubo 15 defunciones de adultos mayores en cirugía de urgencia por cada 100 operados.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287688" y="620688"/>
            <a:ext cx="5184576" cy="646331"/>
          </a:xfrm>
          <a:prstGeom prst="rect">
            <a:avLst/>
          </a:prstGeom>
          <a:solidFill>
            <a:srgbClr val="3F81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solidFill>
                  <a:schemeClr val="accent3">
                    <a:lumMod val="50000"/>
                  </a:schemeClr>
                </a:solidFill>
              </a:rPr>
              <a:t>CONCLUSIONES</a:t>
            </a:r>
            <a:endParaRPr lang="es-ES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623392" y="1844824"/>
            <a:ext cx="11017224" cy="452431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ES" sz="3200" dirty="0" smtClean="0">
                <a:solidFill>
                  <a:schemeClr val="bg2"/>
                </a:solidFill>
              </a:rPr>
              <a:t>Las estadísticas de morbilidad permiten identificar patrones de enfermedades, tendencias epidemiológicas  y necesidades de </a:t>
            </a:r>
            <a:r>
              <a:rPr lang="es-ES" sz="3200" dirty="0" err="1" smtClean="0">
                <a:solidFill>
                  <a:schemeClr val="bg2"/>
                </a:solidFill>
              </a:rPr>
              <a:t>atenci</a:t>
            </a:r>
            <a:r>
              <a:rPr lang="es-US" sz="3200" dirty="0" err="1" smtClean="0">
                <a:solidFill>
                  <a:schemeClr val="bg2"/>
                </a:solidFill>
              </a:rPr>
              <a:t>ón</a:t>
            </a:r>
            <a:r>
              <a:rPr lang="es-US" sz="3200" dirty="0" smtClean="0">
                <a:solidFill>
                  <a:schemeClr val="bg2"/>
                </a:solidFill>
              </a:rPr>
              <a:t>. Sus principales indicadores son incidencia, prevalencia y letalidad.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US" sz="3200" dirty="0">
                <a:solidFill>
                  <a:schemeClr val="bg2"/>
                </a:solidFill>
              </a:rPr>
              <a:t> </a:t>
            </a:r>
            <a:r>
              <a:rPr lang="es-US" sz="3200" dirty="0" smtClean="0">
                <a:solidFill>
                  <a:schemeClr val="bg2"/>
                </a:solidFill>
              </a:rPr>
              <a:t>Las estadísticas sobre recursos son claves para optimizar su uso y garantizar la equidad. Estos pueden ser humanos y materiales.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US" sz="3200" dirty="0">
                <a:solidFill>
                  <a:schemeClr val="bg2"/>
                </a:solidFill>
              </a:rPr>
              <a:t> </a:t>
            </a:r>
            <a:r>
              <a:rPr lang="es-US" sz="3200" dirty="0" smtClean="0">
                <a:solidFill>
                  <a:schemeClr val="bg2"/>
                </a:solidFill>
              </a:rPr>
              <a:t>Las estadísticas de servicios miden cobertura, demanda y utilización de los servicios que son esenciales para la gestión operativa.</a:t>
            </a:r>
            <a:endParaRPr lang="es-ES" sz="3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662509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ChangeArrowheads="1"/>
          </p:cNvSpPr>
          <p:nvPr/>
        </p:nvSpPr>
        <p:spPr bwMode="auto">
          <a:xfrm>
            <a:off x="551384" y="1391247"/>
            <a:ext cx="11161240" cy="5239639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lnSpc>
                <a:spcPct val="130000"/>
              </a:lnSpc>
            </a:pPr>
            <a:r>
              <a:rPr lang="es-ES_tradnl" sz="2600" dirty="0" smtClean="0">
                <a:solidFill>
                  <a:schemeClr val="bg1"/>
                </a:solidFill>
                <a:latin typeface="Arial" panose="020B0604020202020204" pitchFamily="34" charset="0"/>
              </a:rPr>
              <a:t>1</a:t>
            </a:r>
            <a:r>
              <a:rPr lang="es-ES_tradnl" sz="2600" dirty="0">
                <a:solidFill>
                  <a:schemeClr val="bg1"/>
                </a:solidFill>
                <a:latin typeface="Arial" panose="020B0604020202020204" pitchFamily="34" charset="0"/>
              </a:rPr>
              <a:t>) Estudiar los indicadores de morbilidad y de recursos y  servicios estudiados en clase en el Libro de Texto Informática Médica II. </a:t>
            </a:r>
            <a:r>
              <a:rPr lang="es-ES_tradnl" sz="2600" dirty="0">
                <a:solidFill>
                  <a:schemeClr val="bg1"/>
                </a:solidFill>
                <a:latin typeface="Arial" panose="020B0604020202020204" pitchFamily="34" charset="0"/>
              </a:rPr>
              <a:t>Capítulo 13. </a:t>
            </a:r>
            <a:r>
              <a:rPr lang="es-ES_tradnl" sz="2600" dirty="0" err="1">
                <a:solidFill>
                  <a:schemeClr val="bg1"/>
                </a:solidFill>
                <a:latin typeface="Arial" panose="020B0604020202020204" pitchFamily="34" charset="0"/>
              </a:rPr>
              <a:t>pág</a:t>
            </a:r>
            <a:r>
              <a:rPr lang="es-ES_tradnl" sz="2600" dirty="0">
                <a:solidFill>
                  <a:schemeClr val="bg1"/>
                </a:solidFill>
                <a:latin typeface="Arial" panose="020B0604020202020204" pitchFamily="34" charset="0"/>
              </a:rPr>
              <a:t> 509-524.</a:t>
            </a:r>
            <a:endParaRPr lang="es-ES" sz="26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130000"/>
              </a:lnSpc>
            </a:pPr>
            <a:r>
              <a:rPr lang="es-ES_tradnl" sz="2600" dirty="0">
                <a:solidFill>
                  <a:schemeClr val="bg1"/>
                </a:solidFill>
                <a:latin typeface="Arial" panose="020B0604020202020204" pitchFamily="34" charset="0"/>
              </a:rPr>
              <a:t>Revisar los ejemplos de las páginas 517 y 524 donde se calculan e interpretan indicadores de morbilidad y los de recursos y servicios.</a:t>
            </a:r>
            <a:endParaRPr lang="es-ES" sz="26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130000"/>
              </a:lnSpc>
            </a:pPr>
            <a:r>
              <a:rPr lang="es-ES_tradnl" sz="2600" dirty="0">
                <a:solidFill>
                  <a:schemeClr val="bg1"/>
                </a:solidFill>
                <a:latin typeface="Arial" panose="020B0604020202020204" pitchFamily="34" charset="0"/>
              </a:rPr>
              <a:t>2) “Visitar”  el portal de INFOMED para revisar las estadísticas de morbilidad y de recursos y servicios que aparecen publicadas en el Anuario Estadístico del </a:t>
            </a:r>
            <a:r>
              <a:rPr lang="es-ES_tradnl" sz="2600" dirty="0" smtClean="0">
                <a:solidFill>
                  <a:schemeClr val="bg1"/>
                </a:solidFill>
                <a:latin typeface="Arial" panose="020B0604020202020204" pitchFamily="34" charset="0"/>
              </a:rPr>
              <a:t>2023.</a:t>
            </a:r>
            <a:endParaRPr lang="es-ES" sz="26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130000"/>
              </a:lnSpc>
            </a:pPr>
            <a:r>
              <a:rPr lang="es-ES_tradnl" sz="2600" u="sng" dirty="0">
                <a:solidFill>
                  <a:schemeClr val="bg1"/>
                </a:solidFill>
                <a:latin typeface="Arial" panose="020B0604020202020204" pitchFamily="34" charset="0"/>
              </a:rPr>
              <a:t>Bibliografía</a:t>
            </a:r>
            <a:r>
              <a:rPr lang="es-ES_tradnl" sz="2600" dirty="0">
                <a:solidFill>
                  <a:schemeClr val="bg1"/>
                </a:solidFill>
                <a:latin typeface="Arial" panose="020B0604020202020204" pitchFamily="34" charset="0"/>
              </a:rPr>
              <a:t>: Libro de Texto Informática Médica II. Capítulo 13. Páginas 509-524.</a:t>
            </a:r>
            <a:endParaRPr lang="es-ES" sz="26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559496" y="404664"/>
            <a:ext cx="9793088" cy="646331"/>
          </a:xfrm>
          <a:prstGeom prst="rect">
            <a:avLst/>
          </a:prstGeom>
          <a:solidFill>
            <a:srgbClr val="3F81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3600" dirty="0">
                <a:solidFill>
                  <a:schemeClr val="bg2"/>
                </a:solidFill>
                <a:latin typeface="Arial" panose="020B0604020202020204" pitchFamily="34" charset="0"/>
              </a:rPr>
              <a:t>Orientación al estudio </a:t>
            </a:r>
            <a:r>
              <a:rPr lang="es-ES_tradnl" sz="3600" dirty="0" smtClean="0">
                <a:solidFill>
                  <a:schemeClr val="bg2"/>
                </a:solidFill>
                <a:latin typeface="Arial" panose="020B0604020202020204" pitchFamily="34" charset="0"/>
              </a:rPr>
              <a:t>independiente</a:t>
            </a:r>
            <a:endParaRPr lang="es-ES" sz="3600" dirty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335360" y="0"/>
            <a:ext cx="11017224" cy="3767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es-ES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 útiles para conocer</a:t>
            </a:r>
            <a:r>
              <a:rPr lang="es-ES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 eaLnBrk="1" hangingPunct="1"/>
            <a:endParaRPr lang="es-ES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15000"/>
              </a:lnSpc>
              <a:buFontTx/>
              <a:buChar char="•"/>
            </a:pPr>
            <a:r>
              <a:rPr lang="es-ES_tradnl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Cantidad de personas que sufren una enfermedad.</a:t>
            </a:r>
            <a:endParaRPr lang="es-ES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15000"/>
              </a:lnSpc>
              <a:buFontTx/>
              <a:buChar char="•"/>
            </a:pPr>
            <a:r>
              <a:rPr lang="es-ES_tradnl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Recursos médicos que se necesitan y las </a:t>
            </a:r>
            <a:r>
              <a:rPr lang="es-ES_tradnl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pérdidas financieras </a:t>
            </a:r>
            <a:r>
              <a:rPr lang="es-ES_tradnl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causan estas enfermedades.</a:t>
            </a:r>
            <a:endParaRPr lang="es-ES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15000"/>
              </a:lnSpc>
              <a:buFontTx/>
              <a:buChar char="•"/>
            </a:pPr>
            <a:r>
              <a:rPr lang="es-ES_tradnl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Gravedad de las enfermedades</a:t>
            </a:r>
            <a:endParaRPr lang="es-ES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15000"/>
              </a:lnSpc>
              <a:buFontTx/>
              <a:buChar char="•"/>
            </a:pPr>
            <a:r>
              <a:rPr lang="es-ES_tradnl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Eficacia de las medidas de prevención.</a:t>
            </a:r>
            <a:endParaRPr lang="es-ES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15000"/>
              </a:lnSpc>
              <a:buFontTx/>
              <a:buChar char="•"/>
            </a:pPr>
            <a:r>
              <a:rPr lang="es-ES_tradnl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Distribución de las enfermedades según edad, sexo,    ocupación, </a:t>
            </a:r>
            <a:r>
              <a:rPr lang="es-ES_tradnl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s-ES_tradnl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comportamiento en el tiempo.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4433754" y="3767955"/>
            <a:ext cx="7416824" cy="3046988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§"/>
            </a:pPr>
            <a:r>
              <a:rPr lang="es-ES" b="1" dirty="0">
                <a:solidFill>
                  <a:schemeClr val="bg2"/>
                </a:solidFill>
                <a:latin typeface="Arial" panose="020B0604020202020204" pitchFamily="34" charset="0"/>
              </a:rPr>
              <a:t>Morbilidad general:</a:t>
            </a:r>
            <a:endParaRPr lang="es-ES" dirty="0">
              <a:solidFill>
                <a:schemeClr val="bg2"/>
              </a:solidFill>
              <a:latin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s-ES" dirty="0">
                <a:solidFill>
                  <a:schemeClr val="bg2"/>
                </a:solidFill>
                <a:latin typeface="Arial" panose="020B0604020202020204" pitchFamily="34" charset="0"/>
              </a:rPr>
              <a:t>Mortalidad general.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s-ES" dirty="0">
                <a:solidFill>
                  <a:schemeClr val="bg2"/>
                </a:solidFill>
                <a:latin typeface="Arial" panose="020B0604020202020204" pitchFamily="34" charset="0"/>
              </a:rPr>
              <a:t>Diagnósticos de egresos hospitalarios.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s-ES" dirty="0">
                <a:solidFill>
                  <a:schemeClr val="bg2"/>
                </a:solidFill>
                <a:latin typeface="Arial" panose="020B0604020202020204" pitchFamily="34" charset="0"/>
              </a:rPr>
              <a:t>Diagnósticos de consultas ambulatorias.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s-ES" dirty="0">
                <a:solidFill>
                  <a:schemeClr val="bg2"/>
                </a:solidFill>
                <a:latin typeface="Arial" panose="020B0604020202020204" pitchFamily="34" charset="0"/>
              </a:rPr>
              <a:t>Exámenes masivos a la población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s-ES" dirty="0">
                <a:solidFill>
                  <a:schemeClr val="bg2"/>
                </a:solidFill>
                <a:latin typeface="Arial" panose="020B0604020202020204" pitchFamily="34" charset="0"/>
              </a:rPr>
              <a:t>Enfermedades transmisibles.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s-ES" dirty="0">
                <a:solidFill>
                  <a:schemeClr val="bg2"/>
                </a:solidFill>
                <a:latin typeface="Arial" panose="020B0604020202020204" pitchFamily="34" charset="0"/>
              </a:rPr>
              <a:t>Enfermedades </a:t>
            </a:r>
            <a:r>
              <a:rPr lang="es-ES" dirty="0" err="1">
                <a:solidFill>
                  <a:schemeClr val="bg2"/>
                </a:solidFill>
                <a:latin typeface="Arial" panose="020B0604020202020204" pitchFamily="34" charset="0"/>
              </a:rPr>
              <a:t>dispensarizadas</a:t>
            </a:r>
            <a:endParaRPr lang="es-ES" dirty="0">
              <a:solidFill>
                <a:schemeClr val="bg2"/>
              </a:solidFill>
              <a:latin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s-ES" dirty="0">
                <a:solidFill>
                  <a:schemeClr val="bg2"/>
                </a:solidFill>
                <a:latin typeface="Arial" panose="020B0604020202020204" pitchFamily="34" charset="0"/>
              </a:rPr>
              <a:t>Registro de </a:t>
            </a:r>
            <a:r>
              <a:rPr lang="es-ES" dirty="0" smtClean="0">
                <a:solidFill>
                  <a:schemeClr val="bg2"/>
                </a:solidFill>
                <a:latin typeface="Arial" panose="020B0604020202020204" pitchFamily="34" charset="0"/>
              </a:rPr>
              <a:t>cáncer.</a:t>
            </a:r>
            <a:endParaRPr lang="es-ES" dirty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02657" y="4365104"/>
            <a:ext cx="2808113" cy="15696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xtLst/>
        </p:spPr>
        <p:txBody>
          <a:bodyPr wrap="square" anchor="ctr">
            <a:spAutoFit/>
          </a:bodyPr>
          <a:lstStyle>
            <a:lvl1pPr eaLnBrk="0" hangingPunct="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s-ES_tradnl" b="1" dirty="0" smtClean="0">
                <a:latin typeface="Arial" panose="020B0604020202020204" pitchFamily="34" charset="0"/>
              </a:rPr>
              <a:t>Fuentes </a:t>
            </a:r>
            <a:r>
              <a:rPr lang="es-ES_tradnl" b="1" dirty="0">
                <a:latin typeface="Arial" panose="020B0604020202020204" pitchFamily="34" charset="0"/>
              </a:rPr>
              <a:t>de información para el estudio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_tradnl" b="1" dirty="0">
                <a:latin typeface="Arial" panose="020B0604020202020204" pitchFamily="34" charset="0"/>
              </a:rPr>
              <a:t>de la morbilidad</a:t>
            </a:r>
            <a:r>
              <a:rPr lang="es-ES_tradnl" dirty="0">
                <a:latin typeface="Arial" panose="020B0604020202020204" pitchFamily="34" charset="0"/>
              </a:rPr>
              <a:t>:</a:t>
            </a:r>
          </a:p>
        </p:txBody>
      </p:sp>
      <p:sp>
        <p:nvSpPr>
          <p:cNvPr id="2" name="Flecha derecha 1"/>
          <p:cNvSpPr/>
          <p:nvPr/>
        </p:nvSpPr>
        <p:spPr>
          <a:xfrm>
            <a:off x="3345951" y="5015210"/>
            <a:ext cx="82499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407368" y="764704"/>
            <a:ext cx="11593287" cy="5016758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s-ES" sz="32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Morbilidad específica:</a:t>
            </a:r>
          </a:p>
          <a:p>
            <a:pPr eaLnBrk="1" hangingPunct="1"/>
            <a:endParaRPr lang="es-ES" sz="3200" dirty="0">
              <a:solidFill>
                <a:schemeClr val="bg2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 eaLnBrk="1" hangingPunct="1">
              <a:buFontTx/>
              <a:buAutoNum type="alphaLcParenR"/>
            </a:pPr>
            <a:r>
              <a:rPr lang="es-ES" sz="3200" dirty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Grupos de edad, menores de 1 año, menores de 5 años, tercera edad, adolescentes y otros.</a:t>
            </a:r>
          </a:p>
          <a:p>
            <a:pPr algn="just" eaLnBrk="1" hangingPunct="1">
              <a:buFontTx/>
              <a:buAutoNum type="alphaLcParenR"/>
            </a:pPr>
            <a:endParaRPr lang="es-ES" sz="3200" dirty="0">
              <a:solidFill>
                <a:schemeClr val="bg2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 eaLnBrk="1" hangingPunct="1">
              <a:buFontTx/>
              <a:buAutoNum type="alphaLcParenR"/>
            </a:pPr>
            <a:r>
              <a:rPr lang="es-ES" sz="3200" dirty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Morbilidad de embarazadas</a:t>
            </a:r>
          </a:p>
          <a:p>
            <a:pPr algn="just" eaLnBrk="1" hangingPunct="1"/>
            <a:endParaRPr lang="es-ES" sz="3200" dirty="0">
              <a:solidFill>
                <a:schemeClr val="bg2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 eaLnBrk="1" hangingPunct="1"/>
            <a:r>
              <a:rPr lang="es-ES" sz="3200" dirty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c) Mortalidad y morbilidad laboral y escolar.</a:t>
            </a:r>
          </a:p>
          <a:p>
            <a:pPr algn="just" eaLnBrk="1" hangingPunct="1">
              <a:buFontTx/>
              <a:buAutoNum type="alphaLcParenR"/>
            </a:pPr>
            <a:endParaRPr lang="es-ES" sz="3200" dirty="0">
              <a:solidFill>
                <a:schemeClr val="bg2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 eaLnBrk="1" hangingPunct="1"/>
            <a:r>
              <a:rPr lang="es-ES" sz="3200" dirty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d) Morbilidad según sexo, escolaridad, zona de residencia etc.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WordArt 6"/>
          <p:cNvSpPr>
            <a:spLocks noChangeArrowheads="1" noChangeShapeType="1" noTextEdit="1"/>
          </p:cNvSpPr>
          <p:nvPr/>
        </p:nvSpPr>
        <p:spPr bwMode="auto">
          <a:xfrm>
            <a:off x="2495550" y="2349501"/>
            <a:ext cx="7272338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20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 panose="020B0A04020102020204" pitchFamily="34" charset="0"/>
              </a:rPr>
              <a:t>* Tasa de incidencia </a:t>
            </a:r>
          </a:p>
        </p:txBody>
      </p:sp>
      <p:sp>
        <p:nvSpPr>
          <p:cNvPr id="14340" name="WordArt 9"/>
          <p:cNvSpPr>
            <a:spLocks noChangeArrowheads="1" noChangeShapeType="1" noTextEdit="1"/>
          </p:cNvSpPr>
          <p:nvPr/>
        </p:nvSpPr>
        <p:spPr bwMode="auto">
          <a:xfrm>
            <a:off x="2566989" y="3860801"/>
            <a:ext cx="7272337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s-ES" sz="20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*</a:t>
            </a:r>
            <a:r>
              <a:rPr lang="es-ES" sz="20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66FF"/>
                </a:solidFill>
                <a:latin typeface="Arial Black"/>
              </a:rPr>
              <a:t> </a:t>
            </a:r>
            <a:r>
              <a:rPr lang="es-ES" sz="20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Tasa de prevalencia</a:t>
            </a:r>
          </a:p>
        </p:txBody>
      </p:sp>
      <p:sp>
        <p:nvSpPr>
          <p:cNvPr id="14341" name="WordArt 10"/>
          <p:cNvSpPr>
            <a:spLocks noChangeArrowheads="1" noChangeShapeType="1" noTextEdit="1"/>
          </p:cNvSpPr>
          <p:nvPr/>
        </p:nvSpPr>
        <p:spPr bwMode="auto">
          <a:xfrm>
            <a:off x="2566989" y="5157788"/>
            <a:ext cx="7272337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s-ES" sz="20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*</a:t>
            </a:r>
            <a:r>
              <a:rPr lang="es-ES" sz="20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66FF"/>
                </a:solidFill>
                <a:latin typeface="Arial Black"/>
              </a:rPr>
              <a:t> </a:t>
            </a:r>
            <a:r>
              <a:rPr lang="es-ES" sz="20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Tasa de letalidad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2783633" y="912486"/>
            <a:ext cx="6516489" cy="64633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3600" dirty="0">
                <a:latin typeface="Arial" panose="020B0604020202020204" pitchFamily="34" charset="0"/>
              </a:rPr>
              <a:t>MEDIDAS</a:t>
            </a:r>
            <a:r>
              <a:rPr lang="es-ES" sz="2800" dirty="0">
                <a:solidFill>
                  <a:srgbClr val="FFC000"/>
                </a:solidFill>
              </a:rPr>
              <a:t> </a:t>
            </a:r>
            <a:r>
              <a:rPr lang="es-ES" sz="3600" dirty="0">
                <a:latin typeface="Arial" panose="020B0604020202020204" pitchFamily="34" charset="0"/>
              </a:rPr>
              <a:t>DE MORBILIDAD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4774863" y="33940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s-PE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6038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9" name="Ecuación" r:id="rId3" imgW="114151" imgH="215619" progId="Equation.3">
                  <p:embed/>
                </p:oleObj>
              </mc:Choice>
              <mc:Fallback>
                <p:oleObj name="Ecuación" r:id="rId3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1992314" y="476251"/>
          <a:ext cx="8023225" cy="93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0" name="Ecuación" r:id="rId5" imgW="3606800" imgH="419100" progId="Equation.3">
                  <p:embed/>
                </p:oleObj>
              </mc:Choice>
              <mc:Fallback>
                <p:oleObj name="Ecuación" r:id="rId5" imgW="3606800" imgH="4191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2314" y="476251"/>
                        <a:ext cx="8023225" cy="931863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1" name="Text Box 6"/>
          <p:cNvSpPr txBox="1">
            <a:spLocks noChangeArrowheads="1"/>
          </p:cNvSpPr>
          <p:nvPr/>
        </p:nvSpPr>
        <p:spPr bwMode="auto">
          <a:xfrm>
            <a:off x="1919289" y="1916113"/>
            <a:ext cx="8497887" cy="9461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sz="2800" b="1"/>
              <a:t>Expresa el riesgo de contraer una enfermedad en una población dada en un período de tiempo determinado.</a:t>
            </a:r>
            <a:endParaRPr lang="es-ES" sz="2800" b="1"/>
          </a:p>
        </p:txBody>
      </p:sp>
      <p:sp>
        <p:nvSpPr>
          <p:cNvPr id="9222" name="Rectangle 8"/>
          <p:cNvSpPr>
            <a:spLocks noChangeArrowheads="1"/>
          </p:cNvSpPr>
          <p:nvPr/>
        </p:nvSpPr>
        <p:spPr bwMode="auto">
          <a:xfrm>
            <a:off x="551384" y="3262314"/>
            <a:ext cx="11233248" cy="308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s-ES" sz="2800" b="1" dirty="0">
                <a:solidFill>
                  <a:schemeClr val="bg1"/>
                </a:solidFill>
                <a:latin typeface="Arial" panose="020B0604020202020204" pitchFamily="34" charset="0"/>
              </a:rPr>
              <a:t>Ejemplo: </a:t>
            </a:r>
          </a:p>
          <a:p>
            <a:pPr algn="ctr" eaLnBrk="1" hangingPunct="1"/>
            <a:r>
              <a:rPr lang="es-ES" sz="2800" dirty="0">
                <a:solidFill>
                  <a:schemeClr val="bg1"/>
                </a:solidFill>
                <a:latin typeface="Arial" panose="020B0604020202020204" pitchFamily="34" charset="0"/>
              </a:rPr>
              <a:t>Villa Clara. Año 2014. </a:t>
            </a:r>
          </a:p>
          <a:p>
            <a:pPr algn="ctr" eaLnBrk="1" hangingPunct="1"/>
            <a:r>
              <a:rPr lang="es-ES" sz="2800" dirty="0">
                <a:solidFill>
                  <a:schemeClr val="bg1"/>
                </a:solidFill>
                <a:latin typeface="Arial" panose="020B0604020202020204" pitchFamily="34" charset="0"/>
              </a:rPr>
              <a:t>Tasa Incidencia Tuberculosis = 8.2</a:t>
            </a:r>
          </a:p>
          <a:p>
            <a:pPr algn="ctr" eaLnBrk="1" hangingPunct="1"/>
            <a:endParaRPr lang="es-ES" sz="28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 eaLnBrk="1" hangingPunct="1"/>
            <a:r>
              <a:rPr lang="es-ES" sz="2800" b="1" dirty="0">
                <a:solidFill>
                  <a:schemeClr val="bg1"/>
                </a:solidFill>
                <a:latin typeface="Arial" panose="020B0604020202020204" pitchFamily="34" charset="0"/>
              </a:rPr>
              <a:t>Interpretación:</a:t>
            </a:r>
          </a:p>
          <a:p>
            <a:pPr algn="ctr" eaLnBrk="1" hangingPunct="1"/>
            <a:r>
              <a:rPr lang="es-ES" sz="2800" i="1" dirty="0">
                <a:solidFill>
                  <a:schemeClr val="bg1"/>
                </a:solidFill>
                <a:latin typeface="Arial" panose="020B0604020202020204" pitchFamily="34" charset="0"/>
              </a:rPr>
              <a:t>En Villa Clara en el año 2014 hubo 8.2  nuevos casos de tuberculosis por  cada 100 000 habitantes</a:t>
            </a:r>
            <a:r>
              <a:rPr lang="es-ES" sz="2800" dirty="0">
                <a:solidFill>
                  <a:schemeClr val="bg1"/>
                </a:solidFill>
                <a:latin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4774863" y="33940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s-PE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6038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3" name="Ecuación" r:id="rId3" imgW="114151" imgH="215619" progId="Equation.3">
                  <p:embed/>
                </p:oleObj>
              </mc:Choice>
              <mc:Fallback>
                <p:oleObj name="Ecuación" r:id="rId3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1384727"/>
              </p:ext>
            </p:extLst>
          </p:nvPr>
        </p:nvGraphicFramePr>
        <p:xfrm>
          <a:off x="2001043" y="407194"/>
          <a:ext cx="8075613" cy="149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4" name="Ecuación" r:id="rId5" imgW="3568680" imgH="660240" progId="Equation.3">
                  <p:embed/>
                </p:oleObj>
              </mc:Choice>
              <mc:Fallback>
                <p:oleObj name="Ecuación" r:id="rId5" imgW="3568680" imgH="660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1043" y="407194"/>
                        <a:ext cx="8075613" cy="1495425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5" name="Text Box 7"/>
          <p:cNvSpPr txBox="1">
            <a:spLocks noChangeArrowheads="1"/>
          </p:cNvSpPr>
          <p:nvPr/>
        </p:nvSpPr>
        <p:spPr bwMode="auto">
          <a:xfrm>
            <a:off x="1898650" y="2160588"/>
            <a:ext cx="8280400" cy="9461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sz="2800" b="1">
                <a:solidFill>
                  <a:schemeClr val="bg2"/>
                </a:solidFill>
              </a:rPr>
              <a:t>Expresa el riesgo de padecer una enfermedad en una población dada y en un período dado</a:t>
            </a:r>
            <a:r>
              <a:rPr lang="es-ES_tradnl">
                <a:solidFill>
                  <a:schemeClr val="bg2"/>
                </a:solidFill>
              </a:rPr>
              <a:t>.</a:t>
            </a:r>
            <a:endParaRPr lang="es-ES">
              <a:solidFill>
                <a:schemeClr val="bg2"/>
              </a:solidFill>
            </a:endParaRPr>
          </a:p>
        </p:txBody>
      </p:sp>
      <p:sp>
        <p:nvSpPr>
          <p:cNvPr id="10246" name="Rectangle 8"/>
          <p:cNvSpPr>
            <a:spLocks noChangeArrowheads="1"/>
          </p:cNvSpPr>
          <p:nvPr/>
        </p:nvSpPr>
        <p:spPr bwMode="auto">
          <a:xfrm>
            <a:off x="320502" y="3622675"/>
            <a:ext cx="11665296" cy="265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s-ES" sz="2800" b="1" dirty="0">
                <a:solidFill>
                  <a:schemeClr val="bg1"/>
                </a:solidFill>
                <a:latin typeface="Arial" panose="020B0604020202020204" pitchFamily="34" charset="0"/>
              </a:rPr>
              <a:t>Ejemplo: </a:t>
            </a:r>
            <a:r>
              <a:rPr lang="es-ES" sz="2800" dirty="0">
                <a:solidFill>
                  <a:schemeClr val="bg1"/>
                </a:solidFill>
                <a:latin typeface="Arial" panose="020B0604020202020204" pitchFamily="34" charset="0"/>
              </a:rPr>
              <a:t>Villa Clara.  Año 2014.   </a:t>
            </a:r>
          </a:p>
          <a:p>
            <a:pPr algn="ctr" eaLnBrk="1" hangingPunct="1"/>
            <a:r>
              <a:rPr lang="es-ES" sz="2800" dirty="0">
                <a:solidFill>
                  <a:schemeClr val="bg1"/>
                </a:solidFill>
                <a:latin typeface="Arial" panose="020B0604020202020204" pitchFamily="34" charset="0"/>
              </a:rPr>
              <a:t>Tasa Prevalencia Tuberculosis = 5.9</a:t>
            </a:r>
          </a:p>
          <a:p>
            <a:pPr algn="ctr" eaLnBrk="1" hangingPunct="1"/>
            <a:endParaRPr lang="es-ES" sz="28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 eaLnBrk="1" hangingPunct="1"/>
            <a:r>
              <a:rPr lang="es-ES" sz="2800" b="1" dirty="0">
                <a:solidFill>
                  <a:schemeClr val="bg1"/>
                </a:solidFill>
              </a:rPr>
              <a:t>Interpretación:</a:t>
            </a:r>
          </a:p>
          <a:p>
            <a:pPr algn="ctr" eaLnBrk="1" hangingPunct="1"/>
            <a:r>
              <a:rPr lang="es-ES" sz="2800" i="1" dirty="0">
                <a:solidFill>
                  <a:schemeClr val="bg1"/>
                </a:solidFill>
                <a:latin typeface="Arial" panose="020B0604020202020204" pitchFamily="34" charset="0"/>
              </a:rPr>
              <a:t>En Villa Clara en el año 2014 hubo 5.9  casos de tuberculosis por  cada 100 000 habitantes.</a:t>
            </a:r>
            <a:r>
              <a:rPr lang="es-ES" sz="2800" dirty="0">
                <a:solidFill>
                  <a:schemeClr val="bg1"/>
                </a:solidFill>
                <a:latin typeface="Arial" panose="020B0604020202020204" pitchFamily="34" charset="0"/>
              </a:rPr>
              <a:t>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Object 4"/>
          <p:cNvGraphicFramePr>
            <a:graphicFrameLocks noChangeAspect="1"/>
          </p:cNvGraphicFramePr>
          <p:nvPr/>
        </p:nvGraphicFramePr>
        <p:xfrm>
          <a:off x="1885950" y="908051"/>
          <a:ext cx="8275638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8" name="Ecuación" r:id="rId3" imgW="3657600" imgH="393700" progId="Equation.3">
                  <p:embed/>
                </p:oleObj>
              </mc:Choice>
              <mc:Fallback>
                <p:oleObj name="Ecuación" r:id="rId3" imgW="3657600" imgH="3937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5950" y="908051"/>
                        <a:ext cx="8275638" cy="892175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7" name="Rectangle 6"/>
          <p:cNvSpPr>
            <a:spLocks noChangeArrowheads="1"/>
          </p:cNvSpPr>
          <p:nvPr/>
        </p:nvSpPr>
        <p:spPr bwMode="auto">
          <a:xfrm>
            <a:off x="2046289" y="2457451"/>
            <a:ext cx="7920037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s-ES_tradnl" sz="3200" dirty="0">
              <a:solidFill>
                <a:schemeClr val="bg2"/>
              </a:solidFill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s-ES_tradnl" sz="3200" dirty="0">
                <a:solidFill>
                  <a:schemeClr val="bg2"/>
                </a:solidFill>
              </a:rPr>
              <a:t>Mide la severidad de la causa de muerte.</a:t>
            </a:r>
            <a:endParaRPr lang="es-ES" sz="3200" dirty="0">
              <a:solidFill>
                <a:schemeClr val="bg2"/>
              </a:solidFill>
            </a:endParaRPr>
          </a:p>
          <a:p>
            <a:pPr algn="ctr" eaLnBrk="1" hangingPunct="1"/>
            <a:endParaRPr lang="es-ES" sz="3200" dirty="0">
              <a:solidFill>
                <a:schemeClr val="bg2"/>
              </a:solidFill>
            </a:endParaRPr>
          </a:p>
        </p:txBody>
      </p:sp>
      <p:sp>
        <p:nvSpPr>
          <p:cNvPr id="11268" name="1 CuadroTexto"/>
          <p:cNvSpPr txBox="1">
            <a:spLocks noChangeArrowheads="1"/>
          </p:cNvSpPr>
          <p:nvPr/>
        </p:nvSpPr>
        <p:spPr bwMode="auto">
          <a:xfrm>
            <a:off x="623392" y="3886375"/>
            <a:ext cx="11377264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s-ES_tradn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Tasa letalidad Hepatitis viral =  </a:t>
            </a:r>
            <a:r>
              <a:rPr lang="es-ES_tradnl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175</a:t>
            </a:r>
            <a:r>
              <a:rPr lang="es-ES_tradn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* 100 =   0,44 </a:t>
            </a:r>
            <a:endParaRPr lang="es-E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s-ES_tradn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(Cuba)                                    396      </a:t>
            </a:r>
            <a:endParaRPr lang="es-E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s-ES_tradn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eaLnBrk="1" hangingPunct="1"/>
            <a:r>
              <a:rPr lang="es-ES_tradn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Cuba en el año 2014 hubo 0.44  fallecidos por Hepatitis viral  por cada 100 enfermos. </a:t>
            </a:r>
            <a:endParaRPr lang="es-E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9" name="1 CuadroTexto"/>
          <p:cNvSpPr txBox="1">
            <a:spLocks noChangeArrowheads="1"/>
          </p:cNvSpPr>
          <p:nvPr/>
        </p:nvSpPr>
        <p:spPr bwMode="auto">
          <a:xfrm>
            <a:off x="599569" y="6232873"/>
            <a:ext cx="80819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Casos según tipo de hepatitis:   A: 259      B:19       C:118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ChangeArrowheads="1"/>
          </p:cNvSpPr>
          <p:nvPr/>
        </p:nvSpPr>
        <p:spPr bwMode="auto">
          <a:xfrm>
            <a:off x="767408" y="664617"/>
            <a:ext cx="10873208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s-ES_tradnl" sz="28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Sistemas de información estadísticos (SIE) de morbilidad en Cuba. </a:t>
            </a:r>
          </a:p>
          <a:p>
            <a:pPr eaLnBrk="1" hangingPunct="1"/>
            <a:endParaRPr lang="es-ES_tradnl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s-ES_tradnl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Char char="•"/>
            </a:pPr>
            <a:r>
              <a:rPr lang="es-ES_tradnl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SIE de Enfermedades de Declaración Obligatoria (EDO).</a:t>
            </a:r>
          </a:p>
          <a:p>
            <a:pPr eaLnBrk="1" hangingPunct="1">
              <a:buFontTx/>
              <a:buChar char="•"/>
            </a:pPr>
            <a:endParaRPr lang="es-E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Char char="•"/>
            </a:pPr>
            <a:r>
              <a:rPr lang="es-ES_tradnl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SIE de Registro Nacional de Cáncer.</a:t>
            </a:r>
          </a:p>
          <a:p>
            <a:pPr eaLnBrk="1" hangingPunct="1">
              <a:buFontTx/>
              <a:buChar char="•"/>
            </a:pPr>
            <a:endParaRPr lang="es-E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Char char="•"/>
            </a:pPr>
            <a:r>
              <a:rPr lang="es-ES_tradnl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SIE de morbilidad laboral.</a:t>
            </a:r>
          </a:p>
          <a:p>
            <a:pPr eaLnBrk="1" hangingPunct="1">
              <a:buFontTx/>
              <a:buChar char="•"/>
            </a:pPr>
            <a:endParaRPr lang="es-E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Char char="•"/>
            </a:pPr>
            <a:r>
              <a:rPr lang="es-ES_tradnl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SIE de egresos hospitalarios</a:t>
            </a:r>
          </a:p>
          <a:p>
            <a:pPr eaLnBrk="1" hangingPunct="1">
              <a:buFontTx/>
              <a:buChar char="•"/>
            </a:pPr>
            <a:endParaRPr lang="es-ES" sz="2800" dirty="0">
              <a:solidFill>
                <a:schemeClr val="bg1"/>
              </a:solidFill>
            </a:endParaRPr>
          </a:p>
          <a:p>
            <a:endParaRPr lang="es-E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iseño predeterminad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920</TotalTime>
  <Words>1329</Words>
  <Application>Microsoft Office PowerPoint</Application>
  <PresentationFormat>Panorámica</PresentationFormat>
  <Paragraphs>174</Paragraphs>
  <Slides>23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23</vt:i4>
      </vt:variant>
    </vt:vector>
  </HeadingPairs>
  <TitlesOfParts>
    <vt:vector size="33" baseType="lpstr">
      <vt:lpstr>Arial</vt:lpstr>
      <vt:lpstr>Arial Black</vt:lpstr>
      <vt:lpstr>Calibri</vt:lpstr>
      <vt:lpstr>Times New Roman</vt:lpstr>
      <vt:lpstr>Verdana</vt:lpstr>
      <vt:lpstr>Wingdings</vt:lpstr>
      <vt:lpstr>Diseño predeterminado</vt:lpstr>
      <vt:lpstr>Tema de Office</vt:lpstr>
      <vt:lpstr>Ecuación</vt:lpstr>
      <vt:lpstr>Microsoft Editor de ecuaciones 3.0</vt:lpstr>
      <vt:lpstr> Tema II. Método Estadístico.  Asunto: Estadísticas de Morbilidad, Recursos y Servicios.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Incidencia de algunas enfermedades de declaración obligatoria, 2013-2014</vt:lpstr>
      <vt:lpstr>Presentación de PowerPoint</vt:lpstr>
      <vt:lpstr> Los indicadores de recursos se agrupan en: </vt:lpstr>
      <vt:lpstr>Presentación de PowerPoint</vt:lpstr>
      <vt:lpstr>Presentación de PowerPoint</vt:lpstr>
      <vt:lpstr>Presentación de PowerPoint</vt:lpstr>
      <vt:lpstr>Presentación de PowerPoint</vt:lpstr>
      <vt:lpstr> Los indicadores de servicios se agrupan en: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 3: Introducción a la Demografía y Estadísticas sanitarias.</dc:title>
  <dc:creator>TECUN</dc:creator>
  <cp:lastModifiedBy>rcarballo</cp:lastModifiedBy>
  <cp:revision>175</cp:revision>
  <dcterms:created xsi:type="dcterms:W3CDTF">2001-03-21T00:37:49Z</dcterms:created>
  <dcterms:modified xsi:type="dcterms:W3CDTF">2025-05-13T13:53:27Z</dcterms:modified>
</cp:coreProperties>
</file>