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41" r:id="rId2"/>
  </p:sldMasterIdLst>
  <p:notesMasterIdLst>
    <p:notesMasterId r:id="rId28"/>
  </p:notesMasterIdLst>
  <p:sldIdLst>
    <p:sldId id="269" r:id="rId3"/>
    <p:sldId id="257" r:id="rId4"/>
    <p:sldId id="268" r:id="rId5"/>
    <p:sldId id="272" r:id="rId6"/>
    <p:sldId id="271" r:id="rId7"/>
    <p:sldId id="273" r:id="rId8"/>
    <p:sldId id="295" r:id="rId9"/>
    <p:sldId id="274" r:id="rId10"/>
    <p:sldId id="260" r:id="rId11"/>
    <p:sldId id="261" r:id="rId12"/>
    <p:sldId id="287" r:id="rId13"/>
    <p:sldId id="282" r:id="rId14"/>
    <p:sldId id="283" r:id="rId15"/>
    <p:sldId id="284" r:id="rId16"/>
    <p:sldId id="285" r:id="rId17"/>
    <p:sldId id="286" r:id="rId18"/>
    <p:sldId id="292" r:id="rId19"/>
    <p:sldId id="299" r:id="rId20"/>
    <p:sldId id="288" r:id="rId21"/>
    <p:sldId id="290" r:id="rId22"/>
    <p:sldId id="291" r:id="rId23"/>
    <p:sldId id="296" r:id="rId24"/>
    <p:sldId id="262" r:id="rId25"/>
    <p:sldId id="297" r:id="rId26"/>
    <p:sldId id="298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021" autoAdjust="0"/>
    <p:restoredTop sz="62312" autoAdjust="0"/>
  </p:normalViewPr>
  <p:slideViewPr>
    <p:cSldViewPr>
      <p:cViewPr varScale="1">
        <p:scale>
          <a:sx n="43" d="100"/>
          <a:sy n="43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D45C6-C53E-422A-8AD6-3D14A651F81B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8EDF8-BCC5-4050-B194-3D192113765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72111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hangingPunct="1"/>
            <a:fld id="{B6720442-7184-4384-B1F5-C6412FF08FF4}" type="slidenum">
              <a:rPr lang="es-ES" b="0">
                <a:solidFill>
                  <a:prstClr val="black"/>
                </a:solidFill>
              </a:rPr>
              <a:pPr eaLnBrk="1" hangingPunct="1"/>
              <a:t>5</a:t>
            </a:fld>
            <a:endParaRPr lang="es-ES" b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ES" b="1" smtClean="0">
                <a:solidFill>
                  <a:schemeClr val="bg2"/>
                </a:solidFill>
              </a:rPr>
              <a:t>Bibliografía: Teleclase. </a:t>
            </a:r>
          </a:p>
          <a:p>
            <a:pPr eaLnBrk="1" hangingPunct="1"/>
            <a:r>
              <a:rPr lang="es-ES" b="1" smtClean="0">
                <a:solidFill>
                  <a:schemeClr val="bg2"/>
                </a:solidFill>
              </a:rPr>
              <a:t>Curso de Superación Integral para Jóvenes.</a:t>
            </a:r>
          </a:p>
          <a:p>
            <a:pPr eaLnBrk="1" hangingPunct="1"/>
            <a:r>
              <a:rPr lang="es-ES" b="1" smtClean="0">
                <a:solidFill>
                  <a:schemeClr val="bg2"/>
                </a:solidFill>
              </a:rPr>
              <a:t>6-10-06. TVC. Canal Educativo 2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hangingPunct="1"/>
            <a:fld id="{9375C775-D85F-4A44-B8F9-390D509FFC2E}" type="slidenum">
              <a:rPr lang="es-ES" b="0">
                <a:solidFill>
                  <a:prstClr val="black"/>
                </a:solidFill>
              </a:rPr>
              <a:pPr eaLnBrk="1" hangingPunct="1"/>
              <a:t>8</a:t>
            </a:fld>
            <a:endParaRPr lang="es-ES" b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ES_tradnl" smtClean="0"/>
              <a:t>Las TAP a su vez se clasifican según objetivos y según código.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Instrumentos que se utilizan en la Educación para la Salud para facilitar la comunicación entre el educador y el educando.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8EDF8-BCC5-4050-B194-3D192113765D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51162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8EDF8-BCC5-4050-B194-3D192113765D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200" dirty="0" smtClean="0"/>
              <a:t>1.Autoconocimiento: reconocimiento de nuestra personalidad, características, idiosincrasia, fortalezas, debilidades, aspiraciones, expectativas, etc. </a:t>
            </a:r>
          </a:p>
          <a:p>
            <a:pPr algn="just"/>
            <a:r>
              <a:rPr lang="es-ES" sz="1200" dirty="0" smtClean="0"/>
              <a:t>2. Empatía: capacidad para ponerse en el lugar de otra persona y desde esa posición captar sus sentimientos. </a:t>
            </a:r>
          </a:p>
          <a:p>
            <a:pPr algn="just"/>
            <a:r>
              <a:rPr lang="es-ES" sz="1200" dirty="0" smtClean="0"/>
              <a:t>3. Comunicación efectiva o asertiva: habilidad para expresarse de manera apropiada al contexto relacional y social en el que se vive</a:t>
            </a:r>
          </a:p>
          <a:p>
            <a:pPr algn="just"/>
            <a:r>
              <a:rPr lang="es-ES" sz="1200" dirty="0" smtClean="0"/>
              <a:t>4. Relaciones interpersonales: competencia para interactuar positivamente con  las demás personas. </a:t>
            </a:r>
          </a:p>
          <a:p>
            <a:pPr algn="just"/>
            <a:r>
              <a:rPr lang="es-ES" sz="1200" dirty="0" smtClean="0"/>
              <a:t>5. Toma de decisiones: capacidad para construir racionalmente las decisiones </a:t>
            </a:r>
          </a:p>
          <a:p>
            <a:pPr algn="just"/>
            <a:r>
              <a:rPr lang="es-ES" sz="1200" dirty="0" smtClean="0"/>
              <a:t>cotidianas de nuestra vida. </a:t>
            </a:r>
          </a:p>
          <a:p>
            <a:pPr algn="just"/>
            <a:r>
              <a:rPr lang="es-ES" sz="1200" dirty="0" smtClean="0"/>
              <a:t>6. Solución de problemas y conflictos: destreza para afrontar constructivamente las exigencias de la vida cotidiana</a:t>
            </a:r>
            <a:r>
              <a:rPr lang="es-ES" dirty="0" smtClean="0"/>
              <a:t>. </a:t>
            </a:r>
          </a:p>
          <a:p>
            <a:pPr algn="just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8EDF8-BCC5-4050-B194-3D192113765D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200" dirty="0" smtClean="0"/>
              <a:t>7. Pensamiento creativo: utilización de los procesos de pensamiento para buscar respuestas innovadoras a los diversos desafíos vitales.</a:t>
            </a:r>
          </a:p>
          <a:p>
            <a:pPr algn="just"/>
            <a:r>
              <a:rPr lang="es-ES" sz="1200" dirty="0" smtClean="0"/>
              <a:t> </a:t>
            </a:r>
          </a:p>
          <a:p>
            <a:pPr algn="just"/>
            <a:r>
              <a:rPr lang="es-ES" sz="1200" dirty="0" smtClean="0"/>
              <a:t>8. Pensamiento crítico: capacidad para analizar con objetividad experiencias e  información, sin asumir pasivamente criterios ajenos9.Manejo de emociones y sentimientos : reconocimiento y gestión positiva de  nuestro mundo emocional.</a:t>
            </a:r>
          </a:p>
          <a:p>
            <a:pPr algn="just"/>
            <a:endParaRPr lang="es-ES" sz="1200" dirty="0" smtClean="0"/>
          </a:p>
          <a:p>
            <a:r>
              <a:rPr lang="es-ES" sz="1200" dirty="0" smtClean="0"/>
              <a:t> 9. Manejo de emociones y sentimientos : reconocimiento y gestión positiva de  nuestro mundo emocional.</a:t>
            </a:r>
          </a:p>
          <a:p>
            <a:r>
              <a:rPr lang="es-ES" sz="1200" dirty="0" smtClean="0"/>
              <a:t>10. Manejo de la tensión y el estrés : capacidad para reconocer nuestras fuentes  de tensión y actuar positivamente para su control.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8EDF8-BCC5-4050-B194-3D192113765D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8EDF8-BCC5-4050-B194-3D192113765D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F81FD6-DDF3-4F0A-9A6D-9A7B571A1022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52E26BC-4142-468C-8A70-C9F28FA36C9A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1C90C1-C446-47E2-9FB1-AFF7409DDE8C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87E2E-8599-4D02-8A3F-D90DB5B3C28D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85BB7091-5125-42AE-9199-97DECDD4E1C8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1778A4-EC27-4078-927E-19FEDE05F58F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516E815-DF99-4449-ACE6-9D4D300D8D41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000B78C7-5C97-4653-B8AB-BC08FD53ED32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851C79F-844A-408C-959C-AE9C9450E78A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3A5FA3-13A0-4931-AB39-CA393FD87FA0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33BBBAA-4594-40B6-8456-9088F994B14F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94B7B994-7A84-44B3-AFAB-A47CD1FF8033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4A05F7-AA2C-43D2-9D6B-C280D5CC3B70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F84D53D-57D8-4628-98CF-7EB9C69A2913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140049-250D-43BE-9E33-4F8818C026F0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7952EB63-5065-4E4A-BB56-D6B7767B4181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B10EE15B-FE81-4E19-889F-1F34CFA661BD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5EB50-2132-4E19-9730-4AEE22321A9C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3B96F939-C5E8-4548-B9B6-2FA608E879C0}" type="slidenum">
              <a:rPr lang="es-ES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0A178F-D001-4CAF-A981-D64C44F5D144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28167A0-67F3-43B7-BCFC-66C3D86F0798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fld id="{A80BF801-D193-4A9F-A48E-A2FE24A4D6CE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17501-32AD-4F7F-917F-9BEE1BC48EC2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EB5E19-1F4B-4CEE-965F-87098BA53D32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A8C9F9E-AB5D-4F1A-9BF8-05F2459A93E0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583B30-6E5B-4FC5-8904-8ABDCF85C72C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8FD416BA-1B4F-4503-BD85-E7FEABE6C557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169739-FF59-4328-A8D5-CEC52E7D926B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9ABF7A1-44D7-4D76-909F-2CD4FE6F99BF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2505F34-F66A-43FE-B976-51B8D3141AEE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B4DA8A-FABB-452D-A856-AFFBEABDB728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C5BDFE92-CA48-4E9E-82F9-D92CD1094110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fld id="{48F379FC-3C88-44FC-8C1D-3CBC70DB0E56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38597E-05B0-4AF1-9C6C-33AB8D9079A7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  <a:latin typeface="Arial" charset="0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8481C5-1DFC-471A-BCA3-67824D3E7BB8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38597E-05B0-4AF1-9C6C-33AB8D9079A7}" type="datetimeFigureOut">
              <a:rPr lang="es-ES" smtClean="0">
                <a:solidFill>
                  <a:srgbClr val="303030">
                    <a:lumMod val="90000"/>
                    <a:lumOff val="1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14/11/2025</a:t>
            </a:fld>
            <a:endParaRPr lang="es-ES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303030">
                  <a:lumMod val="90000"/>
                  <a:lumOff val="10000"/>
                </a:srgbClr>
              </a:solidFill>
              <a:latin typeface="Arial" charset="0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8481C5-1DFC-471A-BCA3-67824D3E7BB8}" type="slidenum">
              <a:rPr lang="es-E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0" name="Rectangle 7"/>
          <p:cNvSpPr>
            <a:spLocks noChangeArrowheads="1"/>
          </p:cNvSpPr>
          <p:nvPr userDrawn="1"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 b="1">
              <a:solidFill>
                <a:srgbClr val="3333CC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gif"/><Relationship Id="rId9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Rectángulo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260648"/>
            <a:ext cx="7772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600" dirty="0" smtClean="0">
                <a:solidFill>
                  <a:schemeClr val="tx1"/>
                </a:solidFill>
                <a:latin typeface="Calibri" pitchFamily="34" charset="0"/>
              </a:rPr>
              <a:t>Diplomado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600" dirty="0" smtClean="0">
                <a:solidFill>
                  <a:schemeClr val="tx1"/>
                </a:solidFill>
                <a:latin typeface="Calibri" pitchFamily="34" charset="0"/>
              </a:rPr>
              <a:t>Promoción de Salud en el contexto de la Atención Primaria de Salud. </a:t>
            </a:r>
          </a:p>
        </p:txBody>
      </p:sp>
      <p:sp>
        <p:nvSpPr>
          <p:cNvPr id="5" name="5 CuadroTexto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371600" y="2819400"/>
            <a:ext cx="64008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2400" dirty="0" smtClean="0">
                <a:solidFill>
                  <a:prstClr val="black"/>
                </a:solidFill>
                <a:latin typeface="Calibri" pitchFamily="34" charset="0"/>
              </a:rPr>
              <a:t>Curso:  </a:t>
            </a:r>
            <a:r>
              <a:rPr lang="es-ES" sz="2400" dirty="0" smtClean="0">
                <a:solidFill>
                  <a:prstClr val="black"/>
                </a:solidFill>
                <a:latin typeface="Calibri" pitchFamily="34" charset="0"/>
              </a:rPr>
              <a:t>Educación para la Salud.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2400" dirty="0" smtClean="0">
                <a:solidFill>
                  <a:prstClr val="black"/>
                </a:solidFill>
                <a:latin typeface="Calibri" pitchFamily="34" charset="0"/>
              </a:rPr>
              <a:t>Actividad Docente:  Conferencia 2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s-ES" sz="2800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2400" dirty="0" smtClean="0">
                <a:solidFill>
                  <a:prstClr val="black"/>
                </a:solidFill>
                <a:latin typeface="Calibri" pitchFamily="34" charset="0"/>
              </a:rPr>
              <a:t>Tema: Técnicas y medios  Educativos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000364" y="5143512"/>
            <a:ext cx="57961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2400" i="1" kern="0" dirty="0" smtClean="0">
                <a:solidFill>
                  <a:srgbClr val="000000"/>
                </a:solidFill>
                <a:latin typeface="Arial" charset="0"/>
              </a:rPr>
              <a:t>MSc. </a:t>
            </a:r>
            <a:r>
              <a:rPr kumimoji="0" lang="es-MX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Odette </a:t>
            </a:r>
            <a:r>
              <a:rPr kumimoji="0" lang="es-MX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</a:t>
            </a:r>
            <a:r>
              <a:rPr kumimoji="0" lang="es-MX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arrido Amable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26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CuadroTexto"/>
          <p:cNvSpPr txBox="1">
            <a:spLocks noChangeArrowheads="1"/>
          </p:cNvSpPr>
          <p:nvPr/>
        </p:nvSpPr>
        <p:spPr bwMode="auto">
          <a:xfrm>
            <a:off x="985838" y="2420938"/>
            <a:ext cx="72009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sz="3600" dirty="0">
                <a:solidFill>
                  <a:prstClr val="black"/>
                </a:solidFill>
                <a:latin typeface="Calibri" pitchFamily="34" charset="0"/>
              </a:rPr>
              <a:t>Técnicas </a:t>
            </a:r>
            <a:r>
              <a:rPr lang="es-ES" sz="3600" dirty="0" smtClean="0">
                <a:solidFill>
                  <a:prstClr val="black"/>
                </a:solidFill>
                <a:latin typeface="Calibri" pitchFamily="34" charset="0"/>
              </a:rPr>
              <a:t>vivenciales</a:t>
            </a:r>
            <a:endParaRPr lang="es-ES" sz="3600" dirty="0">
              <a:solidFill>
                <a:prstClr val="black"/>
              </a:solidFill>
              <a:latin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sz="3600" dirty="0">
                <a:solidFill>
                  <a:prstClr val="black"/>
                </a:solidFill>
                <a:latin typeface="Calibri" pitchFamily="34" charset="0"/>
              </a:rPr>
              <a:t>Técnicas </a:t>
            </a:r>
            <a:r>
              <a:rPr lang="es-ES" sz="3600" dirty="0" smtClean="0">
                <a:solidFill>
                  <a:prstClr val="black"/>
                </a:solidFill>
                <a:latin typeface="Calibri" pitchFamily="34" charset="0"/>
              </a:rPr>
              <a:t>de </a:t>
            </a:r>
            <a:r>
              <a:rPr lang="es-ES" sz="3600" dirty="0">
                <a:solidFill>
                  <a:prstClr val="black"/>
                </a:solidFill>
                <a:latin typeface="Calibri" pitchFamily="34" charset="0"/>
              </a:rPr>
              <a:t>actuación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sz="3600" dirty="0">
                <a:solidFill>
                  <a:prstClr val="black"/>
                </a:solidFill>
                <a:latin typeface="Calibri" pitchFamily="34" charset="0"/>
              </a:rPr>
              <a:t>Técnicas auditivas y audiovisuales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s-ES" sz="3600" dirty="0">
                <a:solidFill>
                  <a:prstClr val="black"/>
                </a:solidFill>
                <a:latin typeface="Calibri" pitchFamily="34" charset="0"/>
              </a:rPr>
              <a:t>Técnicas Visuales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913" y="404813"/>
            <a:ext cx="80168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inta hacia abajo"/>
          <p:cNvSpPr/>
          <p:nvPr/>
        </p:nvSpPr>
        <p:spPr>
          <a:xfrm>
            <a:off x="2427288" y="5635625"/>
            <a:ext cx="4319587" cy="360363"/>
          </a:xfrm>
          <a:prstGeom prst="ribb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653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332656"/>
            <a:ext cx="7772400" cy="1752600"/>
          </a:xfrm>
        </p:spPr>
        <p:txBody>
          <a:bodyPr>
            <a:normAutofit/>
          </a:bodyPr>
          <a:lstStyle/>
          <a:p>
            <a:pPr algn="ctr"/>
            <a:r>
              <a:rPr lang="es-E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LOS MEDIOS </a:t>
            </a:r>
            <a:br>
              <a:rPr lang="es-E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EDUCATIVOS </a:t>
            </a:r>
            <a:endParaRPr lang="es-ES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3528" y="2852936"/>
            <a:ext cx="84249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>
                <a:latin typeface="Arial" pitchFamily="34" charset="0"/>
                <a:cs typeface="Arial" pitchFamily="34" charset="0"/>
              </a:rPr>
              <a:t>C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omponentes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del 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proceso docente educativo que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actúan como vía de comunicación sirviendo de soporte a los mensajes para el logro de los objetivos 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propuestos.</a:t>
            </a:r>
          </a:p>
          <a:p>
            <a:pPr marL="457200" indent="-457200">
              <a:buFont typeface="Arial" pitchFamily="34" charset="0"/>
              <a:buChar char="•"/>
            </a:pP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xmlns="" val="260120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331640" y="692696"/>
            <a:ext cx="6532835" cy="525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600" dirty="0">
                <a:solidFill>
                  <a:prstClr val="black"/>
                </a:solidFill>
                <a:latin typeface="Arial" charset="0"/>
              </a:rPr>
              <a:t>Funciones  de los Medios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36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-Actúan en el proceso de educación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-Favorecen la formación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-Motivan el aprendizaje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-Aumentan la efectividad del proceso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-Permiten el control del proceso</a:t>
            </a:r>
          </a:p>
        </p:txBody>
      </p:sp>
    </p:spTree>
    <p:extLst>
      <p:ext uri="{BB962C8B-B14F-4D97-AF65-F5344CB8AC3E}">
        <p14:creationId xmlns:p14="http://schemas.microsoft.com/office/powerpoint/2010/main" xmlns="" val="298094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08125" y="685800"/>
            <a:ext cx="5959475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200">
                <a:solidFill>
                  <a:prstClr val="black"/>
                </a:solidFill>
                <a:latin typeface="Times New Roman" pitchFamily="18" charset="0"/>
              </a:rPr>
              <a:t>Fundamentación Psicológica y Pedagógica de los Medios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3200">
              <a:solidFill>
                <a:prstClr val="black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Medios empleados       Tiempo seg.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Verbal                              2,8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Dibujo                              1,5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Foto (blanco y negro)      1,2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Foto (en colores)              0,9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Cine                                  0,6-0,7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Objeto natural                   0,4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>
                <a:solidFill>
                  <a:prstClr val="black"/>
                </a:solidFill>
                <a:latin typeface="Arial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257802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98525" y="727075"/>
            <a:ext cx="6873875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3200" dirty="0" smtClean="0">
                <a:solidFill>
                  <a:prstClr val="black"/>
                </a:solidFill>
                <a:latin typeface="Arial" charset="0"/>
              </a:rPr>
              <a:t>Fundamentación</a:t>
            </a:r>
            <a:endParaRPr lang="es-ES" sz="3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Sentido                                  Aprende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4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Vista                                        83 %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Oído                                        11 %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Olfato                                       3,5 %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Tacto                                       1,5 %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Gusto                                       1 %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290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43000" y="1219200"/>
            <a:ext cx="7239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3200" dirty="0" smtClean="0">
                <a:solidFill>
                  <a:prstClr val="black"/>
                </a:solidFill>
                <a:latin typeface="Arial" charset="0"/>
              </a:rPr>
              <a:t>Fundamentación</a:t>
            </a:r>
            <a:endParaRPr lang="es-ES" sz="3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prstClr val="black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Arial" charset="0"/>
              </a:rPr>
              <a:t>Método de enseñanza              Retención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dirty="0">
                <a:solidFill>
                  <a:prstClr val="black"/>
                </a:solidFill>
                <a:latin typeface="Arial" charset="0"/>
              </a:rPr>
              <a:t>Leer                                                         10 %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dirty="0">
                <a:solidFill>
                  <a:prstClr val="black"/>
                </a:solidFill>
                <a:latin typeface="Arial" charset="0"/>
              </a:rPr>
              <a:t>Escuchar                                                  20 %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dirty="0">
                <a:solidFill>
                  <a:prstClr val="black"/>
                </a:solidFill>
                <a:latin typeface="Arial" charset="0"/>
              </a:rPr>
              <a:t>Ver                                                            30 %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dirty="0">
                <a:solidFill>
                  <a:prstClr val="black"/>
                </a:solidFill>
                <a:latin typeface="Arial" charset="0"/>
              </a:rPr>
              <a:t>Ver y escuchar                                          50 %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dirty="0">
                <a:solidFill>
                  <a:prstClr val="black"/>
                </a:solidFill>
                <a:latin typeface="Arial" charset="0"/>
              </a:rPr>
              <a:t>Decir y Discutir                                          70 %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dirty="0">
                <a:solidFill>
                  <a:prstClr val="black"/>
                </a:solidFill>
                <a:latin typeface="Arial" charset="0"/>
              </a:rPr>
              <a:t>Decir y realizar                                          90 %</a:t>
            </a:r>
          </a:p>
        </p:txBody>
      </p:sp>
    </p:spTree>
    <p:extLst>
      <p:ext uri="{BB962C8B-B14F-4D97-AF65-F5344CB8AC3E}">
        <p14:creationId xmlns:p14="http://schemas.microsoft.com/office/powerpoint/2010/main" xmlns="" val="185275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19200" y="1143000"/>
            <a:ext cx="672147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prstClr val="black"/>
                </a:solidFill>
                <a:latin typeface="Arial" charset="0"/>
              </a:rPr>
              <a:t>Medios escrito visuales: Tableros didácticos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Times New Roman" pitchFamily="18" charset="0"/>
              </a:rPr>
              <a:t>Pizarra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err="1">
                <a:solidFill>
                  <a:prstClr val="black"/>
                </a:solidFill>
                <a:latin typeface="Times New Roman" pitchFamily="18" charset="0"/>
              </a:rPr>
              <a:t>Papelógrafo</a:t>
            </a: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err="1">
                <a:solidFill>
                  <a:prstClr val="black"/>
                </a:solidFill>
                <a:latin typeface="Times New Roman" pitchFamily="18" charset="0"/>
              </a:rPr>
              <a:t>Rotafolio</a:t>
            </a: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err="1">
                <a:solidFill>
                  <a:prstClr val="black"/>
                </a:solidFill>
                <a:latin typeface="Times New Roman" pitchFamily="18" charset="0"/>
              </a:rPr>
              <a:t>Franelógrafo</a:t>
            </a: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>
                <a:solidFill>
                  <a:prstClr val="black"/>
                </a:solidFill>
                <a:latin typeface="Times New Roman" pitchFamily="18" charset="0"/>
              </a:rPr>
              <a:t>Mural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400" dirty="0">
              <a:solidFill>
                <a:prstClr val="black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s-E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410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1538" y="2786058"/>
            <a:ext cx="692948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/>
              <a:t> “Habilidad de una persona </a:t>
            </a:r>
          </a:p>
          <a:p>
            <a:pPr algn="ctr"/>
            <a:r>
              <a:rPr lang="es-ES" sz="4000" dirty="0" smtClean="0"/>
              <a:t>para enfrentarse exitosamente a las </a:t>
            </a:r>
          </a:p>
          <a:p>
            <a:pPr algn="ctr"/>
            <a:r>
              <a:rPr lang="es-ES" sz="4000" dirty="0" smtClean="0"/>
              <a:t>exigencias y desafíos de la vida diaria”</a:t>
            </a:r>
            <a:endParaRPr lang="es-ES" sz="4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928662" y="428604"/>
            <a:ext cx="735811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HABLIDADES PARA LA VIDA  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071670" y="1214422"/>
            <a:ext cx="5500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</a:rPr>
              <a:t>Los cimientos sobre los que se </a:t>
            </a:r>
          </a:p>
          <a:p>
            <a:pPr algn="ctr"/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</a:rPr>
              <a:t>construye la competencia psicosocial</a:t>
            </a:r>
            <a:endParaRPr lang="es-ES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357686" y="2214554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8001024" y="6072206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OMS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85786" y="1142984"/>
            <a:ext cx="792961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ES" sz="2000" dirty="0" smtClean="0"/>
              <a:t>1.    </a:t>
            </a:r>
            <a:r>
              <a:rPr lang="es-ES" sz="2800" dirty="0" smtClean="0"/>
              <a:t>Autoconocimiento:</a:t>
            </a:r>
          </a:p>
          <a:p>
            <a:pPr algn="just">
              <a:lnSpc>
                <a:spcPct val="200000"/>
              </a:lnSpc>
            </a:pPr>
            <a:r>
              <a:rPr lang="es-ES" sz="2800" dirty="0" smtClean="0"/>
              <a:t>2. Empatía</a:t>
            </a:r>
          </a:p>
          <a:p>
            <a:pPr algn="just">
              <a:lnSpc>
                <a:spcPct val="200000"/>
              </a:lnSpc>
            </a:pPr>
            <a:r>
              <a:rPr lang="es-ES" sz="2800" dirty="0" smtClean="0"/>
              <a:t>3. Comunicación efectiva o asertiva</a:t>
            </a:r>
          </a:p>
          <a:p>
            <a:pPr algn="just">
              <a:lnSpc>
                <a:spcPct val="200000"/>
              </a:lnSpc>
            </a:pPr>
            <a:r>
              <a:rPr lang="es-ES" sz="2800" dirty="0" smtClean="0"/>
              <a:t>4. Relaciones interpersonales</a:t>
            </a:r>
          </a:p>
          <a:p>
            <a:pPr algn="just"/>
            <a:r>
              <a:rPr lang="es-ES" sz="2800" dirty="0" smtClean="0"/>
              <a:t>5. Toma de decisiones</a:t>
            </a:r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6. Solución de problemas y conflictos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28662" y="428604"/>
            <a:ext cx="735811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HABLIDADES PARA LA VIDA  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001024" y="6072206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OMS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42944" y="1714488"/>
            <a:ext cx="80010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ES" sz="2800" dirty="0" smtClean="0"/>
              <a:t>7. Pensamiento creativo</a:t>
            </a:r>
          </a:p>
          <a:p>
            <a:pPr algn="just">
              <a:lnSpc>
                <a:spcPct val="200000"/>
              </a:lnSpc>
            </a:pPr>
            <a:r>
              <a:rPr lang="es-ES" sz="2800" dirty="0" smtClean="0"/>
              <a:t>8. Pensamiento crítico</a:t>
            </a:r>
          </a:p>
          <a:p>
            <a:pPr algn="just">
              <a:lnSpc>
                <a:spcPct val="200000"/>
              </a:lnSpc>
            </a:pPr>
            <a:r>
              <a:rPr lang="es-ES" sz="2800" dirty="0" smtClean="0"/>
              <a:t>9. Manejo de emociones y sentimientos</a:t>
            </a:r>
          </a:p>
          <a:p>
            <a:pPr algn="just">
              <a:lnSpc>
                <a:spcPct val="200000"/>
              </a:lnSpc>
            </a:pPr>
            <a:r>
              <a:rPr lang="es-ES" sz="2800" dirty="0" smtClean="0"/>
              <a:t>10.  Manejo de la tensión y el estrés </a:t>
            </a:r>
          </a:p>
          <a:p>
            <a:pPr algn="just"/>
            <a:endParaRPr lang="es-ES" sz="2800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785786" y="428604"/>
            <a:ext cx="7358114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HABLIDADES PARA LA VIDA  </a:t>
            </a:r>
            <a:endParaRPr lang="es-E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001024" y="6072206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OMS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CuadroTexto"/>
          <p:cNvSpPr txBox="1">
            <a:spLocks noChangeArrowheads="1"/>
          </p:cNvSpPr>
          <p:nvPr/>
        </p:nvSpPr>
        <p:spPr bwMode="auto">
          <a:xfrm>
            <a:off x="323850" y="620713"/>
            <a:ext cx="83978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4000" dirty="0">
                <a:solidFill>
                  <a:prstClr val="black"/>
                </a:solidFill>
                <a:latin typeface="Calibri" pitchFamily="34" charset="0"/>
              </a:rPr>
              <a:t>Sumario: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467543" y="1628800"/>
            <a:ext cx="82541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solidFill>
                  <a:prstClr val="black"/>
                </a:solidFill>
              </a:rPr>
              <a:t>Técnicas educativas y participativas. Concepto y clasificaciones,  características, ventajas y desventajas. Técnicas individuales y grupales. </a:t>
            </a:r>
          </a:p>
          <a:p>
            <a:pPr algn="just"/>
            <a:r>
              <a:rPr lang="es-ES" sz="2800" dirty="0" smtClean="0">
                <a:solidFill>
                  <a:prstClr val="black"/>
                </a:solidFill>
              </a:rPr>
              <a:t>Medios útiles en el trabajo educativo: concepto y clasificación.  Habilidades para la vida. Su importancia en la transformación positiva del individuo, la familia y la comunidad en armonía con el entorno.</a:t>
            </a:r>
            <a:endParaRPr lang="es-E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666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2285992"/>
            <a:ext cx="3090911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" dirty="0" smtClean="0"/>
              <a:t>Aprender a pensar (el saber)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3500430" y="3429000"/>
            <a:ext cx="311335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" dirty="0" smtClean="0"/>
              <a:t>Aprender a sentir (el querer)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786314" y="5072074"/>
            <a:ext cx="368883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Aprender a relacionarse (el poder)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71472" y="428604"/>
            <a:ext cx="8215370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ES" sz="2800" dirty="0" smtClean="0"/>
              <a:t>Habilidades psicosociales que desarrollan  las tres dimensiones en que podemos  organizar el desarrollo personal, a saber: 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428604"/>
            <a:ext cx="8534400" cy="758952"/>
          </a:xfrm>
        </p:spPr>
        <p:txBody>
          <a:bodyPr>
            <a:noAutofit/>
          </a:bodyPr>
          <a:lstStyle/>
          <a:p>
            <a:r>
              <a:rPr lang="es-ES" sz="6000" dirty="0" smtClean="0"/>
              <a:t>Importancia </a:t>
            </a:r>
            <a:endParaRPr lang="es-ES" sz="6000" dirty="0"/>
          </a:p>
        </p:txBody>
      </p:sp>
      <p:sp>
        <p:nvSpPr>
          <p:cNvPr id="4" name="3 Rectángulo"/>
          <p:cNvSpPr/>
          <p:nvPr/>
        </p:nvSpPr>
        <p:spPr>
          <a:xfrm>
            <a:off x="539552" y="1772816"/>
            <a:ext cx="824729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dirty="0" smtClean="0"/>
              <a:t>Desarrollo de la autonomía personal y la inclusión social.</a:t>
            </a:r>
          </a:p>
          <a:p>
            <a:pPr>
              <a:buFont typeface="Arial" pitchFamily="34" charset="0"/>
              <a:buChar char="•"/>
            </a:pPr>
            <a:endParaRPr lang="es-ES" sz="3200" dirty="0" smtClean="0"/>
          </a:p>
          <a:p>
            <a:pPr>
              <a:buFont typeface="Arial" pitchFamily="34" charset="0"/>
              <a:buChar char="•"/>
            </a:pPr>
            <a:r>
              <a:rPr lang="es-ES" sz="3200" dirty="0" smtClean="0"/>
              <a:t> Promoción de comportamientos </a:t>
            </a:r>
            <a:r>
              <a:rPr lang="es-ES" sz="3200" dirty="0" err="1" smtClean="0"/>
              <a:t>prosociales</a:t>
            </a:r>
            <a:r>
              <a:rPr lang="es-ES" sz="32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ES" sz="3200" dirty="0" smtClean="0"/>
          </a:p>
          <a:p>
            <a:pPr>
              <a:buFont typeface="Arial" pitchFamily="34" charset="0"/>
              <a:buChar char="•"/>
            </a:pPr>
            <a:r>
              <a:rPr lang="es-ES" sz="3200" dirty="0" smtClean="0"/>
              <a:t>Fomento de la igualdad entre hombres y mujeres. 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428604"/>
            <a:ext cx="8534400" cy="758952"/>
          </a:xfrm>
        </p:spPr>
        <p:txBody>
          <a:bodyPr>
            <a:noAutofit/>
          </a:bodyPr>
          <a:lstStyle/>
          <a:p>
            <a:r>
              <a:rPr lang="es-ES" sz="6000" dirty="0" smtClean="0"/>
              <a:t>Importancia </a:t>
            </a:r>
            <a:endParaRPr lang="es-ES" sz="6000" dirty="0"/>
          </a:p>
        </p:txBody>
      </p:sp>
      <p:sp>
        <p:nvSpPr>
          <p:cNvPr id="4" name="3 Rectángulo"/>
          <p:cNvSpPr/>
          <p:nvPr/>
        </p:nvSpPr>
        <p:spPr>
          <a:xfrm>
            <a:off x="971600" y="1628800"/>
            <a:ext cx="702657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s-ES" sz="3200" dirty="0" smtClean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solidFill>
                  <a:prstClr val="black"/>
                </a:solidFill>
              </a:rPr>
              <a:t>Educación afectivo-sexual.</a:t>
            </a:r>
          </a:p>
          <a:p>
            <a:r>
              <a:rPr lang="es-ES" sz="3200" dirty="0" smtClean="0">
                <a:solidFill>
                  <a:prstClr val="black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solidFill>
                  <a:prstClr val="black"/>
                </a:solidFill>
              </a:rPr>
              <a:t>Solución negociada de conflictos de convivencia.</a:t>
            </a:r>
          </a:p>
          <a:p>
            <a:endParaRPr lang="es-ES" dirty="0" smtClean="0">
              <a:solidFill>
                <a:prstClr val="black"/>
              </a:solidFill>
            </a:endParaRPr>
          </a:p>
          <a:p>
            <a:endParaRPr lang="es-ES" dirty="0" smtClean="0">
              <a:solidFill>
                <a:prstClr val="black"/>
              </a:solidFill>
            </a:endParaRPr>
          </a:p>
          <a:p>
            <a:endParaRPr lang="es-ES" dirty="0" smtClean="0">
              <a:solidFill>
                <a:prstClr val="black"/>
              </a:solidFill>
            </a:endParaRPr>
          </a:p>
          <a:p>
            <a:endParaRPr lang="es-ES" dirty="0" smtClean="0">
              <a:solidFill>
                <a:prstClr val="black"/>
              </a:solidFill>
            </a:endParaRPr>
          </a:p>
          <a:p>
            <a:endParaRPr lang="es-ES" dirty="0" smtClean="0">
              <a:solidFill>
                <a:prstClr val="black"/>
              </a:solidFill>
            </a:endParaRPr>
          </a:p>
          <a:p>
            <a:endParaRPr lang="es-E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48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00166" y="42860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7200" dirty="0">
                <a:solidFill>
                  <a:prstClr val="black"/>
                </a:solidFill>
                <a:latin typeface="Impact"/>
              </a:rPr>
              <a:t>Conclusiones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00034" y="2000240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s-ES" sz="2400" dirty="0" smtClean="0"/>
          </a:p>
          <a:p>
            <a:pPr algn="just">
              <a:buFont typeface="Arial" pitchFamily="34" charset="0"/>
              <a:buChar char="•"/>
            </a:pPr>
            <a:r>
              <a:rPr lang="es-ES" sz="2400" dirty="0" smtClean="0"/>
              <a:t> Las técnicas  y medios son útiles para modificar las prácticas y resultan de ayuda en el proceso de enseñanza aprendizaje pero no son  sustitutas de   la interacción educador – educando. </a:t>
            </a:r>
          </a:p>
          <a:p>
            <a:pPr algn="just"/>
            <a:endParaRPr lang="es-ES" sz="2400" dirty="0" smtClean="0"/>
          </a:p>
          <a:p>
            <a:pPr algn="just">
              <a:buFont typeface="Arial" pitchFamily="34" charset="0"/>
              <a:buChar char="•"/>
            </a:pPr>
            <a:r>
              <a:rPr lang="es-ES" sz="2400" dirty="0" smtClean="0"/>
              <a:t> La educación en habilidades para la vida contribuye a </a:t>
            </a:r>
          </a:p>
          <a:p>
            <a:pPr algn="just"/>
            <a:r>
              <a:rPr lang="es-ES" sz="2400" dirty="0" smtClean="0"/>
              <a:t>promover la inteligencia social, base de una convivencia positiva y facilita el desarrollo personal a  aprender a saber, pensar y relacionarse.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43028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786050" y="500042"/>
            <a:ext cx="4214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/>
              <a:t>Bibliografía </a:t>
            </a:r>
            <a:endParaRPr lang="es-MX" sz="4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1571612"/>
            <a:ext cx="814393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Sanabria </a:t>
            </a:r>
            <a:r>
              <a:rPr kumimoji="0" lang="es-A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Travería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 de la C. Las técnicas participativas en la clase encuentro: una interesante experiencia pedagógica. Disponible en: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http://www.monografias.com/trabajos43/tecnicas-participativas/tecnicas-participativas2.shtml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MX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Rodríguez Arce M . Técnicas participativas. Editorial de Ciencias Médicas .2008</a:t>
            </a: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4348" y="1428736"/>
            <a:ext cx="7715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400" dirty="0" smtClean="0"/>
              <a:t> Habilidades para la vida: Contribución desde la educación científica en el marco de la década para la educación sostenible (2005-2014). Oficina Regional de Educación para América Latina y el Caribe. La Habana Cuba. 2006</a:t>
            </a:r>
            <a:endParaRPr lang="es-MX" sz="2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786050" y="500042"/>
            <a:ext cx="4214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/>
              <a:t>Bibliografía 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55776" y="657562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Objetivos:</a:t>
            </a:r>
            <a:endParaRPr lang="es-ES" sz="3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500174"/>
            <a:ext cx="7560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" sz="3200" dirty="0"/>
              <a:t>I</a:t>
            </a:r>
            <a:r>
              <a:rPr lang="es-ES" sz="3200" dirty="0" smtClean="0"/>
              <a:t>dentificar </a:t>
            </a:r>
            <a:r>
              <a:rPr lang="es-ES" sz="3200" dirty="0"/>
              <a:t>técnicas y medios útiles para modificar las prácticas a partir de un pensamiento científico para la educación en salud. </a:t>
            </a:r>
            <a:endParaRPr lang="es-ES" sz="32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s-ES" sz="3200" dirty="0" smtClean="0"/>
              <a:t>Valorar la importancia de la educación en habilidades para la vida  para la </a:t>
            </a:r>
            <a:r>
              <a:rPr lang="es-ES" sz="3200" dirty="0" smtClean="0">
                <a:solidFill>
                  <a:prstClr val="black"/>
                </a:solidFill>
              </a:rPr>
              <a:t>transformación positiva del individuo, la familia y la comunidad en armonía con el entorno.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xmlns="" val="12240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 rot="20200462">
            <a:off x="780053" y="3969979"/>
            <a:ext cx="836613" cy="1387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u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483768" y="3294062"/>
            <a:ext cx="1008063" cy="15303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e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 rot="20645331">
            <a:off x="4139405" y="3261022"/>
            <a:ext cx="1079500" cy="14573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g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857875" y="2780928"/>
            <a:ext cx="1019175" cy="15843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o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00938">
            <a:off x="7647479" y="3805784"/>
            <a:ext cx="1030287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 rot="-918759">
            <a:off x="1176338" y="1338263"/>
            <a:ext cx="7005637" cy="1454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kern="10" dirty="0" smtClean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Georgia"/>
              </a:rPr>
              <a:t>¿Cuál fue la primera técnica utilizada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kern="10" dirty="0" smtClean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Georgia"/>
              </a:rPr>
              <a:t> en los tiempos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kern="10" dirty="0" smtClean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Georgia"/>
              </a:rPr>
              <a:t> primitivos?</a:t>
            </a:r>
          </a:p>
        </p:txBody>
      </p:sp>
      <p:pic>
        <p:nvPicPr>
          <p:cNvPr id="8200" name="Picture 8" descr="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525" y="5949950"/>
            <a:ext cx="5524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 descr="i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949950"/>
            <a:ext cx="2381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 descr="t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661025"/>
            <a:ext cx="5619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 descr="u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949950"/>
            <a:ext cx="5619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501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12"/>
          <p:cNvSpPr txBox="1">
            <a:spLocks noChangeArrowheads="1"/>
          </p:cNvSpPr>
          <p:nvPr/>
        </p:nvSpPr>
        <p:spPr bwMode="auto">
          <a:xfrm>
            <a:off x="539750" y="1268413"/>
            <a:ext cx="54721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s-ES_tradnl" smtClean="0">
              <a:solidFill>
                <a:srgbClr val="FFFFFF"/>
              </a:solidFill>
            </a:endParaRPr>
          </a:p>
        </p:txBody>
      </p:sp>
      <p:sp>
        <p:nvSpPr>
          <p:cNvPr id="9220" name="Text Box 13"/>
          <p:cNvSpPr txBox="1">
            <a:spLocks noChangeArrowheads="1"/>
          </p:cNvSpPr>
          <p:nvPr/>
        </p:nvSpPr>
        <p:spPr bwMode="auto">
          <a:xfrm>
            <a:off x="1043608" y="2420888"/>
            <a:ext cx="676875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3200" dirty="0" smtClean="0">
                <a:solidFill>
                  <a:schemeClr val="tx1"/>
                </a:solidFill>
                <a:latin typeface="Tahoma" pitchFamily="34" charset="0"/>
              </a:rPr>
              <a:t>Procedimientos y recursos de los que se vale una ciencia o arte para el logro de fines específicos.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s-ES" sz="3200" dirty="0" smtClean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221" name="Text Box 14"/>
          <p:cNvSpPr txBox="1">
            <a:spLocks noChangeArrowheads="1"/>
          </p:cNvSpPr>
          <p:nvPr/>
        </p:nvSpPr>
        <p:spPr bwMode="auto">
          <a:xfrm>
            <a:off x="539750" y="4508500"/>
            <a:ext cx="5256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s-ES" smtClean="0">
              <a:solidFill>
                <a:srgbClr val="010199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chemeClr val="tx1"/>
                </a:solidFill>
              </a:rPr>
              <a:t>Técnica</a:t>
            </a:r>
            <a:endParaRPr lang="es-E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814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3568" y="1673225"/>
            <a:ext cx="7848600" cy="420404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Herramientas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 Abiertas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 Provocadoras de participación para análisis y síntesis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 Recogen lo objetivo y lo subjetivo de la práctica</a:t>
            </a: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827584" y="250956"/>
            <a:ext cx="7200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3200" dirty="0" smtClean="0">
                <a:solidFill>
                  <a:schemeClr val="tx1"/>
                </a:solidFill>
              </a:rPr>
              <a:t>Técnicas Educativas</a:t>
            </a:r>
          </a:p>
        </p:txBody>
      </p:sp>
    </p:spTree>
    <p:extLst>
      <p:ext uri="{BB962C8B-B14F-4D97-AF65-F5344CB8AC3E}">
        <p14:creationId xmlns:p14="http://schemas.microsoft.com/office/powerpoint/2010/main" xmlns="" val="87909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57253" y="1653513"/>
            <a:ext cx="7848600" cy="335966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Toma en cuenta: realidad cultural e histórica, códigos de comunicación, tradiciones, valores, lenguaje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Clima nuevo dentro del proceso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 Libera potencialidades creativas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latin typeface="Arial" charset="0"/>
              </a:rPr>
              <a:t> No deben aplicarse mecánicamente</a:t>
            </a: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827584" y="250956"/>
            <a:ext cx="7200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3200" dirty="0" smtClean="0">
                <a:solidFill>
                  <a:prstClr val="black"/>
                </a:solidFill>
              </a:rPr>
              <a:t>Técnicas Educativas</a:t>
            </a:r>
          </a:p>
        </p:txBody>
      </p:sp>
    </p:spTree>
    <p:extLst>
      <p:ext uri="{BB962C8B-B14F-4D97-AF65-F5344CB8AC3E}">
        <p14:creationId xmlns:p14="http://schemas.microsoft.com/office/powerpoint/2010/main" xmlns="" val="38314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343" y="3573016"/>
            <a:ext cx="3095625" cy="2387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2400" b="1" dirty="0" smtClean="0">
                <a:solidFill>
                  <a:srgbClr val="00B0F0"/>
                </a:solidFill>
                <a:latin typeface="Georgia" pitchFamily="18" charset="0"/>
              </a:rPr>
              <a:t>Individuales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sz="2400" dirty="0" smtClean="0">
                <a:latin typeface="Arial" charset="0"/>
              </a:rPr>
              <a:t>Consejería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sz="2400" dirty="0" smtClean="0">
                <a:latin typeface="Arial" charset="0"/>
              </a:rPr>
              <a:t>Demostración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sz="2400" dirty="0" smtClean="0">
                <a:latin typeface="Arial" charset="0"/>
              </a:rPr>
              <a:t>Entrevista Educativa</a:t>
            </a:r>
            <a:endParaRPr lang="es-ES" sz="2400" dirty="0" smtClean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56340" name="Rectangle 20"/>
          <p:cNvSpPr>
            <a:spLocks noChangeArrowheads="1"/>
          </p:cNvSpPr>
          <p:nvPr/>
        </p:nvSpPr>
        <p:spPr bwMode="auto">
          <a:xfrm>
            <a:off x="4010147" y="1217971"/>
            <a:ext cx="49685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2400" b="1" dirty="0">
                <a:solidFill>
                  <a:srgbClr val="00B0F0"/>
                </a:solidFill>
                <a:latin typeface="Georgia" pitchFamily="18" charset="0"/>
              </a:rPr>
              <a:t>Grupales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>
                <a:latin typeface="Arial" charset="0"/>
              </a:rPr>
              <a:t>Demostración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>
                <a:latin typeface="Arial" charset="0"/>
              </a:rPr>
              <a:t>Juego de </a:t>
            </a:r>
            <a:r>
              <a:rPr lang="es-ES" sz="2400" dirty="0" smtClean="0">
                <a:latin typeface="Arial" charset="0"/>
              </a:rPr>
              <a:t>Roles</a:t>
            </a:r>
            <a:endParaRPr lang="es-ES" sz="2400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 smtClean="0">
                <a:latin typeface="Arial" charset="0"/>
              </a:rPr>
              <a:t>Tormenta </a:t>
            </a:r>
            <a:r>
              <a:rPr lang="es-ES" sz="2400" dirty="0">
                <a:latin typeface="Arial" charset="0"/>
              </a:rPr>
              <a:t>de </a:t>
            </a:r>
            <a:r>
              <a:rPr lang="es-ES" sz="2400" dirty="0" smtClean="0">
                <a:latin typeface="Arial" charset="0"/>
              </a:rPr>
              <a:t>ideas </a:t>
            </a:r>
            <a:endParaRPr lang="es-ES" sz="2400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 err="1" smtClean="0">
                <a:latin typeface="Arial" charset="0"/>
              </a:rPr>
              <a:t>Brainwriting</a:t>
            </a:r>
            <a:r>
              <a:rPr lang="es-ES" sz="2400" dirty="0" smtClean="0">
                <a:latin typeface="Arial" charset="0"/>
              </a:rPr>
              <a:t> </a:t>
            </a:r>
            <a:endParaRPr lang="es-ES" sz="2400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 smtClean="0">
                <a:latin typeface="Arial" charset="0"/>
              </a:rPr>
              <a:t>Grupo nominal  </a:t>
            </a:r>
            <a:endParaRPr lang="es-ES" sz="2400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 smtClean="0">
                <a:latin typeface="Arial" charset="0"/>
              </a:rPr>
              <a:t>Enfoque </a:t>
            </a:r>
            <a:r>
              <a:rPr lang="es-ES" sz="2400" dirty="0">
                <a:latin typeface="Arial" charset="0"/>
              </a:rPr>
              <a:t>a través de </a:t>
            </a:r>
            <a:r>
              <a:rPr lang="es-ES" sz="2400" dirty="0" smtClean="0">
                <a:latin typeface="Arial" charset="0"/>
              </a:rPr>
              <a:t>informante clave </a:t>
            </a:r>
            <a:endParaRPr lang="es-ES" sz="2400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 smtClean="0">
                <a:latin typeface="Arial" charset="0"/>
              </a:rPr>
              <a:t>Charla</a:t>
            </a:r>
            <a:endParaRPr lang="es-ES" sz="2400" dirty="0"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defRPr/>
            </a:pPr>
            <a:r>
              <a:rPr lang="es-ES" sz="2400" dirty="0" smtClean="0">
                <a:latin typeface="Arial" charset="0"/>
              </a:rPr>
              <a:t>Técnica </a:t>
            </a:r>
            <a:r>
              <a:rPr lang="es-ES" sz="2400" dirty="0">
                <a:latin typeface="Arial" charset="0"/>
              </a:rPr>
              <a:t>Afectiva </a:t>
            </a:r>
            <a:r>
              <a:rPr lang="es-ES" sz="2400" dirty="0" smtClean="0">
                <a:latin typeface="Arial" charset="0"/>
              </a:rPr>
              <a:t>Participativa</a:t>
            </a:r>
            <a:endParaRPr lang="es-ES" sz="2400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2297" name="Text Box 21"/>
          <p:cNvSpPr txBox="1">
            <a:spLocks noChangeArrowheads="1"/>
          </p:cNvSpPr>
          <p:nvPr/>
        </p:nvSpPr>
        <p:spPr bwMode="auto">
          <a:xfrm>
            <a:off x="7793038" y="532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rgbClr val="3333CC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rgbClr val="33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s-ES_tradnl" smtClean="0"/>
          </a:p>
        </p:txBody>
      </p:sp>
      <p:sp>
        <p:nvSpPr>
          <p:cNvPr id="12" name="1 CuadroTexto"/>
          <p:cNvSpPr txBox="1">
            <a:spLocks noChangeArrowheads="1"/>
          </p:cNvSpPr>
          <p:nvPr/>
        </p:nvSpPr>
        <p:spPr bwMode="auto">
          <a:xfrm>
            <a:off x="-108520" y="188640"/>
            <a:ext cx="907300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4400" dirty="0" smtClean="0">
                <a:solidFill>
                  <a:srgbClr val="000000"/>
                </a:solidFill>
                <a:latin typeface="Calibri" pitchFamily="34" charset="0"/>
              </a:rPr>
              <a:t>Técnicas más utilizadas</a:t>
            </a:r>
            <a:endParaRPr lang="es-ES" sz="44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15" name="Picture 3" descr="C:\Program Files\Microsoft Office\MEDIA\CAGCAT10\j021672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86160"/>
            <a:ext cx="1733550" cy="158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043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CuadroTexto"/>
          <p:cNvSpPr txBox="1">
            <a:spLocks noChangeArrowheads="1"/>
          </p:cNvSpPr>
          <p:nvPr/>
        </p:nvSpPr>
        <p:spPr bwMode="auto">
          <a:xfrm>
            <a:off x="468313" y="568325"/>
            <a:ext cx="7848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4400">
                <a:solidFill>
                  <a:srgbClr val="000000"/>
                </a:solidFill>
                <a:latin typeface="Calibri" pitchFamily="34" charset="0"/>
              </a:rPr>
              <a:t>Técnicas en la educación para la salud </a:t>
            </a:r>
          </a:p>
        </p:txBody>
      </p:sp>
      <p:sp>
        <p:nvSpPr>
          <p:cNvPr id="6" name="5 Flecha curvada hacia la izquierda"/>
          <p:cNvSpPr/>
          <p:nvPr/>
        </p:nvSpPr>
        <p:spPr>
          <a:xfrm>
            <a:off x="6551613" y="2133600"/>
            <a:ext cx="1223962" cy="1295400"/>
          </a:xfrm>
          <a:prstGeom prst="curvedLef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Flecha curvada hacia la derecha"/>
          <p:cNvSpPr/>
          <p:nvPr/>
        </p:nvSpPr>
        <p:spPr>
          <a:xfrm>
            <a:off x="900113" y="2014538"/>
            <a:ext cx="1008062" cy="1414462"/>
          </a:xfrm>
          <a:prstGeom prst="curv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22533" name="7 CuadroTexto"/>
          <p:cNvSpPr txBox="1">
            <a:spLocks noChangeArrowheads="1"/>
          </p:cNvSpPr>
          <p:nvPr/>
        </p:nvSpPr>
        <p:spPr bwMode="auto">
          <a:xfrm>
            <a:off x="251520" y="4378945"/>
            <a:ext cx="3024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3600" dirty="0">
                <a:solidFill>
                  <a:prstClr val="black"/>
                </a:solidFill>
                <a:latin typeface="Calibri" pitchFamily="34" charset="0"/>
              </a:rPr>
              <a:t>Presentación </a:t>
            </a:r>
          </a:p>
        </p:txBody>
      </p:sp>
      <p:sp>
        <p:nvSpPr>
          <p:cNvPr id="22534" name="8 CuadroTexto"/>
          <p:cNvSpPr txBox="1">
            <a:spLocks noChangeArrowheads="1"/>
          </p:cNvSpPr>
          <p:nvPr/>
        </p:nvSpPr>
        <p:spPr bwMode="auto">
          <a:xfrm>
            <a:off x="3167063" y="4365625"/>
            <a:ext cx="24495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3600">
                <a:solidFill>
                  <a:prstClr val="black"/>
                </a:solidFill>
                <a:latin typeface="Calibri" pitchFamily="34" charset="0"/>
              </a:rPr>
              <a:t>Animación </a:t>
            </a:r>
          </a:p>
        </p:txBody>
      </p:sp>
      <p:sp>
        <p:nvSpPr>
          <p:cNvPr id="22535" name="9 CuadroTexto"/>
          <p:cNvSpPr txBox="1">
            <a:spLocks noChangeArrowheads="1"/>
          </p:cNvSpPr>
          <p:nvPr/>
        </p:nvSpPr>
        <p:spPr bwMode="auto">
          <a:xfrm>
            <a:off x="6011863" y="4306888"/>
            <a:ext cx="28273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3600">
                <a:solidFill>
                  <a:prstClr val="black"/>
                </a:solidFill>
                <a:latin typeface="Calibri" pitchFamily="34" charset="0"/>
              </a:rPr>
              <a:t>Análisis y  reflexión </a:t>
            </a:r>
          </a:p>
        </p:txBody>
      </p:sp>
      <p:sp>
        <p:nvSpPr>
          <p:cNvPr id="22536" name="3 CuadroTexto"/>
          <p:cNvSpPr txBox="1">
            <a:spLocks noChangeArrowheads="1"/>
          </p:cNvSpPr>
          <p:nvPr/>
        </p:nvSpPr>
        <p:spPr bwMode="auto">
          <a:xfrm>
            <a:off x="2843213" y="2420938"/>
            <a:ext cx="2773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" sz="3200">
                <a:solidFill>
                  <a:prstClr val="black"/>
                </a:solidFill>
                <a:latin typeface="Calibri" pitchFamily="34" charset="0"/>
              </a:rPr>
              <a:t>Participativas </a:t>
            </a:r>
          </a:p>
        </p:txBody>
      </p:sp>
    </p:spTree>
    <p:extLst>
      <p:ext uri="{BB962C8B-B14F-4D97-AF65-F5344CB8AC3E}">
        <p14:creationId xmlns:p14="http://schemas.microsoft.com/office/powerpoint/2010/main" xmlns="" val="175041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1038</Words>
  <Application>Microsoft Office PowerPoint</Application>
  <PresentationFormat>Presentación en pantalla (4:3)</PresentationFormat>
  <Paragraphs>187</Paragraphs>
  <Slides>25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27" baseType="lpstr">
      <vt:lpstr>Civil</vt:lpstr>
      <vt:lpstr>1_Civil</vt:lpstr>
      <vt:lpstr>Diplomado  Promoción de Salud en el contexto de la Atención Primaria de Salud. </vt:lpstr>
      <vt:lpstr>Diapositiva 2</vt:lpstr>
      <vt:lpstr>Diapositiva 3</vt:lpstr>
      <vt:lpstr>Diapositiva 4</vt:lpstr>
      <vt:lpstr>Técnica</vt:lpstr>
      <vt:lpstr>Diapositiva 6</vt:lpstr>
      <vt:lpstr>Diapositiva 7</vt:lpstr>
      <vt:lpstr>Diapositiva 8</vt:lpstr>
      <vt:lpstr>Diapositiva 9</vt:lpstr>
      <vt:lpstr>Diapositiva 10</vt:lpstr>
      <vt:lpstr>LOS MEDIOS  EDUCATIVOS 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Importancia </vt:lpstr>
      <vt:lpstr>Importancia </vt:lpstr>
      <vt:lpstr>Diapositiva 23</vt:lpstr>
      <vt:lpstr>Diapositiva 24</vt:lpstr>
      <vt:lpstr>Diapositiva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ODETTE</dc:creator>
  <cp:lastModifiedBy>Odette</cp:lastModifiedBy>
  <cp:revision>44</cp:revision>
  <dcterms:created xsi:type="dcterms:W3CDTF">2013-08-22T17:02:45Z</dcterms:created>
  <dcterms:modified xsi:type="dcterms:W3CDTF">2025-11-14T18:36:57Z</dcterms:modified>
</cp:coreProperties>
</file>