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3" r:id="rId9"/>
    <p:sldId id="264" r:id="rId10"/>
    <p:sldId id="262" r:id="rId11"/>
    <p:sldId id="273" r:id="rId12"/>
    <p:sldId id="274" r:id="rId13"/>
    <p:sldId id="265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2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6375C-7745-436E-BDB6-1F8575C14209}" type="datetimeFigureOut">
              <a:rPr lang="es-ES_tradnl" smtClean="0"/>
              <a:t>05/03/2026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FD126-A58E-4606-B4C5-8270645E29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1060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FD126-A58E-4606-B4C5-8270645E2915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834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35F0-1CF7-4671-9D0E-514D117D7541}" type="datetimeFigureOut">
              <a:rPr lang="es-ES_tradnl" smtClean="0"/>
              <a:t>05/03/2026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3BC-400E-406F-9571-330FF6EFED1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026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35F0-1CF7-4671-9D0E-514D117D7541}" type="datetimeFigureOut">
              <a:rPr lang="es-ES_tradnl" smtClean="0"/>
              <a:t>05/03/2026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3BC-400E-406F-9571-330FF6EFED1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989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35F0-1CF7-4671-9D0E-514D117D7541}" type="datetimeFigureOut">
              <a:rPr lang="es-ES_tradnl" smtClean="0"/>
              <a:t>05/03/2026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3BC-400E-406F-9571-330FF6EFED1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412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35F0-1CF7-4671-9D0E-514D117D7541}" type="datetimeFigureOut">
              <a:rPr lang="es-ES_tradnl" smtClean="0"/>
              <a:t>05/03/2026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3BC-400E-406F-9571-330FF6EFED1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746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35F0-1CF7-4671-9D0E-514D117D7541}" type="datetimeFigureOut">
              <a:rPr lang="es-ES_tradnl" smtClean="0"/>
              <a:t>05/03/2026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3BC-400E-406F-9571-330FF6EFED1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09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35F0-1CF7-4671-9D0E-514D117D7541}" type="datetimeFigureOut">
              <a:rPr lang="es-ES_tradnl" smtClean="0"/>
              <a:t>05/03/2026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3BC-400E-406F-9571-330FF6EFED1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982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35F0-1CF7-4671-9D0E-514D117D7541}" type="datetimeFigureOut">
              <a:rPr lang="es-ES_tradnl" smtClean="0"/>
              <a:t>05/03/2026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3BC-400E-406F-9571-330FF6EFED1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321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35F0-1CF7-4671-9D0E-514D117D7541}" type="datetimeFigureOut">
              <a:rPr lang="es-ES_tradnl" smtClean="0"/>
              <a:t>05/03/2026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3BC-400E-406F-9571-330FF6EFED1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166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35F0-1CF7-4671-9D0E-514D117D7541}" type="datetimeFigureOut">
              <a:rPr lang="es-ES_tradnl" smtClean="0"/>
              <a:t>05/03/2026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3BC-400E-406F-9571-330FF6EFED1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955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35F0-1CF7-4671-9D0E-514D117D7541}" type="datetimeFigureOut">
              <a:rPr lang="es-ES_tradnl" smtClean="0"/>
              <a:t>05/03/2026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3BC-400E-406F-9571-330FF6EFED1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811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35F0-1CF7-4671-9D0E-514D117D7541}" type="datetimeFigureOut">
              <a:rPr lang="es-ES_tradnl" smtClean="0"/>
              <a:t>05/03/2026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3BC-400E-406F-9571-330FF6EFED1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780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435F0-1CF7-4671-9D0E-514D117D7541}" type="datetimeFigureOut">
              <a:rPr lang="es-ES_tradnl" smtClean="0"/>
              <a:t>05/03/2026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D3BC-400E-406F-9571-330FF6EFED1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452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.paho.org/server/api/core/bitstreams/4ba15082-6415-4bd5-98d3-7e8973682c61/content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vscuba.sld.cu/libro/medicina-general-integral-tomo-i-salud-y-medicina-vol-1" TargetMode="External"/><Relationship Id="rId5" Type="http://schemas.openxmlformats.org/officeDocument/2006/relationships/hyperlink" Target="http://www.bvscuba.sld.cu/libro/higiene-y-epidemiologia-aspectos-basicos" TargetMode="External"/><Relationship Id="rId4" Type="http://schemas.openxmlformats.org/officeDocument/2006/relationships/hyperlink" Target="https://www.paho.org/es/mejor-atencion-para-enfermedades-no-transmisibles-e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686425" y="709910"/>
            <a:ext cx="606914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</a:p>
          <a:p>
            <a:pPr algn="ctr"/>
            <a:r>
              <a:rPr lang="es-ES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</a:p>
          <a:p>
            <a:pPr algn="ctr"/>
            <a:r>
              <a:rPr lang="es-ES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TRANSMISIBLES</a:t>
            </a:r>
            <a:endParaRPr lang="es-ES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283331" y="4476452"/>
            <a:ext cx="6472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s-ES_trad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C. Juan Carlos Baster </a:t>
            </a:r>
            <a:r>
              <a:rPr lang="es-ES_trad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Moro</a:t>
            </a:r>
          </a:p>
          <a:p>
            <a:r>
              <a:rPr lang="es-ES_trad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MSc. Yosvany Anache Columbie</a:t>
            </a:r>
          </a:p>
          <a:p>
            <a:r>
              <a:rPr lang="es-ES_trad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MSc. Lisbet Franco Camejo</a:t>
            </a:r>
          </a:p>
          <a:p>
            <a:r>
              <a:rPr lang="es-ES_trad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MSc. Kenia Mariela Hechavarría Barzaga</a:t>
            </a:r>
            <a:endParaRPr lang="es-ES_trad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129838" y="6263581"/>
            <a:ext cx="16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Marzo / 2026</a:t>
            </a:r>
            <a:endParaRPr lang="es-ES_trad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2" y="4662369"/>
            <a:ext cx="2351624" cy="204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57212" y="733426"/>
            <a:ext cx="1105852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Proyecciones de trabajo de las ENT. </a:t>
            </a:r>
          </a:p>
          <a:p>
            <a:pPr lvl="0" algn="just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Año 2026.</a:t>
            </a:r>
          </a:p>
          <a:p>
            <a:pPr lvl="0" algn="just">
              <a:lnSpc>
                <a:spcPts val="4500"/>
              </a:lnSpc>
              <a:spcAft>
                <a:spcPts val="1200"/>
              </a:spcAft>
            </a:pPr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714375" algn="just">
              <a:lnSpc>
                <a:spcPts val="45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Actualización de la Estrategia Nacional de Prevención y Control de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las ENT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. 2026 – 2030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14375" lvl="0" indent="-714375" algn="just">
              <a:lnSpc>
                <a:spcPts val="45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Iniciativa HEARTS para hipertensión arterial y diabetes mellitus.</a:t>
            </a:r>
          </a:p>
          <a:p>
            <a:pPr marL="714375" lvl="0" indent="-714375" algn="just">
              <a:lnSpc>
                <a:spcPts val="45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de una “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Vía clínica única de ENT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714375" lvl="0" indent="-714375" algn="just">
              <a:lnSpc>
                <a:spcPts val="45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Pesquisa activa con bioindicadores SUMA.</a:t>
            </a:r>
          </a:p>
          <a:p>
            <a:pPr marL="714375" lvl="0" indent="-714375" algn="just">
              <a:lnSpc>
                <a:spcPts val="45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ATENEO de las ENT “Ignacio Macías Castro”.</a:t>
            </a:r>
          </a:p>
          <a:p>
            <a:pPr marL="714375" lvl="0" indent="-714375" algn="just">
              <a:lnSpc>
                <a:spcPts val="45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Celebración de los días internacionales de la salud.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28" y="0"/>
            <a:ext cx="1854547" cy="22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57212" y="733426"/>
            <a:ext cx="1105852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Proyecciones de trabajo de las ENT. </a:t>
            </a:r>
          </a:p>
          <a:p>
            <a:pPr lvl="0" algn="just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Año 2026.</a:t>
            </a:r>
          </a:p>
          <a:p>
            <a:pPr lvl="0" algn="just">
              <a:lnSpc>
                <a:spcPts val="4500"/>
              </a:lnSpc>
              <a:spcAft>
                <a:spcPts val="1200"/>
              </a:spcAft>
            </a:pPr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0" indent="-714375" algn="just">
              <a:lnSpc>
                <a:spcPts val="35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Actualización de programas nacionales: hipertensión arterial, diabetes mellitus, obesidad, seis en total.</a:t>
            </a:r>
          </a:p>
          <a:p>
            <a:pPr marL="714375" indent="-714375" algn="just">
              <a:lnSpc>
                <a:spcPts val="35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Creación de la red de avanzada de hospitales para la gestión integral e integrada de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ENT. Holguín: Hospital Universitario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Clínico Quirúrgico “Lucía Iñiguez Landín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714375" indent="-714375" algn="just">
              <a:lnSpc>
                <a:spcPts val="35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bajo la concepción de “Área de Demostración”. Holguín: policlínicos “A. Pino” (Gestión integral e integrada de ENT), “M. Díaz Legrá” (accidentes) y ”P. Díaz Coello” (red de avanzada HTA).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28" y="0"/>
            <a:ext cx="1854547" cy="22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-1"/>
            <a:ext cx="1217295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60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57200" y="619122"/>
            <a:ext cx="1140142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ibliografía consultada. </a:t>
            </a:r>
          </a:p>
          <a:p>
            <a:pPr lvl="0"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Las ENT de un vistazo 2025 Vigilancia y monitoreo de las ENT Mortalidad por enfermedades no transmisibles y prevalencia de sus factores de riesgo en la Región de las Américas. Disponible en: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iris.paho.org/server/api/core/bitstreams/4ba15082-6415-4bd5-98d3-7e8973682c61/content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Mejor Atención para las Enfermedades No Transmisibles. 2025. Disponible en: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www.paho.org/es/mejor-atencion-para-enfermedades-no-transmisibles-ent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Álvarez Toste M, Gámez Sánchez D, Romero Placeres M, et al. Higiene y Epidemiología.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Aspectos básicos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[Internet]. La Habana: Editorial Ciencias Médicas; 2021. Disponible en: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www.bvscuba.sld.cu/libro/higiene-y-epidemiologia-aspectos-basicos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Alvarez Sintes R, Hernández Cabrera GV, García Núñez RD, Barcos Pina I,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Baster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Moro JC. Medicina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General Integral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; [Internet]. 4. ed. T. 1. Vol. 1. Salud y medicina. La Habana: Editorial Ciencias Médicas, 2022. Disponible en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www.bvscuba.sld.cu/libro/medicina-general-integral-tomo-i-salud-y-medicina-vol-1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Cuba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Ministerio de Salud Pública. Departamento para el control de las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enfermedades no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trasmisibles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 Estrategia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nacional para la prevención y el control de las enfermedades no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trasmisibles y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sus factores de riesgo. Cuba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2020-2025. Editorial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Ciencias Médicas, 2021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OPS. HEARTS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las Américas: Marco de evaluación para la mejora continua de la calidad en los centros de atención primaria 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salud.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Washington, D.C.,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2024.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663" y="0"/>
            <a:ext cx="2319337" cy="146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50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85788" y="1159252"/>
            <a:ext cx="110585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  <a:spcBef>
                <a:spcPts val="200"/>
              </a:spcBef>
            </a:pPr>
            <a:r>
              <a:rPr lang="es-ES_tradnl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s-ES_tradnl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enfermedades no transmisibles (ENT), también conocidas como enfermedades crónicas, suelen ser de larga duración y son el resultado de una combinación de factores genéticos, fisiológicos, ambientales y de comportamiento. Afectan a personas de todas las edades y regiones. No tienen un agente biológico </a:t>
            </a:r>
            <a:r>
              <a:rPr lang="es-ES_tradnl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asociado a su </a:t>
            </a:r>
            <a:r>
              <a:rPr lang="es-ES_tradnl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presentación, ni </a:t>
            </a:r>
            <a:r>
              <a:rPr lang="es-ES_tradnl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están principalmente </a:t>
            </a:r>
            <a:r>
              <a:rPr lang="es-ES_tradnl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una infección aguda. Requieren de un seguimiento permanente a lo largo del ciclo de vida humano y </a:t>
            </a:r>
            <a:r>
              <a:rPr lang="es-ES_tradnl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cuidados </a:t>
            </a:r>
            <a:r>
              <a:rPr lang="es-ES_tradnl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largo plazo. </a:t>
            </a:r>
            <a:r>
              <a:rPr lang="es-ES_tradnl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 </a:t>
            </a:r>
            <a:r>
              <a:rPr lang="es-ES_tradnl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principal causa de muerte y discapacidad en el mundo</a:t>
            </a:r>
            <a:r>
              <a:rPr lang="es-ES_tradnl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350019"/>
              </p:ext>
            </p:extLst>
          </p:nvPr>
        </p:nvGraphicFramePr>
        <p:xfrm>
          <a:off x="628649" y="6077478"/>
          <a:ext cx="7224433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443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OMS. 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https://www.who.int/es/news-room/fact-sheets/detail/noncommunicable-diseases</a:t>
                      </a:r>
                    </a:p>
                    <a:p>
                      <a:r>
                        <a:rPr lang="es-ES_tradnl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OPS.</a:t>
                      </a:r>
                      <a:r>
                        <a:rPr lang="es-ES_tradnl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https://www.paho.org/es/temas/enfermedades-no-transmisibles</a:t>
                      </a:r>
                      <a:endParaRPr lang="es-ES_tradnl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3"/>
          <a:stretch/>
        </p:blipFill>
        <p:spPr>
          <a:xfrm>
            <a:off x="8682037" y="214313"/>
            <a:ext cx="3481387" cy="647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095" y="5217459"/>
            <a:ext cx="2563906" cy="164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85788" y="1159252"/>
            <a:ext cx="11058525" cy="4457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Las enfermedades no transmisibles (ENT) mataron al menos a 43 millones de personas en 2021, lo que equivale al 75% de las muertes en el mundo que no se deben a una pandemia.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En 2021, 18 millones de personas murieron a causa de una ENT antes de cumplir 70 años; el 82% de esas muertes prematuras se dan en países de ingreso bajo y mediano.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El 73% de todas las muertes debidas a ENT se concentran en países de ingreso bajo y mediano</a:t>
            </a:r>
            <a:r>
              <a:rPr 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62495"/>
              </p:ext>
            </p:extLst>
          </p:nvPr>
        </p:nvGraphicFramePr>
        <p:xfrm>
          <a:off x="628649" y="6077478"/>
          <a:ext cx="112299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997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OMS. 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https://www.who.int/es/news-room/fact-sheets/detail/noncommunicable-diseases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3"/>
          <a:stretch/>
        </p:blipFill>
        <p:spPr>
          <a:xfrm>
            <a:off x="8667749" y="214313"/>
            <a:ext cx="3481387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85788" y="1159252"/>
            <a:ext cx="11058525" cy="422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ts val="45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enfermedades cardiovasculares suponen la mayoría de las muertes por ENT (al menos 19 millones de muertes en 2021), seguidas del cáncer (10 millones), las enfermedades respiratorias crónicas (4 millones) y la diabetes (más de 2 millones, incluidos los fallecimientos por nefropatía diabética).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ts val="45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Estos cuatro grupos de enfermedades representan el 80% de todas las muertes prematuras por ENT.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62495"/>
              </p:ext>
            </p:extLst>
          </p:nvPr>
        </p:nvGraphicFramePr>
        <p:xfrm>
          <a:off x="628649" y="6077478"/>
          <a:ext cx="112299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997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OMS. 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https://www.who.int/es/news-room/fact-sheets/detail/noncommunicable-diseases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3"/>
          <a:stretch/>
        </p:blipFill>
        <p:spPr>
          <a:xfrm>
            <a:off x="8667749" y="214313"/>
            <a:ext cx="3481387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3390900" cy="68580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095750" y="95252"/>
            <a:ext cx="7424737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4500"/>
              </a:lnSpc>
              <a:spcAft>
                <a:spcPts val="1200"/>
              </a:spcAft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Principales causas de muerte. Cuba. 2024.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5" y="917066"/>
            <a:ext cx="8472488" cy="8498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5" y="1919288"/>
            <a:ext cx="8472488" cy="47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14363" y="376238"/>
            <a:ext cx="11058525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4500"/>
              </a:lnSpc>
              <a:spcAft>
                <a:spcPts val="1200"/>
              </a:spcAft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Factores de riesgo.</a:t>
            </a:r>
          </a:p>
          <a:p>
            <a:pPr lvl="0"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Según la Estrategia Nacional de Prevención y Control de la ENT. 2020 – 2025.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Tabaquismo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Consumo nocivo de alcohol.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Inactividad física.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Alimentación inadecuada, sobrepeso y obesidad.</a:t>
            </a: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factores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 riesgo comportamentales aumentan el riesgo de sufrir una ENT, incluidos los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siguientes (OMS):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el consumo de tabaco (incluidos los efectos de la exposición al humo ajeno);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alimentación poco saludable, incluido el consumo excesivo de sal, azúcar y grasas;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el consumo nocivo de alcohol; y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actividad física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insuficiente</a:t>
            </a:r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62495"/>
              </p:ext>
            </p:extLst>
          </p:nvPr>
        </p:nvGraphicFramePr>
        <p:xfrm>
          <a:off x="628649" y="6077478"/>
          <a:ext cx="112299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997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OMS. 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https://www.who.int/es/news-room/fact-sheets/detail/noncommunicable-diseases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3"/>
          <a:stretch/>
        </p:blipFill>
        <p:spPr>
          <a:xfrm>
            <a:off x="8667749" y="214313"/>
            <a:ext cx="3481387" cy="6477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80" y="1697879"/>
            <a:ext cx="1647932" cy="1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71500" y="790576"/>
            <a:ext cx="11058525" cy="543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4500"/>
              </a:lnSpc>
              <a:spcAft>
                <a:spcPts val="1200"/>
              </a:spcAft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mpactos de las ENT.</a:t>
            </a:r>
          </a:p>
          <a:p>
            <a:pPr marL="714375" lvl="0" indent="-714375" algn="just">
              <a:lnSpc>
                <a:spcPts val="6000"/>
              </a:lnSpc>
              <a:buFont typeface="Wingdings" panose="05000000000000000000" pitchFamily="2" charset="2"/>
              <a:buChar char="q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Para las personas con condiciones cónicas.</a:t>
            </a:r>
          </a:p>
          <a:p>
            <a:pPr marL="714375" lvl="0" indent="-714375" algn="just">
              <a:lnSpc>
                <a:spcPts val="6000"/>
              </a:lnSpc>
              <a:buFont typeface="Wingdings" panose="05000000000000000000" pitchFamily="2" charset="2"/>
              <a:buChar char="q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Familias.</a:t>
            </a:r>
          </a:p>
          <a:p>
            <a:pPr marL="714375" lvl="0" indent="-714375" algn="just">
              <a:lnSpc>
                <a:spcPts val="6000"/>
              </a:lnSpc>
              <a:buFont typeface="Wingdings" panose="05000000000000000000" pitchFamily="2" charset="2"/>
              <a:buChar char="q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Comunidad. </a:t>
            </a:r>
          </a:p>
          <a:p>
            <a:pPr marL="714375" lvl="0" indent="-714375" algn="just">
              <a:lnSpc>
                <a:spcPts val="6000"/>
              </a:lnSpc>
              <a:buFont typeface="Wingdings" panose="05000000000000000000" pitchFamily="2" charset="2"/>
              <a:buChar char="q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Económicos.</a:t>
            </a:r>
          </a:p>
          <a:p>
            <a:pPr marL="714375" lvl="0" indent="-714375" algn="just">
              <a:lnSpc>
                <a:spcPts val="6000"/>
              </a:lnSpc>
              <a:buFont typeface="Wingdings" panose="05000000000000000000" pitchFamily="2" charset="2"/>
              <a:buChar char="q"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Sanitarios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14375" lvl="0" indent="-714375" algn="just">
              <a:lnSpc>
                <a:spcPts val="6000"/>
              </a:lnSpc>
              <a:buFont typeface="Wingdings" panose="05000000000000000000" pitchFamily="2" charset="2"/>
              <a:buChar char="q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Gubernamentales.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10"/>
          <a:stretch/>
        </p:blipFill>
        <p:spPr>
          <a:xfrm>
            <a:off x="5957887" y="3876676"/>
            <a:ext cx="230505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8"/>
          <a:stretch/>
        </p:blipFill>
        <p:spPr>
          <a:xfrm>
            <a:off x="9129713" y="3876676"/>
            <a:ext cx="230505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46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3"/>
          <a:stretch/>
        </p:blipFill>
        <p:spPr>
          <a:xfrm>
            <a:off x="8667749" y="214313"/>
            <a:ext cx="3481387" cy="6477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71500" y="790576"/>
            <a:ext cx="11058525" cy="606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4500"/>
              </a:lnSpc>
              <a:spcAft>
                <a:spcPts val="1200"/>
              </a:spcAft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Principales respuestas mundiales ante las ENT.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338755"/>
              </p:ext>
            </p:extLst>
          </p:nvPr>
        </p:nvGraphicFramePr>
        <p:xfrm>
          <a:off x="707071" y="1807686"/>
          <a:ext cx="10922955" cy="4226560"/>
        </p:xfrm>
        <a:graphic>
          <a:graphicData uri="http://schemas.openxmlformats.org/drawingml/2006/table">
            <a:tbl>
              <a:tblPr firstRow="1" firstCol="1" bandRow="1"/>
              <a:tblGrid>
                <a:gridCol w="1750379"/>
                <a:gridCol w="9172576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</a:t>
                      </a:r>
                      <a:endParaRPr lang="es-MX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Acción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Declaración Política de la Reunión de Alto Nivel de la Asamblea General sobre la Prevención y el Control de las Enfermedades no Transmisibles</a:t>
                      </a:r>
                      <a:endParaRPr lang="es-MX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 la prevención y el control de las enfermedades no transmisibles 2013-2020</a:t>
                      </a:r>
                      <a:endParaRPr lang="es-MX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Informe sobre la situación mundial de las ENT. OMS</a:t>
                      </a:r>
                      <a:endParaRPr lang="es-MX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MX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 hora de actuar. </a:t>
                      </a:r>
                      <a:r>
                        <a:rPr lang="es-ES_tradnl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Informe de la Comisión Independiente de Alto Nivel de la OMS sobre Enfermedades no Transmisibles</a:t>
                      </a:r>
                      <a:r>
                        <a:rPr lang="es-ES_tradn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513115"/>
              </p:ext>
            </p:extLst>
          </p:nvPr>
        </p:nvGraphicFramePr>
        <p:xfrm>
          <a:off x="628649" y="6077478"/>
          <a:ext cx="1122997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997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OMS. 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https://www.who.int/es/news-room/fact-sheets/detail/noncommunicable-diseases</a:t>
                      </a:r>
                    </a:p>
                    <a:p>
                      <a:r>
                        <a:rPr lang="es-ES_tradnl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OPS.</a:t>
                      </a:r>
                      <a:r>
                        <a:rPr lang="es-ES_tradnl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https://www.paho.org/es/temas/enfermedades-no-transmisibles</a:t>
                      </a:r>
                      <a:endParaRPr lang="es-ES_tradnl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5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3"/>
          <a:stretch/>
        </p:blipFill>
        <p:spPr>
          <a:xfrm>
            <a:off x="8667749" y="214313"/>
            <a:ext cx="3481387" cy="6477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71500" y="790576"/>
            <a:ext cx="1105852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4500"/>
              </a:lnSpc>
              <a:spcAft>
                <a:spcPts val="1200"/>
              </a:spcAft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Principales respuestas mundiales ante las ENT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(2)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513115"/>
              </p:ext>
            </p:extLst>
          </p:nvPr>
        </p:nvGraphicFramePr>
        <p:xfrm>
          <a:off x="628649" y="6077478"/>
          <a:ext cx="1122997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997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OMS. 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https://www.who.int/es/news-room/fact-sheets/detail/noncommunicable-diseases</a:t>
                      </a:r>
                    </a:p>
                    <a:p>
                      <a:r>
                        <a:rPr lang="es-ES_tradnl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OPS.</a:t>
                      </a:r>
                      <a:r>
                        <a:rPr lang="es-ES_tradnl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https://www.paho.org/es/temas/enfermedades-no-transmisibles</a:t>
                      </a:r>
                      <a:endParaRPr lang="es-ES_tradnl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67124"/>
              </p:ext>
            </p:extLst>
          </p:nvPr>
        </p:nvGraphicFramePr>
        <p:xfrm>
          <a:off x="571500" y="1595275"/>
          <a:ext cx="11201400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1973060"/>
                <a:gridCol w="922834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MX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Asamblea Mundial de la Salud prorrogó hasta 2030 el Plan de Acción Mundial de la OMS para la Prevención y el Control de las Enfermedades No Transmisibles 2013-2020 y pidió que se elaborara una hoja de ruta para su aplicación entre 2023 y 2030</a:t>
                      </a:r>
                      <a:endParaRPr lang="es-MX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ODS</a:t>
                      </a:r>
                      <a:endParaRPr lang="es-MX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Agenda 2023</a:t>
                      </a:r>
                      <a:endParaRPr lang="es-MX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Reducir en un tercio la mortalidad prematura por ENT mediante la prevención y el tratamiento (meta 3.4 de los ODS). La OMS desempeña una función de liderazgo clave en la coordinación y promoción de la lucha mundial contra las ENT y la consecución de la meta 3.4</a:t>
                      </a:r>
                      <a:endParaRPr lang="es-MX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s-MX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Mejor Atención para las Enfermedades No Transmisibles (ENT):</a:t>
                      </a:r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impulsa un cambio que va más allá del tratamiento: promueve la prevención, el control de los factores de riesgo y la promoción activa de la salud en cada comunidad. Fortalece la capacidad de los equipos locales, mejora la coordinación del cuidado y asegura que los servicios esenciales lleguen a quienes más los necesitan, sin fragmentación y sin demoras</a:t>
                      </a:r>
                      <a:endParaRPr lang="es-MX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9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1126</Words>
  <Application>Microsoft Office PowerPoint</Application>
  <PresentationFormat>Panorámica</PresentationFormat>
  <Paragraphs>86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Prof. Baster Moro</dc:creator>
  <cp:lastModifiedBy>Prof. Baster Moro</cp:lastModifiedBy>
  <cp:revision>63</cp:revision>
  <dcterms:created xsi:type="dcterms:W3CDTF">2026-02-27T19:28:56Z</dcterms:created>
  <dcterms:modified xsi:type="dcterms:W3CDTF">2026-03-05T18:32:05Z</dcterms:modified>
</cp:coreProperties>
</file>