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3344301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198706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63108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3682489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269380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26203415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4241496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3612082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66283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246194E-0ECC-4749-9EEE-E9DDA5BB0B48}" type="datetimeFigureOut">
              <a:rPr lang="en-US" smtClean="0"/>
              <a:t>6/9/2024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3819599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246194E-0ECC-4749-9EEE-E9DDA5BB0B48}" type="datetimeFigureOut">
              <a:rPr lang="en-US" smtClean="0"/>
              <a:t>6/9/2024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478310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246194E-0ECC-4749-9EEE-E9DDA5BB0B48}" type="datetimeFigureOut">
              <a:rPr lang="en-US" smtClean="0"/>
              <a:t>6/9/2024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437837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246194E-0ECC-4749-9EEE-E9DDA5BB0B48}" type="datetimeFigureOut">
              <a:rPr lang="en-US" smtClean="0"/>
              <a:t>6/9/2024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2941796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46194E-0ECC-4749-9EEE-E9DDA5BB0B48}" type="datetimeFigureOut">
              <a:rPr lang="en-US" smtClean="0"/>
              <a:t>6/9/2024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505015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246194E-0ECC-4749-9EEE-E9DDA5BB0B48}" type="datetimeFigureOut">
              <a:rPr lang="en-US" smtClean="0"/>
              <a:t>6/9/2024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EB0CB-0C98-450C-95E3-D0FEB2DD2486}" type="slidenum">
              <a:rPr lang="en-US" smtClean="0"/>
              <a:t>‹Nº›</a:t>
            </a:fld>
            <a:endParaRPr lang="en-US"/>
          </a:p>
        </p:txBody>
      </p:sp>
    </p:spTree>
    <p:extLst>
      <p:ext uri="{BB962C8B-B14F-4D97-AF65-F5344CB8AC3E}">
        <p14:creationId xmlns:p14="http://schemas.microsoft.com/office/powerpoint/2010/main" val="947358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EB0CB-0C98-450C-95E3-D0FEB2DD2486}" type="slidenum">
              <a:rPr lang="en-US" smtClean="0"/>
              <a:t>‹Nº›</a:t>
            </a:fld>
            <a:endParaRPr lang="en-US"/>
          </a:p>
        </p:txBody>
      </p:sp>
      <p:sp>
        <p:nvSpPr>
          <p:cNvPr id="5" name="Date Placeholder 4"/>
          <p:cNvSpPr>
            <a:spLocks noGrp="1"/>
          </p:cNvSpPr>
          <p:nvPr>
            <p:ph type="dt" sz="half" idx="10"/>
          </p:nvPr>
        </p:nvSpPr>
        <p:spPr/>
        <p:txBody>
          <a:bodyPr/>
          <a:lstStyle/>
          <a:p>
            <a:fld id="{E246194E-0ECC-4749-9EEE-E9DDA5BB0B48}" type="datetimeFigureOut">
              <a:rPr lang="en-US" smtClean="0"/>
              <a:t>6/9/2024</a:t>
            </a:fld>
            <a:endParaRPr lang="en-US"/>
          </a:p>
        </p:txBody>
      </p:sp>
    </p:spTree>
    <p:extLst>
      <p:ext uri="{BB962C8B-B14F-4D97-AF65-F5344CB8AC3E}">
        <p14:creationId xmlns:p14="http://schemas.microsoft.com/office/powerpoint/2010/main" val="1729923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246194E-0ECC-4749-9EEE-E9DDA5BB0B48}" type="datetimeFigureOut">
              <a:rPr lang="en-US" smtClean="0"/>
              <a:t>6/9/2024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DCEB0CB-0C98-450C-95E3-D0FEB2DD2486}" type="slidenum">
              <a:rPr lang="en-US" smtClean="0"/>
              <a:t>‹Nº›</a:t>
            </a:fld>
            <a:endParaRPr lang="en-US"/>
          </a:p>
        </p:txBody>
      </p:sp>
    </p:spTree>
    <p:extLst>
      <p:ext uri="{BB962C8B-B14F-4D97-AF65-F5344CB8AC3E}">
        <p14:creationId xmlns:p14="http://schemas.microsoft.com/office/powerpoint/2010/main" val="3761363181"/>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21673" y="498751"/>
            <a:ext cx="11748653" cy="6001643"/>
          </a:xfrm>
          <a:prstGeom prst="rect">
            <a:avLst/>
          </a:prstGeom>
          <a:noFill/>
        </p:spPr>
        <p:txBody>
          <a:bodyPr wrap="square" rtlCol="0">
            <a:spAutoFit/>
          </a:bodyPr>
          <a:lstStyle/>
          <a:p>
            <a:pPr algn="ctr"/>
            <a:r>
              <a:rPr lang="es-ES" sz="3200" dirty="0" smtClean="0">
                <a:solidFill>
                  <a:srgbClr val="0070C0"/>
                </a:solidFill>
                <a:latin typeface="Times New Roman" panose="02020603050405020304" pitchFamily="18" charset="0"/>
                <a:cs typeface="Times New Roman" panose="02020603050405020304" pitchFamily="18" charset="0"/>
              </a:rPr>
              <a:t>SCHOOL OF MEDICINE ARTEMISA</a:t>
            </a:r>
          </a:p>
          <a:p>
            <a:pPr algn="ctr"/>
            <a:endParaRPr lang="en-US" dirty="0" smtClean="0">
              <a:solidFill>
                <a:srgbClr val="0070C0"/>
              </a:solidFill>
              <a:latin typeface="Times New Roman" panose="02020603050405020304" pitchFamily="18" charset="0"/>
              <a:cs typeface="Times New Roman" panose="02020603050405020304" pitchFamily="18" charset="0"/>
            </a:endParaRPr>
          </a:p>
          <a:p>
            <a:pPr algn="ctr"/>
            <a:r>
              <a:rPr lang="es-ES" sz="2800" dirty="0" smtClean="0">
                <a:solidFill>
                  <a:srgbClr val="0070C0"/>
                </a:solidFill>
                <a:latin typeface="Times New Roman" panose="02020603050405020304" pitchFamily="18" charset="0"/>
                <a:cs typeface="Times New Roman" panose="02020603050405020304" pitchFamily="18" charset="0"/>
              </a:rPr>
              <a:t>ENGLISH LANGUAGE DEPARTMENT</a:t>
            </a:r>
          </a:p>
          <a:p>
            <a:pPr algn="ctr"/>
            <a:endParaRPr lang="es-ES" sz="2800" dirty="0" smtClean="0">
              <a:solidFill>
                <a:srgbClr val="0070C0"/>
              </a:solidFill>
              <a:latin typeface="Times New Roman" panose="02020603050405020304" pitchFamily="18" charset="0"/>
              <a:cs typeface="Times New Roman" panose="02020603050405020304" pitchFamily="18" charset="0"/>
            </a:endParaRPr>
          </a:p>
          <a:p>
            <a:pPr algn="ctr"/>
            <a:r>
              <a:rPr lang="es-ES" sz="2800" dirty="0" smtClean="0">
                <a:solidFill>
                  <a:srgbClr val="0070C0"/>
                </a:solidFill>
                <a:latin typeface="Times New Roman" panose="02020603050405020304" pitchFamily="18" charset="0"/>
                <a:cs typeface="Times New Roman" panose="02020603050405020304" pitchFamily="18" charset="0"/>
              </a:rPr>
              <a:t>ENGLISH WORKSHOP</a:t>
            </a:r>
          </a:p>
          <a:p>
            <a:pPr algn="ctr"/>
            <a:endParaRPr lang="es-ES" dirty="0" smtClean="0">
              <a:solidFill>
                <a:srgbClr val="0070C0"/>
              </a:solidFill>
              <a:latin typeface="Times New Roman" panose="02020603050405020304" pitchFamily="18" charset="0"/>
              <a:cs typeface="Times New Roman" panose="02020603050405020304" pitchFamily="18" charset="0"/>
            </a:endParaRPr>
          </a:p>
          <a:p>
            <a:pPr algn="ctr"/>
            <a:r>
              <a:rPr lang="es-ES" sz="2000" dirty="0" smtClean="0">
                <a:solidFill>
                  <a:srgbClr val="0070C0"/>
                </a:solidFill>
                <a:latin typeface="Times New Roman" panose="02020603050405020304" pitchFamily="18" charset="0"/>
                <a:cs typeface="Times New Roman" panose="02020603050405020304" pitchFamily="18" charset="0"/>
              </a:rPr>
              <a:t>AUTHORS: </a:t>
            </a:r>
          </a:p>
          <a:p>
            <a:pPr algn="ctr"/>
            <a:r>
              <a:rPr lang="es-ES" sz="2000" dirty="0" smtClean="0">
                <a:solidFill>
                  <a:srgbClr val="0070C0"/>
                </a:solidFill>
                <a:latin typeface="Times New Roman" panose="02020603050405020304" pitchFamily="18" charset="0"/>
                <a:cs typeface="Times New Roman" panose="02020603050405020304" pitchFamily="18" charset="0"/>
              </a:rPr>
              <a:t>ILDEFONSO GUSTAVO DIAZ SANDOVAL</a:t>
            </a:r>
          </a:p>
          <a:p>
            <a:pPr algn="ctr"/>
            <a:r>
              <a:rPr lang="es-ES" sz="2000" dirty="0" smtClean="0">
                <a:solidFill>
                  <a:srgbClr val="0070C0"/>
                </a:solidFill>
                <a:latin typeface="Times New Roman" panose="02020603050405020304" pitchFamily="18" charset="0"/>
                <a:cs typeface="Times New Roman" panose="02020603050405020304" pitchFamily="18" charset="0"/>
              </a:rPr>
              <a:t>OLGA HERNANDEZ PROVEDO</a:t>
            </a:r>
          </a:p>
          <a:p>
            <a:pPr algn="ctr"/>
            <a:endParaRPr lang="es-ES" sz="2000" dirty="0" smtClean="0">
              <a:solidFill>
                <a:srgbClr val="0070C0"/>
              </a:solidFill>
              <a:latin typeface="Times New Roman" panose="02020603050405020304" pitchFamily="18" charset="0"/>
              <a:cs typeface="Times New Roman" panose="02020603050405020304" pitchFamily="18" charset="0"/>
            </a:endParaRPr>
          </a:p>
          <a:p>
            <a:pPr algn="ctr"/>
            <a:r>
              <a:rPr lang="es-ES" sz="2000" dirty="0" smtClean="0">
                <a:solidFill>
                  <a:srgbClr val="0070C0"/>
                </a:solidFill>
                <a:latin typeface="Times New Roman" panose="02020603050405020304" pitchFamily="18" charset="0"/>
                <a:cs typeface="Times New Roman" panose="02020603050405020304" pitchFamily="18" charset="0"/>
              </a:rPr>
              <a:t>TOPIC:</a:t>
            </a:r>
          </a:p>
          <a:p>
            <a:pPr algn="ctr"/>
            <a:endParaRPr lang="es-ES" sz="2000" dirty="0">
              <a:solidFill>
                <a:srgbClr val="0070C0"/>
              </a:solidFill>
              <a:latin typeface="Times New Roman" panose="02020603050405020304" pitchFamily="18" charset="0"/>
              <a:cs typeface="Times New Roman" panose="02020603050405020304" pitchFamily="18" charset="0"/>
            </a:endParaRPr>
          </a:p>
          <a:p>
            <a:pPr algn="ctr"/>
            <a:r>
              <a:rPr lang="en-US" sz="2800" dirty="0" smtClean="0">
                <a:solidFill>
                  <a:srgbClr val="0070C0"/>
                </a:solidFill>
                <a:latin typeface="Times New Roman" panose="02020603050405020304" pitchFamily="18" charset="0"/>
                <a:cs typeface="Times New Roman" panose="02020603050405020304" pitchFamily="18" charset="0"/>
              </a:rPr>
              <a:t>PREPARING STUDENTS FOR</a:t>
            </a:r>
          </a:p>
          <a:p>
            <a:pPr algn="ctr"/>
            <a:r>
              <a:rPr lang="en-US" sz="2800" dirty="0" smtClean="0">
                <a:solidFill>
                  <a:srgbClr val="0070C0"/>
                </a:solidFill>
                <a:latin typeface="Times New Roman" panose="02020603050405020304" pitchFamily="18" charset="0"/>
                <a:cs typeface="Times New Roman" panose="02020603050405020304" pitchFamily="18" charset="0"/>
              </a:rPr>
              <a:t>SUCCESS:</a:t>
            </a:r>
          </a:p>
          <a:p>
            <a:pPr algn="ctr"/>
            <a:r>
              <a:rPr lang="en-US" sz="2800" dirty="0" smtClean="0">
                <a:solidFill>
                  <a:srgbClr val="0070C0"/>
                </a:solidFill>
                <a:latin typeface="Times New Roman" panose="02020603050405020304" pitchFamily="18" charset="0"/>
                <a:cs typeface="Times New Roman" panose="02020603050405020304" pitchFamily="18" charset="0"/>
              </a:rPr>
              <a:t>TAKING A LANGUAGE EXAM AND</a:t>
            </a:r>
          </a:p>
          <a:p>
            <a:pPr algn="ctr"/>
            <a:r>
              <a:rPr lang="en-US" sz="2800" dirty="0" smtClean="0">
                <a:solidFill>
                  <a:srgbClr val="0070C0"/>
                </a:solidFill>
                <a:latin typeface="Times New Roman" panose="02020603050405020304" pitchFamily="18" charset="0"/>
                <a:cs typeface="Times New Roman" panose="02020603050405020304" pitchFamily="18" charset="0"/>
              </a:rPr>
              <a:t>REDUCING EXAM-RELATED ANXIETY</a:t>
            </a:r>
            <a:endParaRPr lang="es-ES" sz="2800" dirty="0" smtClean="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28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274618" y="1025236"/>
            <a:ext cx="9642764" cy="3970318"/>
          </a:xfrm>
          <a:prstGeom prst="rect">
            <a:avLst/>
          </a:prstGeom>
          <a:noFill/>
        </p:spPr>
        <p:txBody>
          <a:bodyPr wrap="square" rtlCol="0">
            <a:spAutoFit/>
          </a:bodyPr>
          <a:lstStyle/>
          <a:p>
            <a:pPr algn="ctr"/>
            <a:endParaRPr lang="es-ES" sz="3600" dirty="0" smtClean="0">
              <a:solidFill>
                <a:srgbClr val="0070C0"/>
              </a:solidFill>
              <a:latin typeface="Times New Roman" panose="02020603050405020304" pitchFamily="18" charset="0"/>
              <a:cs typeface="Times New Roman" panose="02020603050405020304" pitchFamily="18" charset="0"/>
            </a:endParaRPr>
          </a:p>
          <a:p>
            <a:pPr algn="ctr"/>
            <a:r>
              <a:rPr lang="es-ES" sz="3600" dirty="0" smtClean="0">
                <a:solidFill>
                  <a:srgbClr val="0070C0"/>
                </a:solidFill>
                <a:latin typeface="Times New Roman" panose="02020603050405020304" pitchFamily="18" charset="0"/>
                <a:cs typeface="Times New Roman" panose="02020603050405020304" pitchFamily="18" charset="0"/>
              </a:rPr>
              <a:t>CONCLUSIONS</a:t>
            </a:r>
            <a:endParaRPr lang="en-US" sz="3600" dirty="0" smtClean="0">
              <a:solidFill>
                <a:srgbClr val="0070C0"/>
              </a:solidFill>
              <a:latin typeface="Times New Roman" panose="02020603050405020304" pitchFamily="18" charset="0"/>
              <a:cs typeface="Times New Roman" panose="02020603050405020304" pitchFamily="18" charset="0"/>
            </a:endParaRPr>
          </a:p>
          <a:p>
            <a:endParaRPr lang="en-US" sz="3600" dirty="0">
              <a:latin typeface="Times New Roman" panose="02020603050405020304" pitchFamily="18" charset="0"/>
              <a:cs typeface="Times New Roman" panose="02020603050405020304" pitchFamily="18" charset="0"/>
            </a:endParaRPr>
          </a:p>
          <a:p>
            <a:r>
              <a:rPr lang="en-US" sz="3600" dirty="0" smtClean="0">
                <a:latin typeface="Times New Roman" panose="02020603050405020304" pitchFamily="18" charset="0"/>
                <a:cs typeface="Times New Roman" panose="02020603050405020304" pitchFamily="18" charset="0"/>
              </a:rPr>
              <a:t>By incorporating these tips into their exam preparation, learners will not only improve their language skills but also feel more confident and less stressed on exam day.</a:t>
            </a:r>
          </a:p>
        </p:txBody>
      </p:sp>
    </p:spTree>
    <p:extLst>
      <p:ext uri="{BB962C8B-B14F-4D97-AF65-F5344CB8AC3E}">
        <p14:creationId xmlns:p14="http://schemas.microsoft.com/office/powerpoint/2010/main" val="20781828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21673" y="471055"/>
            <a:ext cx="11720945" cy="5078313"/>
          </a:xfrm>
          <a:prstGeom prst="rect">
            <a:avLst/>
          </a:prstGeom>
          <a:noFill/>
        </p:spPr>
        <p:txBody>
          <a:bodyPr wrap="square" rtlCol="0">
            <a:spAutoFit/>
          </a:bodyPr>
          <a:lstStyle/>
          <a:p>
            <a:pPr algn="ctr"/>
            <a:endParaRPr lang="es-ES" sz="3600" dirty="0" smtClean="0">
              <a:solidFill>
                <a:srgbClr val="0070C0"/>
              </a:solidFill>
              <a:latin typeface="Times New Roman" panose="02020603050405020304" pitchFamily="18" charset="0"/>
              <a:cs typeface="Times New Roman" panose="02020603050405020304" pitchFamily="18" charset="0"/>
            </a:endParaRPr>
          </a:p>
          <a:p>
            <a:pPr algn="ctr"/>
            <a:r>
              <a:rPr lang="es-ES" sz="3600" dirty="0" smtClean="0">
                <a:solidFill>
                  <a:srgbClr val="0070C0"/>
                </a:solidFill>
                <a:latin typeface="Times New Roman" panose="02020603050405020304" pitchFamily="18" charset="0"/>
                <a:cs typeface="Times New Roman" panose="02020603050405020304" pitchFamily="18" charset="0"/>
              </a:rPr>
              <a:t>INTRODUCTION</a:t>
            </a:r>
          </a:p>
          <a:p>
            <a:pPr algn="ctr"/>
            <a:endParaRPr lang="en-US" sz="3600" dirty="0" smtClean="0">
              <a:solidFill>
                <a:srgbClr val="0070C0"/>
              </a:solidFill>
              <a:latin typeface="Times New Roman" panose="02020603050405020304" pitchFamily="18" charset="0"/>
              <a:cs typeface="Times New Roman" panose="02020603050405020304" pitchFamily="18" charset="0"/>
            </a:endParaRPr>
          </a:p>
          <a:p>
            <a:r>
              <a:rPr lang="en-US" sz="3600" dirty="0" smtClean="0">
                <a:latin typeface="Times New Roman" panose="02020603050405020304" pitchFamily="18" charset="0"/>
                <a:cs typeface="Times New Roman" panose="02020603050405020304" pitchFamily="18" charset="0"/>
              </a:rPr>
              <a:t>Preparing for a language exam can be a stressful experience for students.</a:t>
            </a:r>
          </a:p>
          <a:p>
            <a:r>
              <a:rPr lang="en-US" sz="3600" dirty="0" smtClean="0">
                <a:latin typeface="Times New Roman" panose="02020603050405020304" pitchFamily="18" charset="0"/>
                <a:cs typeface="Times New Roman" panose="02020603050405020304" pitchFamily="18" charset="0"/>
              </a:rPr>
              <a:t>However, with the right strategies, students can significantly improve their chances of success and manage exam-related anxiety effectively. We are sharing some practical tips for teachers to guide learners on their exam journey.</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44232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32509" y="1177646"/>
            <a:ext cx="11637818" cy="3293209"/>
          </a:xfrm>
          <a:prstGeom prst="rect">
            <a:avLst/>
          </a:prstGeom>
          <a:noFill/>
        </p:spPr>
        <p:txBody>
          <a:bodyPr wrap="square" rtlCol="0">
            <a:spAutoFit/>
          </a:bodyPr>
          <a:lstStyle/>
          <a:p>
            <a:pPr marL="514350" indent="-514350">
              <a:buAutoNum type="arabicPeriod"/>
            </a:pPr>
            <a:r>
              <a:rPr lang="en-US" sz="3600" dirty="0" smtClean="0">
                <a:solidFill>
                  <a:srgbClr val="0070C0"/>
                </a:solidFill>
                <a:latin typeface="Times New Roman" panose="02020603050405020304" pitchFamily="18" charset="0"/>
                <a:cs typeface="Times New Roman" panose="02020603050405020304" pitchFamily="18" charset="0"/>
              </a:rPr>
              <a:t>UNDERSTANDING THE EXAM FORMAT</a:t>
            </a:r>
          </a:p>
          <a:p>
            <a:endParaRPr lang="en-US" sz="2800" dirty="0" smtClean="0">
              <a:solidFill>
                <a:srgbClr val="0070C0"/>
              </a:solidFill>
              <a:latin typeface="Times New Roman" panose="02020603050405020304" pitchFamily="18" charset="0"/>
              <a:cs typeface="Times New Roman" panose="02020603050405020304" pitchFamily="18" charset="0"/>
            </a:endParaRPr>
          </a:p>
          <a:p>
            <a:r>
              <a:rPr lang="en-US" sz="3600" dirty="0" smtClean="0">
                <a:solidFill>
                  <a:srgbClr val="0070C0"/>
                </a:solidFill>
                <a:latin typeface="Times New Roman" panose="02020603050405020304" pitchFamily="18" charset="0"/>
                <a:cs typeface="Times New Roman" panose="02020603050405020304" pitchFamily="18" charset="0"/>
              </a:rPr>
              <a:t>Familiarizing students with the structure of the exam is crucial. Prepare students on the different sections of the test, the types of questions they will face, and the time limits for each part. This reduces the element of surprise on exam day.</a:t>
            </a:r>
            <a:endParaRPr lang="en-US"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34784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678873" y="942116"/>
            <a:ext cx="11055927" cy="3970318"/>
          </a:xfrm>
          <a:prstGeom prst="rect">
            <a:avLst/>
          </a:prstGeom>
          <a:noFill/>
        </p:spPr>
        <p:txBody>
          <a:bodyPr wrap="square" rtlCol="0">
            <a:spAutoFit/>
          </a:bodyPr>
          <a:lstStyle/>
          <a:p>
            <a:r>
              <a:rPr lang="en-US" sz="3600" dirty="0" smtClean="0">
                <a:solidFill>
                  <a:srgbClr val="0070C0"/>
                </a:solidFill>
                <a:latin typeface="Times New Roman" panose="02020603050405020304" pitchFamily="18" charset="0"/>
                <a:cs typeface="Times New Roman" panose="02020603050405020304" pitchFamily="18" charset="0"/>
              </a:rPr>
              <a:t>2. PRACTICE REGULARLY WITH MOCK EXAMS</a:t>
            </a:r>
          </a:p>
          <a:p>
            <a:endParaRPr lang="es-ES" sz="3600" dirty="0">
              <a:solidFill>
                <a:srgbClr val="0070C0"/>
              </a:solidFill>
              <a:latin typeface="Times New Roman" panose="02020603050405020304" pitchFamily="18" charset="0"/>
              <a:cs typeface="Times New Roman" panose="02020603050405020304" pitchFamily="18" charset="0"/>
            </a:endParaRPr>
          </a:p>
          <a:p>
            <a:r>
              <a:rPr lang="en-US" sz="3600" dirty="0" smtClean="0">
                <a:solidFill>
                  <a:srgbClr val="0070C0"/>
                </a:solidFill>
                <a:latin typeface="Times New Roman" panose="02020603050405020304" pitchFamily="18" charset="0"/>
                <a:cs typeface="Times New Roman" panose="02020603050405020304" pitchFamily="18" charset="0"/>
              </a:rPr>
              <a:t>Regular practice with sample tests can help learners feel more confident.</a:t>
            </a:r>
          </a:p>
          <a:p>
            <a:r>
              <a:rPr lang="en-US" sz="3600" dirty="0" smtClean="0">
                <a:solidFill>
                  <a:srgbClr val="0070C0"/>
                </a:solidFill>
                <a:latin typeface="Times New Roman" panose="02020603050405020304" pitchFamily="18" charset="0"/>
                <a:cs typeface="Times New Roman" panose="02020603050405020304" pitchFamily="18" charset="0"/>
              </a:rPr>
              <a:t>Simulating real test conditions improves time management and reduces stress, as students become more accustomed to the exam format.</a:t>
            </a:r>
            <a:endParaRPr lang="en-US"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0742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17418" y="595745"/>
            <a:ext cx="10598727" cy="3970318"/>
          </a:xfrm>
          <a:prstGeom prst="rect">
            <a:avLst/>
          </a:prstGeom>
          <a:noFill/>
        </p:spPr>
        <p:txBody>
          <a:bodyPr wrap="square" rtlCol="0">
            <a:spAutoFit/>
          </a:bodyPr>
          <a:lstStyle/>
          <a:p>
            <a:r>
              <a:rPr lang="en-US" sz="3600" dirty="0" smtClean="0">
                <a:solidFill>
                  <a:srgbClr val="0070C0"/>
                </a:solidFill>
                <a:latin typeface="Times New Roman" panose="02020603050405020304" pitchFamily="18" charset="0"/>
                <a:cs typeface="Times New Roman" panose="02020603050405020304" pitchFamily="18" charset="0"/>
              </a:rPr>
              <a:t>3. FOCUS ON INDIVIDUAL AREAS OF IMPROVEMENT</a:t>
            </a:r>
          </a:p>
          <a:p>
            <a:endParaRPr lang="es-ES" sz="3600" dirty="0">
              <a:solidFill>
                <a:srgbClr val="0070C0"/>
              </a:solidFill>
              <a:latin typeface="Times New Roman" panose="02020603050405020304" pitchFamily="18" charset="0"/>
              <a:cs typeface="Times New Roman" panose="02020603050405020304" pitchFamily="18" charset="0"/>
            </a:endParaRPr>
          </a:p>
          <a:p>
            <a:r>
              <a:rPr lang="en-US" sz="3600" dirty="0" smtClean="0">
                <a:solidFill>
                  <a:srgbClr val="0070C0"/>
                </a:solidFill>
                <a:latin typeface="Times New Roman" panose="02020603050405020304" pitchFamily="18" charset="0"/>
                <a:cs typeface="Times New Roman" panose="02020603050405020304" pitchFamily="18" charset="0"/>
              </a:rPr>
              <a:t>Encourage students to identify their areas of improvement and dedicate more time to practice them. Personalizing study plans helps them progress faster and increases their overall confidence before the test.</a:t>
            </a:r>
            <a:endParaRPr lang="en-US"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76815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526473" y="720436"/>
            <a:ext cx="11277600" cy="4524315"/>
          </a:xfrm>
          <a:prstGeom prst="rect">
            <a:avLst/>
          </a:prstGeom>
          <a:noFill/>
        </p:spPr>
        <p:txBody>
          <a:bodyPr wrap="square" rtlCol="0">
            <a:spAutoFit/>
          </a:bodyPr>
          <a:lstStyle/>
          <a:p>
            <a:r>
              <a:rPr lang="en-US" sz="3600" dirty="0" smtClean="0">
                <a:solidFill>
                  <a:srgbClr val="0070C0"/>
                </a:solidFill>
                <a:latin typeface="Times New Roman" panose="02020603050405020304" pitchFamily="18" charset="0"/>
                <a:cs typeface="Times New Roman" panose="02020603050405020304" pitchFamily="18" charset="0"/>
              </a:rPr>
              <a:t>4. TEACH TEST-TAKING STRATEGIES</a:t>
            </a:r>
          </a:p>
          <a:p>
            <a:endParaRPr lang="es-ES" sz="3600" dirty="0" smtClean="0">
              <a:solidFill>
                <a:srgbClr val="0070C0"/>
              </a:solidFill>
              <a:latin typeface="Times New Roman" panose="02020603050405020304" pitchFamily="18" charset="0"/>
              <a:cs typeface="Times New Roman" panose="02020603050405020304" pitchFamily="18" charset="0"/>
            </a:endParaRPr>
          </a:p>
          <a:p>
            <a:r>
              <a:rPr lang="en-US" sz="3600" dirty="0" smtClean="0">
                <a:solidFill>
                  <a:srgbClr val="0070C0"/>
                </a:solidFill>
                <a:latin typeface="Times New Roman" panose="02020603050405020304" pitchFamily="18" charset="0"/>
                <a:cs typeface="Times New Roman" panose="02020603050405020304" pitchFamily="18" charset="0"/>
              </a:rPr>
              <a:t>Equipping students with test-taking techniques, such as skimming and scanning for reading tasks or organizing thoughts before writing, can significantly improve their performance. Strategies for handling multiple-choice questions, time management, and tackling difficult questions should also be part of the preparation.</a:t>
            </a:r>
            <a:endParaRPr lang="en-US"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985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45127" y="831278"/>
            <a:ext cx="10709564" cy="3970318"/>
          </a:xfrm>
          <a:prstGeom prst="rect">
            <a:avLst/>
          </a:prstGeom>
          <a:noFill/>
        </p:spPr>
        <p:txBody>
          <a:bodyPr wrap="square" rtlCol="0">
            <a:spAutoFit/>
          </a:bodyPr>
          <a:lstStyle/>
          <a:p>
            <a:r>
              <a:rPr lang="en-US" sz="3600" dirty="0" smtClean="0">
                <a:solidFill>
                  <a:srgbClr val="0070C0"/>
                </a:solidFill>
                <a:latin typeface="Times New Roman" panose="02020603050405020304" pitchFamily="18" charset="0"/>
                <a:cs typeface="Times New Roman" panose="02020603050405020304" pitchFamily="18" charset="0"/>
              </a:rPr>
              <a:t>5. BUILD VOCABULARY IN CONTEXT</a:t>
            </a:r>
          </a:p>
          <a:p>
            <a:endParaRPr lang="es-ES" sz="3600" dirty="0">
              <a:solidFill>
                <a:srgbClr val="0070C0"/>
              </a:solidFill>
              <a:latin typeface="Times New Roman" panose="02020603050405020304" pitchFamily="18" charset="0"/>
              <a:cs typeface="Times New Roman" panose="02020603050405020304" pitchFamily="18" charset="0"/>
            </a:endParaRPr>
          </a:p>
          <a:p>
            <a:r>
              <a:rPr lang="en-US" sz="3600" dirty="0" smtClean="0">
                <a:solidFill>
                  <a:srgbClr val="0070C0"/>
                </a:solidFill>
                <a:latin typeface="Times New Roman" panose="02020603050405020304" pitchFamily="18" charset="0"/>
                <a:cs typeface="Times New Roman" panose="02020603050405020304" pitchFamily="18" charset="0"/>
              </a:rPr>
              <a:t>A broad and deep vocabulary is essential for success in</a:t>
            </a:r>
          </a:p>
          <a:p>
            <a:r>
              <a:rPr lang="en-US" sz="3600" dirty="0" smtClean="0">
                <a:solidFill>
                  <a:srgbClr val="0070C0"/>
                </a:solidFill>
                <a:latin typeface="Times New Roman" panose="02020603050405020304" pitchFamily="18" charset="0"/>
                <a:cs typeface="Times New Roman" panose="02020603050405020304" pitchFamily="18" charset="0"/>
              </a:rPr>
              <a:t>language exams. Encourage students to learn new words in context, practice using them in sentences, and review them regularly. This will help learners retain vocabulary more effectively and apply it in real exam scenarios.</a:t>
            </a:r>
            <a:endParaRPr lang="en-US"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2165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637308" y="858982"/>
            <a:ext cx="11042073" cy="4524315"/>
          </a:xfrm>
          <a:prstGeom prst="rect">
            <a:avLst/>
          </a:prstGeom>
          <a:noFill/>
        </p:spPr>
        <p:txBody>
          <a:bodyPr wrap="square" rtlCol="0">
            <a:spAutoFit/>
          </a:bodyPr>
          <a:lstStyle/>
          <a:p>
            <a:r>
              <a:rPr lang="en-US" sz="3600" dirty="0" smtClean="0">
                <a:solidFill>
                  <a:srgbClr val="0070C0"/>
                </a:solidFill>
                <a:latin typeface="Times New Roman" panose="02020603050405020304" pitchFamily="18" charset="0"/>
                <a:cs typeface="Times New Roman" panose="02020603050405020304" pitchFamily="18" charset="0"/>
              </a:rPr>
              <a:t>6. MANAGE EXAM STRESS EFFECTIVELY</a:t>
            </a:r>
          </a:p>
          <a:p>
            <a:endParaRPr lang="es-ES" sz="3600" dirty="0">
              <a:solidFill>
                <a:srgbClr val="0070C0"/>
              </a:solidFill>
              <a:latin typeface="Times New Roman" panose="02020603050405020304" pitchFamily="18" charset="0"/>
              <a:cs typeface="Times New Roman" panose="02020603050405020304" pitchFamily="18" charset="0"/>
            </a:endParaRPr>
          </a:p>
          <a:p>
            <a:r>
              <a:rPr lang="en-US" sz="3600" dirty="0" smtClean="0">
                <a:solidFill>
                  <a:srgbClr val="0070C0"/>
                </a:solidFill>
                <a:latin typeface="Times New Roman" panose="02020603050405020304" pitchFamily="18" charset="0"/>
                <a:cs typeface="Times New Roman" panose="02020603050405020304" pitchFamily="18" charset="0"/>
              </a:rPr>
              <a:t>Anxiety can impact performance, so it’s vital to teach</a:t>
            </a:r>
          </a:p>
          <a:p>
            <a:r>
              <a:rPr lang="en-US" sz="3600" dirty="0" smtClean="0">
                <a:solidFill>
                  <a:srgbClr val="0070C0"/>
                </a:solidFill>
                <a:latin typeface="Times New Roman" panose="02020603050405020304" pitchFamily="18" charset="0"/>
                <a:cs typeface="Times New Roman" panose="02020603050405020304" pitchFamily="18" charset="0"/>
              </a:rPr>
              <a:t>students stress-management techniques. Mindfulness</a:t>
            </a:r>
          </a:p>
          <a:p>
            <a:r>
              <a:rPr lang="en-US" sz="3600" dirty="0" smtClean="0">
                <a:solidFill>
                  <a:srgbClr val="0070C0"/>
                </a:solidFill>
                <a:latin typeface="Times New Roman" panose="02020603050405020304" pitchFamily="18" charset="0"/>
                <a:cs typeface="Times New Roman" panose="02020603050405020304" pitchFamily="18" charset="0"/>
              </a:rPr>
              <a:t>exercises, deep breathing, and relaxation strategies</a:t>
            </a:r>
          </a:p>
          <a:p>
            <a:r>
              <a:rPr lang="en-US" sz="3600" dirty="0" smtClean="0">
                <a:solidFill>
                  <a:srgbClr val="0070C0"/>
                </a:solidFill>
                <a:latin typeface="Times New Roman" panose="02020603050405020304" pitchFamily="18" charset="0"/>
                <a:cs typeface="Times New Roman" panose="02020603050405020304" pitchFamily="18" charset="0"/>
              </a:rPr>
              <a:t>before and during the exam can help students stay calm and focused. Encourage positive thinking and remind learners that it's normal to feel some anxiety.</a:t>
            </a:r>
            <a:endParaRPr lang="en-US"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5065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74073" y="734295"/>
            <a:ext cx="11430000" cy="3970318"/>
          </a:xfrm>
          <a:prstGeom prst="rect">
            <a:avLst/>
          </a:prstGeom>
          <a:noFill/>
        </p:spPr>
        <p:txBody>
          <a:bodyPr wrap="square" rtlCol="0">
            <a:spAutoFit/>
          </a:bodyPr>
          <a:lstStyle/>
          <a:p>
            <a:r>
              <a:rPr lang="en-US" sz="3600" dirty="0" smtClean="0">
                <a:solidFill>
                  <a:srgbClr val="0070C0"/>
                </a:solidFill>
                <a:latin typeface="Times New Roman" panose="02020603050405020304" pitchFamily="18" charset="0"/>
                <a:cs typeface="Times New Roman" panose="02020603050405020304" pitchFamily="18" charset="0"/>
              </a:rPr>
              <a:t>7. PROMOTE HEALTHY STUDY HABITS</a:t>
            </a:r>
          </a:p>
          <a:p>
            <a:endParaRPr lang="es-ES" sz="3600" dirty="0">
              <a:solidFill>
                <a:srgbClr val="0070C0"/>
              </a:solidFill>
              <a:latin typeface="Times New Roman" panose="02020603050405020304" pitchFamily="18" charset="0"/>
              <a:cs typeface="Times New Roman" panose="02020603050405020304" pitchFamily="18" charset="0"/>
            </a:endParaRPr>
          </a:p>
          <a:p>
            <a:r>
              <a:rPr lang="en-US" sz="3600" dirty="0" smtClean="0">
                <a:solidFill>
                  <a:srgbClr val="0070C0"/>
                </a:solidFill>
                <a:latin typeface="Times New Roman" panose="02020603050405020304" pitchFamily="18" charset="0"/>
                <a:cs typeface="Times New Roman" panose="02020603050405020304" pitchFamily="18" charset="0"/>
              </a:rPr>
              <a:t>Encourage learners to maintain a balanced approach to study and rest.</a:t>
            </a:r>
          </a:p>
          <a:p>
            <a:r>
              <a:rPr lang="en-US" sz="3600" dirty="0" smtClean="0">
                <a:solidFill>
                  <a:srgbClr val="0070C0"/>
                </a:solidFill>
                <a:latin typeface="Times New Roman" panose="02020603050405020304" pitchFamily="18" charset="0"/>
                <a:cs typeface="Times New Roman" panose="02020603050405020304" pitchFamily="18" charset="0"/>
              </a:rPr>
              <a:t>Regular breaks, a good night's sleep, and proper nutrition can improve focus and memory. Overworking can lead to burnout, which might negatively affect exam performance.</a:t>
            </a:r>
            <a:endParaRPr lang="en-US"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476954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47</TotalTime>
  <Words>456</Words>
  <Application>Microsoft Office PowerPoint</Application>
  <PresentationFormat>Panorámica</PresentationFormat>
  <Paragraphs>52</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Times New Roman</vt:lpstr>
      <vt:lpstr>Trebuchet MS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15</cp:revision>
  <dcterms:created xsi:type="dcterms:W3CDTF">2024-06-09T12:30:56Z</dcterms:created>
  <dcterms:modified xsi:type="dcterms:W3CDTF">2024-06-09T13:17:59Z</dcterms:modified>
</cp:coreProperties>
</file>