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8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C86A83-B7C0-6348-D3AF-0AB630288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4B8368-7998-335A-0067-B7F9BEBE4D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E8B8B4-7CCA-001E-3792-6F663FB9C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62F5DE-D8A2-A4AF-D289-889B2C5B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5DBCD4-C3C1-3869-8FA7-7E964E8E7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1545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B880D6-0096-C458-A08F-F9D94B85F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6D9CFAA-5465-44F6-3CC6-AD17F0D75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9DCCCD-779B-089E-FCB3-56A004701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892A59-3C67-ADCA-C3BC-3224570A3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06A8A6-7BCF-E187-1AD3-AD9CD3200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012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CBC2E4B-BBF1-0220-B7C6-67E51A8C2B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B2B95C5-DF9F-135A-C006-F6AD6A6C24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0A5669-AD5C-423D-B6E6-9370BDFAD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E0EF50-D575-BD9E-DFF2-3BA0E854F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82E17E-A255-37AF-0A35-666306335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153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414DE-C8EE-54C3-17DD-4EE309FB5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E4A390-41E5-9BA6-1CAA-6C65F9E1B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0BA72-FC1C-04C6-B036-BCCF5FD2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BDC731-DA8A-2218-E9D9-41AE2B66E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C6A68E-D9C5-59EC-4D90-925107593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835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7F553A-372A-9933-C57E-96778C604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64E415-A9D1-FBE5-8E1E-6A29BDC5E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28FF2E-9E91-174D-8C2A-FE867FA65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9A031-27F9-19E5-BB48-86AAE60B7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921A3A-F193-4833-11C6-8F1FDAF9E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182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121CC4-A0CF-607A-25FE-B826FF825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58A649-CD19-8CFC-1796-AAB0336CA8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03C4AB-4E09-5ACE-9912-1C8691848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550343-ADA5-52D2-53F1-90DCDEC12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95A5F63-16D4-B9C9-756A-D5C81B40A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B0DE77-DDDE-2669-0E78-F5D18F413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884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FFDEFB-8716-F69B-A6FB-3E05A921A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E92307-0814-2363-8A44-70B59F8F2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E8442F-E843-4191-6F84-2E9465160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66E144F-DCB8-3AB6-83D5-9CB1F45B4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84E1410-1829-396D-4C4D-0336C4F2D4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5029EDC-F7AD-9B88-BFEC-55E4F907C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A48D63B-8187-97D1-EEA1-E5B4A046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522119-8477-73FD-58F1-4D303FB5A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04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FCB845-BDE0-9D46-9D35-C277C9A70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587288B-EB54-D918-6B8A-AAA239835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A63EC96-5107-8D0C-1EC2-47DB7C1D0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2A4028-CFDD-EE26-766D-BC1F5FB18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090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2F8EBB-C5DC-B5BD-1B1B-E17C479EC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9B04BA-E24D-BC4A-B1F6-69E558571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9D1156-2752-500A-2D2B-38F1DD833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4017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EE263F-27B5-F8F8-2CB6-A062CE63F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327CE8-C016-E83D-FF69-F5C7AF0E5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B6AC7B-F52B-FD6C-08BE-AB831A64D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40D5DA-5EB3-C1B8-951A-B40FEAC03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051B68-4E04-FA0E-ADB8-A808C15E9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BBEE24-4577-F97C-0F8B-82ACACEA2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7076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DD259E-A1E4-B4B8-B6AE-9B6201940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14871DF-1DBA-02ED-BE5E-F3E370F93F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9F32876-EC77-9964-5A1F-A9052EF30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AD2148-49D3-D54B-2D3D-A19B69DD6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70843E-00F7-00FC-2591-FED1A925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F7E400-FB9B-C81C-0ED7-FB9F35584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1153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ECA4FA-894D-F519-2D24-474DEBDEF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0132D0-6869-D179-D854-B25DF3DFD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FCE642-706B-D8DC-4C63-D81A8C9437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6BAA5-F547-4108-B9D7-CE5936CA0170}" type="datetimeFigureOut">
              <a:rPr lang="es-ES" smtClean="0"/>
              <a:t>23/04/2026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74013F-6C0D-56FF-1A25-300D95C90F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F429A6-5178-FAE6-3E4E-31FB09E981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63E18-316F-4F9E-8FFA-FA6780DDE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467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6614A-B47F-FE05-29D9-3BC6FD43C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145E32E1-3D34-BDB5-DAB9-E2ED10308725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4C7A016-24D4-FEED-5780-E151AAAAE6D5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62A69F5-05E3-A6B7-5370-08E4007A5B05}"/>
              </a:ext>
            </a:extLst>
          </p:cNvPr>
          <p:cNvSpPr txBox="1"/>
          <p:nvPr/>
        </p:nvSpPr>
        <p:spPr>
          <a:xfrm>
            <a:off x="359764" y="923968"/>
            <a:ext cx="1128759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Título: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Anticuerpos en el lupus eritematoso sistémico (LES)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Asignatura:</a:t>
            </a: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Inmunología Clínica / Reumatología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Año:</a:t>
            </a: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3ro o 4to de Medicina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Profesor/a:</a:t>
            </a: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Beatriz Hernández Díaz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Facultad de Ciencias Médicas Miguel Enríquez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Festival de la clase 2026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4026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94CB4-3C32-E4B6-B64A-E4123D2D8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A7B5DB48-4B36-43A6-9AA3-3F0805A7D4ED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082C42BF-2C8B-A4AC-F9CF-3B094CD2D021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3C50DE2-E7CB-1F4B-83EA-E1DD99102508}"/>
              </a:ext>
            </a:extLst>
          </p:cNvPr>
          <p:cNvSpPr txBox="1"/>
          <p:nvPr/>
        </p:nvSpPr>
        <p:spPr>
          <a:xfrm>
            <a:off x="584616" y="1154243"/>
            <a:ext cx="1110771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</a:rPr>
              <a:t>Anti-Ro/SSA y Anti-La/SSB</a:t>
            </a:r>
          </a:p>
          <a:p>
            <a:endParaRPr lang="en-US" sz="2000" b="1" dirty="0">
              <a:solidFill>
                <a:srgbClr val="002060"/>
              </a:solidFill>
            </a:endParaRPr>
          </a:p>
          <a:p>
            <a:r>
              <a:rPr lang="en-US" sz="3200" b="1" dirty="0" err="1">
                <a:solidFill>
                  <a:srgbClr val="002060"/>
                </a:solidFill>
              </a:rPr>
              <a:t>Asociaciones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clínicas</a:t>
            </a:r>
            <a:r>
              <a:rPr lang="en-US" sz="3200" b="1" dirty="0">
                <a:solidFill>
                  <a:srgbClr val="002060"/>
                </a:solidFill>
              </a:rPr>
              <a:t>:</a:t>
            </a:r>
            <a:endParaRPr lang="en-US" sz="32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LES </a:t>
            </a:r>
            <a:r>
              <a:rPr lang="en-US" sz="3200" dirty="0" err="1">
                <a:solidFill>
                  <a:srgbClr val="002060"/>
                </a:solidFill>
              </a:rPr>
              <a:t>subagudo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cutáneo</a:t>
            </a:r>
            <a:endParaRPr lang="en-US" sz="32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Lupus neonatal (</a:t>
            </a:r>
            <a:r>
              <a:rPr lang="en-US" sz="3200" dirty="0" err="1">
                <a:solidFill>
                  <a:srgbClr val="002060"/>
                </a:solidFill>
              </a:rPr>
              <a:t>bloqueo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cardíaco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congénito</a:t>
            </a:r>
            <a:r>
              <a:rPr lang="en-US" sz="3200" dirty="0">
                <a:solidFill>
                  <a:srgbClr val="002060"/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002060"/>
                </a:solidFill>
              </a:rPr>
              <a:t>Síndrome</a:t>
            </a:r>
            <a:r>
              <a:rPr lang="en-US" sz="3200" dirty="0">
                <a:solidFill>
                  <a:srgbClr val="002060"/>
                </a:solidFill>
              </a:rPr>
              <a:t> de Sjögren </a:t>
            </a:r>
            <a:r>
              <a:rPr lang="en-US" sz="3200" dirty="0" err="1">
                <a:solidFill>
                  <a:srgbClr val="002060"/>
                </a:solidFill>
              </a:rPr>
              <a:t>secundario</a:t>
            </a:r>
            <a:endParaRPr lang="en-US" sz="3200" dirty="0">
              <a:solidFill>
                <a:srgbClr val="002060"/>
              </a:solidFill>
            </a:endParaRPr>
          </a:p>
          <a:p>
            <a:endParaRPr lang="en-US" sz="2000" b="1" dirty="0">
              <a:solidFill>
                <a:srgbClr val="002060"/>
              </a:solidFill>
            </a:endParaRPr>
          </a:p>
          <a:p>
            <a:r>
              <a:rPr lang="en-US" sz="3200" b="1" dirty="0" err="1">
                <a:solidFill>
                  <a:srgbClr val="002060"/>
                </a:solidFill>
              </a:rPr>
              <a:t>Implicación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práctica</a:t>
            </a:r>
            <a:r>
              <a:rPr lang="en-US" sz="3200" b="1" dirty="0">
                <a:solidFill>
                  <a:srgbClr val="002060"/>
                </a:solidFill>
              </a:rPr>
              <a:t>:</a:t>
            </a:r>
            <a:r>
              <a:rPr lang="en-US" sz="3200" dirty="0">
                <a:solidFill>
                  <a:srgbClr val="002060"/>
                </a:solidFill>
              </a:rPr>
              <a:t> Toda </a:t>
            </a:r>
            <a:r>
              <a:rPr lang="en-US" sz="3200" dirty="0" err="1">
                <a:solidFill>
                  <a:srgbClr val="002060"/>
                </a:solidFill>
              </a:rPr>
              <a:t>mujer</a:t>
            </a:r>
            <a:r>
              <a:rPr lang="en-US" sz="3200" dirty="0">
                <a:solidFill>
                  <a:srgbClr val="002060"/>
                </a:solidFill>
              </a:rPr>
              <a:t> con LES y </a:t>
            </a:r>
            <a:r>
              <a:rPr lang="en-US" sz="3200" dirty="0" err="1">
                <a:solidFill>
                  <a:srgbClr val="002060"/>
                </a:solidFill>
              </a:rPr>
              <a:t>gestación</a:t>
            </a:r>
            <a:r>
              <a:rPr lang="en-US" sz="3200" dirty="0">
                <a:solidFill>
                  <a:srgbClr val="002060"/>
                </a:solidFill>
              </a:rPr>
              <a:t> → </a:t>
            </a:r>
            <a:r>
              <a:rPr lang="en-US" sz="3200" dirty="0" err="1">
                <a:solidFill>
                  <a:srgbClr val="002060"/>
                </a:solidFill>
              </a:rPr>
              <a:t>solicitar</a:t>
            </a:r>
            <a:r>
              <a:rPr lang="en-US" sz="3200" dirty="0">
                <a:solidFill>
                  <a:srgbClr val="002060"/>
                </a:solidFill>
              </a:rPr>
              <a:t> Anti-Ro/SSA.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6963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6F44B-253A-E77F-28CA-2E1727C5D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1C5ACF8E-53B6-552A-CBD5-5146FBC718B7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914EA31D-09BF-21AB-F455-0E4CB212D469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D495743-C2D5-62A1-BAC9-02B96790C0EB}"/>
              </a:ext>
            </a:extLst>
          </p:cNvPr>
          <p:cNvSpPr txBox="1"/>
          <p:nvPr/>
        </p:nvSpPr>
        <p:spPr>
          <a:xfrm>
            <a:off x="539646" y="1064302"/>
            <a:ext cx="1115268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Anticuerpos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antifosfolípidos</a:t>
            </a:r>
            <a:r>
              <a:rPr lang="en-US" sz="3600" b="1" dirty="0">
                <a:solidFill>
                  <a:srgbClr val="002060"/>
                </a:solidFill>
              </a:rPr>
              <a:t> (SAF)</a:t>
            </a:r>
          </a:p>
          <a:p>
            <a:endParaRPr lang="en-US" sz="2000" b="1" dirty="0">
              <a:solidFill>
                <a:srgbClr val="002060"/>
              </a:solidFill>
            </a:endParaRPr>
          </a:p>
          <a:p>
            <a:r>
              <a:rPr lang="en-US" sz="3200" b="1" dirty="0" err="1">
                <a:solidFill>
                  <a:srgbClr val="002060"/>
                </a:solidFill>
              </a:rPr>
              <a:t>Incluyen</a:t>
            </a:r>
            <a:r>
              <a:rPr lang="en-US" sz="3200" b="1" dirty="0">
                <a:solidFill>
                  <a:srgbClr val="002060"/>
                </a:solidFill>
              </a:rPr>
              <a:t>:</a:t>
            </a:r>
            <a:endParaRPr lang="en-US" sz="32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002060"/>
                </a:solidFill>
              </a:rPr>
              <a:t>Anticardiolipinas</a:t>
            </a:r>
            <a:r>
              <a:rPr lang="en-US" sz="3200" dirty="0">
                <a:solidFill>
                  <a:srgbClr val="002060"/>
                </a:solidFill>
              </a:rPr>
              <a:t> (IgG, IgM)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Anti-</a:t>
            </a:r>
            <a:r>
              <a:rPr lang="el-GR" sz="3200" dirty="0">
                <a:solidFill>
                  <a:srgbClr val="002060"/>
                </a:solidFill>
              </a:rPr>
              <a:t>β2</a:t>
            </a:r>
            <a:r>
              <a:rPr lang="en-US" sz="3200" dirty="0">
                <a:solidFill>
                  <a:srgbClr val="002060"/>
                </a:solidFill>
              </a:rPr>
              <a:t>GPI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002060"/>
                </a:solidFill>
              </a:rPr>
              <a:t>Anticoagulante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lúpico</a:t>
            </a:r>
            <a:endParaRPr lang="en-US" sz="3200" dirty="0">
              <a:solidFill>
                <a:srgbClr val="002060"/>
              </a:solidFill>
            </a:endParaRPr>
          </a:p>
          <a:p>
            <a:endParaRPr lang="en-US" sz="2000" b="1" dirty="0">
              <a:solidFill>
                <a:srgbClr val="002060"/>
              </a:solidFill>
            </a:endParaRPr>
          </a:p>
          <a:p>
            <a:r>
              <a:rPr lang="en-US" sz="3200" b="1" dirty="0">
                <a:solidFill>
                  <a:srgbClr val="002060"/>
                </a:solidFill>
              </a:rPr>
              <a:t>Riesgo:</a:t>
            </a:r>
            <a:endParaRPr lang="en-US" sz="32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002060"/>
                </a:solidFill>
              </a:rPr>
              <a:t>Trombosis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venosa</a:t>
            </a:r>
            <a:r>
              <a:rPr lang="en-US" sz="3200" dirty="0">
                <a:solidFill>
                  <a:srgbClr val="002060"/>
                </a:solidFill>
              </a:rPr>
              <a:t>/arterial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002060"/>
                </a:solidFill>
              </a:rPr>
              <a:t>Pérdida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gestacional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recurrente</a:t>
            </a:r>
            <a:endParaRPr lang="en-US" sz="32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err="1">
                <a:solidFill>
                  <a:srgbClr val="002060"/>
                </a:solidFill>
              </a:rPr>
              <a:t>Síndrome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Antifosfolípido</a:t>
            </a:r>
            <a:r>
              <a:rPr lang="en-US" sz="3200" b="1" dirty="0">
                <a:solidFill>
                  <a:srgbClr val="002060"/>
                </a:solidFill>
              </a:rPr>
              <a:t> (SAF)</a:t>
            </a:r>
            <a:endParaRPr lang="en-US" sz="3200" dirty="0">
              <a:solidFill>
                <a:srgbClr val="002060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2394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75B18-02F9-5D75-E7FD-767861C4D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9C2AB2EC-ADA9-0A92-CC84-2A2EDCA80B2C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0EFE0D23-F418-A70C-2E17-E24FDEC3142C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B33984B-EC7F-E2AD-0E3B-77C1C89C9083}"/>
              </a:ext>
            </a:extLst>
          </p:cNvPr>
          <p:cNvSpPr txBox="1"/>
          <p:nvPr/>
        </p:nvSpPr>
        <p:spPr>
          <a:xfrm>
            <a:off x="404734" y="1088571"/>
            <a:ext cx="112875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</a:rPr>
              <a:t>Resumen práctico (tabla para retención)</a:t>
            </a:r>
          </a:p>
          <a:p>
            <a:endParaRPr lang="es-ES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95FB5B8D-BF5A-2D07-6B97-10AF4935A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430565"/>
              </p:ext>
            </p:extLst>
          </p:nvPr>
        </p:nvGraphicFramePr>
        <p:xfrm>
          <a:off x="1965960" y="2646460"/>
          <a:ext cx="768096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9480">
                  <a:extLst>
                    <a:ext uri="{9D8B030D-6E8A-4147-A177-3AD203B41FA5}">
                      <a16:colId xmlns:a16="http://schemas.microsoft.com/office/drawing/2014/main" val="4261076600"/>
                    </a:ext>
                  </a:extLst>
                </a:gridCol>
                <a:gridCol w="4221480">
                  <a:extLst>
                    <a:ext uri="{9D8B030D-6E8A-4147-A177-3AD203B41FA5}">
                      <a16:colId xmlns:a16="http://schemas.microsoft.com/office/drawing/2014/main" val="17591871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Anticuerpo</a:t>
                      </a:r>
                      <a:endParaRPr lang="es-E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Valor principal</a:t>
                      </a:r>
                      <a:endParaRPr lang="es-E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581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ANA</a:t>
                      </a:r>
                      <a:endParaRPr lang="es-ES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>
                          <a:solidFill>
                            <a:srgbClr val="002060"/>
                          </a:solidFill>
                        </a:rPr>
                        <a:t>Despistaje</a:t>
                      </a:r>
                      <a:endParaRPr lang="es-ES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21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Anti-</a:t>
                      </a:r>
                      <a:r>
                        <a:rPr lang="en-US" sz="2800" dirty="0" err="1">
                          <a:solidFill>
                            <a:srgbClr val="002060"/>
                          </a:solidFill>
                        </a:rPr>
                        <a:t>ADNn</a:t>
                      </a:r>
                      <a:endParaRPr lang="es-ES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>
                          <a:solidFill>
                            <a:srgbClr val="002060"/>
                          </a:solidFill>
                        </a:rPr>
                        <a:t>Actividad</a:t>
                      </a:r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 / </a:t>
                      </a:r>
                      <a:r>
                        <a:rPr lang="en-US" sz="2800" dirty="0" err="1">
                          <a:solidFill>
                            <a:srgbClr val="002060"/>
                          </a:solidFill>
                        </a:rPr>
                        <a:t>nefritis</a:t>
                      </a:r>
                      <a:endParaRPr lang="en-US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285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2800" dirty="0">
                          <a:solidFill>
                            <a:srgbClr val="002060"/>
                          </a:solidFill>
                        </a:rPr>
                        <a:t>Anti-Ro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800" dirty="0">
                          <a:solidFill>
                            <a:srgbClr val="002060"/>
                          </a:solidFill>
                        </a:rPr>
                        <a:t>Lupus neonatal / cutáneo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21362"/>
                  </a:ext>
                </a:extLst>
              </a:tr>
              <a:tr h="311574">
                <a:tc>
                  <a:txBody>
                    <a:bodyPr/>
                    <a:lstStyle/>
                    <a:p>
                      <a:pPr algn="l"/>
                      <a:r>
                        <a:rPr lang="es-ES" sz="2800" dirty="0">
                          <a:solidFill>
                            <a:srgbClr val="002060"/>
                          </a:solidFill>
                        </a:rPr>
                        <a:t>Antifosfolípidos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>
                          <a:solidFill>
                            <a:srgbClr val="002060"/>
                          </a:solidFill>
                        </a:rPr>
                        <a:t>Trombosis</a:t>
                      </a:r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 / </a:t>
                      </a:r>
                      <a:r>
                        <a:rPr lang="en-US" sz="2800" dirty="0" err="1">
                          <a:solidFill>
                            <a:srgbClr val="002060"/>
                          </a:solidFill>
                        </a:rPr>
                        <a:t>abortos</a:t>
                      </a:r>
                      <a:endParaRPr lang="es-ES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530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836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DA3F9-8456-C22A-9401-1115E97FE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BA06AA6-CCAB-4B39-448A-76E1499CCD48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4F9BB2D-8980-0C4D-A7E0-D9BE6A3245CD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99E23CA-ABD0-8314-2FFB-DF3035DFA39C}"/>
              </a:ext>
            </a:extLst>
          </p:cNvPr>
          <p:cNvSpPr txBox="1"/>
          <p:nvPr/>
        </p:nvSpPr>
        <p:spPr>
          <a:xfrm>
            <a:off x="404734" y="914400"/>
            <a:ext cx="11287594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</a:rPr>
              <a:t>Caso clínico integrador (Método problémico)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Paciente:</a:t>
            </a:r>
            <a:r>
              <a:rPr lang="es-ES" sz="3200" dirty="0">
                <a:solidFill>
                  <a:srgbClr val="002060"/>
                </a:solidFill>
              </a:rPr>
              <a:t> Mujer 32 años, con rash malar, artritis, proteinuria 1.5g/día, y antecedente de aborto espontáneo.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Preguntas a los estudiantes (participación activa):</a:t>
            </a:r>
            <a:endParaRPr lang="es-ES" sz="32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rgbClr val="002060"/>
                </a:solidFill>
              </a:rPr>
              <a:t>¿Qué anticuerpos solicitaría primero?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rgbClr val="002060"/>
                </a:solidFill>
              </a:rPr>
              <a:t>¿Cuál indicaría nefritis activa?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rgbClr val="002060"/>
                </a:solidFill>
              </a:rPr>
              <a:t>¿Qué anticuerpo justifica el antecedente de aborto?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Respuesta esperada:</a:t>
            </a:r>
            <a:r>
              <a:rPr lang="es-ES" sz="3200" dirty="0">
                <a:solidFill>
                  <a:srgbClr val="002060"/>
                </a:solidFill>
              </a:rPr>
              <a:t> ANA (+), anti-</a:t>
            </a:r>
            <a:r>
              <a:rPr lang="es-ES" sz="3200" dirty="0" err="1">
                <a:solidFill>
                  <a:srgbClr val="002060"/>
                </a:solidFill>
              </a:rPr>
              <a:t>ADNn</a:t>
            </a:r>
            <a:r>
              <a:rPr lang="es-ES" sz="3200" dirty="0">
                <a:solidFill>
                  <a:srgbClr val="002060"/>
                </a:solidFill>
              </a:rPr>
              <a:t> alto, anticardiolipinas positivas.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3673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E7466-D63E-866B-412A-71656AC27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F6AA700-ED25-0D8C-A8B3-447D00319584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7D156160-2F84-9D31-437F-A438A6782364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21E45A8-6C07-7F45-F49D-5A7B5C1D7ABC}"/>
              </a:ext>
            </a:extLst>
          </p:cNvPr>
          <p:cNvSpPr txBox="1"/>
          <p:nvPr/>
        </p:nvSpPr>
        <p:spPr>
          <a:xfrm>
            <a:off x="359764" y="1364343"/>
            <a:ext cx="1128759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</a:rPr>
              <a:t>Evaluación del objetivo (Comprobación)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Actividad breve escrita o debate oral:</a:t>
            </a:r>
            <a:endParaRPr lang="es-ES" sz="3200" dirty="0">
              <a:solidFill>
                <a:srgbClr val="002060"/>
              </a:solidFill>
            </a:endParaRPr>
          </a:p>
          <a:p>
            <a:r>
              <a:rPr lang="es-ES" sz="3200" dirty="0">
                <a:solidFill>
                  <a:srgbClr val="002060"/>
                </a:solidFill>
              </a:rPr>
              <a:t>Explique por qué un paciente con LES y anti-</a:t>
            </a:r>
            <a:r>
              <a:rPr lang="es-ES" sz="3200" dirty="0" err="1">
                <a:solidFill>
                  <a:srgbClr val="002060"/>
                </a:solidFill>
              </a:rPr>
              <a:t>ADNn</a:t>
            </a:r>
            <a:r>
              <a:rPr lang="es-ES" sz="3200" dirty="0">
                <a:solidFill>
                  <a:srgbClr val="002060"/>
                </a:solidFill>
              </a:rPr>
              <a:t> negativo no excluye la enfermedad, pero anti-Sm positivo sí la confirma.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Nivel de asimilación:</a:t>
            </a:r>
            <a:r>
              <a:rPr lang="es-ES" sz="3200" dirty="0">
                <a:solidFill>
                  <a:srgbClr val="002060"/>
                </a:solidFill>
              </a:rPr>
              <a:t> Productivo (argumentación).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6122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9875C-89E1-EEAD-46C7-89866CEDF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34C04680-AFE1-66BD-6E80-EF90BF53100F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8E13ECCC-8356-201A-C1AB-2F03CC97B843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2715867-1D14-2059-37AF-0585C272D307}"/>
              </a:ext>
            </a:extLst>
          </p:cNvPr>
          <p:cNvSpPr txBox="1"/>
          <p:nvPr/>
        </p:nvSpPr>
        <p:spPr>
          <a:xfrm>
            <a:off x="580570" y="854440"/>
            <a:ext cx="10682515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</a:rPr>
              <a:t>Conclusiones y orientaciones finales</a:t>
            </a:r>
          </a:p>
          <a:p>
            <a:endParaRPr lang="es-ES" sz="2000" dirty="0">
              <a:solidFill>
                <a:srgbClr val="002060"/>
              </a:solidFill>
            </a:endParaRPr>
          </a:p>
          <a:p>
            <a:r>
              <a:rPr lang="es-ES" sz="3200" dirty="0">
                <a:solidFill>
                  <a:srgbClr val="002060"/>
                </a:solidFill>
              </a:rPr>
              <a:t>Los anticuerpos en el LES no solo diagnostican, sino que </a:t>
            </a:r>
            <a:r>
              <a:rPr lang="es-ES" sz="3200" b="1" dirty="0">
                <a:solidFill>
                  <a:srgbClr val="002060"/>
                </a:solidFill>
              </a:rPr>
              <a:t>guían el pronóstico</a:t>
            </a:r>
            <a:r>
              <a:rPr lang="es-ES" sz="3200" dirty="0">
                <a:solidFill>
                  <a:srgbClr val="002060"/>
                </a:solidFill>
              </a:rPr>
              <a:t>.</a:t>
            </a:r>
          </a:p>
          <a:p>
            <a:endParaRPr lang="es-ES" sz="2000" dirty="0">
              <a:solidFill>
                <a:srgbClr val="002060"/>
              </a:solidFill>
            </a:endParaRPr>
          </a:p>
          <a:p>
            <a:r>
              <a:rPr lang="es-ES" sz="3200" dirty="0">
                <a:solidFill>
                  <a:srgbClr val="002060"/>
                </a:solidFill>
              </a:rPr>
              <a:t>El clínico debe saber </a:t>
            </a:r>
            <a:r>
              <a:rPr lang="es-ES" sz="3200" b="1" dirty="0">
                <a:solidFill>
                  <a:srgbClr val="002060"/>
                </a:solidFill>
              </a:rPr>
              <a:t>qué pedir, por qué y cuándo</a:t>
            </a:r>
            <a:r>
              <a:rPr lang="es-ES" sz="3200" dirty="0">
                <a:solidFill>
                  <a:srgbClr val="002060"/>
                </a:solidFill>
              </a:rPr>
              <a:t>.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Recomendación:</a:t>
            </a:r>
            <a:r>
              <a:rPr lang="es-ES" sz="3200" dirty="0">
                <a:solidFill>
                  <a:srgbClr val="002060"/>
                </a:solidFill>
              </a:rPr>
              <a:t> Revisar criterios ACR/EULAR 2019 (incluyen inmunología).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Próxima clase práctica:</a:t>
            </a:r>
            <a:r>
              <a:rPr lang="es-ES" sz="3200" dirty="0">
                <a:solidFill>
                  <a:srgbClr val="002060"/>
                </a:solidFill>
              </a:rPr>
              <a:t> Aplicación de estos anticuerpos en el diagnóstico diferencial con otras conectivopatías.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4161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EAAC7-213C-17F9-299A-5F5F94AFF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83D3E617-A655-0680-84D2-F2A56BE74DB8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267DAA5C-515C-DB05-E7BD-692740A4B06E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BE10E3A-D2E3-65F2-2D4E-DC515072008D}"/>
              </a:ext>
            </a:extLst>
          </p:cNvPr>
          <p:cNvSpPr txBox="1"/>
          <p:nvPr/>
        </p:nvSpPr>
        <p:spPr>
          <a:xfrm>
            <a:off x="696686" y="1248229"/>
            <a:ext cx="1088571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Sumario (Orientación inicial)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Contenido: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Objetivo de la clase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Generalidades del LES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Clasificación de autoanticuerpos en LES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Valor diagnóstico y pronóstico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Correlación clínica (caso integrador)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Evaluación final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278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87EB7-3932-F161-1DC1-9909193EB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74EFAE34-29BD-1BC4-72AB-3DF0A471D4FA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BF7CCF3B-5C9D-F20E-5BA3-FBEFD0BAB072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9BA3D94-240A-C4AB-821F-A8ABD5414BEE}"/>
              </a:ext>
            </a:extLst>
          </p:cNvPr>
          <p:cNvSpPr txBox="1"/>
          <p:nvPr/>
        </p:nvSpPr>
        <p:spPr>
          <a:xfrm>
            <a:off x="711200" y="943429"/>
            <a:ext cx="1047931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</a:rPr>
              <a:t>Objetivo Docente </a:t>
            </a:r>
          </a:p>
          <a:p>
            <a:pPr algn="just"/>
            <a:r>
              <a:rPr lang="es-ES" sz="3200" b="1" dirty="0">
                <a:solidFill>
                  <a:srgbClr val="002060"/>
                </a:solidFill>
              </a:rPr>
              <a:t>Objetivo:</a:t>
            </a:r>
            <a:r>
              <a:rPr lang="es-ES" sz="3200" dirty="0">
                <a:solidFill>
                  <a:srgbClr val="002060"/>
                </a:solidFill>
              </a:rPr>
              <a:t> Aplicar la identificación e interpretación de los autoanticuerpos en el lupus eritematoso sistémico para la orientación diagnóstica y pronóstica, mediante el análisis de un caso clínico comunitario, con enfoque de Medicina General Integral.</a:t>
            </a:r>
          </a:p>
          <a:p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7026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D3648-7499-AB97-5DE0-AC4D7AB35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C3EB445-04B4-6C26-4EB5-2458A3E819BC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75D5D384-4FBF-03B6-188C-786BE500BB90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E894BDD-6364-5C7D-1392-EFA0A8C2CF65}"/>
              </a:ext>
            </a:extLst>
          </p:cNvPr>
          <p:cNvSpPr txBox="1"/>
          <p:nvPr/>
        </p:nvSpPr>
        <p:spPr>
          <a:xfrm>
            <a:off x="609600" y="1045029"/>
            <a:ext cx="1108272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</a:rPr>
              <a:t>Introducción al tema (Vínculo estudio-trabajo)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600" b="1" dirty="0">
                <a:solidFill>
                  <a:srgbClr val="002060"/>
                </a:solidFill>
              </a:rPr>
              <a:t>Situación problémica inicial:</a:t>
            </a:r>
            <a:endParaRPr lang="es-ES" sz="3600" dirty="0">
              <a:solidFill>
                <a:srgbClr val="002060"/>
              </a:solidFill>
            </a:endParaRPr>
          </a:p>
          <a:p>
            <a:r>
              <a:rPr lang="es-ES" sz="3200" dirty="0">
                <a:solidFill>
                  <a:srgbClr val="002060"/>
                </a:solidFill>
              </a:rPr>
              <a:t>Paciente de 28 años, mujer, con artritis, eritema malar y fatiga. ¿Qué estudios inmunológicos solicitaría? ¿Qué significan?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600" b="1" dirty="0">
                <a:solidFill>
                  <a:srgbClr val="002060"/>
                </a:solidFill>
              </a:rPr>
              <a:t>Vinculación:</a:t>
            </a:r>
            <a:endParaRPr lang="es-ES" sz="3600" dirty="0">
              <a:solidFill>
                <a:srgbClr val="002060"/>
              </a:solidFill>
            </a:endParaRPr>
          </a:p>
          <a:p>
            <a:r>
              <a:rPr lang="es-ES" sz="3200" dirty="0">
                <a:solidFill>
                  <a:srgbClr val="002060"/>
                </a:solidFill>
              </a:rPr>
              <a:t>Escenario habitual en consultorio médico o urgencias</a:t>
            </a:r>
          </a:p>
          <a:p>
            <a:r>
              <a:rPr lang="es-ES" sz="3200" dirty="0">
                <a:solidFill>
                  <a:srgbClr val="002060"/>
                </a:solidFill>
              </a:rPr>
              <a:t>El LES imita otras enfermedades → requiere inmunología aplicada</a:t>
            </a:r>
          </a:p>
        </p:txBody>
      </p:sp>
    </p:spTree>
    <p:extLst>
      <p:ext uri="{BB962C8B-B14F-4D97-AF65-F5344CB8AC3E}">
        <p14:creationId xmlns:p14="http://schemas.microsoft.com/office/powerpoint/2010/main" val="3189961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CAA3E-CF3F-4A1D-1E25-98A6B7CAC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D2326974-4D61-74A9-81EE-87D294E8E7D6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C3CECE6A-8CFB-D68A-5E04-F6FB7459C548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BDDA229-624C-DB2F-B616-52CABD4E8F85}"/>
              </a:ext>
            </a:extLst>
          </p:cNvPr>
          <p:cNvSpPr txBox="1"/>
          <p:nvPr/>
        </p:nvSpPr>
        <p:spPr>
          <a:xfrm>
            <a:off x="404734" y="986971"/>
            <a:ext cx="1098898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</a:rPr>
              <a:t>Generalidades del LES</a:t>
            </a:r>
          </a:p>
          <a:p>
            <a:endParaRPr lang="es-ES" sz="20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rgbClr val="002060"/>
                </a:solidFill>
              </a:rPr>
              <a:t>Enfermedad autoinmune sistémica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rgbClr val="002060"/>
                </a:solidFill>
              </a:rPr>
              <a:t>Predominio femenino (9:1)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rgbClr val="002060"/>
                </a:solidFill>
              </a:rPr>
              <a:t>Daño por deposición de inmunocomplejos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>
                <a:solidFill>
                  <a:srgbClr val="002060"/>
                </a:solidFill>
              </a:rPr>
              <a:t>Activación de complemento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Relevancia en APS:</a:t>
            </a:r>
            <a:r>
              <a:rPr lang="es-ES" sz="3200" dirty="0">
                <a:solidFill>
                  <a:srgbClr val="002060"/>
                </a:solidFill>
              </a:rPr>
              <a:t> Detección temprana → menor daño renal y neurológico</a:t>
            </a:r>
          </a:p>
        </p:txBody>
      </p:sp>
    </p:spTree>
    <p:extLst>
      <p:ext uri="{BB962C8B-B14F-4D97-AF65-F5344CB8AC3E}">
        <p14:creationId xmlns:p14="http://schemas.microsoft.com/office/powerpoint/2010/main" val="1778925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FDADD-7F7D-7C97-70A8-FD6F22D96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7060B38-E875-2668-E7A8-009EA5A9C94E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67741AC-33E2-E2A6-624A-39C7797319DB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04778C9-3BB5-6039-F29A-C45650C6056E}"/>
              </a:ext>
            </a:extLst>
          </p:cNvPr>
          <p:cNvSpPr txBox="1"/>
          <p:nvPr/>
        </p:nvSpPr>
        <p:spPr>
          <a:xfrm>
            <a:off x="725714" y="1045029"/>
            <a:ext cx="109666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</a:rPr>
              <a:t>Clasificación de autoanticuerpos en LES</a:t>
            </a:r>
          </a:p>
          <a:p>
            <a:pPr algn="ctr"/>
            <a:r>
              <a:rPr lang="es-ES" sz="3600" b="1" dirty="0">
                <a:solidFill>
                  <a:srgbClr val="002060"/>
                </a:solidFill>
              </a:rPr>
              <a:t>Dos grandes grupos:</a:t>
            </a:r>
          </a:p>
          <a:p>
            <a:endParaRPr lang="es-ES" sz="3600" b="1" dirty="0">
              <a:solidFill>
                <a:srgbClr val="002060"/>
              </a:solidFill>
            </a:endParaRPr>
          </a:p>
          <a:p>
            <a:endParaRPr lang="es-ES" sz="3600" dirty="0">
              <a:solidFill>
                <a:srgbClr val="002060"/>
              </a:solidFill>
            </a:endParaRPr>
          </a:p>
          <a:p>
            <a:endParaRPr lang="es-ES" dirty="0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0ECD6854-3752-F22B-1ECE-CBB56EB971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464618"/>
              </p:ext>
            </p:extLst>
          </p:nvPr>
        </p:nvGraphicFramePr>
        <p:xfrm>
          <a:off x="1132114" y="2728686"/>
          <a:ext cx="10560214" cy="2334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7904">
                  <a:extLst>
                    <a:ext uri="{9D8B030D-6E8A-4147-A177-3AD203B41FA5}">
                      <a16:colId xmlns:a16="http://schemas.microsoft.com/office/drawing/2014/main" val="2224561985"/>
                    </a:ext>
                  </a:extLst>
                </a:gridCol>
                <a:gridCol w="5492310">
                  <a:extLst>
                    <a:ext uri="{9D8B030D-6E8A-4147-A177-3AD203B41FA5}">
                      <a16:colId xmlns:a16="http://schemas.microsoft.com/office/drawing/2014/main" val="1080507930"/>
                    </a:ext>
                  </a:extLst>
                </a:gridCol>
              </a:tblGrid>
              <a:tr h="50858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Grupo</a:t>
                      </a:r>
                      <a:endParaRPr lang="es-E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/>
                        <a:t>Ejemplos</a:t>
                      </a:r>
                      <a:endParaRPr lang="es-E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698569"/>
                  </a:ext>
                </a:extLst>
              </a:tr>
              <a:tr h="877824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2060"/>
                          </a:solidFill>
                        </a:rPr>
                        <a:t>Anticuerpos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 contra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</a:rPr>
                        <a:t>antígenos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</a:rPr>
                        <a:t>nucleares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 (ANA)</a:t>
                      </a:r>
                      <a:endParaRPr lang="es-E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>
                          <a:solidFill>
                            <a:srgbClr val="002060"/>
                          </a:solidFill>
                        </a:rPr>
                        <a:t>ANA, anti-ADNn, anti-Sm, anti-Ro/SSA, anti-La/SSB</a:t>
                      </a:r>
                      <a:endParaRPr lang="es-E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59317"/>
                  </a:ext>
                </a:extLst>
              </a:tr>
              <a:tr h="877824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2060"/>
                          </a:solidFill>
                        </a:rPr>
                        <a:t>Anticuerpos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 contra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</a:rPr>
                        <a:t>componentes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</a:rPr>
                        <a:t>celulares</a:t>
                      </a:r>
                      <a:endParaRPr lang="es-E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2060"/>
                          </a:solidFill>
                        </a:rPr>
                        <a:t>Anticardiolipinas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, anti-</a:t>
                      </a:r>
                      <a:r>
                        <a:rPr lang="el-GR" sz="2400" dirty="0">
                          <a:solidFill>
                            <a:srgbClr val="002060"/>
                          </a:solidFill>
                        </a:rPr>
                        <a:t>β2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GPI,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</a:rPr>
                        <a:t>anticoagulante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</a:rPr>
                        <a:t>lúpico</a:t>
                      </a:r>
                      <a:endParaRPr lang="es-E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163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757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31F43-15E5-3A34-2CEB-5A1254094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AA047122-1452-3052-FCF3-15361F90746D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7BEAB04A-04AB-BB4E-D940-4C8C3EBE5A15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826D56E-0DCB-48C2-0729-2FECA5682B9F}"/>
              </a:ext>
            </a:extLst>
          </p:cNvPr>
          <p:cNvSpPr txBox="1"/>
          <p:nvPr/>
        </p:nvSpPr>
        <p:spPr>
          <a:xfrm>
            <a:off x="404734" y="1076960"/>
            <a:ext cx="1128759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</a:rPr>
              <a:t>Anticuerpos antinucleares (ANA)</a:t>
            </a:r>
          </a:p>
          <a:p>
            <a:endParaRPr lang="es-ES" sz="32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Screening inicial</a:t>
            </a:r>
            <a:r>
              <a:rPr lang="es-ES" sz="3200" dirty="0">
                <a:solidFill>
                  <a:srgbClr val="002060"/>
                </a:solidFill>
              </a:rPr>
              <a:t> (alta sensibilidad &gt;95%)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Negativo</a:t>
            </a:r>
            <a:r>
              <a:rPr lang="es-ES" sz="3200" dirty="0">
                <a:solidFill>
                  <a:srgbClr val="002060"/>
                </a:solidFill>
              </a:rPr>
              <a:t> → prácticamente descarta LES</a:t>
            </a:r>
          </a:p>
          <a:p>
            <a:endParaRPr lang="es-ES" sz="2000" dirty="0">
              <a:solidFill>
                <a:srgbClr val="002060"/>
              </a:solidFill>
            </a:endParaRPr>
          </a:p>
          <a:p>
            <a:r>
              <a:rPr lang="es-ES" sz="3200" dirty="0">
                <a:solidFill>
                  <a:srgbClr val="002060"/>
                </a:solidFill>
              </a:rPr>
              <a:t>Positivo → requiere especificación</a:t>
            </a:r>
          </a:p>
          <a:p>
            <a:r>
              <a:rPr lang="es-ES" sz="3200" dirty="0">
                <a:solidFill>
                  <a:srgbClr val="002060"/>
                </a:solidFill>
              </a:rPr>
              <a:t>⚠️</a:t>
            </a:r>
          </a:p>
          <a:p>
            <a:r>
              <a:rPr lang="es-ES" sz="3200" dirty="0">
                <a:solidFill>
                  <a:srgbClr val="002060"/>
                </a:solidFill>
              </a:rPr>
              <a:t> </a:t>
            </a:r>
            <a:r>
              <a:rPr lang="es-ES" sz="3200" b="1" dirty="0">
                <a:solidFill>
                  <a:srgbClr val="002060"/>
                </a:solidFill>
              </a:rPr>
              <a:t>Nota metodológica:</a:t>
            </a:r>
            <a:r>
              <a:rPr lang="es-ES" sz="3200" dirty="0">
                <a:solidFill>
                  <a:srgbClr val="002060"/>
                </a:solidFill>
              </a:rPr>
              <a:t> ANA positivo NO es sinónimo de LES (puede ser en otras enfermedades o en personas sanas).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95279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DF924-57CB-0952-7E8B-3DD32C39B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F9AB0C2-0AE2-5DD8-104E-91F56B54E66F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A20F2411-F3B2-2E15-4623-9586D8BE4DDF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06B601A-94E9-3163-8FA4-9E9AFCF2ACF4}"/>
              </a:ext>
            </a:extLst>
          </p:cNvPr>
          <p:cNvSpPr txBox="1"/>
          <p:nvPr/>
        </p:nvSpPr>
        <p:spPr>
          <a:xfrm>
            <a:off x="404734" y="1045029"/>
            <a:ext cx="11287594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</a:rPr>
              <a:t>Anti-ADN de doble cadena (anti-</a:t>
            </a:r>
            <a:r>
              <a:rPr lang="es-ES" sz="3600" b="1" dirty="0" err="1">
                <a:solidFill>
                  <a:srgbClr val="002060"/>
                </a:solidFill>
              </a:rPr>
              <a:t>ADNn</a:t>
            </a:r>
            <a:r>
              <a:rPr lang="es-ES" sz="3600" b="1" dirty="0">
                <a:solidFill>
                  <a:srgbClr val="002060"/>
                </a:solidFill>
              </a:rPr>
              <a:t>)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Altamente específico</a:t>
            </a:r>
            <a:r>
              <a:rPr lang="es-ES" sz="3200" dirty="0">
                <a:solidFill>
                  <a:srgbClr val="002060"/>
                </a:solidFill>
              </a:rPr>
              <a:t> para LES (~95%)</a:t>
            </a:r>
          </a:p>
          <a:p>
            <a:endParaRPr lang="es-ES" sz="2000" dirty="0">
              <a:solidFill>
                <a:srgbClr val="002060"/>
              </a:solidFill>
            </a:endParaRPr>
          </a:p>
          <a:p>
            <a:r>
              <a:rPr lang="es-ES" sz="3200" dirty="0">
                <a:solidFill>
                  <a:srgbClr val="002060"/>
                </a:solidFill>
              </a:rPr>
              <a:t>Correlación directa con: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srgbClr val="002060"/>
                </a:solidFill>
              </a:rPr>
              <a:t>Actividad de la enfermedad</a:t>
            </a:r>
            <a:endParaRPr lang="es-ES" sz="3200" dirty="0">
              <a:solidFill>
                <a:srgbClr val="002060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srgbClr val="002060"/>
                </a:solidFill>
              </a:rPr>
              <a:t>Nefritis lúpica</a:t>
            </a:r>
            <a:endParaRPr lang="es-ES" sz="3200" dirty="0">
              <a:solidFill>
                <a:srgbClr val="002060"/>
              </a:solidFill>
            </a:endParaRPr>
          </a:p>
          <a:p>
            <a:endParaRPr lang="es-ES" sz="2000" dirty="0">
              <a:solidFill>
                <a:srgbClr val="002060"/>
              </a:solidFill>
            </a:endParaRPr>
          </a:p>
          <a:p>
            <a:r>
              <a:rPr lang="es-ES" sz="3200" i="1" dirty="0">
                <a:solidFill>
                  <a:srgbClr val="002060"/>
                </a:solidFill>
              </a:rPr>
              <a:t>Útil para monitoreo pronóstico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9715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9AD2B-CDCD-D271-54A7-0FFAE4381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4C5A5FA8-2328-D74B-8568-13D407B3AD3C}"/>
              </a:ext>
            </a:extLst>
          </p:cNvPr>
          <p:cNvCxnSpPr/>
          <p:nvPr/>
        </p:nvCxnSpPr>
        <p:spPr>
          <a:xfrm>
            <a:off x="359764" y="554636"/>
            <a:ext cx="11332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756765C3-AD62-4BAD-267D-0377CE8234AB}"/>
              </a:ext>
            </a:extLst>
          </p:cNvPr>
          <p:cNvSpPr txBox="1"/>
          <p:nvPr/>
        </p:nvSpPr>
        <p:spPr>
          <a:xfrm>
            <a:off x="404734" y="254833"/>
            <a:ext cx="1128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Facultad de Ciencias Médicas Miguel Enríquez                                                                                 Festival de la clase 2026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32EF7CA-113B-D8CD-8AEB-B47033CBEC88}"/>
              </a:ext>
            </a:extLst>
          </p:cNvPr>
          <p:cNvSpPr txBox="1"/>
          <p:nvPr/>
        </p:nvSpPr>
        <p:spPr>
          <a:xfrm>
            <a:off x="522514" y="1132114"/>
            <a:ext cx="10987315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02060"/>
                </a:solidFill>
              </a:rPr>
              <a:t>Anti-Sm (Smith)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Máxima especificidad</a:t>
            </a:r>
            <a:r>
              <a:rPr lang="es-ES" sz="3200" dirty="0">
                <a:solidFill>
                  <a:srgbClr val="002060"/>
                </a:solidFill>
              </a:rPr>
              <a:t> para LES (&gt;99%)</a:t>
            </a:r>
          </a:p>
          <a:p>
            <a:r>
              <a:rPr lang="es-ES" sz="3200" dirty="0">
                <a:solidFill>
                  <a:srgbClr val="002060"/>
                </a:solidFill>
              </a:rPr>
              <a:t>Independiente de actividad</a:t>
            </a:r>
          </a:p>
          <a:p>
            <a:r>
              <a:rPr lang="es-ES" sz="3200" dirty="0">
                <a:solidFill>
                  <a:srgbClr val="002060"/>
                </a:solidFill>
              </a:rPr>
              <a:t>Útil cuando anti-</a:t>
            </a:r>
            <a:r>
              <a:rPr lang="es-ES" sz="3200" dirty="0" err="1">
                <a:solidFill>
                  <a:srgbClr val="002060"/>
                </a:solidFill>
              </a:rPr>
              <a:t>ADNn</a:t>
            </a:r>
            <a:r>
              <a:rPr lang="es-ES" sz="3200" dirty="0">
                <a:solidFill>
                  <a:srgbClr val="002060"/>
                </a:solidFill>
              </a:rPr>
              <a:t> es negativo o dudoso</a:t>
            </a:r>
          </a:p>
          <a:p>
            <a:endParaRPr lang="es-ES" sz="2000" b="1" dirty="0">
              <a:solidFill>
                <a:srgbClr val="002060"/>
              </a:solidFill>
            </a:endParaRPr>
          </a:p>
          <a:p>
            <a:r>
              <a:rPr lang="es-ES" sz="3200" b="1" dirty="0">
                <a:solidFill>
                  <a:srgbClr val="002060"/>
                </a:solidFill>
              </a:rPr>
              <a:t>Papel docente:</a:t>
            </a:r>
            <a:r>
              <a:rPr lang="es-ES" sz="3200" dirty="0">
                <a:solidFill>
                  <a:srgbClr val="002060"/>
                </a:solidFill>
              </a:rPr>
              <a:t> No preguntar solo “qué es”, sino “cuándo solicitarlo”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19212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789</Words>
  <Application>Microsoft Office PowerPoint</Application>
  <PresentationFormat>Panorámica</PresentationFormat>
  <Paragraphs>138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jpmtzl@infomed.sld.cu</dc:creator>
  <cp:lastModifiedBy>jpmtzl@infomed.sld.cu</cp:lastModifiedBy>
  <cp:revision>20</cp:revision>
  <dcterms:created xsi:type="dcterms:W3CDTF">2026-04-23T17:59:43Z</dcterms:created>
  <dcterms:modified xsi:type="dcterms:W3CDTF">2026-04-23T18:48:49Z</dcterms:modified>
</cp:coreProperties>
</file>