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9" r:id="rId3"/>
    <p:sldId id="257" r:id="rId4"/>
    <p:sldId id="261" r:id="rId5"/>
    <p:sldId id="264" r:id="rId6"/>
    <p:sldId id="258" r:id="rId7"/>
    <p:sldId id="262" r:id="rId8"/>
    <p:sldId id="265" r:id="rId9"/>
    <p:sldId id="279" r:id="rId10"/>
    <p:sldId id="280" r:id="rId11"/>
    <p:sldId id="263" r:id="rId12"/>
    <p:sldId id="270" r:id="rId13"/>
    <p:sldId id="271" r:id="rId14"/>
    <p:sldId id="272" r:id="rId15"/>
    <p:sldId id="273" r:id="rId16"/>
    <p:sldId id="274" r:id="rId17"/>
    <p:sldId id="277" r:id="rId18"/>
    <p:sldId id="278" r:id="rId19"/>
    <p:sldId id="275" r:id="rId20"/>
    <p:sldId id="276" r:id="rId21"/>
    <p:sldId id="266" r:id="rId22"/>
    <p:sldId id="268" r:id="rId23"/>
    <p:sldId id="269" r:id="rId24"/>
    <p:sldId id="281" r:id="rId25"/>
    <p:sldId id="282" r:id="rId26"/>
    <p:sldId id="267" r:id="rId27"/>
    <p:sldId id="28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32" autoAdjust="0"/>
  </p:normalViewPr>
  <p:slideViewPr>
    <p:cSldViewPr snapToGrid="0">
      <p:cViewPr>
        <p:scale>
          <a:sx n="82" d="100"/>
          <a:sy n="82" d="100"/>
        </p:scale>
        <p:origin x="9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C9EA71-A9A0-4210-85AC-67125BB3E919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C50A308-26FD-40C7-8D40-FBD3BB991BB7}">
      <dgm:prSet/>
      <dgm:spPr/>
      <dgm:t>
        <a:bodyPr/>
        <a:lstStyle/>
        <a:p>
          <a:pPr rtl="0"/>
          <a:r>
            <a:rPr lang="es-ES" b="1" u="sng" dirty="0" smtClean="0"/>
            <a:t>Genética</a:t>
          </a:r>
          <a:r>
            <a:rPr lang="en-US" b="1" u="sng" dirty="0" smtClean="0"/>
            <a:t>: </a:t>
          </a:r>
          <a:r>
            <a:rPr lang="es-ES" dirty="0" smtClean="0"/>
            <a:t>Asociación a HLA-DR2, DR3 y B8 con déficit de complemento. </a:t>
          </a:r>
        </a:p>
        <a:p>
          <a:pPr rtl="0"/>
          <a:r>
            <a:rPr lang="es-ES" dirty="0" smtClean="0"/>
            <a:t>Mayor incidencia en familiares de primer grado. </a:t>
          </a:r>
        </a:p>
        <a:p>
          <a:pPr rtl="0"/>
          <a:r>
            <a:rPr lang="es-ES" dirty="0" smtClean="0"/>
            <a:t>Concordancia en gemelos </a:t>
          </a:r>
          <a:r>
            <a:rPr lang="es-ES" dirty="0" err="1" smtClean="0"/>
            <a:t>monocigóticos</a:t>
          </a:r>
          <a:r>
            <a:rPr lang="es-ES" dirty="0" smtClean="0"/>
            <a:t>.</a:t>
          </a:r>
          <a:endParaRPr lang="en-US" dirty="0"/>
        </a:p>
      </dgm:t>
    </dgm:pt>
    <dgm:pt modelId="{91F637F1-F03D-47FC-B849-1E2E92846BBA}" type="parTrans" cxnId="{C9AFD02A-4F26-45B7-A64C-0E0DFC97DA52}">
      <dgm:prSet/>
      <dgm:spPr/>
      <dgm:t>
        <a:bodyPr/>
        <a:lstStyle/>
        <a:p>
          <a:endParaRPr lang="es-ES"/>
        </a:p>
      </dgm:t>
    </dgm:pt>
    <dgm:pt modelId="{AE5E6524-9496-481A-A957-F538BA147BEC}" type="sibTrans" cxnId="{C9AFD02A-4F26-45B7-A64C-0E0DFC97DA52}">
      <dgm:prSet/>
      <dgm:spPr/>
      <dgm:t>
        <a:bodyPr/>
        <a:lstStyle/>
        <a:p>
          <a:endParaRPr lang="es-ES"/>
        </a:p>
      </dgm:t>
    </dgm:pt>
    <dgm:pt modelId="{654EEF75-5D6A-45CB-A228-C22A59CEF437}">
      <dgm:prSet/>
      <dgm:spPr/>
      <dgm:t>
        <a:bodyPr/>
        <a:lstStyle/>
        <a:p>
          <a:pPr rtl="0"/>
          <a:r>
            <a:rPr lang="es-ES" b="1" u="sng" dirty="0" smtClean="0"/>
            <a:t>Factores externos: </a:t>
          </a:r>
          <a:r>
            <a:rPr lang="es-ES" dirty="0" smtClean="0"/>
            <a:t>Radiación ultravioleta. </a:t>
          </a:r>
        </a:p>
        <a:p>
          <a:pPr rtl="0"/>
          <a:r>
            <a:rPr lang="es-ES" dirty="0" smtClean="0"/>
            <a:t>Posibles agentes infecciosos. Medicamentos (Lupus inducido). </a:t>
          </a:r>
          <a:r>
            <a:rPr lang="en-US" dirty="0" smtClean="0"/>
            <a:t>FÁRMACOS ASPCIADOS:  </a:t>
          </a:r>
          <a:r>
            <a:rPr lang="en-US" dirty="0" err="1" smtClean="0"/>
            <a:t>Anticomisiales</a:t>
          </a:r>
          <a:r>
            <a:rPr lang="en-US" dirty="0" smtClean="0"/>
            <a:t> (DFH, CMZ) </a:t>
          </a:r>
          <a:r>
            <a:rPr lang="en-US" dirty="0" err="1" smtClean="0"/>
            <a:t>Isoniacida</a:t>
          </a:r>
          <a:r>
            <a:rPr lang="en-US" dirty="0" smtClean="0"/>
            <a:t>, </a:t>
          </a:r>
          <a:r>
            <a:rPr lang="en-US" dirty="0" err="1" smtClean="0"/>
            <a:t>estatinas</a:t>
          </a:r>
          <a:r>
            <a:rPr lang="en-US" dirty="0" smtClean="0"/>
            <a:t>, Anti-</a:t>
          </a:r>
          <a:r>
            <a:rPr lang="en-US" dirty="0" err="1" smtClean="0"/>
            <a:t>hipertensivos</a:t>
          </a:r>
          <a:r>
            <a:rPr lang="en-US" dirty="0" smtClean="0"/>
            <a:t> (</a:t>
          </a:r>
          <a:r>
            <a:rPr lang="en-US" dirty="0" err="1" smtClean="0"/>
            <a:t>alfa-metildopa</a:t>
          </a:r>
          <a:r>
            <a:rPr lang="en-US" dirty="0" smtClean="0"/>
            <a:t>, </a:t>
          </a:r>
          <a:r>
            <a:rPr lang="en-US" dirty="0" err="1" smtClean="0"/>
            <a:t>hidralazina</a:t>
          </a:r>
          <a:r>
            <a:rPr lang="en-US" dirty="0" smtClean="0"/>
            <a:t>), </a:t>
          </a:r>
          <a:r>
            <a:rPr lang="en-US" dirty="0" err="1" smtClean="0"/>
            <a:t>Antimicrobianos</a:t>
          </a:r>
          <a:r>
            <a:rPr lang="en-US" dirty="0" smtClean="0"/>
            <a:t>.</a:t>
          </a:r>
          <a:endParaRPr lang="en-US" dirty="0"/>
        </a:p>
      </dgm:t>
    </dgm:pt>
    <dgm:pt modelId="{0883C28C-0439-42FF-8B10-BB4A3E3A47F2}" type="parTrans" cxnId="{D4179804-FC68-4939-A3F9-10ABD0F77460}">
      <dgm:prSet/>
      <dgm:spPr/>
      <dgm:t>
        <a:bodyPr/>
        <a:lstStyle/>
        <a:p>
          <a:endParaRPr lang="es-ES"/>
        </a:p>
      </dgm:t>
    </dgm:pt>
    <dgm:pt modelId="{0ED80229-6543-43C4-85BF-1072F72ED4EE}" type="sibTrans" cxnId="{D4179804-FC68-4939-A3F9-10ABD0F77460}">
      <dgm:prSet/>
      <dgm:spPr/>
      <dgm:t>
        <a:bodyPr/>
        <a:lstStyle/>
        <a:p>
          <a:endParaRPr lang="es-ES"/>
        </a:p>
      </dgm:t>
    </dgm:pt>
    <dgm:pt modelId="{B16D58D8-663C-4FB4-A087-ED66A87C7799}">
      <dgm:prSet/>
      <dgm:spPr/>
      <dgm:t>
        <a:bodyPr/>
        <a:lstStyle/>
        <a:p>
          <a:pPr rtl="0"/>
          <a:r>
            <a:rPr lang="es-ES" b="1" u="sng" dirty="0" smtClean="0"/>
            <a:t>Humorales: </a:t>
          </a:r>
          <a:r>
            <a:rPr lang="es-ES" dirty="0" smtClean="0"/>
            <a:t>La prevalencia en femenino se pierde en edades </a:t>
          </a:r>
          <a:r>
            <a:rPr lang="es-ES" dirty="0" err="1" smtClean="0"/>
            <a:t>premenopáusicas</a:t>
          </a:r>
          <a:r>
            <a:rPr lang="es-ES" dirty="0" smtClean="0"/>
            <a:t> y postmenopáusicas.</a:t>
          </a:r>
        </a:p>
        <a:p>
          <a:pPr rtl="0"/>
          <a:r>
            <a:rPr lang="es-ES" dirty="0" smtClean="0"/>
            <a:t> Incidencia en varones con </a:t>
          </a:r>
          <a:r>
            <a:rPr lang="es-ES" dirty="0" err="1" smtClean="0"/>
            <a:t>Dx</a:t>
          </a:r>
          <a:r>
            <a:rPr lang="es-ES" dirty="0" smtClean="0"/>
            <a:t> de Klinefelter. </a:t>
          </a:r>
        </a:p>
        <a:p>
          <a:pPr rtl="0"/>
          <a:r>
            <a:rPr lang="es-ES" dirty="0" smtClean="0"/>
            <a:t>Exacerbación de los síntomas en el puerperio o tras administrar estrógenos.</a:t>
          </a:r>
          <a:endParaRPr lang="en-US" dirty="0"/>
        </a:p>
      </dgm:t>
    </dgm:pt>
    <dgm:pt modelId="{3092FD1C-E878-4055-862A-78DD5DBA0FD4}" type="parTrans" cxnId="{5745FD43-F4E0-49C5-A165-341DC116B7DF}">
      <dgm:prSet/>
      <dgm:spPr/>
      <dgm:t>
        <a:bodyPr/>
        <a:lstStyle/>
        <a:p>
          <a:endParaRPr lang="es-ES"/>
        </a:p>
      </dgm:t>
    </dgm:pt>
    <dgm:pt modelId="{E02E1981-680E-4DD4-82EA-E49658E9D5F4}" type="sibTrans" cxnId="{5745FD43-F4E0-49C5-A165-341DC116B7DF}">
      <dgm:prSet/>
      <dgm:spPr/>
      <dgm:t>
        <a:bodyPr/>
        <a:lstStyle/>
        <a:p>
          <a:endParaRPr lang="es-ES"/>
        </a:p>
      </dgm:t>
    </dgm:pt>
    <dgm:pt modelId="{A4397655-CC61-44EF-9648-4BB123BEA3C4}" type="pres">
      <dgm:prSet presAssocID="{F5C9EA71-A9A0-4210-85AC-67125BB3E91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7BFA0A9-C7E1-4B26-A120-82D680FB4C33}" type="pres">
      <dgm:prSet presAssocID="{F5C9EA71-A9A0-4210-85AC-67125BB3E919}" presName="fgShape" presStyleLbl="fgShp" presStyleIdx="0" presStyleCnt="1"/>
      <dgm:spPr/>
    </dgm:pt>
    <dgm:pt modelId="{81DA5832-1D1A-4E30-8FFF-2B62B8564AB8}" type="pres">
      <dgm:prSet presAssocID="{F5C9EA71-A9A0-4210-85AC-67125BB3E919}" presName="linComp" presStyleCnt="0"/>
      <dgm:spPr/>
    </dgm:pt>
    <dgm:pt modelId="{AF44E679-0A62-492B-BDEB-7FADF6E2B356}" type="pres">
      <dgm:prSet presAssocID="{CC50A308-26FD-40C7-8D40-FBD3BB991BB7}" presName="compNode" presStyleCnt="0"/>
      <dgm:spPr/>
    </dgm:pt>
    <dgm:pt modelId="{306A5EB8-2B14-4D95-9277-3AB00E10AD29}" type="pres">
      <dgm:prSet presAssocID="{CC50A308-26FD-40C7-8D40-FBD3BB991BB7}" presName="bkgdShape" presStyleLbl="node1" presStyleIdx="0" presStyleCnt="3"/>
      <dgm:spPr/>
      <dgm:t>
        <a:bodyPr/>
        <a:lstStyle/>
        <a:p>
          <a:endParaRPr lang="es-ES"/>
        </a:p>
      </dgm:t>
    </dgm:pt>
    <dgm:pt modelId="{1C44056C-029A-4187-B6AC-6B32FBF01B93}" type="pres">
      <dgm:prSet presAssocID="{CC50A308-26FD-40C7-8D40-FBD3BB991BB7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3605533-3E50-4D23-B68F-CB5362C54729}" type="pres">
      <dgm:prSet presAssocID="{CC50A308-26FD-40C7-8D40-FBD3BB991BB7}" presName="invisiNode" presStyleLbl="node1" presStyleIdx="0" presStyleCnt="3"/>
      <dgm:spPr/>
    </dgm:pt>
    <dgm:pt modelId="{9B3D54F2-40A6-4789-9D25-4A78FB129CC3}" type="pres">
      <dgm:prSet presAssocID="{CC50A308-26FD-40C7-8D40-FBD3BB991BB7}" presName="imagNode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23C787D6-6CC9-4978-9AAC-7FA51A2CACCE}" type="pres">
      <dgm:prSet presAssocID="{AE5E6524-9496-481A-A957-F538BA147BEC}" presName="sibTrans" presStyleLbl="sibTrans2D1" presStyleIdx="0" presStyleCnt="0"/>
      <dgm:spPr/>
      <dgm:t>
        <a:bodyPr/>
        <a:lstStyle/>
        <a:p>
          <a:endParaRPr lang="es-ES"/>
        </a:p>
      </dgm:t>
    </dgm:pt>
    <dgm:pt modelId="{3D5E49DF-0720-4BBB-ADD4-E69B4CC6EA81}" type="pres">
      <dgm:prSet presAssocID="{654EEF75-5D6A-45CB-A228-C22A59CEF437}" presName="compNode" presStyleCnt="0"/>
      <dgm:spPr/>
    </dgm:pt>
    <dgm:pt modelId="{6D2FA6B2-EFE5-4826-91F0-AC661932C1EE}" type="pres">
      <dgm:prSet presAssocID="{654EEF75-5D6A-45CB-A228-C22A59CEF437}" presName="bkgdShape" presStyleLbl="node1" presStyleIdx="1" presStyleCnt="3"/>
      <dgm:spPr/>
      <dgm:t>
        <a:bodyPr/>
        <a:lstStyle/>
        <a:p>
          <a:endParaRPr lang="es-ES"/>
        </a:p>
      </dgm:t>
    </dgm:pt>
    <dgm:pt modelId="{86047F42-BC12-4FAA-814F-1FD3B6A9FAD5}" type="pres">
      <dgm:prSet presAssocID="{654EEF75-5D6A-45CB-A228-C22A59CEF437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75A6231-4676-4D3B-8005-B69EF1E392DA}" type="pres">
      <dgm:prSet presAssocID="{654EEF75-5D6A-45CB-A228-C22A59CEF437}" presName="invisiNode" presStyleLbl="node1" presStyleIdx="1" presStyleCnt="3"/>
      <dgm:spPr/>
    </dgm:pt>
    <dgm:pt modelId="{064679B4-4A65-475F-9FCE-62A1D6C92ABB}" type="pres">
      <dgm:prSet presAssocID="{654EEF75-5D6A-45CB-A228-C22A59CEF437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4000" r="-44000"/>
          </a:stretch>
        </a:blipFill>
      </dgm:spPr>
    </dgm:pt>
    <dgm:pt modelId="{8DE2263E-3B0B-4D15-96AB-2E3D9FF61214}" type="pres">
      <dgm:prSet presAssocID="{0ED80229-6543-43C4-85BF-1072F72ED4EE}" presName="sibTrans" presStyleLbl="sibTrans2D1" presStyleIdx="0" presStyleCnt="0"/>
      <dgm:spPr/>
      <dgm:t>
        <a:bodyPr/>
        <a:lstStyle/>
        <a:p>
          <a:endParaRPr lang="es-ES"/>
        </a:p>
      </dgm:t>
    </dgm:pt>
    <dgm:pt modelId="{983D9B55-27CA-4C20-9DFC-9F35025D98E4}" type="pres">
      <dgm:prSet presAssocID="{B16D58D8-663C-4FB4-A087-ED66A87C7799}" presName="compNode" presStyleCnt="0"/>
      <dgm:spPr/>
    </dgm:pt>
    <dgm:pt modelId="{B7A81001-1919-437E-A7A4-6B06E6647852}" type="pres">
      <dgm:prSet presAssocID="{B16D58D8-663C-4FB4-A087-ED66A87C7799}" presName="bkgdShape" presStyleLbl="node1" presStyleIdx="2" presStyleCnt="3"/>
      <dgm:spPr/>
      <dgm:t>
        <a:bodyPr/>
        <a:lstStyle/>
        <a:p>
          <a:endParaRPr lang="es-ES"/>
        </a:p>
      </dgm:t>
    </dgm:pt>
    <dgm:pt modelId="{799027C8-8B34-44BE-AD81-83552A4CA7F1}" type="pres">
      <dgm:prSet presAssocID="{B16D58D8-663C-4FB4-A087-ED66A87C7799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718BC3-5539-4A05-896D-7E303D4D04DD}" type="pres">
      <dgm:prSet presAssocID="{B16D58D8-663C-4FB4-A087-ED66A87C7799}" presName="invisiNode" presStyleLbl="node1" presStyleIdx="2" presStyleCnt="3"/>
      <dgm:spPr/>
    </dgm:pt>
    <dgm:pt modelId="{36A21836-ACB8-4776-8F6F-2A318755DBBF}" type="pres">
      <dgm:prSet presAssocID="{B16D58D8-663C-4FB4-A087-ED66A87C7799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</dgm:pt>
  </dgm:ptLst>
  <dgm:cxnLst>
    <dgm:cxn modelId="{5745FD43-F4E0-49C5-A165-341DC116B7DF}" srcId="{F5C9EA71-A9A0-4210-85AC-67125BB3E919}" destId="{B16D58D8-663C-4FB4-A087-ED66A87C7799}" srcOrd="2" destOrd="0" parTransId="{3092FD1C-E878-4055-862A-78DD5DBA0FD4}" sibTransId="{E02E1981-680E-4DD4-82EA-E49658E9D5F4}"/>
    <dgm:cxn modelId="{C9AFD02A-4F26-45B7-A64C-0E0DFC97DA52}" srcId="{F5C9EA71-A9A0-4210-85AC-67125BB3E919}" destId="{CC50A308-26FD-40C7-8D40-FBD3BB991BB7}" srcOrd="0" destOrd="0" parTransId="{91F637F1-F03D-47FC-B849-1E2E92846BBA}" sibTransId="{AE5E6524-9496-481A-A957-F538BA147BEC}"/>
    <dgm:cxn modelId="{08C80C4C-4D14-492F-965D-B044337DA853}" type="presOf" srcId="{B16D58D8-663C-4FB4-A087-ED66A87C7799}" destId="{B7A81001-1919-437E-A7A4-6B06E6647852}" srcOrd="0" destOrd="0" presId="urn:microsoft.com/office/officeart/2005/8/layout/hList7"/>
    <dgm:cxn modelId="{F3C67116-6EEC-464B-A50B-0D6994D9394F}" type="presOf" srcId="{654EEF75-5D6A-45CB-A228-C22A59CEF437}" destId="{86047F42-BC12-4FAA-814F-1FD3B6A9FAD5}" srcOrd="1" destOrd="0" presId="urn:microsoft.com/office/officeart/2005/8/layout/hList7"/>
    <dgm:cxn modelId="{063A2D11-DA84-4587-AD11-94F27F8F2123}" type="presOf" srcId="{CC50A308-26FD-40C7-8D40-FBD3BB991BB7}" destId="{1C44056C-029A-4187-B6AC-6B32FBF01B93}" srcOrd="1" destOrd="0" presId="urn:microsoft.com/office/officeart/2005/8/layout/hList7"/>
    <dgm:cxn modelId="{3465C5DB-6286-46F2-A2D4-FD340F202B73}" type="presOf" srcId="{CC50A308-26FD-40C7-8D40-FBD3BB991BB7}" destId="{306A5EB8-2B14-4D95-9277-3AB00E10AD29}" srcOrd="0" destOrd="0" presId="urn:microsoft.com/office/officeart/2005/8/layout/hList7"/>
    <dgm:cxn modelId="{F8673345-6080-4D98-850C-C1D1379E431E}" type="presOf" srcId="{654EEF75-5D6A-45CB-A228-C22A59CEF437}" destId="{6D2FA6B2-EFE5-4826-91F0-AC661932C1EE}" srcOrd="0" destOrd="0" presId="urn:microsoft.com/office/officeart/2005/8/layout/hList7"/>
    <dgm:cxn modelId="{4CB3E7D5-4E64-4211-9BC9-894A5A086F54}" type="presOf" srcId="{B16D58D8-663C-4FB4-A087-ED66A87C7799}" destId="{799027C8-8B34-44BE-AD81-83552A4CA7F1}" srcOrd="1" destOrd="0" presId="urn:microsoft.com/office/officeart/2005/8/layout/hList7"/>
    <dgm:cxn modelId="{D4179804-FC68-4939-A3F9-10ABD0F77460}" srcId="{F5C9EA71-A9A0-4210-85AC-67125BB3E919}" destId="{654EEF75-5D6A-45CB-A228-C22A59CEF437}" srcOrd="1" destOrd="0" parTransId="{0883C28C-0439-42FF-8B10-BB4A3E3A47F2}" sibTransId="{0ED80229-6543-43C4-85BF-1072F72ED4EE}"/>
    <dgm:cxn modelId="{D21E6E89-D208-46BE-9471-B1B4D9277901}" type="presOf" srcId="{0ED80229-6543-43C4-85BF-1072F72ED4EE}" destId="{8DE2263E-3B0B-4D15-96AB-2E3D9FF61214}" srcOrd="0" destOrd="0" presId="urn:microsoft.com/office/officeart/2005/8/layout/hList7"/>
    <dgm:cxn modelId="{435D3BE8-9749-4CE8-B7F1-F93A81858075}" type="presOf" srcId="{AE5E6524-9496-481A-A957-F538BA147BEC}" destId="{23C787D6-6CC9-4978-9AAC-7FA51A2CACCE}" srcOrd="0" destOrd="0" presId="urn:microsoft.com/office/officeart/2005/8/layout/hList7"/>
    <dgm:cxn modelId="{EB542312-1988-49AF-8F42-5A0759C02432}" type="presOf" srcId="{F5C9EA71-A9A0-4210-85AC-67125BB3E919}" destId="{A4397655-CC61-44EF-9648-4BB123BEA3C4}" srcOrd="0" destOrd="0" presId="urn:microsoft.com/office/officeart/2005/8/layout/hList7"/>
    <dgm:cxn modelId="{45AFB607-AD20-4246-B26D-E949D7717828}" type="presParOf" srcId="{A4397655-CC61-44EF-9648-4BB123BEA3C4}" destId="{77BFA0A9-C7E1-4B26-A120-82D680FB4C33}" srcOrd="0" destOrd="0" presId="urn:microsoft.com/office/officeart/2005/8/layout/hList7"/>
    <dgm:cxn modelId="{F7B20C65-7531-44B9-BA03-A10C7929535B}" type="presParOf" srcId="{A4397655-CC61-44EF-9648-4BB123BEA3C4}" destId="{81DA5832-1D1A-4E30-8FFF-2B62B8564AB8}" srcOrd="1" destOrd="0" presId="urn:microsoft.com/office/officeart/2005/8/layout/hList7"/>
    <dgm:cxn modelId="{794C80BA-9C44-4CE4-9BE1-FCCC5DEA2D8F}" type="presParOf" srcId="{81DA5832-1D1A-4E30-8FFF-2B62B8564AB8}" destId="{AF44E679-0A62-492B-BDEB-7FADF6E2B356}" srcOrd="0" destOrd="0" presId="urn:microsoft.com/office/officeart/2005/8/layout/hList7"/>
    <dgm:cxn modelId="{8916FDA6-0025-4198-B989-2D12862F8AD2}" type="presParOf" srcId="{AF44E679-0A62-492B-BDEB-7FADF6E2B356}" destId="{306A5EB8-2B14-4D95-9277-3AB00E10AD29}" srcOrd="0" destOrd="0" presId="urn:microsoft.com/office/officeart/2005/8/layout/hList7"/>
    <dgm:cxn modelId="{B97BF9E3-7388-472A-AEA3-E591368B0173}" type="presParOf" srcId="{AF44E679-0A62-492B-BDEB-7FADF6E2B356}" destId="{1C44056C-029A-4187-B6AC-6B32FBF01B93}" srcOrd="1" destOrd="0" presId="urn:microsoft.com/office/officeart/2005/8/layout/hList7"/>
    <dgm:cxn modelId="{5B430740-7B04-4B38-9265-2CBDFD6152AE}" type="presParOf" srcId="{AF44E679-0A62-492B-BDEB-7FADF6E2B356}" destId="{A3605533-3E50-4D23-B68F-CB5362C54729}" srcOrd="2" destOrd="0" presId="urn:microsoft.com/office/officeart/2005/8/layout/hList7"/>
    <dgm:cxn modelId="{C11868C8-8CA7-4683-AB6E-AF894E12C663}" type="presParOf" srcId="{AF44E679-0A62-492B-BDEB-7FADF6E2B356}" destId="{9B3D54F2-40A6-4789-9D25-4A78FB129CC3}" srcOrd="3" destOrd="0" presId="urn:microsoft.com/office/officeart/2005/8/layout/hList7"/>
    <dgm:cxn modelId="{7DB0CBC5-AFBF-46D9-80E7-B31CEF019D7F}" type="presParOf" srcId="{81DA5832-1D1A-4E30-8FFF-2B62B8564AB8}" destId="{23C787D6-6CC9-4978-9AAC-7FA51A2CACCE}" srcOrd="1" destOrd="0" presId="urn:microsoft.com/office/officeart/2005/8/layout/hList7"/>
    <dgm:cxn modelId="{A9407D89-0D63-4709-8E97-E5166ABF9DC6}" type="presParOf" srcId="{81DA5832-1D1A-4E30-8FFF-2B62B8564AB8}" destId="{3D5E49DF-0720-4BBB-ADD4-E69B4CC6EA81}" srcOrd="2" destOrd="0" presId="urn:microsoft.com/office/officeart/2005/8/layout/hList7"/>
    <dgm:cxn modelId="{4F9C76F8-CB6A-43E5-8CE3-E525696D4730}" type="presParOf" srcId="{3D5E49DF-0720-4BBB-ADD4-E69B4CC6EA81}" destId="{6D2FA6B2-EFE5-4826-91F0-AC661932C1EE}" srcOrd="0" destOrd="0" presId="urn:microsoft.com/office/officeart/2005/8/layout/hList7"/>
    <dgm:cxn modelId="{730C22A3-0DD6-4062-9E10-21B0B6D8AFA7}" type="presParOf" srcId="{3D5E49DF-0720-4BBB-ADD4-E69B4CC6EA81}" destId="{86047F42-BC12-4FAA-814F-1FD3B6A9FAD5}" srcOrd="1" destOrd="0" presId="urn:microsoft.com/office/officeart/2005/8/layout/hList7"/>
    <dgm:cxn modelId="{C03988D3-F9B8-4BF5-B0CB-C922F35FA8EF}" type="presParOf" srcId="{3D5E49DF-0720-4BBB-ADD4-E69B4CC6EA81}" destId="{C75A6231-4676-4D3B-8005-B69EF1E392DA}" srcOrd="2" destOrd="0" presId="urn:microsoft.com/office/officeart/2005/8/layout/hList7"/>
    <dgm:cxn modelId="{3B31AD5A-E7A9-466E-8437-753350E00326}" type="presParOf" srcId="{3D5E49DF-0720-4BBB-ADD4-E69B4CC6EA81}" destId="{064679B4-4A65-475F-9FCE-62A1D6C92ABB}" srcOrd="3" destOrd="0" presId="urn:microsoft.com/office/officeart/2005/8/layout/hList7"/>
    <dgm:cxn modelId="{C2BE6A01-7B7D-48D7-AF5E-12F9523E780C}" type="presParOf" srcId="{81DA5832-1D1A-4E30-8FFF-2B62B8564AB8}" destId="{8DE2263E-3B0B-4D15-96AB-2E3D9FF61214}" srcOrd="3" destOrd="0" presId="urn:microsoft.com/office/officeart/2005/8/layout/hList7"/>
    <dgm:cxn modelId="{8CCF9F90-9E88-416A-A566-0F7EFBCA37DA}" type="presParOf" srcId="{81DA5832-1D1A-4E30-8FFF-2B62B8564AB8}" destId="{983D9B55-27CA-4C20-9DFC-9F35025D98E4}" srcOrd="4" destOrd="0" presId="urn:microsoft.com/office/officeart/2005/8/layout/hList7"/>
    <dgm:cxn modelId="{8DDC5AC1-1088-4B83-A0EB-1B3C91E4E69B}" type="presParOf" srcId="{983D9B55-27CA-4C20-9DFC-9F35025D98E4}" destId="{B7A81001-1919-437E-A7A4-6B06E6647852}" srcOrd="0" destOrd="0" presId="urn:microsoft.com/office/officeart/2005/8/layout/hList7"/>
    <dgm:cxn modelId="{F36271E8-7635-4A6C-85E2-C73755247900}" type="presParOf" srcId="{983D9B55-27CA-4C20-9DFC-9F35025D98E4}" destId="{799027C8-8B34-44BE-AD81-83552A4CA7F1}" srcOrd="1" destOrd="0" presId="urn:microsoft.com/office/officeart/2005/8/layout/hList7"/>
    <dgm:cxn modelId="{D1FB37A0-901E-44CC-B00C-0DFF36830E6D}" type="presParOf" srcId="{983D9B55-27CA-4C20-9DFC-9F35025D98E4}" destId="{7D718BC3-5539-4A05-896D-7E303D4D04DD}" srcOrd="2" destOrd="0" presId="urn:microsoft.com/office/officeart/2005/8/layout/hList7"/>
    <dgm:cxn modelId="{F8EBDD04-F3EA-4875-A476-222B3B8F9BFB}" type="presParOf" srcId="{983D9B55-27CA-4C20-9DFC-9F35025D98E4}" destId="{36A21836-ACB8-4776-8F6F-2A318755DBB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6A5EB8-2B14-4D95-9277-3AB00E10AD29}">
      <dsp:nvSpPr>
        <dsp:cNvPr id="0" name=""/>
        <dsp:cNvSpPr/>
      </dsp:nvSpPr>
      <dsp:spPr>
        <a:xfrm>
          <a:off x="2321" y="0"/>
          <a:ext cx="3612285" cy="5752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u="sng" kern="1200" dirty="0" smtClean="0"/>
            <a:t>Genética</a:t>
          </a:r>
          <a:r>
            <a:rPr lang="en-US" sz="1600" b="1" u="sng" kern="1200" dirty="0" smtClean="0"/>
            <a:t>: </a:t>
          </a:r>
          <a:r>
            <a:rPr lang="es-ES" sz="1600" kern="1200" dirty="0" smtClean="0"/>
            <a:t>Asociación a HLA-DR2, DR3 y B8 con déficit de complemento.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Mayor incidencia en familiares de primer grado.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Concordancia en gemelos </a:t>
          </a:r>
          <a:r>
            <a:rPr lang="es-ES" sz="1600" kern="1200" dirty="0" err="1" smtClean="0"/>
            <a:t>monocigóticos</a:t>
          </a:r>
          <a:r>
            <a:rPr lang="es-ES" sz="1600" kern="1200" dirty="0" smtClean="0"/>
            <a:t>.</a:t>
          </a:r>
          <a:endParaRPr lang="en-US" sz="1600" kern="1200" dirty="0"/>
        </a:p>
      </dsp:txBody>
      <dsp:txXfrm>
        <a:off x="2321" y="2300836"/>
        <a:ext cx="3612285" cy="2300836"/>
      </dsp:txXfrm>
    </dsp:sp>
    <dsp:sp modelId="{9B3D54F2-40A6-4789-9D25-4A78FB129CC3}">
      <dsp:nvSpPr>
        <dsp:cNvPr id="0" name=""/>
        <dsp:cNvSpPr/>
      </dsp:nvSpPr>
      <dsp:spPr>
        <a:xfrm>
          <a:off x="850741" y="345125"/>
          <a:ext cx="1915445" cy="19154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2FA6B2-EFE5-4826-91F0-AC661932C1EE}">
      <dsp:nvSpPr>
        <dsp:cNvPr id="0" name=""/>
        <dsp:cNvSpPr/>
      </dsp:nvSpPr>
      <dsp:spPr>
        <a:xfrm>
          <a:off x="3722975" y="0"/>
          <a:ext cx="3612285" cy="5752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u="sng" kern="1200" dirty="0" smtClean="0"/>
            <a:t>Factores externos: </a:t>
          </a:r>
          <a:r>
            <a:rPr lang="es-ES" sz="1600" kern="1200" dirty="0" smtClean="0"/>
            <a:t>Radiación ultravioleta.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Posibles agentes infecciosos. Medicamentos (Lupus inducido). </a:t>
          </a:r>
          <a:r>
            <a:rPr lang="en-US" sz="1600" kern="1200" dirty="0" smtClean="0"/>
            <a:t>FÁRMACOS ASPCIADOS:  </a:t>
          </a:r>
          <a:r>
            <a:rPr lang="en-US" sz="1600" kern="1200" dirty="0" err="1" smtClean="0"/>
            <a:t>Anticomisiales</a:t>
          </a:r>
          <a:r>
            <a:rPr lang="en-US" sz="1600" kern="1200" dirty="0" smtClean="0"/>
            <a:t> (DFH, CMZ) </a:t>
          </a:r>
          <a:r>
            <a:rPr lang="en-US" sz="1600" kern="1200" dirty="0" err="1" smtClean="0"/>
            <a:t>Isoniacida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estatinas</a:t>
          </a:r>
          <a:r>
            <a:rPr lang="en-US" sz="1600" kern="1200" dirty="0" smtClean="0"/>
            <a:t>, Anti-</a:t>
          </a:r>
          <a:r>
            <a:rPr lang="en-US" sz="1600" kern="1200" dirty="0" err="1" smtClean="0"/>
            <a:t>hipertensivos</a:t>
          </a:r>
          <a:r>
            <a:rPr lang="en-US" sz="1600" kern="1200" dirty="0" smtClean="0"/>
            <a:t> (</a:t>
          </a:r>
          <a:r>
            <a:rPr lang="en-US" sz="1600" kern="1200" dirty="0" err="1" smtClean="0"/>
            <a:t>alfa-metildopa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hidralazina</a:t>
          </a:r>
          <a:r>
            <a:rPr lang="en-US" sz="1600" kern="1200" dirty="0" smtClean="0"/>
            <a:t>), </a:t>
          </a:r>
          <a:r>
            <a:rPr lang="en-US" sz="1600" kern="1200" dirty="0" err="1" smtClean="0"/>
            <a:t>Antimicrobianos</a:t>
          </a:r>
          <a:r>
            <a:rPr lang="en-US" sz="1600" kern="1200" dirty="0" smtClean="0"/>
            <a:t>.</a:t>
          </a:r>
          <a:endParaRPr lang="en-US" sz="1600" kern="1200" dirty="0"/>
        </a:p>
      </dsp:txBody>
      <dsp:txXfrm>
        <a:off x="3722975" y="2300836"/>
        <a:ext cx="3612285" cy="2300836"/>
      </dsp:txXfrm>
    </dsp:sp>
    <dsp:sp modelId="{064679B4-4A65-475F-9FCE-62A1D6C92ABB}">
      <dsp:nvSpPr>
        <dsp:cNvPr id="0" name=""/>
        <dsp:cNvSpPr/>
      </dsp:nvSpPr>
      <dsp:spPr>
        <a:xfrm>
          <a:off x="4571395" y="345125"/>
          <a:ext cx="1915445" cy="19154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4000" r="-4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A81001-1919-437E-A7A4-6B06E6647852}">
      <dsp:nvSpPr>
        <dsp:cNvPr id="0" name=""/>
        <dsp:cNvSpPr/>
      </dsp:nvSpPr>
      <dsp:spPr>
        <a:xfrm>
          <a:off x="7443629" y="0"/>
          <a:ext cx="3612285" cy="5752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u="sng" kern="1200" dirty="0" smtClean="0"/>
            <a:t>Humorales: </a:t>
          </a:r>
          <a:r>
            <a:rPr lang="es-ES" sz="1600" kern="1200" dirty="0" smtClean="0"/>
            <a:t>La prevalencia en femenino se pierde en edades </a:t>
          </a:r>
          <a:r>
            <a:rPr lang="es-ES" sz="1600" kern="1200" dirty="0" err="1" smtClean="0"/>
            <a:t>premenopáusicas</a:t>
          </a:r>
          <a:r>
            <a:rPr lang="es-ES" sz="1600" kern="1200" dirty="0" smtClean="0"/>
            <a:t> y postmenopáusicas.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 Incidencia en varones con </a:t>
          </a:r>
          <a:r>
            <a:rPr lang="es-ES" sz="1600" kern="1200" dirty="0" err="1" smtClean="0"/>
            <a:t>Dx</a:t>
          </a:r>
          <a:r>
            <a:rPr lang="es-ES" sz="1600" kern="1200" dirty="0" smtClean="0"/>
            <a:t> de Klinefelter.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Exacerbación de los síntomas en el puerperio o tras administrar estrógenos.</a:t>
          </a:r>
          <a:endParaRPr lang="en-US" sz="1600" kern="1200" dirty="0"/>
        </a:p>
      </dsp:txBody>
      <dsp:txXfrm>
        <a:off x="7443629" y="2300836"/>
        <a:ext cx="3612285" cy="2300836"/>
      </dsp:txXfrm>
    </dsp:sp>
    <dsp:sp modelId="{36A21836-ACB8-4776-8F6F-2A318755DBBF}">
      <dsp:nvSpPr>
        <dsp:cNvPr id="0" name=""/>
        <dsp:cNvSpPr/>
      </dsp:nvSpPr>
      <dsp:spPr>
        <a:xfrm>
          <a:off x="8292048" y="345125"/>
          <a:ext cx="1915445" cy="19154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BFA0A9-C7E1-4B26-A120-82D680FB4C33}">
      <dsp:nvSpPr>
        <dsp:cNvPr id="0" name=""/>
        <dsp:cNvSpPr/>
      </dsp:nvSpPr>
      <dsp:spPr>
        <a:xfrm>
          <a:off x="442329" y="4601672"/>
          <a:ext cx="10173577" cy="862813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630EF-609C-4BA9-88C6-641BDB22A21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7738F-0B35-4B58-88CB-CE2016B7D5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upus.org/node/51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lupus.org/es/resources/enfermedades-comunes-que-se-superponen-con-el-lupus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El LES (lupus eritematoso sistémico) es una enfermedad autoinmune que afecta a diferentes órganos y tejidos del cuerpo. Esto significa que el sistema inmunitario del propio organismo ataca por error a las células sanas, causando inflamación y daño. El LES puede manifestarse de diversas formas, pero algunos de los síntomas más comunes son: erupción en la cara en forma de mariposa, dolor e hinchazón en las articulaciones, fiebre, fatiga, pérdida de cabello, úlceras en la boca y sensibilidad al sol .</a:t>
            </a:r>
          </a:p>
          <a:p>
            <a:endParaRPr lang="es-ES" dirty="0" smtClean="0"/>
          </a:p>
          <a:p>
            <a:r>
              <a:rPr lang="es-ES" dirty="0" smtClean="0"/>
              <a:t>Las causas del LES no se conocen con exactitud, pero se cree que intervienen factores genéticos, ambientales, hormonales y medicamentosos. El LES es más frecuente en mujeres que en hombres, especialmente entre los 15 y los 40 años de edad. También hay una mayor incidencia en personas de origen afroamericano, asiático o hispano .</a:t>
            </a:r>
          </a:p>
          <a:p>
            <a:endParaRPr lang="es-ES" dirty="0" smtClean="0"/>
          </a:p>
          <a:p>
            <a:r>
              <a:rPr lang="es-ES" dirty="0" smtClean="0"/>
              <a:t>El tratamiento del LES depende de los órganos afectados y de la gravedad de los síntomas. No existe una cura definitiva, pero se pueden usar medicamentos para controlar la inflamación, prevenir las complicaciones y mejorar la calidad de vida. Algunos de los fármacos más utilizados son los antiinflamatorios, los corticoides y los inmunosupresores . Además, se recomienda evitar los factores desencadenantes como el estrés, el sol, las infecciones y ciertos alimentos.</a:t>
            </a:r>
          </a:p>
          <a:p>
            <a:endParaRPr lang="es-ES" dirty="0" smtClean="0"/>
          </a:p>
          <a:p>
            <a:r>
              <a:rPr lang="es-ES" dirty="0" smtClean="0"/>
              <a:t>El LES es una enfermedad crónica y variable que requiere un seguimiento médico regular y una buena adherencia al tratamiento. Es importante estudiarlo para conocer mejor sus causas, sus mecanismos y sus posibles soluciones. Así se podrá avanzar en el diagnóstico precoz, la prevención de las recaídas y la mejora de la esperanza y la calidad de vida de las personas afectadas.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7738F-0B35-4B58-88CB-CE2016B7D5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35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Los genes juegan un papel en la predisposición al desarrollo del lupus. Hay </a:t>
            </a:r>
            <a:r>
              <a:rPr lang="es-ES" b="1" dirty="0" smtClean="0">
                <a:hlinkClick r:id="rId3"/>
              </a:rPr>
              <a:t>docenas de variantes genéticas conocidas</a:t>
            </a:r>
            <a:r>
              <a:rPr lang="es-ES" dirty="0" smtClean="0"/>
              <a:t> relacionadas con el lupus. Estos genes afectan tanto a quien contrae el lupus como su gravedad.</a:t>
            </a:r>
          </a:p>
          <a:p>
            <a:r>
              <a:rPr lang="es-ES" dirty="0" smtClean="0"/>
              <a:t>El 20 % de las personas con lupus tendrá un padre/madre o hermano/hermana que ya tiene lupus o puede desarrollarlo. Alrededor del 5 % de los niños nacidos de personas con lupus desarrollarán la enfermedad.</a:t>
            </a:r>
          </a:p>
          <a:p>
            <a:r>
              <a:rPr lang="es-ES" dirty="0" smtClean="0"/>
              <a:t>Aunque el lupus se puede desarrollar en personas sin antecedentes familiares de lupus, es probable que haya otras enfermedades autoinmunes en algunos miembros de la familia. </a:t>
            </a:r>
            <a:r>
              <a:rPr lang="es-ES" baseline="30000" dirty="0" smtClean="0"/>
              <a:t>[1]</a:t>
            </a:r>
            <a:endParaRPr lang="es-ES" dirty="0" smtClean="0"/>
          </a:p>
          <a:p>
            <a:r>
              <a:rPr lang="es-ES" dirty="0" smtClean="0"/>
              <a:t>Uno de tres pacientes con lupus tiene </a:t>
            </a:r>
            <a:r>
              <a:rPr lang="es-ES" b="1" dirty="0" smtClean="0">
                <a:hlinkClick r:id="rId4"/>
              </a:rPr>
              <a:t>otra enfermedad autoinmune</a:t>
            </a:r>
            <a:r>
              <a:rPr lang="es-ES" dirty="0" smtClean="0"/>
              <a:t> además del lupus, y casi la mitad tenía un familiar con lupus.</a:t>
            </a:r>
          </a:p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7738F-0B35-4B58-88CB-CE2016B7D5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49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FACTORES INMUNOLÓGICOS  Trastorno de la regulación de la inmunidad.  Los Linfocitos B generaría una cantidad desmesurada de </a:t>
            </a:r>
            <a:r>
              <a:rPr lang="es-ES" dirty="0" err="1" smtClean="0"/>
              <a:t>autoanticuerpos</a:t>
            </a:r>
            <a:r>
              <a:rPr lang="es-ES" dirty="0" smtClean="0"/>
              <a:t>.  Formadores de </a:t>
            </a:r>
            <a:r>
              <a:rPr lang="es-ES" dirty="0" err="1" smtClean="0"/>
              <a:t>inmuncomplejos</a:t>
            </a:r>
            <a:r>
              <a:rPr lang="es-ES" dirty="0" smtClean="0"/>
              <a:t> que al depositarse generan respuesta inflamatoria.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7738F-0B35-4B58-88CB-CE2016B7D5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4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7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2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3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3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4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5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8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4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3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F7099-742E-4DD8-AD44-D9C2A7043BC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0D45F-817F-4448-B25F-ED819B6831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1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upus.org/es/resources/el-lupus-y-ninos" TargetMode="External"/><Relationship Id="rId2" Type="http://schemas.openxmlformats.org/officeDocument/2006/relationships/hyperlink" Target="https://www.lupus.org/es/resources/los-hombres-tambien-pueden-tener-lupu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upus.org/es/resources/el-lupus-y-los-adolescente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upus.org/es/resources/los-sintomas-comunes-de-lupu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Lupus eritematoso sistémico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Comprendiendo una enfermedad autoimmune.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José Carlos Rivero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Oliva.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Estudiante de 3cer año</a:t>
            </a: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Universidad de ciencias médicas de la Habana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Facultad de ciencias médicas Miguel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Enriquez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6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22742"/>
              </p:ext>
            </p:extLst>
          </p:nvPr>
        </p:nvGraphicFramePr>
        <p:xfrm>
          <a:off x="-1" y="0"/>
          <a:ext cx="12192001" cy="7308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2695">
                  <a:extLst>
                    <a:ext uri="{9D8B030D-6E8A-4147-A177-3AD203B41FA5}">
                      <a16:colId xmlns:a16="http://schemas.microsoft.com/office/drawing/2014/main" val="3983590350"/>
                    </a:ext>
                  </a:extLst>
                </a:gridCol>
                <a:gridCol w="9999306">
                  <a:extLst>
                    <a:ext uri="{9D8B030D-6E8A-4147-A177-3AD203B41FA5}">
                      <a16:colId xmlns:a16="http://schemas.microsoft.com/office/drawing/2014/main" val="2358259165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algn="just"/>
                      <a:r>
                        <a:rPr lang="es-E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Desorden</a:t>
                      </a:r>
                      <a:r>
                        <a:rPr lang="es-E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renal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Proteinuria persistente mayor que 0,5 g/día o mayor de 3+++ si no funciona la cuantificación.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Sedimento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urinario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formado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hematíes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hemoglobina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cilindros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hialinos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granulares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tubulares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mixtos</a:t>
                      </a:r>
                      <a:endParaRPr lang="en-US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780246"/>
                  </a:ext>
                </a:extLst>
              </a:tr>
              <a:tr h="1688124">
                <a:tc>
                  <a:txBody>
                    <a:bodyPr/>
                    <a:lstStyle/>
                    <a:p>
                      <a:pPr algn="just"/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Desorden neurológico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Convulsiones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ausencia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drogas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ofensoras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desordenes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metabólicos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conocidos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ejemplo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uremia,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cetoacidosis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desbalance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hidroelectrolítico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psicosis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ausencia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drogas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ofensoras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desordenes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metabólicos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conocidos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ejemplo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uremia,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cetoacidosis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desbalance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hidroelectrolítico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760909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just"/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Desorden hematológico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Anemia hemolítica con </a:t>
                      </a:r>
                      <a:r>
                        <a:rPr lang="es-E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reticulocitosis</a:t>
                      </a:r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s-E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oleucopenia</a:t>
                      </a:r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menor que 4 000/mm3 en más de 2 ocasiones; </a:t>
                      </a:r>
                      <a:r>
                        <a:rPr lang="es-E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olinfopenia</a:t>
                      </a:r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menor que 41 500/mm3 en más de 2 ocasiones; o </a:t>
                      </a:r>
                      <a:r>
                        <a:rPr lang="es-E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trombopenia</a:t>
                      </a:r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menor que 100 000/mm3 en ausencia de drogas ofensora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775773"/>
                  </a:ext>
                </a:extLst>
              </a:tr>
              <a:tr h="1688124">
                <a:tc>
                  <a:txBody>
                    <a:bodyPr/>
                    <a:lstStyle/>
                    <a:p>
                      <a:pPr algn="just"/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Desorden inmunológico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Células LE positivas; o anti-DNA: títulos anormales de anticuerpo a DNA nativo; o anti-Sm: presencia de anticuerpos al antígeno nuclear Sm; o serología falsa positiva, conocido como prueba para la sífilis debe ser positiva por al menos 6 meses y confirmado por inmovilización del Treponema </a:t>
                      </a:r>
                      <a:r>
                        <a:rPr lang="es-E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pallidum</a:t>
                      </a:r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 por prueba de fluorescencia de anticuerpos al treponema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139443"/>
                  </a:ext>
                </a:extLst>
              </a:tr>
              <a:tr h="73855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Anticuerpos antinucleares (ANA)</a:t>
                      </a:r>
                      <a:endParaRPr lang="en-US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Títulos anormales de anticuerpos antinucleares por </a:t>
                      </a:r>
                      <a:r>
                        <a:rPr lang="es-ES" b="0" i="0" dirty="0" err="1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inmunofluorescencia</a:t>
                      </a:r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o estudio equivalente, en algún momento en ausencia de drogas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405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656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Cuadro Clínico</a:t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En cuanto a los síntomas generales, aunque se trata de síntomas totalmente inespecíficos, entre un 80-100 % de los pacientes los presentan tanto en el comienzo como en el transcurso de esta en-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fermedad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; por lo que se pueden mencionar: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Astenia.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Pérdida de peso.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Fiebre sin escalofrío y malestar general.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Cefalea.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Náuseas, vómitos o síntomas psicosomáticos.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2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Las manifestaciones </a:t>
            </a:r>
            <a:r>
              <a:rPr lang="es-E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musculoesqueléticas</a:t>
            </a:r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consisten en: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Son de las más frecuentes y características del paciente con lupus eritematoso sistémico. Las mialgias, artralgias o artritis se describen en un 95 % de los enfermos.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El tipo de afección articular es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poliarticular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simétrica, migratoria, transitoria, y tiene predilección por las articulaciones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interfalángicas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proximales (IFP),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metacarpofalángicas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(MCF), carpo y rodillas. No es una artritis erosiva ni deformante, aunque se describe una variedad deformante denominada artritis de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Jaccoud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con dedos en Z o “cuello de cisne”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También puede verse tendinitis,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fascitis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o roturas tendinosas, artritis séptica, osteopenia, necrosis aséptica y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miositis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en estos pacientes.</a:t>
            </a:r>
          </a:p>
          <a:p>
            <a:endParaRPr lang="es-E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496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manifestaciones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cutaneomucosas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Se observan en el 85% de los casos y suelen clasificarse en lesiones específicas o patognomónicas de la enfermedad y lesiones inespecíficas. Entre las primeras se señalan: eritema en vespertilio o en “alas de mariposa”, la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fotosensibilidad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se presenta en el 58 % de los enfermos, la alopecia en el 71 % de los casos y afecta el cuero cabelludo, las cejas, las pestañas, la barba o el vello corporal.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La afectación de las mucosas se puede apreciar en un 50 % de los enfermos a lo largo de su evolución. En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orofaringe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se detecta eritema, úlceras dolorosas y erosiones que pueden ser signo precoz de la enfermedad; además, xerostomía, úlceras nasales bilaterales y perforación del tabique nasal por vasculitis. Finalmente existen lesiones de tipo vasculares como: eritema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periungueal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livedo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reticularis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telangectasias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fenómeno de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Raynaud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vasculitis de pequeños vasos originando púrpuras palpables, vasculitis de vasos medianos que ocasionan úlceras en miembros inferiores.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004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Manifestaciones </a:t>
            </a:r>
            <a:r>
              <a:rPr lang="es-E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pleuropulmonares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El LES afecta el parénquima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pulmorar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pleura, circulación pulmonar y diafragma. La tos, la disnea, el dolor pleurítico son síntomas habituales. Otros son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Pleuritis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aparece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el 40%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el 30% con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derrame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eumonitis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lúpica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aguda y crónica.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Síndrome de pulmón pequeño o encogido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(shrinking-lung)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Hemorragia alveolar pulmonar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Edema pulmonar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Dificultad respiratoria</a:t>
            </a:r>
          </a:p>
          <a:p>
            <a:endParaRPr lang="es-E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391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Manifestaciones cardiovasculares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Pericarditis: es la más frecuente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(20%-40%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Endocarditis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Libman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-Sack.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lvulas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aórtica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tricúspide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y mitral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afectadas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Miocarditis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clínicamente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detectable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infrecuente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(&lt;25%)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Enfermedad crónica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aterosclorótica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muy común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Fenómeno de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Raynaud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(34%)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que puede producir gangrena distal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Trombosis venosas o arteriales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(10%)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relacionado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antifosfol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pidos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inmunocomplejos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circulantes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la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actividad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enfermedad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nefropatía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hipertensión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arterial 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tratamiento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esteroideo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Hipertensión pulmonar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Trastornos del sistema de conducción cardiaca.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047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Manifestaciones </a:t>
            </a:r>
            <a:r>
              <a:rPr lang="es-E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neuropsíquicas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Depresión y ansiedad: son muy frecuentes y casi siempre van asociadas con la progresión de la enfermedad .</a:t>
            </a: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Psicosis: descartando causas conocidas como uremia, hipertensión arterial, infección del sistema nervioso centra, encefalopatía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multiinfártica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trastornos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multielectrolíticos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o por fármacos y drogas</a:t>
            </a: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Crisis convulsivas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(15-20%)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descartando las causas anteriores</a:t>
            </a: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Neuropatías craneales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periféricas</a:t>
            </a: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Accidentes vasculares encefálicos </a:t>
            </a: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Mielitis transversas, poco frecuentes pero graves</a:t>
            </a: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Meningitis </a:t>
            </a: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Movimientos involuntarios tipo corea 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0122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Manifestaciones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neuropsiquiátricas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Neurológicas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Epilepsia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(gran mal,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pequeño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mal, focal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lóbulo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temporal).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Síndrome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apoplejía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Desórdenes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movimiento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Cefalea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Mielitis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transversa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Neuropatía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craneal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Neuropatía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periférica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578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Psiquiátricas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Síndrome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cerebral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orgánico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Psicosis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Psiconeurosis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Disfunción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82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Manifestaciones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nefrológicas: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resentes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probablemente en el 100 % de los casos, pero solo el 50 % presenta manifestaciones clínicas, entre las que se encuentran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Proteinuria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Hematuria con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leucocituria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o sin esta y cilindros granulosos, hialinos o celulares que componen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lossignos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habituales al inicio de la nefropatía.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6" r="16744"/>
          <a:stretch/>
        </p:blipFill>
        <p:spPr>
          <a:xfrm>
            <a:off x="933061" y="4127143"/>
            <a:ext cx="10420739" cy="184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95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47708"/>
            <a:ext cx="10515600" cy="1325563"/>
          </a:xfrm>
        </p:spPr>
        <p:txBody>
          <a:bodyPr/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Introducción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El lupus es una enfermedad sistémica de origen autoinmune que afecta a diferentes órganos y tejidos del cuerpo. Se produce cuando el sistema inmunitario del paciente no reconoce sus propias células y las ataca, provocando inflamación y daño. El lupus puede manifestarse de diversas formas, desde síntomas leves hasta complicaciones graves.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01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anifestaciones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gastrointestinales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presentan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hasta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 50 % 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enfermos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comprenden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Úlceras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orofaríngeas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Disfagia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Dispepsias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Dolor abdominal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pancreatitis, vasculitis o peritonitis.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Hepatopatía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lupoide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6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Exámenes complementarios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Marcador de contenido 9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indican para detectar anormalidades hematológicas como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Anemia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Trombocitopenia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Leucopenia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Presencia de anticoagulantes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lúpicos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por la prolongación del tiempo parcial de tromboplastina (TPT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Prueba serológica falsa positiva para la sífilis en 25 % de los casos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Tasa de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eritrosedimentación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elevada en periodos de actividad de la enfermedad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Gammaglobulina sérica elevada en alrededor del 80 % en periodos de actividad.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2612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Exámenes complementarios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Factor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reumatoide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positivo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(25 % 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casos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Complemento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sérico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bajo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Anticuerpos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antinucleares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(ANA)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positivo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Anti-DNA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nativo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positivo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hasta el 98 % 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casos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Inmunocomplejo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circulante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positivo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Células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positivas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6147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Tratamiento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9796" y="1595534"/>
            <a:ext cx="10654004" cy="486124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Evaluación regular</a:t>
            </a: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Valorar actividad </a:t>
            </a:r>
            <a:r>
              <a:rPr lang="es-ES" dirty="0" err="1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lúpica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ES" dirty="0" smtClean="0">
              <a:solidFill>
                <a:srgbClr val="111B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dirty="0" err="1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Hemoquímica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rutina, conteo hematológico, análisis de orina, control de la presión sanguínea, edema e hiperlipidemia. </a:t>
            </a:r>
            <a:endParaRPr lang="es-ES" dirty="0" smtClean="0">
              <a:solidFill>
                <a:srgbClr val="111B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 err="1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Fotoprotección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s-ES" dirty="0" smtClean="0">
              <a:solidFill>
                <a:srgbClr val="111B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Evadir exposición intensa al sol. Cubrirse del sol</a:t>
            </a: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Control de las infecciones: </a:t>
            </a:r>
            <a:endParaRPr lang="es-ES" dirty="0" smtClean="0">
              <a:solidFill>
                <a:srgbClr val="111B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Sospechar infección en todo paciente </a:t>
            </a:r>
            <a:r>
              <a:rPr lang="es-ES" dirty="0" err="1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lúpico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fiebre. </a:t>
            </a:r>
            <a:r>
              <a:rPr lang="es-ES" dirty="0" err="1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Antibioticoprofilaxis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todo proceder dental y genitourinario. Vacunación para la influenza y el Neumococo. </a:t>
            </a:r>
            <a:endParaRPr lang="es-ES" dirty="0" smtClean="0">
              <a:solidFill>
                <a:srgbClr val="111B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Efectos sobre el embarazo</a:t>
            </a: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s-ES" dirty="0" smtClean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Control de la natalidad, especialmente en lupus activo (nefritis) o con drogas citotóxicas o </a:t>
            </a:r>
            <a:r>
              <a:rPr lang="es-ES" dirty="0" err="1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antime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ES" dirty="0" err="1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tabólicas</a:t>
            </a:r>
            <a:r>
              <a:rPr lang="es-ES" dirty="0">
                <a:solidFill>
                  <a:srgbClr val="111B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Requiere cuidados de alto riesgo obstétrico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1654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Tratamiento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medicamentoso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debe administrar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Antiinflamatorios no esteroides (AINE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Antipalúdicos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Cloroquina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en dosis de 250 mg/día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Hidroxicloroquina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a razón de 200-400 mg/día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Inmunosupresores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Azatioprina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inmurán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): en dosis de 2 mg/kg/día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Ciclofosfamida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a razón de 1-2 mg/kg/día o pulsos de 0,75-1 g mensual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Micofenolato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mofetil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en casos de nefritis que no respondan a tratamientos de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metilprednisolona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yciclofosfamida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87781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9796" y="1054358"/>
            <a:ext cx="10700657" cy="5514393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Indicar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plasmaféresis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en casos muy específicos.</a:t>
            </a:r>
          </a:p>
          <a:p>
            <a:pPr marL="0" indent="0" algn="just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Intacglobin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400 mg/kg/día, diaria por 3 días y luego repetir cada mes por tiempo necesario,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hastacontrol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de cuadro clínico agudo.</a:t>
            </a:r>
          </a:p>
          <a:p>
            <a:pPr marL="0" indent="0" algn="just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Corticoides:</a:t>
            </a:r>
          </a:p>
          <a:p>
            <a:pPr marL="0" indent="0" algn="just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433" y="3303036"/>
            <a:ext cx="10598020" cy="326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3797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42002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¿Cuál es el estado de conciencia del lupus?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bien el lupus es una enfermedad muy extendida, el conocimiento de la enfermedad está por detrás de muchas otras enfermedades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63 % de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personas encuestadas por la Asociación Americana del Lupus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nunca ha oído hablar del lupus o sabe poco o nada sobre esta enfermedad y sus síntomas más allá del nombre. Esto indica que hay una gran oportunidad de educación pública continua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Más de la mitad de los encuestados (61%) creía que se necesitan seis meses o menos para que una persona reciba un diagnóstico preciso del lupus, subestimando de manera significativa el tiempo que lleva recibir un diagnóstico preciso del lupus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96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lupus eritematoso sistémico (LES) representa un desafío diagnóstico y terapéutico significativo debido a su naturaleza heterogénea. La colaboración entre especialistas es crucial para establecer un plan de tratamiento integral que aborde las diversas manifestaciones de la enfermedad. La implementación de estrategias de manejo temprano y adaptadas al individuo puede conducir a una mejora sustancial en los resultados de salud. Además, la inversión en investigación innovadora es esencial para desentrañar los mecanismos subyacentes del LES y para el avance de opciones terapéuticas más dirigidas y menos invasivas.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10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Comprender los fundamentos sobre Lupus eritematoso sistémico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(LES).</a:t>
            </a: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Explicar algunos criterios para su diagnóstico.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Reconocer estrategias para su tratamiento.</a:t>
            </a: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Fomentar conciencia y educación sobre el LES.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03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4273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Datos y estadísticas sobre el </a:t>
            </a:r>
            <a:r>
              <a:rPr lang="es-E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lupus</a:t>
            </a:r>
            <a:br>
              <a:rPr lang="es-E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¿Qué tan común es el lupus y a quién afecta?</a:t>
            </a:r>
            <a:r>
              <a:rPr lang="es-ES" b="1" dirty="0"/>
              <a:t/>
            </a:r>
            <a:br>
              <a:rPr lang="es-ES" b="1" dirty="0"/>
            </a:br>
            <a:r>
              <a:rPr lang="es-ES" b="1" dirty="0"/>
              <a:t/>
            </a:r>
            <a:br>
              <a:rPr lang="es-ES" b="1" dirty="0"/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Fundación de Lupus de América estima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que al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menos cinco millones de personas alrededor del mundo, tienen un tipo de 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lupus.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lupus ataca principalmente a mujeres en edad productiva. Sin embargo, los 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hombres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los 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niños 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y los 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adolescentes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 también desarrollan el lupus.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90 % de las personas que viven con lupus son mujeres. La mayoría de las personas con lupus desarrollan la enfermedad entre los 15 y los 44 años.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54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55621"/>
              </p:ext>
            </p:extLst>
          </p:nvPr>
        </p:nvGraphicFramePr>
        <p:xfrm>
          <a:off x="295564" y="424873"/>
          <a:ext cx="11058236" cy="5752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1602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3" y="121920"/>
            <a:ext cx="11936813" cy="658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21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¿Cuánto tiempo se tarda en ser diagnosticado con lupus?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Hay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muchos desafíos para llegar a un diagnóstico de lupus. El lupus es conocido como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uno de los grandes imitadores, porque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sus síntomas imitan a muchas otras enfermedades. Los 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síntomas del lupus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 también pueden ser poco claros, pueden aparecer y desaparecer, y pueden cambiar.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En promedio, se tarda casi seis años en diagnosticar a las personas con lupus, desde el momento en que notan por primera vez los síntomas del lupus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Según la Asociación de Lupus en América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LFA) la mayoría de pacientes con lupus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reportan haber sido diagnosticadas incorrectamente.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3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Criterios de clasificación para el Lupus Eritematoso Sistémico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1.Eritema malar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2.Lupus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discoide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3.Fotosensibilidad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4.Úlceras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orales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5.Artritis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6.Serositis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7.Afección renal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8.Alteración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neuropsiquiatrías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9.Trastorno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hematológico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10.Células LE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positivas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Anticuerpos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Anti-DNA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nativo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11.Anticuerpos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antinucleares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ANA</a:t>
            </a:r>
          </a:p>
          <a:p>
            <a:pPr marL="0" indent="0"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133600" y="59887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* Se necesitan cuatro criterios para hacer el diagnóstico de LES [ACR 1982]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594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479225"/>
              </p:ext>
            </p:extLst>
          </p:nvPr>
        </p:nvGraphicFramePr>
        <p:xfrm>
          <a:off x="0" y="1"/>
          <a:ext cx="12192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0750">
                  <a:extLst>
                    <a:ext uri="{9D8B030D-6E8A-4147-A177-3AD203B41FA5}">
                      <a16:colId xmlns:a16="http://schemas.microsoft.com/office/drawing/2014/main" val="2172666755"/>
                    </a:ext>
                  </a:extLst>
                </a:gridCol>
                <a:gridCol w="10131250">
                  <a:extLst>
                    <a:ext uri="{9D8B030D-6E8A-4147-A177-3AD203B41FA5}">
                      <a16:colId xmlns:a16="http://schemas.microsoft.com/office/drawing/2014/main" val="275815903"/>
                    </a:ext>
                  </a:extLst>
                </a:gridCol>
              </a:tblGrid>
              <a:tr h="5076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Criterios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Definición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455123"/>
                  </a:ext>
                </a:extLst>
              </a:tr>
              <a:tr h="707870">
                <a:tc>
                  <a:txBody>
                    <a:bodyPr/>
                    <a:lstStyle/>
                    <a:p>
                      <a:r>
                        <a:rPr lang="en-US" dirty="0" smtClean="0"/>
                        <a:t>Rash malar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Eritema fijo, plano o elevado, sobre la eminencia malar, ligero hacia el pliegue </a:t>
                      </a:r>
                      <a:r>
                        <a:rPr lang="es-E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nasolabial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943297"/>
                  </a:ext>
                </a:extLst>
              </a:tr>
              <a:tr h="1221802">
                <a:tc>
                  <a:txBody>
                    <a:bodyPr/>
                    <a:lstStyle/>
                    <a:p>
                      <a:r>
                        <a:rPr lang="en-US" dirty="0" smtClean="0"/>
                        <a:t>Rash </a:t>
                      </a:r>
                      <a:r>
                        <a:rPr lang="en-US" dirty="0" err="1" smtClean="0"/>
                        <a:t>discoide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Parches elevados eritematosos, adherente, </a:t>
                      </a:r>
                      <a:r>
                        <a:rPr lang="es-E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queratolítico</a:t>
                      </a:r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, escamoso, y folículos atascados, atrofia escamosa que ocurre en lesiones viejas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581011"/>
                  </a:ext>
                </a:extLst>
              </a:tr>
              <a:tr h="122180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Fotosensibilidad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Erupción cutánea como resultado inusual a la exposición solar, referida por el paciente o por observación médica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7923982"/>
                  </a:ext>
                </a:extLst>
              </a:tr>
              <a:tr h="7078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Úlceras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Ulceraciones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orales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nasofaríngeas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usualmente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indoloras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observadas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por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el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médico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158066"/>
                  </a:ext>
                </a:extLst>
              </a:tr>
              <a:tr h="12218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Artritis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Artritis no erosiva que afecta 2 o más articulaciones periféricas, caracterizada por dolor, inflamación o efusión articular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396053"/>
                  </a:ext>
                </a:extLst>
              </a:tr>
              <a:tr h="12691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err="1" smtClean="0"/>
                        <a:t>Serositis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Pleuritis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,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historia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convincente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de dolor pleural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roce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pleural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escuchado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por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el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médico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evidencia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de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efusión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o pericarditis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documentada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por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electrocardiograma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,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roce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o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evidencia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de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efusión</a:t>
                      </a:r>
                      <a:r>
                        <a:rPr lang="en-US" b="0" i="0" dirty="0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b="0" i="0" dirty="0" err="1" smtClean="0">
                          <a:solidFill>
                            <a:srgbClr val="111B21"/>
                          </a:solidFill>
                          <a:effectLst/>
                          <a:latin typeface="Segoe UI" panose="020B0502040204020203" pitchFamily="34" charset="0"/>
                        </a:rPr>
                        <a:t>pericárdica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347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7482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11104</TotalTime>
  <Words>2364</Words>
  <Application>Microsoft Office PowerPoint</Application>
  <PresentationFormat>Panorámica</PresentationFormat>
  <Paragraphs>191</Paragraphs>
  <Slides>27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Segoe UI</vt:lpstr>
      <vt:lpstr>Tema de Office</vt:lpstr>
      <vt:lpstr>Lupus eritematoso sistémico: Comprendiendo una enfermedad autoimmune.</vt:lpstr>
      <vt:lpstr>Introducción </vt:lpstr>
      <vt:lpstr>Objetivos:</vt:lpstr>
      <vt:lpstr>Datos y estadísticas sobre el lupus ¿Qué tan común es el lupus y a quién afecta?  </vt:lpstr>
      <vt:lpstr>Presentación de PowerPoint</vt:lpstr>
      <vt:lpstr>Presentación de PowerPoint</vt:lpstr>
      <vt:lpstr>¿Cuánto tiempo se tarda en ser diagnosticado con lupus? </vt:lpstr>
      <vt:lpstr>Criterios de clasificación para el Lupus Eritematoso Sistémico</vt:lpstr>
      <vt:lpstr>Presentación de PowerPoint</vt:lpstr>
      <vt:lpstr>Presentación de PowerPoint</vt:lpstr>
      <vt:lpstr> Cuadro Clínico </vt:lpstr>
      <vt:lpstr>Las manifestaciones musculoesqueléticas consisten en:</vt:lpstr>
      <vt:lpstr>Las manifestaciones cutaneomucosas:</vt:lpstr>
      <vt:lpstr>Manifestaciones pleuropulmonares</vt:lpstr>
      <vt:lpstr>Manifestaciones cardiovasculares</vt:lpstr>
      <vt:lpstr>Manifestaciones neuropsíquicas</vt:lpstr>
      <vt:lpstr>Manifestaciones neuropsiquiátricas</vt:lpstr>
      <vt:lpstr>Psiquiátricas:</vt:lpstr>
      <vt:lpstr>Manifestaciones nefrológicas: </vt:lpstr>
      <vt:lpstr>Manifestaciones gastrointestinales.</vt:lpstr>
      <vt:lpstr>Exámenes complementarios</vt:lpstr>
      <vt:lpstr>Exámenes complementarios</vt:lpstr>
      <vt:lpstr>Tratamiento</vt:lpstr>
      <vt:lpstr>Tratamiento medicamentoso</vt:lpstr>
      <vt:lpstr>Presentación de PowerPoint</vt:lpstr>
      <vt:lpstr>¿Cuál es el estado de conciencia del lupus? </vt:lpstr>
      <vt:lpstr>Conclusiones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</dc:creator>
  <cp:lastModifiedBy>Jose</cp:lastModifiedBy>
  <cp:revision>46</cp:revision>
  <dcterms:created xsi:type="dcterms:W3CDTF">2024-03-08T02:12:26Z</dcterms:created>
  <dcterms:modified xsi:type="dcterms:W3CDTF">2024-03-16T04:02:37Z</dcterms:modified>
</cp:coreProperties>
</file>