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83" r:id="rId3"/>
    <p:sldId id="278" r:id="rId4"/>
    <p:sldId id="279" r:id="rId5"/>
    <p:sldId id="280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1" r:id="rId21"/>
    <p:sldId id="271" r:id="rId22"/>
    <p:sldId id="273" r:id="rId23"/>
    <p:sldId id="274" r:id="rId24"/>
    <p:sldId id="275" r:id="rId25"/>
    <p:sldId id="276" r:id="rId26"/>
    <p:sldId id="277" r:id="rId27"/>
    <p:sldId id="272" r:id="rId28"/>
    <p:sldId id="282" r:id="rId29"/>
    <p:sldId id="284" r:id="rId30"/>
    <p:sldId id="285" r:id="rId3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466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6ACDD-26C2-423D-AC13-F33D2C587A31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50444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93BD4-019B-40EF-B306-B7E1319179C2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52983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53DFA-9A61-4F3E-8554-F115C9E3D263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5083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22EDC-2204-42CE-A02D-08BC7A03F8FE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402564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0E1DE-67CA-413A-B4FE-F688839D4F11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62444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3667A-1548-4512-B9AC-F384CE1CB69C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58226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FB6BB-160D-45FE-918D-1AA45AA72B08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166574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CBD58-D47F-454C-B416-0A23E19A7EFF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4884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C9215-EA74-46BD-8233-9C4CEAB09B20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331677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F86D3-13CE-4ABC-92A4-1C9283D09251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283691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26DC1-5C55-40B9-8FD0-A49CC4C2AB86}" type="slidenum">
              <a:rPr lang="es-ES" altLang="es-CU"/>
              <a:pPr/>
              <a:t>‹Nº›</a:t>
            </a:fld>
            <a:endParaRPr lang="es-ES" altLang="es-CU"/>
          </a:p>
        </p:txBody>
      </p:sp>
    </p:spTree>
    <p:extLst>
      <p:ext uri="{BB962C8B-B14F-4D97-AF65-F5344CB8AC3E}">
        <p14:creationId xmlns:p14="http://schemas.microsoft.com/office/powerpoint/2010/main" val="92537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86A64AC8-41FB-4900-8462-8AC8DB2BF754}" type="slidenum">
              <a:rPr lang="es-ES" altLang="es-CU"/>
              <a:pPr/>
              <a:t>‹Nº›</a:t>
            </a:fld>
            <a:endParaRPr lang="es-ES" altLang="es-C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Conferencia Síndromes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3857625"/>
            <a:ext cx="7920037" cy="1752600"/>
          </a:xfrm>
        </p:spPr>
        <p:txBody>
          <a:bodyPr/>
          <a:lstStyle/>
          <a:p>
            <a:pPr eaLnBrk="1" hangingPunct="1">
              <a:defRPr/>
            </a:pPr>
            <a:endParaRPr lang="es-E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s-E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Profesor</a:t>
            </a:r>
            <a:endParaRPr lang="es-E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s-E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Dr. Yuri </a:t>
            </a:r>
            <a:r>
              <a:rPr lang="es-ES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Alé</a:t>
            </a:r>
            <a:r>
              <a:rPr lang="es-E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Ramos</a:t>
            </a:r>
          </a:p>
          <a:p>
            <a:pPr eaLnBrk="1" hangingPunct="1">
              <a:defRPr/>
            </a:pPr>
            <a:r>
              <a:rPr lang="es-ES" b="1" dirty="0">
                <a:solidFill>
                  <a:srgbClr val="FFFF00"/>
                </a:solidFill>
              </a:rPr>
              <a:t> </a:t>
            </a:r>
            <a:endParaRPr lang="es-ES" b="1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es-ES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sz="3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Oniroide</a:t>
            </a:r>
            <a:r>
              <a:rPr lang="es-ES" dirty="0" smtClean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caracteriza por la mezcla del mundo externo con la fantasía, sin perder la orientación y lucidez.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 como una infiltración de las construcciones del sueño en el pensamiento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vigil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Notable riqueza alucinatoria visual de tipo escénica con temáticas no angustiosas ( lo que explica su pasividad ante las vivencias)Atención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distráctil</a:t>
            </a: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Vigila baja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Memoria disminuida al superar el cuadro.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Cuadros tóxicos y sépticos, posterior a traumas craneales.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estado crepuscular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Desorientación mantenida</a:t>
            </a:r>
          </a:p>
          <a:p>
            <a:pPr marL="609600" indent="-609600"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Amnesia de las vivencias una vez superado el cuadro.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Pasiva u ordenada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Desordenada o agitada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76250"/>
            <a:ext cx="8229600" cy="4103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Desordenada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Nivel de vigilia muy bajo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Atención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distráctil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para temas ajenos a las vivencias alucinatorias.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Memoria: amnesia total al concluir el cuadro.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Desorientación total sin fluctuaciones.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Enfermo se enfrenta a alucinaciones de contenido amenazador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Una de las más importantes emergencias psiquiátricas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Epilepsia, intoxicaciones, traumas craneales, embriaguez patológica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confusión mental: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Alto grado de disfunción cerebral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Mayor grado de toma de conciencia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Pensamiento con alto grado de incoherencia que impide la comunicación.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Conducta muy rudimentaria, generalmente limitada al espacio de la cama.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Perplejidad elemento de primer orden.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Intoxicaciones, infecciones, traumas severos, enfermedades cerebrovasculares.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Síndromes Cerebrales orgánicos crónicos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4833937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oligofrénico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demencial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amnésico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confabulatorio</a:t>
            </a: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apatoabúlico</a:t>
            </a: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Oligofrénico: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 alteración se produce antes de que se haya completado el desarrollo del SNC.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Paciente no llega a alcanzar plenitud de sus facultades psíquicas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Cuadro clínico depende de la edad del paciente.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medida que el paciente crece se van apreciando dificultades en el aprendizaje, adaptación al medio y control de emociones y conducta.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Diferentes formas de retraso mental.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320800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Demencial: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Pérdida progresiva y global de las funciones intelectuales luego de que estas hayan alcanzado un desarrollo normal.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de la memoria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Afectación de la atención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Capacidad de orientación disminuida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Afectividad lábil, indiferente.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Descuidan aspecto personal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Ignoran normas sociales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Pueden ser ofensivos, desconsiderados.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Pensamiento concreto, prolijo y perseverante.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Enfermedad de Alzheimer, otros tipos de demencias ,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alcholismo,Vih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enfermedad de Parkinson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Amnésico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confabulatorio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4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Amnesia notable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Confabulaciones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Alcoholismo crónico, secuelas de infecciones o traumas encefálicos sobre todo si dañan hipocampo.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apatoabúlico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Síntomas cardinales la apatía o indiferencia afectiva y la abulia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Aspecto descuidado y facies indiferente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Capacidades intelectuales disminuidas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Funciones de relación muy afectadas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Hipocinesia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Toma de hábitos y necesidades.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Esquizofrenia, cuadros cerebrales graves de tipo tóxico, infeccioso o traumático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Esquizofrénico</a:t>
            </a:r>
            <a:r>
              <a:rPr lang="es-ES" dirty="0" smtClean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372475" cy="4762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Importante desorganización de las funciones psíquicas.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Disociación </a:t>
            </a:r>
            <a:r>
              <a:rPr lang="es-E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ideoafectivoconativa</a:t>
            </a: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Aislamiento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Riqueza alucinatoria auditiva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Pensamiento autista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Bloqueo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Disgregación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Ambivalencia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Abulia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Esquizofrenia</a:t>
            </a: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epilepsia, meningoencefalitis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delirante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 delirante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Afectación global de las funciones de relación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Conservación relativa de las funciones de síntesis.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Paranoico, Paranoide, automatismo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psiquico</a:t>
            </a: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Diagnosticar los principales síndromes psiquiátricos.</a:t>
            </a:r>
          </a:p>
          <a:p>
            <a:pPr>
              <a:defRPr/>
            </a:pP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Señalar las entidades clínicas donde se pueden observar los síndromes.</a:t>
            </a: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BO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Síndromes Afectivos</a:t>
            </a:r>
            <a:endParaRPr lang="es-BO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Manifestaciones afectivas.</a:t>
            </a:r>
          </a:p>
          <a:p>
            <a:pPr>
              <a:defRPr/>
            </a:pP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Toma global de las necesidades sin afectación notable de las </a:t>
            </a:r>
            <a:r>
              <a:rPr lang="es-BO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sensopercepciones</a:t>
            </a: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maniaco, depresivo y ansioso.</a:t>
            </a: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maniaco</a:t>
            </a:r>
            <a:r>
              <a:rPr lang="es-ES" dirty="0" smtClean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11687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Alegría exagerada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Aceleración del pensamiento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Hiperactividad motora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Aspecto llamativo por vestuario y maquillaje exagerado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Aumento de las necesidades ( bulimia,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hipererotismo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hipersociabilidad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Episodios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maniacos,trastorno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esquizoafectivo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ansioso: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218487" cy="3679825"/>
          </a:xfrm>
        </p:spPr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Ansiedad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Aspecto angustiado, manos frías, sudorosas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Temor a enloquecer o morir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Expectación de noticias desagradables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Manifestaciones vegetativas difusas.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de ansiedad generalizada, de pánico, trastornos tiroideos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0805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sz="3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discinético</a:t>
            </a: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Alteración del movimiento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Aumento: Hipercinesia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Disminución: Estuporoso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Estuporoso: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Importante la diferenciación diagnóstica teniendo en cuenta: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APP, APF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PPM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Exploración de contingencias ambientales psicosociales.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sz="3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hipercinético</a:t>
            </a: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Aumento de la actividad motora con predominio de los movimientos voluntarios(hiperactividad) y de los involuntarios(agitación).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Notable afectación de la adaptación creadora al medio.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Cuatro modalidades básicas: Maniaco, catatónico, histriónico, orgánico</a:t>
            </a:r>
            <a:r>
              <a:rPr lang="es-ES" dirty="0" smtClean="0">
                <a:solidFill>
                  <a:srgbClr val="FFFF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hipocondríaco: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Excesiva preocupación por la salud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Constante temor por la muerte por vía de alguna afección de mal pronóstico.</a:t>
            </a:r>
          </a:p>
          <a:p>
            <a:pPr eaLnBrk="1" hangingPunct="1">
              <a:defRPr/>
            </a:pP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Autobservación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continua de las funciones corporales.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Neurosis hipocondríaca, depresiones de nivel neurótico y psicótico.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asténico: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Agotamiento fácil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Irritabilidad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Intolerancia a los ruidos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Disfunciones sexuales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Dificultades con la atención y memoria.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Neurastenia, trastorno de adaptación, afecciones postraumáticas.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psicopático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Patrones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inadaptativas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en comportamientos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Control de impulsos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Seguridad personal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Autoevaluación</a:t>
            </a:r>
          </a:p>
          <a:p>
            <a:pPr eaLnBrk="1" hangingPunct="1"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Modo de satisfacción de necesidades biológicas y sociales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563687"/>
          </a:xfrm>
        </p:spPr>
        <p:txBody>
          <a:bodyPr/>
          <a:lstStyle/>
          <a:p>
            <a:pPr>
              <a:defRPr/>
            </a:pPr>
            <a:r>
              <a:rPr lang="es-BO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dependencia a sustancias</a:t>
            </a:r>
            <a:endParaRPr lang="es-BO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750" y="1628775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caracteriza por síntomas y signos que se representan por adicción a drogas fármacos o alcohol por encima de las normas sociales existentes.</a:t>
            </a:r>
          </a:p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Existe una pérdida de libertad ante la sustancia</a:t>
            </a:r>
          </a:p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Dificultad para detenerse o abstenerse una vez comenzado el consumo</a:t>
            </a:r>
          </a:p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Presencia de síntomas de abstinencia después de la suspensión.</a:t>
            </a: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BO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Bibliografía</a:t>
            </a:r>
            <a:endParaRPr lang="es-BO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683125"/>
          </a:xfrm>
        </p:spPr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Básica 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Manual de psiquiatría. Ricardo González, Juan E. Sandoval. Capítulo 5 páginas 57- 68.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Propedéutica y clínica psiquiátrica. Colectivo de autores. Capítulo 2 páginas 93- 107.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s-BO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Psicopatología clínica. Hiram Castro. Páginas 141- 159</a:t>
            </a:r>
          </a:p>
          <a:p>
            <a:pPr>
              <a:defRPr/>
            </a:pPr>
            <a:endParaRPr lang="es-BO" dirty="0"/>
          </a:p>
          <a:p>
            <a:pPr>
              <a:defRPr/>
            </a:pPr>
            <a:endParaRPr lang="es-B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743200"/>
            <a:ext cx="8229600" cy="4114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s-ES_tradnl" dirty="0" smtClean="0">
                <a:solidFill>
                  <a:srgbClr val="FFFF00"/>
                </a:solidFill>
              </a:rPr>
              <a:t>  </a:t>
            </a: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Conjunto de síntomas y signos relacionados temporal y patogénicamente, que pueden ser expresivo de diferentes enfermedades.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s-BO" dirty="0" smtClean="0">
                <a:solidFill>
                  <a:srgbClr val="FFFF00"/>
                </a:solidFill>
              </a:rPr>
              <a:t>Auxiliar y de consulta.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</a:rPr>
              <a:t>Manual de psiquiatría. Palomo y colaboradores. Capítulo 3 páginas 243- 249.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s-BO" dirty="0">
              <a:solidFill>
                <a:srgbClr val="FFFF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</a:rPr>
              <a:t>Psicopatología y semiología psiquiátrica. R. </a:t>
            </a:r>
            <a:r>
              <a:rPr lang="es-BO" dirty="0" err="1" smtClean="0">
                <a:solidFill>
                  <a:srgbClr val="FFFF00"/>
                </a:solidFill>
              </a:rPr>
              <a:t>Capponi</a:t>
            </a:r>
            <a:r>
              <a:rPr lang="es-BO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s-BO" dirty="0">
              <a:solidFill>
                <a:srgbClr val="FFFF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s-BO" dirty="0" smtClean="0">
                <a:solidFill>
                  <a:srgbClr val="FFFF00"/>
                </a:solidFill>
              </a:rPr>
              <a:t>Sinopsis de psiquiatría. </a:t>
            </a:r>
            <a:r>
              <a:rPr lang="es-BO" dirty="0" err="1" smtClean="0">
                <a:solidFill>
                  <a:srgbClr val="FFFF00"/>
                </a:solidFill>
              </a:rPr>
              <a:t>Sadock</a:t>
            </a:r>
            <a:r>
              <a:rPr lang="es-BO" dirty="0" smtClean="0">
                <a:solidFill>
                  <a:srgbClr val="FFFF00"/>
                </a:solidFill>
              </a:rPr>
              <a:t>, Kaplan.</a:t>
            </a:r>
            <a:endParaRPr lang="es-BO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5175"/>
            <a:ext cx="8374062" cy="55435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1.Con alteraciones predominante en las funciones de síntesis.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Orgánicos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Disociativos</a:t>
            </a:r>
            <a:endParaRPr lang="es-ES_tradnl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s-ES_tradnl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2.Con alteración predominante en las altas funciones intelectuales.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Oligofrénico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Demencial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Amnésico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Apatoabúlico</a:t>
            </a:r>
            <a:endParaRPr lang="es-ES_tradnl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s-ES_tradnl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3.Más heterogéneo, con alteración  en otras funciones (a menudo más de una)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 alteraciones predominantes en la esfera Afectiva.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 alteraciones predominantes en la esfera Cognoscitiva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 alteraciones en la conducta (</a:t>
            </a:r>
            <a:r>
              <a:rPr lang="es-ES_tradnl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discinéticos</a:t>
            </a:r>
            <a:r>
              <a:rPr lang="es-ES_tradnl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_tradnl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593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4. Síndrome esquizofrénico.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_tradnl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5. Síndrome asténico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_tradnl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6. Síndrome de dependencia alcohol u otras drogas.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_tradnl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_tradnl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7.Síndrome psicopático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s-ES_tradnl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96975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Cerebral Orgánico Agudo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Compromiso funcional del tejido cerebral como consecuencia de enfermedades  que agreden el encéfalo.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Comienzo generalmente brusco.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en las funciones de síntesis y cognoscitivas.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Evolución a la curación con restitución total cuando enfermedad que lo ocasiona es tratada correctamente.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0385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Obnubilación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delirium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</a:t>
            </a:r>
            <a:r>
              <a:rPr lang="es-E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Oniroide</a:t>
            </a: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estado crepuscular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confusión 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96975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Obnubilación: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de la conciencia ligero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 a través de una nube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Disminución de las posibilidades de percatarse de lo que sucede en su entorno.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Sólo responden a estímulos más intensos que los habituales.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Fiebre tifoidea, meningoencefalitis, tumores cerebrales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Síndrome de Delirium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85225" cy="4187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ES" sz="28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Toma de la vigilia es mayor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Orientación fluctuante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Memoria disminuida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Atención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distráctil</a:t>
            </a: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Importantes trastornos </a:t>
            </a:r>
            <a:r>
              <a:rPr lang="es-E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sensoperceptuales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(alucinaciones visuales y táctiles de contenido terrorífico)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Conducta defensiva o de escape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Agitación a grandes espacios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Intoxicaciones externas e internas, procesos infecciosos, traumas craneales. </a:t>
            </a: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s-E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1817</TotalTime>
  <Words>1149</Words>
  <Application>Microsoft Office PowerPoint</Application>
  <PresentationFormat>Presentación en pantalla (4:3)</PresentationFormat>
  <Paragraphs>238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Tahoma</vt:lpstr>
      <vt:lpstr>Wingdings</vt:lpstr>
      <vt:lpstr>Textura</vt:lpstr>
      <vt:lpstr>Conferencia Síndromes</vt:lpstr>
      <vt:lpstr>Objetivos</vt:lpstr>
      <vt:lpstr>Síndrome</vt:lpstr>
      <vt:lpstr>Presentación de PowerPoint</vt:lpstr>
      <vt:lpstr>Presentación de PowerPoint</vt:lpstr>
      <vt:lpstr>Síndrome Cerebral Orgánico Agudo</vt:lpstr>
      <vt:lpstr>Presentación de PowerPoint</vt:lpstr>
      <vt:lpstr>Síndrome de Obnubilación:</vt:lpstr>
      <vt:lpstr>Síndrome de Delirium</vt:lpstr>
      <vt:lpstr>Síndrome Oniroide:</vt:lpstr>
      <vt:lpstr>Síndrome de estado crepuscular</vt:lpstr>
      <vt:lpstr>Presentación de PowerPoint</vt:lpstr>
      <vt:lpstr>Síndrome de confusión mental:</vt:lpstr>
      <vt:lpstr>Síndromes Cerebrales orgánicos crónicos</vt:lpstr>
      <vt:lpstr>Oligofrénico:</vt:lpstr>
      <vt:lpstr>Demencial: </vt:lpstr>
      <vt:lpstr>Presentación de PowerPoint</vt:lpstr>
      <vt:lpstr>Síndrome Esquizofrénico:</vt:lpstr>
      <vt:lpstr>Síndrome delirante</vt:lpstr>
      <vt:lpstr>Síndromes Afectivos</vt:lpstr>
      <vt:lpstr>Síndrome maniaco:</vt:lpstr>
      <vt:lpstr>Síndrome ansioso:</vt:lpstr>
      <vt:lpstr>Presentación de PowerPoint</vt:lpstr>
      <vt:lpstr>Síndrome hipercinético </vt:lpstr>
      <vt:lpstr>Síndrome hipocondríaco:</vt:lpstr>
      <vt:lpstr>Síndrome asténico:</vt:lpstr>
      <vt:lpstr>Síndrome psicopático </vt:lpstr>
      <vt:lpstr>Síndrome de dependencia a sustancias</vt:lpstr>
      <vt:lpstr>Bibliografía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Conferencia Síndromes</dc:title>
  <dc:creator>TOSHIBA</dc:creator>
  <cp:lastModifiedBy>Psiquiatria</cp:lastModifiedBy>
  <cp:revision>53</cp:revision>
  <dcterms:created xsi:type="dcterms:W3CDTF">2008-02-11T04:51:15Z</dcterms:created>
  <dcterms:modified xsi:type="dcterms:W3CDTF">2026-05-13T08:03:34Z</dcterms:modified>
</cp:coreProperties>
</file>